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handoutMasters/handoutMaster1.xml" ContentType="application/vnd.openxmlformats-officedocument.presentationml.handoutMaster+xml"/>
  <Override PartName="/ppt/media/image9.webp" ContentType="image/webp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7" r:id="rId3"/>
    <p:sldId id="318" r:id="rId4"/>
    <p:sldId id="317" r:id="rId5"/>
    <p:sldId id="314" r:id="rId6"/>
    <p:sldId id="329" r:id="rId7"/>
    <p:sldId id="320" r:id="rId8"/>
    <p:sldId id="315" r:id="rId9"/>
    <p:sldId id="319" r:id="rId10"/>
    <p:sldId id="321" r:id="rId11"/>
    <p:sldId id="330" r:id="rId12"/>
    <p:sldId id="322" r:id="rId13"/>
    <p:sldId id="324" r:id="rId14"/>
    <p:sldId id="325" r:id="rId15"/>
    <p:sldId id="326" r:id="rId16"/>
    <p:sldId id="331" r:id="rId17"/>
    <p:sldId id="327" r:id="rId18"/>
    <p:sldId id="312" r:id="rId19"/>
    <p:sldId id="301" r:id="rId20"/>
    <p:sldId id="328" r:id="rId21"/>
    <p:sldId id="277" r:id="rId22"/>
  </p:sldIdLst>
  <p:sldSz cx="12192000" cy="6858000"/>
  <p:notesSz cx="6858000" cy="9144000"/>
  <p:embeddedFontLst>
    <p:embeddedFont>
      <p:font typeface="思源黑体 CN Light" panose="020B0300000000000000" charset="-122"/>
      <p:regular r:id="rId29"/>
    </p:embeddedFont>
    <p:embeddedFont>
      <p:font typeface="微软雅黑" panose="020B0503020204020204" charset="-122"/>
      <p:regular r:id="rId30"/>
    </p:embeddedFont>
    <p:embeddedFont>
      <p:font typeface="仓耳渔阳体 W05" panose="02020400000000000000" charset="-122"/>
      <p:regular r:id="rId31"/>
    </p:embeddedFont>
    <p:embeddedFont>
      <p:font typeface="思源黑体 CN Bold" panose="020B0800000000000000" charset="-122"/>
      <p:bold r:id="rId32"/>
    </p:embeddedFont>
    <p:embeddedFont>
      <p:font typeface="汉仪楷体简" panose="02010600000101010101" charset="-128"/>
      <p:regular r:id="rId33"/>
    </p:embeddedFont>
  </p:embeddedFontLst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44" userDrawn="1">
          <p15:clr>
            <a:srgbClr val="A4A3A4"/>
          </p15:clr>
        </p15:guide>
        <p15:guide id="2" pos="518" userDrawn="1">
          <p15:clr>
            <a:srgbClr val="A4A3A4"/>
          </p15:clr>
        </p15:guide>
        <p15:guide id="3" pos="722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A" lastIdx="0" clrIdx="0"/>
  <p:cmAuthor id="2" name="Administra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7B37"/>
    <a:srgbClr val="FFD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36" y="108"/>
      </p:cViewPr>
      <p:guideLst>
        <p:guide orient="horz" pos="1944"/>
        <p:guide pos="518"/>
        <p:guide pos="72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gs" Target="tags/tag106.xml"/><Relationship Id="rId33" Type="http://schemas.openxmlformats.org/officeDocument/2006/relationships/font" Target="fonts/font5.fntdata"/><Relationship Id="rId32" Type="http://schemas.openxmlformats.org/officeDocument/2006/relationships/font" Target="fonts/font4.fntdata"/><Relationship Id="rId31" Type="http://schemas.openxmlformats.org/officeDocument/2006/relationships/font" Target="fonts/font3.fntdata"/><Relationship Id="rId30" Type="http://schemas.openxmlformats.org/officeDocument/2006/relationships/font" Target="fonts/font2.fntdata"/><Relationship Id="rId3" Type="http://schemas.openxmlformats.org/officeDocument/2006/relationships/slide" Target="slides/slide1.xml"/><Relationship Id="rId29" Type="http://schemas.openxmlformats.org/officeDocument/2006/relationships/font" Target="fonts/font1.fntdata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ea typeface="思源黑体 CN Light" panose="020B0300000000000000" charset="-122"/>
              </a:rPr>
            </a:fld>
            <a:endParaRPr lang="zh-CN" altLang="en-US">
              <a:ea typeface="思源黑体 CN Light" panose="020B03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ea typeface="思源黑体 CN Light" panose="020B0300000000000000" charset="-122"/>
              </a:rPr>
            </a:fld>
            <a:endParaRPr lang="zh-CN" altLang="en-US">
              <a:ea typeface="思源黑体 CN Light" panose="020B03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101" name="图片 100" descr="C:/Users/asus/Desktop/微信图片_20260506093223_46_119.jpg微信图片_20260506093223_46_119"/>
          <p:cNvPicPr/>
          <p:nvPr userDrawn="1">
            <p:custDataLst>
              <p:tags r:id="rId2"/>
            </p:custDataLst>
          </p:nvPr>
        </p:nvPicPr>
        <p:blipFill>
          <a:blip r:embed="rId3"/>
          <a:srcRect l="-26" t="35119" r="26" b="32635"/>
          <a:stretch>
            <a:fillRect/>
          </a:stretch>
        </p:blipFill>
        <p:spPr>
          <a:xfrm>
            <a:off x="2553970" y="635"/>
            <a:ext cx="9635490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 userDrawn="1"/>
        </p:nvSpPr>
        <p:spPr>
          <a:xfrm>
            <a:off x="0" y="0"/>
            <a:ext cx="10262235" cy="6858000"/>
          </a:xfrm>
          <a:prstGeom prst="rect">
            <a:avLst/>
          </a:prstGeom>
          <a:gradFill>
            <a:gsLst>
              <a:gs pos="40000">
                <a:srgbClr val="337B37">
                  <a:alpha val="80000"/>
                </a:srgbClr>
              </a:gs>
              <a:gs pos="74000">
                <a:srgbClr val="337B37">
                  <a:alpha val="100000"/>
                </a:srgbClr>
              </a:gs>
              <a:gs pos="60000">
                <a:srgbClr val="337B37">
                  <a:alpha val="94000"/>
                </a:srgbClr>
              </a:gs>
              <a:gs pos="0">
                <a:srgbClr val="337B37">
                  <a:alpha val="0"/>
                </a:srgbClr>
              </a:gs>
              <a:gs pos="87000">
                <a:srgbClr val="337B37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bg>
      <p:bgPr>
        <a:solidFill>
          <a:srgbClr val="FDCB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 userDrawn="1"/>
        </p:nvGrpSpPr>
        <p:grpSpPr>
          <a:xfrm>
            <a:off x="0" y="0"/>
            <a:ext cx="12190476" cy="6857143"/>
            <a:chOff x="0" y="0"/>
            <a:chExt cx="12190476" cy="6857143"/>
          </a:xfrm>
        </p:grpSpPr>
        <p:pic>
          <p:nvPicPr>
            <p:cNvPr id="6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0476" cy="6857143"/>
            </a:xfrm>
            <a:prstGeom prst="rect">
              <a:avLst/>
            </a:prstGeom>
          </p:spPr>
        </p:pic>
      </p:grpSp>
      <p:sp>
        <p:nvSpPr>
          <p:cNvPr id="2" name="圆角矩形 1"/>
          <p:cNvSpPr/>
          <p:nvPr userDrawn="1"/>
        </p:nvSpPr>
        <p:spPr>
          <a:xfrm>
            <a:off x="152399" y="152400"/>
            <a:ext cx="11887201" cy="6553200"/>
          </a:xfrm>
          <a:prstGeom prst="roundRect">
            <a:avLst>
              <a:gd name="adj" fmla="val 3933"/>
            </a:avLst>
          </a:prstGeom>
          <a:solidFill>
            <a:srgbClr val="FFFEFB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20" name="그룹 1020"/>
          <p:cNvGrpSpPr/>
          <p:nvPr userDrawn="1"/>
        </p:nvGrpSpPr>
        <p:grpSpPr>
          <a:xfrm>
            <a:off x="609600" y="368395"/>
            <a:ext cx="385032" cy="385032"/>
            <a:chOff x="844899" y="754062"/>
            <a:chExt cx="385032" cy="385032"/>
          </a:xfrm>
        </p:grpSpPr>
        <p:pic>
          <p:nvPicPr>
            <p:cNvPr id="61" name="Object 60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4899" y="754062"/>
              <a:ext cx="385032" cy="385032"/>
            </a:xfrm>
            <a:prstGeom prst="rect">
              <a:avLst/>
            </a:prstGeom>
          </p:spPr>
        </p:pic>
      </p:grpSp>
      <p:cxnSp>
        <p:nvCxnSpPr>
          <p:cNvPr id="3" name="直接连接符 2"/>
          <p:cNvCxnSpPr/>
          <p:nvPr userDrawn="1"/>
        </p:nvCxnSpPr>
        <p:spPr>
          <a:xfrm>
            <a:off x="440563" y="838200"/>
            <a:ext cx="1130935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6" name="图片 0" descr="二一教育logo反白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134600" y="308292"/>
            <a:ext cx="1209040" cy="328295"/>
          </a:xfrm>
          <a:prstGeom prst="rect">
            <a:avLst/>
          </a:prstGeom>
        </p:spPr>
      </p:pic>
      <p:sp>
        <p:nvSpPr>
          <p:cNvPr id="9" name="任意多边形 8"/>
          <p:cNvSpPr/>
          <p:nvPr userDrawn="1"/>
        </p:nvSpPr>
        <p:spPr>
          <a:xfrm>
            <a:off x="1295400" y="152400"/>
            <a:ext cx="947420" cy="718185"/>
          </a:xfrm>
          <a:custGeom>
            <a:avLst/>
            <a:gdLst>
              <a:gd name="adj" fmla="val 16667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92" h="1131">
                <a:moveTo>
                  <a:pt x="160" y="0"/>
                </a:moveTo>
                <a:lnTo>
                  <a:pt x="1332" y="0"/>
                </a:lnTo>
                <a:cubicBezTo>
                  <a:pt x="1420" y="0"/>
                  <a:pt x="1492" y="72"/>
                  <a:pt x="1492" y="160"/>
                </a:cubicBezTo>
                <a:lnTo>
                  <a:pt x="1492" y="800"/>
                </a:lnTo>
                <a:cubicBezTo>
                  <a:pt x="1492" y="888"/>
                  <a:pt x="1420" y="960"/>
                  <a:pt x="1332" y="960"/>
                </a:cubicBezTo>
                <a:lnTo>
                  <a:pt x="1218" y="960"/>
                </a:lnTo>
                <a:lnTo>
                  <a:pt x="1132" y="1131"/>
                </a:lnTo>
                <a:lnTo>
                  <a:pt x="1047" y="960"/>
                </a:lnTo>
                <a:lnTo>
                  <a:pt x="160" y="960"/>
                </a:lnTo>
                <a:cubicBezTo>
                  <a:pt x="72" y="960"/>
                  <a:pt x="0" y="888"/>
                  <a:pt x="0" y="800"/>
                </a:cubicBezTo>
                <a:lnTo>
                  <a:pt x="0" y="160"/>
                </a:lnTo>
                <a:cubicBezTo>
                  <a:pt x="0" y="72"/>
                  <a:pt x="72" y="0"/>
                  <a:pt x="160" y="0"/>
                </a:cubicBezTo>
                <a:close/>
              </a:path>
            </a:pathLst>
          </a:custGeom>
          <a:solidFill>
            <a:srgbClr val="FFCF60"/>
          </a:solidFill>
          <a:ln w="31750">
            <a:solidFill>
              <a:srgbClr val="1E1E1E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tIns="0" bIns="71755" rtlCol="0" anchor="ctr">
            <a:noAutofit/>
          </a:bodyPr>
          <a:lstStyle/>
          <a:p>
            <a:pPr algn="ctr"/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04</a:t>
            </a:r>
            <a:endParaRPr lang="en-US" altLang="zh-CN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 userDrawn="1"/>
        </p:nvSpPr>
        <p:spPr>
          <a:xfrm>
            <a:off x="2362200" y="357822"/>
            <a:ext cx="5568636" cy="30734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zh-CN" altLang="en-US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新知导入</a:t>
            </a:r>
            <a:r>
              <a:rPr lang="en-US" altLang="zh-CN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知识点</a:t>
            </a:r>
            <a:r>
              <a:rPr lang="en-US" altLang="zh-CN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2 </a:t>
            </a:r>
            <a:r>
              <a:rPr lang="zh-CN" altLang="en-US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弹簧测力计</a:t>
            </a:r>
            <a:endParaRPr lang="zh-CN" altLang="en-US" sz="2000" b="1" spc="200" dirty="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 userDrawn="1"/>
        </p:nvCxnSpPr>
        <p:spPr>
          <a:xfrm>
            <a:off x="365778" y="939048"/>
            <a:ext cx="11067757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50000">
                  <a:schemeClr val="accent1">
                    <a:lumMod val="45000"/>
                    <a:lumOff val="55000"/>
                  </a:schemeClr>
                </a:gs>
                <a:gs pos="100000">
                  <a:schemeClr val="tx1"/>
                </a:gs>
              </a:gsLst>
              <a:lin ang="1080000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262599" y="353071"/>
            <a:ext cx="1849386" cy="568889"/>
            <a:chOff x="262558" y="353136"/>
            <a:chExt cx="1849097" cy="568994"/>
          </a:xfrm>
        </p:grpSpPr>
        <p:grpSp>
          <p:nvGrpSpPr>
            <p:cNvPr id="9" name="组合 8"/>
            <p:cNvGrpSpPr/>
            <p:nvPr userDrawn="1"/>
          </p:nvGrpSpPr>
          <p:grpSpPr>
            <a:xfrm>
              <a:off x="262558" y="353136"/>
              <a:ext cx="1832005" cy="568994"/>
              <a:chOff x="338787" y="477466"/>
              <a:chExt cx="1174061" cy="364646"/>
            </a:xfrm>
          </p:grpSpPr>
          <p:sp>
            <p:nvSpPr>
              <p:cNvPr id="12" name="矩形 11"/>
              <p:cNvSpPr/>
              <p:nvPr userDrawn="1"/>
            </p:nvSpPr>
            <p:spPr>
              <a:xfrm>
                <a:off x="478582" y="477466"/>
                <a:ext cx="1034266" cy="364646"/>
              </a:xfrm>
              <a:prstGeom prst="rect">
                <a:avLst/>
              </a:prstGeom>
              <a:gradFill flip="none" rotWithShape="1">
                <a:gsLst>
                  <a:gs pos="0">
                    <a:srgbClr val="566633"/>
                  </a:gs>
                  <a:gs pos="78000">
                    <a:srgbClr val="B1A1C4"/>
                  </a:gs>
                  <a:gs pos="100000">
                    <a:srgbClr val="B1A1C4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23" tIns="45711" rIns="91423" bIns="45711" numCol="1" spcCol="0" rtlCol="0" fromWordArt="0" anchor="ctr" anchorCtr="0" forceAA="0" compatLnSpc="1">
                <a:noAutofit/>
              </a:bodyPr>
              <a:lstStyle/>
              <a:p>
                <a:endParaRPr lang="zh-CN" altLang="en-US" sz="1400"/>
              </a:p>
            </p:txBody>
          </p:sp>
          <p:sp>
            <p:nvSpPr>
              <p:cNvPr id="18" name="矩形 17"/>
              <p:cNvSpPr/>
              <p:nvPr userDrawn="1"/>
            </p:nvSpPr>
            <p:spPr>
              <a:xfrm>
                <a:off x="338787" y="477466"/>
                <a:ext cx="112677" cy="364646"/>
              </a:xfrm>
              <a:prstGeom prst="rect">
                <a:avLst/>
              </a:prstGeom>
              <a:solidFill>
                <a:srgbClr val="576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23" tIns="45711" rIns="91423" bIns="45711" numCol="1" spcCol="0" rtlCol="0" fromWordArt="0" anchor="ctr" anchorCtr="0" forceAA="0" compatLnSpc="1">
                <a:noAutofit/>
              </a:bodyPr>
              <a:lstStyle/>
              <a:p>
                <a:endParaRPr lang="zh-CN" altLang="en-US" sz="1400"/>
              </a:p>
            </p:txBody>
          </p:sp>
        </p:grpSp>
        <p:sp>
          <p:nvSpPr>
            <p:cNvPr id="10" name="文本框 22"/>
            <p:cNvSpPr txBox="1">
              <a:spLocks noChangeArrowheads="1"/>
            </p:cNvSpPr>
            <p:nvPr userDrawn="1"/>
          </p:nvSpPr>
          <p:spPr bwMode="auto">
            <a:xfrm>
              <a:off x="478582" y="386935"/>
              <a:ext cx="1633073" cy="522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buSzPct val="100000"/>
                <a:defRPr sz="2400">
                  <a:solidFill>
                    <a:srgbClr val="33993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SzPct val="100000"/>
                <a:defRPr sz="2400">
                  <a:solidFill>
                    <a:srgbClr val="33993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SzPct val="100000"/>
                <a:defRPr sz="2400">
                  <a:solidFill>
                    <a:srgbClr val="33993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SzPct val="100000"/>
                <a:defRPr sz="2400">
                  <a:solidFill>
                    <a:srgbClr val="33993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SzPct val="100000"/>
                <a:defRPr sz="2400">
                  <a:solidFill>
                    <a:srgbClr val="33993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defRPr sz="2400">
                  <a:solidFill>
                    <a:srgbClr val="33993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defRPr sz="2400">
                  <a:solidFill>
                    <a:srgbClr val="33993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defRPr sz="2400">
                  <a:solidFill>
                    <a:srgbClr val="33993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defRPr sz="2400">
                  <a:solidFill>
                    <a:srgbClr val="33993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SzTx/>
              </a:pPr>
              <a:r>
                <a:rPr lang="zh-CN" altLang="en-US" sz="28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合作探究</a:t>
              </a:r>
              <a:endParaRPr lang="zh-CN" altLang="en-US" sz="2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tents-glamping"/>
          <p:cNvPicPr>
            <a:picLocks noChangeAspect="1"/>
          </p:cNvPicPr>
          <p:nvPr userDrawn="1"/>
        </p:nvPicPr>
        <p:blipFill>
          <a:blip r:embed="rId2"/>
          <a:srcRect t="36948" b="31531"/>
          <a:stretch>
            <a:fillRect/>
          </a:stretch>
        </p:blipFill>
        <p:spPr>
          <a:xfrm>
            <a:off x="-19050" y="0"/>
            <a:ext cx="12211685" cy="216154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19050" y="0"/>
            <a:ext cx="12161520" cy="2161540"/>
          </a:xfrm>
          <a:prstGeom prst="rect">
            <a:avLst/>
          </a:prstGeom>
          <a:gradFill>
            <a:gsLst>
              <a:gs pos="40000">
                <a:srgbClr val="337B37">
                  <a:alpha val="80000"/>
                </a:srgbClr>
              </a:gs>
              <a:gs pos="74000">
                <a:srgbClr val="337B37">
                  <a:alpha val="100000"/>
                </a:srgbClr>
              </a:gs>
              <a:gs pos="60000">
                <a:srgbClr val="337B37">
                  <a:alpha val="94000"/>
                </a:srgbClr>
              </a:gs>
              <a:gs pos="0">
                <a:srgbClr val="337B37">
                  <a:alpha val="0"/>
                </a:srgbClr>
              </a:gs>
              <a:gs pos="87000">
                <a:srgbClr val="337B37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197485" y="314325"/>
            <a:ext cx="454660" cy="454660"/>
          </a:xfrm>
          <a:prstGeom prst="ellipse">
            <a:avLst/>
          </a:prstGeom>
          <a:solidFill>
            <a:srgbClr val="337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499110" y="323215"/>
            <a:ext cx="226060" cy="226060"/>
          </a:xfrm>
          <a:prstGeom prst="ellipse">
            <a:avLst/>
          </a:prstGeom>
          <a:solidFill>
            <a:srgbClr val="FFD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50.xml"/><Relationship Id="rId8" Type="http://schemas.openxmlformats.org/officeDocument/2006/relationships/tags" Target="../tags/tag49.xml"/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0" Type="http://schemas.openxmlformats.org/officeDocument/2006/relationships/slideLayout" Target="../slideLayouts/slideLayout7.xml"/><Relationship Id="rId2" Type="http://schemas.openxmlformats.org/officeDocument/2006/relationships/tags" Target="../tags/tag43.xml"/><Relationship Id="rId19" Type="http://schemas.openxmlformats.org/officeDocument/2006/relationships/tags" Target="../tags/tag60.xml"/><Relationship Id="rId18" Type="http://schemas.openxmlformats.org/officeDocument/2006/relationships/tags" Target="../tags/tag59.xml"/><Relationship Id="rId17" Type="http://schemas.openxmlformats.org/officeDocument/2006/relationships/tags" Target="../tags/tag58.xml"/><Relationship Id="rId16" Type="http://schemas.openxmlformats.org/officeDocument/2006/relationships/tags" Target="../tags/tag57.xml"/><Relationship Id="rId15" Type="http://schemas.openxmlformats.org/officeDocument/2006/relationships/tags" Target="../tags/tag56.xml"/><Relationship Id="rId14" Type="http://schemas.openxmlformats.org/officeDocument/2006/relationships/tags" Target="../tags/tag55.xml"/><Relationship Id="rId13" Type="http://schemas.openxmlformats.org/officeDocument/2006/relationships/tags" Target="../tags/tag54.xml"/><Relationship Id="rId12" Type="http://schemas.openxmlformats.org/officeDocument/2006/relationships/tags" Target="../tags/tag53.xml"/><Relationship Id="rId11" Type="http://schemas.openxmlformats.org/officeDocument/2006/relationships/tags" Target="../tags/tag52.xml"/><Relationship Id="rId10" Type="http://schemas.openxmlformats.org/officeDocument/2006/relationships/tags" Target="../tags/tag51.xml"/><Relationship Id="rId1" Type="http://schemas.openxmlformats.org/officeDocument/2006/relationships/tags" Target="../tags/tag42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61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62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63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64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65.xml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66.xml"/><Relationship Id="rId2" Type="http://schemas.openxmlformats.org/officeDocument/2006/relationships/image" Target="../media/image16.png"/><Relationship Id="rId1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7.xml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76.xml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1" Type="http://schemas.openxmlformats.org/officeDocument/2006/relationships/slideLayout" Target="../slideLayouts/slideLayout7.xml"/><Relationship Id="rId20" Type="http://schemas.openxmlformats.org/officeDocument/2006/relationships/tags" Target="../tags/tag86.xml"/><Relationship Id="rId2" Type="http://schemas.openxmlformats.org/officeDocument/2006/relationships/tags" Target="../tags/tag69.xml"/><Relationship Id="rId19" Type="http://schemas.openxmlformats.org/officeDocument/2006/relationships/image" Target="../media/image29.png"/><Relationship Id="rId18" Type="http://schemas.openxmlformats.org/officeDocument/2006/relationships/tags" Target="../tags/tag85.xml"/><Relationship Id="rId17" Type="http://schemas.openxmlformats.org/officeDocument/2006/relationships/tags" Target="../tags/tag84.xml"/><Relationship Id="rId16" Type="http://schemas.openxmlformats.org/officeDocument/2006/relationships/tags" Target="../tags/tag83.xml"/><Relationship Id="rId15" Type="http://schemas.openxmlformats.org/officeDocument/2006/relationships/tags" Target="../tags/tag82.xml"/><Relationship Id="rId14" Type="http://schemas.openxmlformats.org/officeDocument/2006/relationships/tags" Target="../tags/tag81.xml"/><Relationship Id="rId13" Type="http://schemas.openxmlformats.org/officeDocument/2006/relationships/tags" Target="../tags/tag80.xml"/><Relationship Id="rId12" Type="http://schemas.openxmlformats.org/officeDocument/2006/relationships/tags" Target="../tags/tag79.xml"/><Relationship Id="rId11" Type="http://schemas.openxmlformats.org/officeDocument/2006/relationships/tags" Target="../tags/tag78.xml"/><Relationship Id="rId10" Type="http://schemas.openxmlformats.org/officeDocument/2006/relationships/tags" Target="../tags/tag77.xml"/><Relationship Id="rId1" Type="http://schemas.openxmlformats.org/officeDocument/2006/relationships/tags" Target="../tags/tag68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95.xml"/><Relationship Id="rId8" Type="http://schemas.openxmlformats.org/officeDocument/2006/relationships/tags" Target="../tags/tag94.xml"/><Relationship Id="rId7" Type="http://schemas.openxmlformats.org/officeDocument/2006/relationships/tags" Target="../tags/tag93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1" Type="http://schemas.openxmlformats.org/officeDocument/2006/relationships/slideLayout" Target="../slideLayouts/slideLayout7.xml"/><Relationship Id="rId20" Type="http://schemas.openxmlformats.org/officeDocument/2006/relationships/tags" Target="../tags/tag105.xml"/><Relationship Id="rId2" Type="http://schemas.openxmlformats.org/officeDocument/2006/relationships/tags" Target="../tags/tag88.xml"/><Relationship Id="rId19" Type="http://schemas.openxmlformats.org/officeDocument/2006/relationships/image" Target="../media/image10.png"/><Relationship Id="rId18" Type="http://schemas.openxmlformats.org/officeDocument/2006/relationships/tags" Target="../tags/tag104.xml"/><Relationship Id="rId17" Type="http://schemas.openxmlformats.org/officeDocument/2006/relationships/tags" Target="../tags/tag103.xml"/><Relationship Id="rId16" Type="http://schemas.openxmlformats.org/officeDocument/2006/relationships/tags" Target="../tags/tag102.xml"/><Relationship Id="rId15" Type="http://schemas.openxmlformats.org/officeDocument/2006/relationships/tags" Target="../tags/tag101.xml"/><Relationship Id="rId14" Type="http://schemas.openxmlformats.org/officeDocument/2006/relationships/tags" Target="../tags/tag100.xml"/><Relationship Id="rId13" Type="http://schemas.openxmlformats.org/officeDocument/2006/relationships/tags" Target="../tags/tag99.xml"/><Relationship Id="rId12" Type="http://schemas.openxmlformats.org/officeDocument/2006/relationships/tags" Target="../tags/tag98.xml"/><Relationship Id="rId11" Type="http://schemas.openxmlformats.org/officeDocument/2006/relationships/tags" Target="../tags/tag97.xml"/><Relationship Id="rId10" Type="http://schemas.openxmlformats.org/officeDocument/2006/relationships/tags" Target="../tags/tag96.xml"/><Relationship Id="rId1" Type="http://schemas.openxmlformats.org/officeDocument/2006/relationships/tags" Target="../tags/tag87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3.xml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.xml"/><Relationship Id="rId1" Type="http://schemas.openxmlformats.org/officeDocument/2006/relationships/image" Target="../media/image9.web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image" Target="../media/image11.png"/><Relationship Id="rId16" Type="http://schemas.openxmlformats.org/officeDocument/2006/relationships/slideLayout" Target="../slideLayouts/slideLayout7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21.xml"/><Relationship Id="rId3" Type="http://schemas.openxmlformats.org/officeDocument/2006/relationships/image" Target="../media/image12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27.xml"/><Relationship Id="rId6" Type="http://schemas.openxmlformats.org/officeDocument/2006/relationships/image" Target="../media/image13.png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tags" Target="../tags/tag34.xml"/><Relationship Id="rId7" Type="http://schemas.openxmlformats.org/officeDocument/2006/relationships/tags" Target="../tags/tag33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image" Target="../media/image11.png"/><Relationship Id="rId16" Type="http://schemas.openxmlformats.org/officeDocument/2006/relationships/slideLayout" Target="../slideLayouts/slideLayout7.xml"/><Relationship Id="rId15" Type="http://schemas.openxmlformats.org/officeDocument/2006/relationships/tags" Target="../tags/tag41.xml"/><Relationship Id="rId14" Type="http://schemas.openxmlformats.org/officeDocument/2006/relationships/tags" Target="../tags/tag40.xml"/><Relationship Id="rId13" Type="http://schemas.openxmlformats.org/officeDocument/2006/relationships/tags" Target="../tags/tag39.xml"/><Relationship Id="rId12" Type="http://schemas.openxmlformats.org/officeDocument/2006/relationships/tags" Target="../tags/tag38.xml"/><Relationship Id="rId11" Type="http://schemas.openxmlformats.org/officeDocument/2006/relationships/tags" Target="../tags/tag37.xml"/><Relationship Id="rId10" Type="http://schemas.openxmlformats.org/officeDocument/2006/relationships/tags" Target="../tags/tag36.xml"/><Relationship Id="rId1" Type="http://schemas.openxmlformats.org/officeDocument/2006/relationships/tags" Target="../tags/tag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877570" y="2418715"/>
            <a:ext cx="1014158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8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Light" panose="020B0300000000000000" charset="-122"/>
              </a:rPr>
              <a:t>9.3 </a:t>
            </a:r>
            <a:r>
              <a:rPr lang="zh-CN" altLang="en-US" sz="88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Light" panose="020B0300000000000000" charset="-122"/>
              </a:rPr>
              <a:t>物体的浮</a:t>
            </a:r>
            <a:r>
              <a:rPr lang="zh-CN" altLang="en-US" sz="88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Light" panose="020B0300000000000000" charset="-122"/>
              </a:rPr>
              <a:t>沉</a:t>
            </a:r>
            <a:endParaRPr lang="zh-CN" altLang="en-US" sz="8800">
              <a:solidFill>
                <a:schemeClr val="bg1"/>
              </a:solidFill>
              <a:latin typeface="仓耳渔阳体 W05" panose="02020400000000000000" charset="-122"/>
              <a:ea typeface="仓耳渔阳体 W05" panose="02020400000000000000" charset="-122"/>
              <a:cs typeface="思源黑体 CN Light" panose="020B0300000000000000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698490" y="1624330"/>
            <a:ext cx="281940" cy="281940"/>
          </a:xfrm>
          <a:prstGeom prst="ellipse">
            <a:avLst/>
          </a:prstGeom>
          <a:solidFill>
            <a:srgbClr val="FFDA84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94" name="文本框 7"/>
          <p:cNvSpPr txBox="1"/>
          <p:nvPr/>
        </p:nvSpPr>
        <p:spPr>
          <a:xfrm>
            <a:off x="877570" y="5992495"/>
            <a:ext cx="20224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Light" panose="020B0300000000000000" charset="-122"/>
                <a:sym typeface="+mn-lt"/>
              </a:rPr>
              <a:t>沪粤版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Light" panose="020B0300000000000000" charset="-122"/>
              <a:sym typeface="+mn-lt"/>
            </a:endParaRPr>
          </a:p>
        </p:txBody>
      </p:sp>
      <p:sp>
        <p:nvSpPr>
          <p:cNvPr id="20" name="燕尾形 19"/>
          <p:cNvSpPr/>
          <p:nvPr/>
        </p:nvSpPr>
        <p:spPr>
          <a:xfrm>
            <a:off x="725170" y="6115685"/>
            <a:ext cx="152400" cy="15240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0140950" y="85090"/>
            <a:ext cx="1754505" cy="429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28F51"/>
              </a:buClr>
              <a:buSzTx/>
              <a:buFontTx/>
            </a:pPr>
            <a:r>
              <a:rPr lang="zh-CN" altLang="en-US" sz="1600" b="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江西</a:t>
            </a:r>
            <a:r>
              <a:rPr lang="zh-CN" altLang="en-US" sz="1600" b="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省图书馆</a:t>
            </a:r>
            <a:endParaRPr lang="zh-CN" altLang="en-US" sz="1600" b="0">
              <a:solidFill>
                <a:schemeClr val="bg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" name="文本框 18"/>
          <p:cNvSpPr txBox="1"/>
          <p:nvPr>
            <p:custDataLst>
              <p:tags r:id="rId1"/>
            </p:custDataLst>
          </p:nvPr>
        </p:nvSpPr>
        <p:spPr>
          <a:xfrm>
            <a:off x="1240155" y="840740"/>
            <a:ext cx="9791700" cy="4010025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90000"/>
          </a:bodyPr>
          <a:p>
            <a:pPr marL="0"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、关于浮力，下列说法中正确的是（      ）。</a:t>
            </a:r>
            <a:endParaRPr lang="zh-CN" altLang="en-US" sz="3300" b="1" spc="170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A. </a:t>
            </a:r>
            <a:r>
              <a:rPr lang="zh-CN" altLang="en-US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上浮的物体一定比下沉的物体受到的浮力大</a:t>
            </a:r>
            <a:endParaRPr lang="zh-CN" altLang="en-US" sz="3300" b="1" spc="170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B. </a:t>
            </a:r>
            <a:r>
              <a:rPr lang="zh-CN" altLang="en-US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沉在容器底部的物体一定不受浮力</a:t>
            </a:r>
            <a:endParaRPr lang="zh-CN" altLang="en-US" sz="3300" b="1" spc="170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C. </a:t>
            </a:r>
            <a:r>
              <a:rPr lang="zh-CN" altLang="en-US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在水中上浮的物体在煤油中可能悬浮</a:t>
            </a:r>
            <a:endParaRPr lang="zh-CN" altLang="en-US" sz="3300" b="1" spc="170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D. </a:t>
            </a:r>
            <a:r>
              <a:rPr lang="zh-CN" altLang="en-US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没入水中的物体在水中的位置越深受到的浮力越大</a:t>
            </a:r>
            <a:endParaRPr lang="zh-CN" altLang="en-US" sz="3300" b="1" spc="170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CN" altLang="en-US" sz="3300" b="1" spc="170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>
            <p:custDataLst>
              <p:tags r:id="rId2"/>
            </p:custDataLst>
          </p:nvPr>
        </p:nvGrpSpPr>
        <p:grpSpPr>
          <a:xfrm>
            <a:off x="457200" y="457200"/>
            <a:ext cx="11277600" cy="5943600"/>
            <a:chOff x="720" y="720"/>
            <a:chExt cx="17760" cy="9360"/>
          </a:xfrm>
        </p:grpSpPr>
        <p:sp>
          <p:nvSpPr>
            <p:cNvPr id="3" name="图形 11"/>
            <p:cNvSpPr/>
            <p:nvPr>
              <p:custDataLst>
                <p:tags r:id="rId3"/>
              </p:custDataLst>
            </p:nvPr>
          </p:nvSpPr>
          <p:spPr>
            <a:xfrm>
              <a:off x="72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图形 11"/>
            <p:cNvSpPr/>
            <p:nvPr>
              <p:custDataLst>
                <p:tags r:id="rId4"/>
              </p:custDataLst>
            </p:nvPr>
          </p:nvSpPr>
          <p:spPr>
            <a:xfrm rot="16200000">
              <a:off x="72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5" name="直接连接符 4"/>
            <p:cNvCxnSpPr/>
            <p:nvPr>
              <p:custDataLst>
                <p:tags r:id="rId5"/>
              </p:custDataLst>
            </p:nvPr>
          </p:nvCxnSpPr>
          <p:spPr>
            <a:xfrm>
              <a:off x="1680" y="72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6" name="直接连接符 5"/>
            <p:cNvCxnSpPr/>
            <p:nvPr>
              <p:custDataLst>
                <p:tags r:id="rId6"/>
              </p:custDataLst>
            </p:nvPr>
          </p:nvCxnSpPr>
          <p:spPr>
            <a:xfrm>
              <a:off x="1680" y="984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7" name="直接连接符 6"/>
            <p:cNvCxnSpPr/>
            <p:nvPr>
              <p:custDataLst>
                <p:tags r:id="rId7"/>
              </p:custDataLst>
            </p:nvPr>
          </p:nvCxnSpPr>
          <p:spPr>
            <a:xfrm>
              <a:off x="72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8" name="图形 11"/>
            <p:cNvSpPr/>
            <p:nvPr>
              <p:custDataLst>
                <p:tags r:id="rId8"/>
              </p:custDataLst>
            </p:nvPr>
          </p:nvSpPr>
          <p:spPr>
            <a:xfrm rot="5400000">
              <a:off x="1743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图形 11"/>
            <p:cNvSpPr/>
            <p:nvPr>
              <p:custDataLst>
                <p:tags r:id="rId9"/>
              </p:custDataLst>
            </p:nvPr>
          </p:nvSpPr>
          <p:spPr>
            <a:xfrm rot="10800000">
              <a:off x="1743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10"/>
              </p:custDataLst>
            </p:nvPr>
          </p:nvCxnSpPr>
          <p:spPr>
            <a:xfrm>
              <a:off x="1848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1" name="图形 11"/>
            <p:cNvSpPr/>
            <p:nvPr>
              <p:custDataLst>
                <p:tags r:id="rId11"/>
              </p:custDataLst>
            </p:nvPr>
          </p:nvSpPr>
          <p:spPr>
            <a:xfrm>
              <a:off x="96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图形 11"/>
            <p:cNvSpPr/>
            <p:nvPr>
              <p:custDataLst>
                <p:tags r:id="rId12"/>
              </p:custDataLst>
            </p:nvPr>
          </p:nvSpPr>
          <p:spPr>
            <a:xfrm rot="16200000">
              <a:off x="96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3" name="直接连接符 12"/>
            <p:cNvCxnSpPr/>
            <p:nvPr>
              <p:custDataLst>
                <p:tags r:id="rId13"/>
              </p:custDataLst>
            </p:nvPr>
          </p:nvCxnSpPr>
          <p:spPr>
            <a:xfrm>
              <a:off x="1680" y="96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4" name="直接连接符 13"/>
            <p:cNvCxnSpPr/>
            <p:nvPr>
              <p:custDataLst>
                <p:tags r:id="rId14"/>
              </p:custDataLst>
            </p:nvPr>
          </p:nvCxnSpPr>
          <p:spPr>
            <a:xfrm>
              <a:off x="1680" y="1008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5" name="直接连接符 14"/>
            <p:cNvCxnSpPr/>
            <p:nvPr>
              <p:custDataLst>
                <p:tags r:id="rId15"/>
              </p:custDataLst>
            </p:nvPr>
          </p:nvCxnSpPr>
          <p:spPr>
            <a:xfrm>
              <a:off x="960" y="1784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6" name="图形 11"/>
            <p:cNvSpPr/>
            <p:nvPr>
              <p:custDataLst>
                <p:tags r:id="rId16"/>
              </p:custDataLst>
            </p:nvPr>
          </p:nvSpPr>
          <p:spPr>
            <a:xfrm rot="5400000">
              <a:off x="1740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图形 11"/>
            <p:cNvSpPr/>
            <p:nvPr>
              <p:custDataLst>
                <p:tags r:id="rId17"/>
              </p:custDataLst>
            </p:nvPr>
          </p:nvSpPr>
          <p:spPr>
            <a:xfrm rot="10800000">
              <a:off x="1740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8" name="直接连接符 17"/>
            <p:cNvCxnSpPr/>
            <p:nvPr>
              <p:custDataLst>
                <p:tags r:id="rId18"/>
              </p:custDataLst>
            </p:nvPr>
          </p:nvCxnSpPr>
          <p:spPr>
            <a:xfrm>
              <a:off x="18240" y="1680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</p:grpSp>
      <p:sp>
        <p:nvSpPr>
          <p:cNvPr id="21" name="形状2"/>
          <p:cNvSpPr txBox="1"/>
          <p:nvPr/>
        </p:nvSpPr>
        <p:spPr>
          <a:xfrm>
            <a:off x="7967133" y="842222"/>
            <a:ext cx="840317" cy="690033"/>
          </a:xfrm>
          <a:prstGeom prst="rect">
            <a:avLst/>
          </a:prstGeom>
          <a:solidFill>
            <a:srgbClr val="FFFFFF">
              <a:alpha val="0"/>
            </a:srgbClr>
          </a:solidFill>
          <a:ln w="14288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/>
            <a:r>
              <a:rPr lang="zh-CN" altLang="en-US" sz="3735" b="1" i="0" dirty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C</a:t>
            </a:r>
            <a:endParaRPr lang="zh-CN" altLang="en-US" sz="3735" b="1" i="0" dirty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</p:spTree>
    <p:custDataLst>
      <p:tags r:id="rId1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27710" y="63436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>
                <a:latin typeface="汉仪楷体简" panose="02010600000101010101" charset="-128"/>
                <a:ea typeface="汉仪楷体简" panose="02010600000101010101" charset="-128"/>
              </a:rPr>
              <a:t>浮沉条件在技术上的应用</a:t>
            </a:r>
            <a:endParaRPr lang="zh-CN" altLang="en-US" sz="3600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5790" y="1812925"/>
            <a:ext cx="8006715" cy="45199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6915" y="2163445"/>
            <a:ext cx="3246120" cy="21475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6915" y="4377690"/>
            <a:ext cx="3246120" cy="18637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704215" y="451485"/>
            <a:ext cx="10641330" cy="161544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p>
            <a:pPr>
              <a:lnSpc>
                <a:spcPct val="125000"/>
              </a:lnSpc>
            </a:pPr>
            <a:r>
              <a:rPr lang="zh-CN" altLang="en-US" sz="2800" dirty="0"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气象台经常要放出探测气球用于气象观测。气球内充有密度比空气小得多的氢气或氦气，从而实现上升，工作结束后通过减小自身体积从而减少排开空气的体积以减小浮力，使气球下降</a:t>
            </a:r>
            <a:r>
              <a:rPr lang="en-US" altLang="zh-CN" sz="2800" dirty="0"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……</a:t>
            </a:r>
            <a:endParaRPr lang="en-US" altLang="zh-CN" sz="2800" dirty="0">
              <a:uFillTx/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67715" y="2139315"/>
            <a:ext cx="10387330" cy="3824605"/>
            <a:chOff x="999" y="2843"/>
            <a:chExt cx="19025" cy="7005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0554" y="2858"/>
              <a:ext cx="9470" cy="699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9" y="2843"/>
              <a:ext cx="9461" cy="7005"/>
            </a:xfrm>
            <a:prstGeom prst="rect">
              <a:avLst/>
            </a:prstGeom>
          </p:spPr>
        </p:pic>
      </p:grpSp>
      <p:sp>
        <p:nvSpPr>
          <p:cNvPr id="23" name="文本框 22"/>
          <p:cNvSpPr txBox="1"/>
          <p:nvPr/>
        </p:nvSpPr>
        <p:spPr>
          <a:xfrm>
            <a:off x="767715" y="6108700"/>
            <a:ext cx="10399395" cy="360680"/>
          </a:xfrm>
          <a:prstGeom prst="rect">
            <a:avLst/>
          </a:prstGeom>
          <a:solidFill>
            <a:schemeClr val="tx1">
              <a:alpha val="48000"/>
            </a:schemeClr>
          </a:solidFill>
        </p:spPr>
        <p:txBody>
          <a:bodyPr wrap="square" tIns="0" bIns="0" rtlCol="0">
            <a:noAutofit/>
          </a:bodyPr>
          <a:lstStyle>
            <a:defPPr>
              <a:defRPr lang="zh-CN"/>
            </a:defPPr>
            <a:lvl1pPr>
              <a:defRPr sz="2400" b="1" spc="200">
                <a:solidFill>
                  <a:srgbClr val="523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effectLst/>
                <a:latin typeface="+mj-ea"/>
                <a:ea typeface="+mj-ea"/>
                <a:cs typeface="+mj-ea"/>
              </a:rPr>
              <a:t>气球升空后，安装在它上面的探空仪能把高空的温度、气压、湿度、风速、风向等信息用无线电传送给地面观测站</a:t>
            </a:r>
            <a:endParaRPr lang="zh-CN" altLang="en-US" sz="1400" dirty="0">
              <a:solidFill>
                <a:schemeClr val="bg1"/>
              </a:solidFill>
              <a:effectLst/>
              <a:latin typeface="+mj-ea"/>
              <a:ea typeface="+mj-ea"/>
              <a:cs typeface="+mj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90245" y="575945"/>
            <a:ext cx="10920730" cy="161544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p>
            <a:pPr>
              <a:lnSpc>
                <a:spcPct val="125000"/>
              </a:lnSpc>
            </a:pPr>
            <a:r>
              <a:rPr lang="zh-CN" altLang="en-US" sz="2800" dirty="0">
                <a:uFillTx/>
                <a:latin typeface="汉仪楷体简" panose="02010600000101010101" charset="-128"/>
                <a:ea typeface="汉仪楷体简" panose="02010600000101010101" charset="-128"/>
              </a:rPr>
              <a:t>浮筒常被用于打捞沉船。打捞时，先在浮筒内注满水，并将其固定在沉船上，再向浮筒中输入高压空气，排出其中的水，使连成一体的沉船和浮筒所受的重力小于浮力，沉船随着浮筒上升。</a:t>
            </a:r>
            <a:endParaRPr lang="zh-CN" altLang="en-US" sz="2800" dirty="0">
              <a:uFillTx/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90245" y="2458720"/>
            <a:ext cx="10774045" cy="3897630"/>
            <a:chOff x="6055" y="7632"/>
            <a:chExt cx="27659" cy="1000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/>
            <a:srcRect t="21071" b="3781"/>
            <a:stretch>
              <a:fillRect/>
            </a:stretch>
          </p:blipFill>
          <p:spPr>
            <a:xfrm>
              <a:off x="6055" y="7632"/>
              <a:ext cx="20090" cy="10004"/>
            </a:xfrm>
            <a:prstGeom prst="rect">
              <a:avLst/>
            </a:prstGeom>
          </p:spPr>
        </p:pic>
        <p:pic>
          <p:nvPicPr>
            <p:cNvPr id="2" name="图片 1"/>
            <p:cNvPicPr/>
            <p:nvPr/>
          </p:nvPicPr>
          <p:blipFill>
            <a:blip r:embed="rId2">
              <a:alphaModFix amt="57000"/>
            </a:blip>
            <a:srcRect r="50888"/>
            <a:stretch>
              <a:fillRect/>
            </a:stretch>
          </p:blipFill>
          <p:spPr>
            <a:xfrm>
              <a:off x="6055" y="7734"/>
              <a:ext cx="5951" cy="4275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368" y="7640"/>
              <a:ext cx="7346" cy="9985"/>
            </a:xfrm>
            <a:prstGeom prst="rect">
              <a:avLst/>
            </a:prstGeom>
          </p:spPr>
        </p:pic>
      </p:grpSp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635635" y="678815"/>
            <a:ext cx="10920730" cy="107696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p>
            <a:pPr algn="l">
              <a:lnSpc>
                <a:spcPct val="125000"/>
              </a:lnSpc>
              <a:buClrTx/>
              <a:buSzTx/>
              <a:buFontTx/>
            </a:pPr>
            <a:r>
              <a:rPr lang="zh-CN" altLang="en-US" sz="2800" dirty="0">
                <a:uFillTx/>
                <a:latin typeface="汉仪楷体简" panose="02010600000101010101" charset="-128"/>
                <a:ea typeface="汉仪楷体简" panose="02010600000101010101" charset="-128"/>
              </a:rPr>
              <a:t>密度计测量不同液体的密度时会漂浮在液面上</a:t>
            </a:r>
            <a:r>
              <a:rPr lang="zh-CN" altLang="en-US" sz="2800" dirty="0">
                <a:solidFill>
                  <a:schemeClr val="tx1"/>
                </a:solidFill>
                <a:uFillTx/>
                <a:latin typeface="汉仪楷体简" panose="02010600000101010101" charset="-128"/>
                <a:ea typeface="汉仪楷体简" panose="02010600000101010101" charset="-128"/>
              </a:rPr>
              <a:t>，</a:t>
            </a:r>
            <a:r>
              <a:rPr lang="zh-CN" altLang="en-US" sz="2800" dirty="0">
                <a:uFillTx/>
                <a:latin typeface="汉仪楷体简" panose="02010600000101010101" charset="-128"/>
                <a:ea typeface="汉仪楷体简" panose="02010600000101010101" charset="-128"/>
              </a:rPr>
              <a:t>根据F浮=G的原理测量液体的密度，密度计浸入液体越深，则液体密度越小……</a:t>
            </a:r>
            <a:endParaRPr lang="zh-CN" altLang="en-US" sz="2800" dirty="0">
              <a:uFillTx/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7165" y="2213610"/>
            <a:ext cx="2437130" cy="40284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2790" y="2127250"/>
            <a:ext cx="2972435" cy="4115435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7083425" y="5631815"/>
            <a:ext cx="2934970" cy="610870"/>
          </a:xfrm>
          <a:prstGeom prst="rect">
            <a:avLst/>
          </a:prstGeom>
          <a:solidFill>
            <a:schemeClr val="tx1">
              <a:alpha val="48000"/>
            </a:schemeClr>
          </a:solidFill>
        </p:spPr>
        <p:txBody>
          <a:bodyPr wrap="square" tIns="0" bIns="0" rtlCol="0">
            <a:noAutofit/>
          </a:bodyPr>
          <a:lstStyle>
            <a:defPPr>
              <a:defRPr lang="zh-CN"/>
            </a:defPPr>
            <a:lvl1pPr>
              <a:defRPr sz="2400" b="1" spc="200">
                <a:solidFill>
                  <a:srgbClr val="523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effectLst/>
                <a:latin typeface="+mj-ea"/>
                <a:ea typeface="+mj-ea"/>
                <a:cs typeface="+mj-ea"/>
              </a:rPr>
              <a:t>密度计的刻度并不均匀，呈现上小下大、上稀下密的特点</a:t>
            </a:r>
            <a:endParaRPr lang="zh-CN" altLang="en-US" sz="1400" dirty="0">
              <a:solidFill>
                <a:schemeClr val="bg1"/>
              </a:solidFill>
              <a:effectLst/>
              <a:latin typeface="+mj-ea"/>
              <a:ea typeface="+mj-ea"/>
              <a:cs typeface="+mj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001135" y="5631815"/>
            <a:ext cx="2968625" cy="610870"/>
          </a:xfrm>
          <a:prstGeom prst="rect">
            <a:avLst/>
          </a:prstGeom>
          <a:solidFill>
            <a:schemeClr val="tx1">
              <a:alpha val="48000"/>
            </a:schemeClr>
          </a:solidFill>
        </p:spPr>
        <p:txBody>
          <a:bodyPr wrap="square" tIns="0" bIns="0" rtlCol="0">
            <a:noAutofit/>
          </a:bodyPr>
          <a:lstStyle>
            <a:defPPr>
              <a:defRPr lang="zh-CN"/>
            </a:defPPr>
            <a:lvl1pPr>
              <a:defRPr sz="2400" b="1" spc="200">
                <a:solidFill>
                  <a:srgbClr val="523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effectLst/>
                <a:latin typeface="+mj-ea"/>
                <a:ea typeface="+mj-ea"/>
                <a:cs typeface="+mj-ea"/>
              </a:rPr>
              <a:t>同一密度计测量不同液体密度时，所受的浮力大小都相等</a:t>
            </a:r>
            <a:endParaRPr lang="zh-CN" altLang="en-US" sz="1400" dirty="0">
              <a:solidFill>
                <a:schemeClr val="bg1"/>
              </a:solidFill>
              <a:effectLst/>
              <a:latin typeface="+mj-ea"/>
              <a:ea typeface="+mj-ea"/>
              <a:cs typeface="+mj-ea"/>
            </a:endParaRPr>
          </a:p>
        </p:txBody>
      </p:sp>
      <p:pic>
        <p:nvPicPr>
          <p:cNvPr id="13" name="图片24" descr="菁优网：http://www.jyeoo.com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5130" y="2522855"/>
            <a:ext cx="2536825" cy="23418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3" grpId="1" animBg="1"/>
      <p:bldP spid="9" grpId="0" bldLvl="0" animBg="1"/>
      <p:bldP spid="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27710" y="63436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>
                <a:latin typeface="汉仪楷体简" panose="02010600000101010101" charset="-128"/>
                <a:ea typeface="汉仪楷体简" panose="02010600000101010101" charset="-128"/>
              </a:rPr>
              <a:t>鱼和水母的上浮与下</a:t>
            </a:r>
            <a:r>
              <a:rPr lang="zh-CN" altLang="en-US" sz="3600">
                <a:latin typeface="汉仪楷体简" panose="02010600000101010101" charset="-128"/>
                <a:ea typeface="汉仪楷体简" panose="02010600000101010101" charset="-128"/>
              </a:rPr>
              <a:t>沉</a:t>
            </a:r>
            <a:endParaRPr lang="zh-CN" altLang="en-US" sz="3600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1108710" y="2183130"/>
            <a:ext cx="4596765" cy="3063875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2"/>
          <a:srcRect b="9278"/>
          <a:stretch>
            <a:fillRect/>
          </a:stretch>
        </p:blipFill>
        <p:spPr>
          <a:xfrm>
            <a:off x="6823710" y="2183130"/>
            <a:ext cx="4167505" cy="30638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6420" y="2143125"/>
            <a:ext cx="5010785" cy="28194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27710" y="63436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>
                <a:latin typeface="汉仪楷体简" panose="02010600000101010101" charset="-128"/>
                <a:ea typeface="汉仪楷体简" panose="02010600000101010101" charset="-128"/>
              </a:rPr>
              <a:t>轮船和</a:t>
            </a:r>
            <a:r>
              <a:rPr lang="zh-CN" altLang="en-US" sz="3600">
                <a:latin typeface="汉仪楷体简" panose="02010600000101010101" charset="-128"/>
                <a:ea typeface="汉仪楷体简" panose="02010600000101010101" charset="-128"/>
              </a:rPr>
              <a:t>潜艇从江到</a:t>
            </a:r>
            <a:r>
              <a:rPr lang="zh-CN" altLang="en-US" sz="3600">
                <a:latin typeface="汉仪楷体简" panose="02010600000101010101" charset="-128"/>
                <a:ea typeface="汉仪楷体简" panose="02010600000101010101" charset="-128"/>
              </a:rPr>
              <a:t>海问题</a:t>
            </a:r>
            <a:endParaRPr lang="zh-CN" altLang="en-US" sz="3600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9885" y="2143125"/>
            <a:ext cx="4906010" cy="28168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842010" y="695960"/>
            <a:ext cx="609600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例题：</a:t>
            </a:r>
            <a:endParaRPr lang="zh-CN" altLang="en-US" sz="32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pPr>
              <a:lnSpc>
                <a:spcPct val="150000"/>
              </a:lnSpc>
            </a:pP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（1）若甲、乙、丙体积相同：</a:t>
            </a:r>
            <a:endParaRPr lang="zh-CN" altLang="en-US" sz="32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pPr>
              <a:lnSpc>
                <a:spcPct val="150000"/>
              </a:lnSpc>
            </a:pP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（2）若甲、乙、丙质量相同：</a:t>
            </a:r>
            <a:endParaRPr lang="zh-CN" altLang="en-US" sz="32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pPr>
              <a:lnSpc>
                <a:spcPct val="150000"/>
              </a:lnSpc>
            </a:pP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试比较三个小球受到的浮力</a:t>
            </a: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大小</a:t>
            </a:r>
            <a:endParaRPr lang="zh-CN" altLang="en-US" sz="32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87310" y="3902075"/>
            <a:ext cx="3467100" cy="19526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" name="文本框 18"/>
          <p:cNvSpPr txBox="1"/>
          <p:nvPr>
            <p:custDataLst>
              <p:tags r:id="rId1"/>
            </p:custDataLst>
          </p:nvPr>
        </p:nvSpPr>
        <p:spPr>
          <a:xfrm>
            <a:off x="1240155" y="840740"/>
            <a:ext cx="9791700" cy="305689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80000"/>
          </a:bodyPr>
          <a:p>
            <a:pPr marL="0"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、重为30</a:t>
            </a: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N</a:t>
            </a:r>
            <a:r>
              <a:rPr lang="zh-CN" altLang="en-US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的质地均匀的实心小球放入水中，静止时如图所示，若将它切去一半，放入水中，则小球的浮力是</a:t>
            </a: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_____N，</a:t>
            </a:r>
            <a:r>
              <a:rPr lang="zh-CN" altLang="en-US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小球将会</a:t>
            </a: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______</a:t>
            </a:r>
            <a:r>
              <a:rPr lang="zh-CN" altLang="en-US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（选填“漂浮”、“悬浮”、“下沉”）</a:t>
            </a:r>
            <a:endParaRPr lang="zh-CN" altLang="en-US" sz="3300" b="1" spc="170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                  </a:t>
            </a:r>
            <a:endParaRPr lang="zh-CN" altLang="en-US" sz="3300" b="1" spc="170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>
            <p:custDataLst>
              <p:tags r:id="rId2"/>
            </p:custDataLst>
          </p:nvPr>
        </p:nvGrpSpPr>
        <p:grpSpPr>
          <a:xfrm>
            <a:off x="457200" y="457200"/>
            <a:ext cx="11277600" cy="5943600"/>
            <a:chOff x="720" y="720"/>
            <a:chExt cx="17760" cy="9360"/>
          </a:xfrm>
        </p:grpSpPr>
        <p:sp>
          <p:nvSpPr>
            <p:cNvPr id="3" name="图形 11"/>
            <p:cNvSpPr/>
            <p:nvPr>
              <p:custDataLst>
                <p:tags r:id="rId3"/>
              </p:custDataLst>
            </p:nvPr>
          </p:nvSpPr>
          <p:spPr>
            <a:xfrm>
              <a:off x="72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图形 11"/>
            <p:cNvSpPr/>
            <p:nvPr>
              <p:custDataLst>
                <p:tags r:id="rId4"/>
              </p:custDataLst>
            </p:nvPr>
          </p:nvSpPr>
          <p:spPr>
            <a:xfrm rot="16200000">
              <a:off x="72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5" name="直接连接符 4"/>
            <p:cNvCxnSpPr/>
            <p:nvPr>
              <p:custDataLst>
                <p:tags r:id="rId5"/>
              </p:custDataLst>
            </p:nvPr>
          </p:nvCxnSpPr>
          <p:spPr>
            <a:xfrm>
              <a:off x="1680" y="72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6" name="直接连接符 5"/>
            <p:cNvCxnSpPr/>
            <p:nvPr>
              <p:custDataLst>
                <p:tags r:id="rId6"/>
              </p:custDataLst>
            </p:nvPr>
          </p:nvCxnSpPr>
          <p:spPr>
            <a:xfrm>
              <a:off x="1680" y="984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7" name="直接连接符 6"/>
            <p:cNvCxnSpPr/>
            <p:nvPr>
              <p:custDataLst>
                <p:tags r:id="rId7"/>
              </p:custDataLst>
            </p:nvPr>
          </p:nvCxnSpPr>
          <p:spPr>
            <a:xfrm>
              <a:off x="72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8" name="图形 11"/>
            <p:cNvSpPr/>
            <p:nvPr>
              <p:custDataLst>
                <p:tags r:id="rId8"/>
              </p:custDataLst>
            </p:nvPr>
          </p:nvSpPr>
          <p:spPr>
            <a:xfrm rot="5400000">
              <a:off x="1743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图形 11"/>
            <p:cNvSpPr/>
            <p:nvPr>
              <p:custDataLst>
                <p:tags r:id="rId9"/>
              </p:custDataLst>
            </p:nvPr>
          </p:nvSpPr>
          <p:spPr>
            <a:xfrm rot="10800000">
              <a:off x="1743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10"/>
              </p:custDataLst>
            </p:nvPr>
          </p:nvCxnSpPr>
          <p:spPr>
            <a:xfrm>
              <a:off x="1848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1" name="图形 11"/>
            <p:cNvSpPr/>
            <p:nvPr>
              <p:custDataLst>
                <p:tags r:id="rId11"/>
              </p:custDataLst>
            </p:nvPr>
          </p:nvSpPr>
          <p:spPr>
            <a:xfrm>
              <a:off x="96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图形 11"/>
            <p:cNvSpPr/>
            <p:nvPr>
              <p:custDataLst>
                <p:tags r:id="rId12"/>
              </p:custDataLst>
            </p:nvPr>
          </p:nvSpPr>
          <p:spPr>
            <a:xfrm rot="16200000">
              <a:off x="96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3" name="直接连接符 12"/>
            <p:cNvCxnSpPr/>
            <p:nvPr>
              <p:custDataLst>
                <p:tags r:id="rId13"/>
              </p:custDataLst>
            </p:nvPr>
          </p:nvCxnSpPr>
          <p:spPr>
            <a:xfrm>
              <a:off x="1680" y="96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4" name="直接连接符 13"/>
            <p:cNvCxnSpPr/>
            <p:nvPr>
              <p:custDataLst>
                <p:tags r:id="rId14"/>
              </p:custDataLst>
            </p:nvPr>
          </p:nvCxnSpPr>
          <p:spPr>
            <a:xfrm>
              <a:off x="1680" y="1008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5" name="直接连接符 14"/>
            <p:cNvCxnSpPr/>
            <p:nvPr>
              <p:custDataLst>
                <p:tags r:id="rId15"/>
              </p:custDataLst>
            </p:nvPr>
          </p:nvCxnSpPr>
          <p:spPr>
            <a:xfrm>
              <a:off x="960" y="1784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6" name="图形 11"/>
            <p:cNvSpPr/>
            <p:nvPr>
              <p:custDataLst>
                <p:tags r:id="rId16"/>
              </p:custDataLst>
            </p:nvPr>
          </p:nvSpPr>
          <p:spPr>
            <a:xfrm rot="5400000">
              <a:off x="1740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图形 11"/>
            <p:cNvSpPr/>
            <p:nvPr>
              <p:custDataLst>
                <p:tags r:id="rId17"/>
              </p:custDataLst>
            </p:nvPr>
          </p:nvSpPr>
          <p:spPr>
            <a:xfrm rot="10800000">
              <a:off x="1740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8" name="直接连接符 17"/>
            <p:cNvCxnSpPr/>
            <p:nvPr>
              <p:custDataLst>
                <p:tags r:id="rId18"/>
              </p:custDataLst>
            </p:nvPr>
          </p:nvCxnSpPr>
          <p:spPr>
            <a:xfrm>
              <a:off x="18240" y="1680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</p:grpSp>
      <p:pic>
        <p:nvPicPr>
          <p:cNvPr id="20" name="图片24" descr="菁优网：http://www.jyeoo.com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8409305" y="3696970"/>
            <a:ext cx="1707515" cy="2018030"/>
          </a:xfrm>
          <a:prstGeom prst="rect">
            <a:avLst/>
          </a:prstGeom>
        </p:spPr>
      </p:pic>
    </p:spTree>
    <p:custDataLst>
      <p:tags r:id="rId20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" name="文本框 18"/>
          <p:cNvSpPr txBox="1"/>
          <p:nvPr>
            <p:custDataLst>
              <p:tags r:id="rId1"/>
            </p:custDataLst>
          </p:nvPr>
        </p:nvSpPr>
        <p:spPr>
          <a:xfrm>
            <a:off x="1240155" y="840740"/>
            <a:ext cx="9791700" cy="305689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60000"/>
          </a:bodyPr>
          <a:p>
            <a:pPr marL="0"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、物体在细线拉力作用下静止在水中（如图所示），此时水面距容器底30</a:t>
            </a: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cm，</a:t>
            </a:r>
            <a:r>
              <a:rPr lang="zh-CN" altLang="en-US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已知物体上表面所受水的压力为7</a:t>
            </a: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N，</a:t>
            </a:r>
            <a:r>
              <a:rPr lang="zh-CN" altLang="en-US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下表面所受水的压力为19</a:t>
            </a: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N，</a:t>
            </a:r>
            <a:r>
              <a:rPr lang="zh-CN" altLang="en-US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此时细线对物体的拉力为3</a:t>
            </a: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N（ρ</a:t>
            </a:r>
            <a:r>
              <a:rPr lang="zh-CN" altLang="en-US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水＝1.0×103</a:t>
            </a: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kg/m3，g</a:t>
            </a:r>
            <a:r>
              <a:rPr lang="zh-CN" altLang="en-US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取10</a:t>
            </a: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N/kg）。</a:t>
            </a:r>
            <a:r>
              <a:rPr lang="zh-CN" altLang="en-US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求：</a:t>
            </a:r>
            <a:endParaRPr lang="zh-CN" altLang="en-US" sz="3300" b="1" spc="170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（1）水对容器底的压强；（2）物体的体积；（3）剪断细线后物体静止时所受的浮力。</a:t>
            </a:r>
            <a:endParaRPr lang="zh-CN" altLang="en-US" sz="3300" b="1" spc="170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>
            <p:custDataLst>
              <p:tags r:id="rId2"/>
            </p:custDataLst>
          </p:nvPr>
        </p:nvGrpSpPr>
        <p:grpSpPr>
          <a:xfrm>
            <a:off x="457200" y="457200"/>
            <a:ext cx="11277600" cy="5943600"/>
            <a:chOff x="720" y="720"/>
            <a:chExt cx="17760" cy="9360"/>
          </a:xfrm>
        </p:grpSpPr>
        <p:sp>
          <p:nvSpPr>
            <p:cNvPr id="3" name="图形 11"/>
            <p:cNvSpPr/>
            <p:nvPr>
              <p:custDataLst>
                <p:tags r:id="rId3"/>
              </p:custDataLst>
            </p:nvPr>
          </p:nvSpPr>
          <p:spPr>
            <a:xfrm>
              <a:off x="72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图形 11"/>
            <p:cNvSpPr/>
            <p:nvPr>
              <p:custDataLst>
                <p:tags r:id="rId4"/>
              </p:custDataLst>
            </p:nvPr>
          </p:nvSpPr>
          <p:spPr>
            <a:xfrm rot="16200000">
              <a:off x="72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5" name="直接连接符 4"/>
            <p:cNvCxnSpPr/>
            <p:nvPr>
              <p:custDataLst>
                <p:tags r:id="rId5"/>
              </p:custDataLst>
            </p:nvPr>
          </p:nvCxnSpPr>
          <p:spPr>
            <a:xfrm>
              <a:off x="1680" y="72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6" name="直接连接符 5"/>
            <p:cNvCxnSpPr/>
            <p:nvPr>
              <p:custDataLst>
                <p:tags r:id="rId6"/>
              </p:custDataLst>
            </p:nvPr>
          </p:nvCxnSpPr>
          <p:spPr>
            <a:xfrm>
              <a:off x="1680" y="984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7" name="直接连接符 6"/>
            <p:cNvCxnSpPr/>
            <p:nvPr>
              <p:custDataLst>
                <p:tags r:id="rId7"/>
              </p:custDataLst>
            </p:nvPr>
          </p:nvCxnSpPr>
          <p:spPr>
            <a:xfrm>
              <a:off x="72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8" name="图形 11"/>
            <p:cNvSpPr/>
            <p:nvPr>
              <p:custDataLst>
                <p:tags r:id="rId8"/>
              </p:custDataLst>
            </p:nvPr>
          </p:nvSpPr>
          <p:spPr>
            <a:xfrm rot="5400000">
              <a:off x="1743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图形 11"/>
            <p:cNvSpPr/>
            <p:nvPr>
              <p:custDataLst>
                <p:tags r:id="rId9"/>
              </p:custDataLst>
            </p:nvPr>
          </p:nvSpPr>
          <p:spPr>
            <a:xfrm rot="10800000">
              <a:off x="1743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10"/>
              </p:custDataLst>
            </p:nvPr>
          </p:nvCxnSpPr>
          <p:spPr>
            <a:xfrm>
              <a:off x="1848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1" name="图形 11"/>
            <p:cNvSpPr/>
            <p:nvPr>
              <p:custDataLst>
                <p:tags r:id="rId11"/>
              </p:custDataLst>
            </p:nvPr>
          </p:nvSpPr>
          <p:spPr>
            <a:xfrm>
              <a:off x="96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图形 11"/>
            <p:cNvSpPr/>
            <p:nvPr>
              <p:custDataLst>
                <p:tags r:id="rId12"/>
              </p:custDataLst>
            </p:nvPr>
          </p:nvSpPr>
          <p:spPr>
            <a:xfrm rot="16200000">
              <a:off x="96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3" name="直接连接符 12"/>
            <p:cNvCxnSpPr/>
            <p:nvPr>
              <p:custDataLst>
                <p:tags r:id="rId13"/>
              </p:custDataLst>
            </p:nvPr>
          </p:nvCxnSpPr>
          <p:spPr>
            <a:xfrm>
              <a:off x="1680" y="96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4" name="直接连接符 13"/>
            <p:cNvCxnSpPr/>
            <p:nvPr>
              <p:custDataLst>
                <p:tags r:id="rId14"/>
              </p:custDataLst>
            </p:nvPr>
          </p:nvCxnSpPr>
          <p:spPr>
            <a:xfrm>
              <a:off x="1680" y="1008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5" name="直接连接符 14"/>
            <p:cNvCxnSpPr/>
            <p:nvPr>
              <p:custDataLst>
                <p:tags r:id="rId15"/>
              </p:custDataLst>
            </p:nvPr>
          </p:nvCxnSpPr>
          <p:spPr>
            <a:xfrm>
              <a:off x="960" y="1784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6" name="图形 11"/>
            <p:cNvSpPr/>
            <p:nvPr>
              <p:custDataLst>
                <p:tags r:id="rId16"/>
              </p:custDataLst>
            </p:nvPr>
          </p:nvSpPr>
          <p:spPr>
            <a:xfrm rot="5400000">
              <a:off x="1740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图形 11"/>
            <p:cNvSpPr/>
            <p:nvPr>
              <p:custDataLst>
                <p:tags r:id="rId17"/>
              </p:custDataLst>
            </p:nvPr>
          </p:nvSpPr>
          <p:spPr>
            <a:xfrm rot="10800000">
              <a:off x="1740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8" name="直接连接符 17"/>
            <p:cNvCxnSpPr/>
            <p:nvPr>
              <p:custDataLst>
                <p:tags r:id="rId18"/>
              </p:custDataLst>
            </p:nvPr>
          </p:nvCxnSpPr>
          <p:spPr>
            <a:xfrm>
              <a:off x="18240" y="1680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</p:grpSp>
      <p:pic>
        <p:nvPicPr>
          <p:cNvPr id="57" name="图片24" descr="菁优网：http://www.jyeoo.com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8242935" y="3482975"/>
            <a:ext cx="1726565" cy="2486025"/>
          </a:xfrm>
          <a:prstGeom prst="rect">
            <a:avLst/>
          </a:prstGeom>
        </p:spPr>
      </p:pic>
    </p:spTree>
    <p:custDataLst>
      <p:tags r:id="rId20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695325" y="476885"/>
            <a:ext cx="10800715" cy="147701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p>
            <a:pPr>
              <a:lnSpc>
                <a:spcPct val="150000"/>
              </a:lnSpc>
            </a:pPr>
            <a:r>
              <a:rPr lang="zh-CN" sz="3200" spc="200" dirty="0">
                <a:solidFill>
                  <a:srgbClr val="523600"/>
                </a:solidFill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潜水艇更是能够根据任务需求，既能浮在海面上，又能潜入深海中</a:t>
            </a:r>
            <a:r>
              <a:rPr lang="en-US" altLang="zh-CN" sz="3200" spc="200" dirty="0">
                <a:solidFill>
                  <a:srgbClr val="523600"/>
                </a:solidFill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……</a:t>
            </a:r>
            <a:r>
              <a:rPr lang="zh-CN" altLang="en-US" sz="3200" spc="200" dirty="0">
                <a:solidFill>
                  <a:srgbClr val="523600"/>
                </a:solidFill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它是怎么在大海中实现自主浮沉的呢？</a:t>
            </a:r>
            <a:endParaRPr lang="zh-CN" altLang="en-US" sz="3200" spc="200" dirty="0">
              <a:solidFill>
                <a:srgbClr val="523600"/>
              </a:solidFill>
              <a:uFillTx/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l="9837"/>
          <a:stretch>
            <a:fillRect/>
          </a:stretch>
        </p:blipFill>
        <p:spPr>
          <a:xfrm>
            <a:off x="695325" y="2481580"/>
            <a:ext cx="5657215" cy="3296285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2"/>
          <a:stretch>
            <a:fillRect/>
          </a:stretch>
        </p:blipFill>
        <p:spPr>
          <a:xfrm>
            <a:off x="6452870" y="2483485"/>
            <a:ext cx="4829810" cy="32943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椭圆 10"/>
          <p:cNvSpPr/>
          <p:nvPr/>
        </p:nvSpPr>
        <p:spPr>
          <a:xfrm>
            <a:off x="5189855" y="2233930"/>
            <a:ext cx="685800" cy="685800"/>
          </a:xfrm>
          <a:prstGeom prst="ellipse">
            <a:avLst/>
          </a:prstGeom>
          <a:solidFill>
            <a:srgbClr val="FFD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955040" y="3959225"/>
            <a:ext cx="287655" cy="287655"/>
          </a:xfrm>
          <a:prstGeom prst="ellipse">
            <a:avLst/>
          </a:prstGeom>
          <a:solidFill>
            <a:srgbClr val="FFDA8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68655" y="2293620"/>
            <a:ext cx="1562100" cy="1599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8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Light" panose="020B0300000000000000" charset="-122"/>
              </a:rPr>
              <a:t>感</a:t>
            </a:r>
            <a:endParaRPr lang="zh-CN" altLang="en-US" sz="9800">
              <a:solidFill>
                <a:schemeClr val="bg1"/>
              </a:solidFill>
              <a:latin typeface="仓耳渔阳体 W05" panose="02020400000000000000" charset="-122"/>
              <a:ea typeface="仓耳渔阳体 W05" panose="02020400000000000000" charset="-122"/>
              <a:cs typeface="思源黑体 CN Light" panose="020B0300000000000000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2705735" y="3353435"/>
            <a:ext cx="386080" cy="386080"/>
          </a:xfrm>
          <a:prstGeom prst="ellipse">
            <a:avLst/>
          </a:prstGeom>
          <a:solidFill>
            <a:srgbClr val="FFDA84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94" name="文本框 7"/>
          <p:cNvSpPr txBox="1"/>
          <p:nvPr/>
        </p:nvSpPr>
        <p:spPr>
          <a:xfrm>
            <a:off x="877570" y="5992495"/>
            <a:ext cx="7242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Light" panose="020B0300000000000000" charset="-122"/>
                <a:sym typeface="+mn-lt"/>
              </a:rPr>
              <a:t>学习全力以赴，未来必不辜负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Light" panose="020B0300000000000000" charset="-122"/>
              <a:sym typeface="+mn-lt"/>
            </a:endParaRPr>
          </a:p>
        </p:txBody>
      </p:sp>
      <p:sp>
        <p:nvSpPr>
          <p:cNvPr id="20" name="燕尾形 19"/>
          <p:cNvSpPr/>
          <p:nvPr/>
        </p:nvSpPr>
        <p:spPr>
          <a:xfrm>
            <a:off x="725170" y="6115685"/>
            <a:ext cx="152400" cy="15240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11455400" y="1836420"/>
            <a:ext cx="0" cy="331914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725170" y="3635375"/>
            <a:ext cx="4801870" cy="429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28F51"/>
              </a:buClr>
              <a:buSzTx/>
              <a:buFontTx/>
            </a:pPr>
            <a:r>
              <a:rPr lang="en-US" altLang="zh-CN" sz="1600" b="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THASNKS</a:t>
            </a:r>
            <a:endParaRPr lang="en-US" altLang="zh-CN" sz="1600" b="0">
              <a:solidFill>
                <a:schemeClr val="bg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590550" y="3124200"/>
            <a:ext cx="5343525" cy="249555"/>
          </a:xfrm>
          <a:custGeom>
            <a:avLst/>
            <a:gdLst>
              <a:gd name="connisteX0" fmla="*/ 0 w 5343525"/>
              <a:gd name="connsiteY0" fmla="*/ 19097 h 249518"/>
              <a:gd name="connisteX1" fmla="*/ 1704975 w 5343525"/>
              <a:gd name="connsiteY1" fmla="*/ 228647 h 249518"/>
              <a:gd name="connisteX2" fmla="*/ 2771775 w 5343525"/>
              <a:gd name="connsiteY2" fmla="*/ 47 h 249518"/>
              <a:gd name="connisteX3" fmla="*/ 4048125 w 5343525"/>
              <a:gd name="connsiteY3" fmla="*/ 247697 h 249518"/>
              <a:gd name="connisteX4" fmla="*/ 5343525 w 5343525"/>
              <a:gd name="connsiteY4" fmla="*/ 95297 h 24951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5343525" h="249518">
                <a:moveTo>
                  <a:pt x="0" y="19097"/>
                </a:moveTo>
                <a:cubicBezTo>
                  <a:pt x="319405" y="65452"/>
                  <a:pt x="1150620" y="232457"/>
                  <a:pt x="1704975" y="228647"/>
                </a:cubicBezTo>
                <a:cubicBezTo>
                  <a:pt x="2259330" y="224837"/>
                  <a:pt x="2303145" y="-3763"/>
                  <a:pt x="2771775" y="47"/>
                </a:cubicBezTo>
                <a:cubicBezTo>
                  <a:pt x="3240405" y="3857"/>
                  <a:pt x="3533775" y="228647"/>
                  <a:pt x="4048125" y="247697"/>
                </a:cubicBezTo>
                <a:cubicBezTo>
                  <a:pt x="4562475" y="266747"/>
                  <a:pt x="5109845" y="130857"/>
                  <a:pt x="5343525" y="95297"/>
                </a:cubicBezTo>
              </a:path>
            </a:pathLst>
          </a:custGeom>
          <a:noFill/>
          <a:ln w="50800">
            <a:solidFill>
              <a:srgbClr val="FFDA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 rot="21540000">
            <a:off x="3281045" y="2385060"/>
            <a:ext cx="172021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8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Light" panose="020B0300000000000000" charset="-122"/>
              </a:rPr>
              <a:t>谢</a:t>
            </a:r>
            <a:endParaRPr lang="zh-CN" altLang="en-US" sz="8800">
              <a:solidFill>
                <a:schemeClr val="bg1"/>
              </a:solidFill>
              <a:latin typeface="仓耳渔阳体 W05" panose="02020400000000000000" charset="-122"/>
              <a:ea typeface="仓耳渔阳体 W05" panose="02020400000000000000" charset="-122"/>
              <a:cs typeface="思源黑体 CN Light" panose="020B0300000000000000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形状1"/>
          <p:cNvSpPr txBox="1"/>
          <p:nvPr/>
        </p:nvSpPr>
        <p:spPr>
          <a:xfrm>
            <a:off x="2874433" y="1627505"/>
            <a:ext cx="6045200" cy="2940051"/>
          </a:xfrm>
          <a:prstGeom prst="rect">
            <a:avLst/>
          </a:prstGeom>
          <a:solidFill>
            <a:srgbClr val="CCFFFF">
              <a:alpha val="100000"/>
            </a:srgbClr>
          </a:solidFill>
          <a:ln w="14288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/>
            <a:r>
              <a:rPr lang="zh-CN" altLang="en-US" i="0" dirty="0">
                <a:solidFill>
                  <a:srgbClr val="000000">
                    <a:alpha val="100000"/>
                  </a:srgbClr>
                </a:solidFill>
                <a:latin typeface="汉仪楷体简" panose="02010600000101010101" charset="-128"/>
                <a:ea typeface="汉仪楷体简" panose="02010600000101010101" charset="-128"/>
              </a:rPr>
              <a:t> </a:t>
            </a:r>
            <a:endParaRPr lang="zh-CN" altLang="en-US" i="0" dirty="0">
              <a:solidFill>
                <a:srgbClr val="000000">
                  <a:alpha val="100000"/>
                </a:srgb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4" name="形状2"/>
          <p:cNvSpPr txBox="1"/>
          <p:nvPr/>
        </p:nvSpPr>
        <p:spPr>
          <a:xfrm flipH="1">
            <a:off x="2874433" y="1627505"/>
            <a:ext cx="5829300" cy="31750"/>
          </a:xfrm>
          <a:prstGeom prst="line">
            <a:avLst/>
          </a:prstGeom>
          <a:ln w="23812">
            <a:solidFill>
              <a:srgbClr val="D60093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5" name="形状3"/>
          <p:cNvSpPr txBox="1"/>
          <p:nvPr/>
        </p:nvSpPr>
        <p:spPr>
          <a:xfrm>
            <a:off x="3727451" y="2806489"/>
            <a:ext cx="882649" cy="5588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 w="23812">
            <a:solidFill>
              <a:srgbClr val="CC6600">
                <a:alpha val="100000"/>
              </a:srgbClr>
            </a:solidFill>
            <a:prstDash val="solid"/>
          </a:ln>
        </p:spPr>
        <p:txBody>
          <a:bodyPr anchor="t"/>
          <a:lstStyle/>
          <a:p>
            <a:pPr marL="0" algn="l"/>
            <a:r>
              <a:rPr lang="zh-CN" altLang="en-US" i="0" dirty="0">
                <a:solidFill>
                  <a:srgbClr val="000000">
                    <a:alpha val="100000"/>
                  </a:srgbClr>
                </a:solidFill>
                <a:latin typeface="汉仪楷体简" panose="02010600000101010101" charset="-128"/>
                <a:ea typeface="汉仪楷体简" panose="02010600000101010101" charset="-128"/>
              </a:rPr>
              <a:t> </a:t>
            </a:r>
            <a:endParaRPr lang="zh-CN" altLang="en-US" i="0" dirty="0">
              <a:solidFill>
                <a:srgbClr val="000000">
                  <a:alpha val="100000"/>
                </a:srgb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6" name="形状4"/>
          <p:cNvSpPr txBox="1"/>
          <p:nvPr/>
        </p:nvSpPr>
        <p:spPr>
          <a:xfrm>
            <a:off x="7287684" y="2806489"/>
            <a:ext cx="863600" cy="609600"/>
          </a:xfrm>
          <a:prstGeom prst="rect">
            <a:avLst/>
          </a:prstGeom>
          <a:solidFill>
            <a:srgbClr val="808080">
              <a:alpha val="100000"/>
            </a:srgbClr>
          </a:solidFill>
          <a:ln w="23812">
            <a:solidFill>
              <a:srgbClr val="5F5F5F">
                <a:alpha val="100000"/>
              </a:srgbClr>
            </a:solidFill>
            <a:prstDash val="solid"/>
          </a:ln>
        </p:spPr>
        <p:txBody>
          <a:bodyPr anchor="t"/>
          <a:lstStyle/>
          <a:p>
            <a:pPr marL="0" algn="l"/>
            <a:r>
              <a:rPr lang="zh-CN" altLang="en-US" i="0" dirty="0">
                <a:solidFill>
                  <a:srgbClr val="000000">
                    <a:alpha val="100000"/>
                  </a:srgbClr>
                </a:solidFill>
                <a:latin typeface="汉仪楷体简" panose="02010600000101010101" charset="-128"/>
                <a:ea typeface="汉仪楷体简" panose="02010600000101010101" charset="-128"/>
              </a:rPr>
              <a:t> </a:t>
            </a:r>
            <a:endParaRPr lang="zh-CN" altLang="en-US" i="0" dirty="0">
              <a:solidFill>
                <a:srgbClr val="000000">
                  <a:alpha val="100000"/>
                </a:srgb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9" name="形状7"/>
          <p:cNvSpPr txBox="1"/>
          <p:nvPr/>
        </p:nvSpPr>
        <p:spPr>
          <a:xfrm>
            <a:off x="2033883" y="4898276"/>
            <a:ext cx="6695016" cy="690033"/>
          </a:xfrm>
          <a:prstGeom prst="rect">
            <a:avLst/>
          </a:prstGeom>
          <a:solidFill>
            <a:srgbClr val="FFFFFF">
              <a:alpha val="0"/>
            </a:srgbClr>
          </a:solidFill>
          <a:ln w="14288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/>
            <a:r>
              <a:rPr lang="zh-CN" altLang="en-US" sz="2800" i="0" dirty="0">
                <a:solidFill>
                  <a:srgbClr val="111111">
                    <a:alpha val="100000"/>
                  </a:srgbClr>
                </a:solidFill>
                <a:latin typeface="汉仪楷体简" panose="02010600000101010101" charset="-128"/>
                <a:ea typeface="汉仪楷体简" panose="02010600000101010101" charset="-128"/>
              </a:rPr>
              <a:t>浸没在水中的木块会向</a:t>
            </a:r>
            <a:r>
              <a:rPr lang="zh-CN" altLang="en-US" sz="2800" i="0" dirty="0">
                <a:solidFill>
                  <a:srgbClr val="0000FF">
                    <a:alpha val="100000"/>
                  </a:srgbClr>
                </a:solidFill>
                <a:latin typeface="汉仪楷体简" panose="02010600000101010101" charset="-128"/>
                <a:ea typeface="汉仪楷体简" panose="02010600000101010101" charset="-128"/>
              </a:rPr>
              <a:t>上浮</a:t>
            </a:r>
            <a:r>
              <a:rPr lang="zh-CN" altLang="en-US" sz="2800" i="0" dirty="0">
                <a:solidFill>
                  <a:srgbClr val="111111">
                    <a:alpha val="100000"/>
                  </a:srgbClr>
                </a:solidFill>
                <a:latin typeface="汉仪楷体简" panose="02010600000101010101" charset="-128"/>
                <a:ea typeface="汉仪楷体简" panose="02010600000101010101" charset="-128"/>
              </a:rPr>
              <a:t>起</a:t>
            </a:r>
            <a:endParaRPr lang="zh-CN" altLang="en-US" sz="2800" i="0" dirty="0">
              <a:solidFill>
                <a:srgbClr val="111111">
                  <a:alpha val="100000"/>
                </a:srgb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10" name="形状8"/>
          <p:cNvSpPr txBox="1"/>
          <p:nvPr/>
        </p:nvSpPr>
        <p:spPr>
          <a:xfrm>
            <a:off x="2141658" y="5658514"/>
            <a:ext cx="6695016" cy="690033"/>
          </a:xfrm>
          <a:prstGeom prst="rect">
            <a:avLst/>
          </a:prstGeom>
          <a:solidFill>
            <a:srgbClr val="FFFFFF">
              <a:alpha val="0"/>
            </a:srgbClr>
          </a:solidFill>
          <a:ln w="14288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/>
            <a:r>
              <a:rPr lang="zh-CN" altLang="en-US" sz="2800" i="0" dirty="0">
                <a:solidFill>
                  <a:srgbClr val="111111">
                    <a:alpha val="100000"/>
                  </a:srgbClr>
                </a:solidFill>
                <a:latin typeface="汉仪楷体简" panose="02010600000101010101" charset="-128"/>
                <a:ea typeface="汉仪楷体简" panose="02010600000101010101" charset="-128"/>
              </a:rPr>
              <a:t>浸没在水中的铁块会</a:t>
            </a:r>
            <a:r>
              <a:rPr lang="zh-CN" altLang="en-US" sz="2800" i="0" dirty="0">
                <a:solidFill>
                  <a:srgbClr val="0000FF">
                    <a:alpha val="100000"/>
                  </a:srgbClr>
                </a:solidFill>
                <a:latin typeface="汉仪楷体简" panose="02010600000101010101" charset="-128"/>
                <a:ea typeface="汉仪楷体简" panose="02010600000101010101" charset="-128"/>
              </a:rPr>
              <a:t>下沉</a:t>
            </a:r>
            <a:r>
              <a:rPr lang="zh-CN" altLang="en-US" sz="2800" i="0" dirty="0">
                <a:solidFill>
                  <a:srgbClr val="111111">
                    <a:alpha val="100000"/>
                  </a:srgbClr>
                </a:solidFill>
                <a:latin typeface="汉仪楷体简" panose="02010600000101010101" charset="-128"/>
                <a:ea typeface="汉仪楷体简" panose="02010600000101010101" charset="-128"/>
              </a:rPr>
              <a:t>水底</a:t>
            </a:r>
            <a:endParaRPr lang="zh-CN" altLang="en-US" sz="2800" i="0" dirty="0">
              <a:solidFill>
                <a:srgbClr val="111111">
                  <a:alpha val="100000"/>
                </a:srgb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11" name="形状9"/>
          <p:cNvSpPr txBox="1"/>
          <p:nvPr/>
        </p:nvSpPr>
        <p:spPr>
          <a:xfrm>
            <a:off x="4091224" y="3018152"/>
            <a:ext cx="126606" cy="151609"/>
          </a:xfrm>
          <a:custGeom>
            <a:avLst/>
            <a:gdLst>
              <a:gd name="connsiteX0" fmla="*/ 63303 w 126606"/>
              <a:gd name="connsiteY0" fmla="*/ 0 h 151609"/>
              <a:gd name="connsiteX1" fmla="*/ 98265 w 126606"/>
              <a:gd name="connsiteY1" fmla="*/ 0 h 151609"/>
              <a:gd name="connsiteX2" fmla="*/ 126606 w 126606"/>
              <a:gd name="connsiteY2" fmla="*/ 117671 h 151609"/>
              <a:gd name="connsiteX3" fmla="*/ 28342 w 126606"/>
              <a:gd name="connsiteY3" fmla="*/ 151609 h 151609"/>
              <a:gd name="connsiteX4" fmla="*/ 0 w 126606"/>
              <a:gd name="connsiteY4" fmla="*/ 33939 h 151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606" h="151609">
                <a:moveTo>
                  <a:pt x="63303" y="0"/>
                </a:moveTo>
                <a:cubicBezTo>
                  <a:pt x="98265" y="0"/>
                  <a:pt x="126606" y="33939"/>
                  <a:pt x="126606" y="75805"/>
                </a:cubicBezTo>
                <a:cubicBezTo>
                  <a:pt x="126606" y="117671"/>
                  <a:pt x="98265" y="151609"/>
                  <a:pt x="63303" y="151609"/>
                </a:cubicBezTo>
                <a:cubicBezTo>
                  <a:pt x="28342" y="151609"/>
                  <a:pt x="0" y="117671"/>
                  <a:pt x="0" y="75805"/>
                </a:cubicBezTo>
                <a:cubicBezTo>
                  <a:pt x="0" y="33939"/>
                  <a:pt x="28342" y="0"/>
                  <a:pt x="63303" y="0"/>
                </a:cubicBezTo>
                <a:close/>
              </a:path>
            </a:pathLst>
          </a:custGeom>
          <a:solidFill>
            <a:srgbClr val="FF0000">
              <a:alpha val="100000"/>
            </a:srgbClr>
          </a:solidFill>
          <a:ln w="30163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i="0" dirty="0">
                <a:solidFill>
                  <a:srgbClr val="FFFFFF">
                    <a:alpha val="100000"/>
                  </a:srgbClr>
                </a:solidFill>
                <a:latin typeface="汉仪楷体简" panose="02010600000101010101" charset="-128"/>
                <a:ea typeface="汉仪楷体简" panose="02010600000101010101" charset="-128"/>
              </a:rPr>
              <a:t> </a:t>
            </a:r>
            <a:endParaRPr lang="zh-CN" altLang="en-US" i="0" dirty="0">
              <a:solidFill>
                <a:srgbClr val="FFFFFF">
                  <a:alpha val="100000"/>
                </a:srgb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12" name="形状10"/>
          <p:cNvSpPr txBox="1"/>
          <p:nvPr/>
        </p:nvSpPr>
        <p:spPr>
          <a:xfrm flipH="1">
            <a:off x="4149772" y="3153622"/>
            <a:ext cx="1191" cy="802100"/>
          </a:xfrm>
          <a:prstGeom prst="line">
            <a:avLst/>
          </a:prstGeom>
          <a:ln w="26987">
            <a:solidFill>
              <a:srgbClr val="FF0000">
                <a:alpha val="100000"/>
              </a:srgbClr>
            </a:solidFill>
            <a:prstDash val="solid"/>
            <a:tailEnd type="arrow" w="sm" len="sm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3" name="形状11"/>
          <p:cNvSpPr txBox="1"/>
          <p:nvPr/>
        </p:nvSpPr>
        <p:spPr>
          <a:xfrm rot="10800000" flipH="1">
            <a:off x="4149776" y="1957705"/>
            <a:ext cx="18062" cy="1060451"/>
          </a:xfrm>
          <a:prstGeom prst="line">
            <a:avLst/>
          </a:prstGeom>
          <a:ln w="26987">
            <a:solidFill>
              <a:srgbClr val="FF0000">
                <a:alpha val="100000"/>
              </a:srgbClr>
            </a:solidFill>
            <a:prstDash val="solid"/>
            <a:tailEnd type="arrow" w="sm" len="sm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4" name="形状12"/>
          <p:cNvSpPr txBox="1"/>
          <p:nvPr/>
        </p:nvSpPr>
        <p:spPr>
          <a:xfrm>
            <a:off x="7610685" y="3035089"/>
            <a:ext cx="158751" cy="158751"/>
          </a:xfrm>
          <a:custGeom>
            <a:avLst/>
            <a:gdLst>
              <a:gd name="connsiteX0" fmla="*/ 79375 w 158751"/>
              <a:gd name="connsiteY0" fmla="*/ 0 h 158751"/>
              <a:gd name="connsiteX1" fmla="*/ 123213 w 158751"/>
              <a:gd name="connsiteY1" fmla="*/ 0 h 158751"/>
              <a:gd name="connsiteX2" fmla="*/ 158751 w 158751"/>
              <a:gd name="connsiteY2" fmla="*/ 123213 h 158751"/>
              <a:gd name="connsiteX3" fmla="*/ 35538 w 158751"/>
              <a:gd name="connsiteY3" fmla="*/ 158751 h 158751"/>
              <a:gd name="connsiteX4" fmla="*/ 0 w 158751"/>
              <a:gd name="connsiteY4" fmla="*/ 35538 h 158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751" h="158751">
                <a:moveTo>
                  <a:pt x="79375" y="0"/>
                </a:moveTo>
                <a:cubicBezTo>
                  <a:pt x="123213" y="0"/>
                  <a:pt x="158751" y="35538"/>
                  <a:pt x="158751" y="79375"/>
                </a:cubicBezTo>
                <a:cubicBezTo>
                  <a:pt x="158751" y="123213"/>
                  <a:pt x="123213" y="158751"/>
                  <a:pt x="79375" y="158751"/>
                </a:cubicBezTo>
                <a:cubicBezTo>
                  <a:pt x="35538" y="158751"/>
                  <a:pt x="0" y="123213"/>
                  <a:pt x="0" y="79375"/>
                </a:cubicBezTo>
                <a:cubicBezTo>
                  <a:pt x="0" y="35538"/>
                  <a:pt x="35538" y="0"/>
                  <a:pt x="79375" y="0"/>
                </a:cubicBezTo>
                <a:close/>
              </a:path>
            </a:pathLst>
          </a:custGeom>
          <a:solidFill>
            <a:srgbClr val="FF0000">
              <a:alpha val="100000"/>
            </a:srgbClr>
          </a:solidFill>
          <a:ln w="30163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i="0" dirty="0">
                <a:solidFill>
                  <a:srgbClr val="FFFFFF">
                    <a:alpha val="100000"/>
                  </a:srgbClr>
                </a:solidFill>
                <a:latin typeface="汉仪楷体简" panose="02010600000101010101" charset="-128"/>
                <a:ea typeface="汉仪楷体简" panose="02010600000101010101" charset="-128"/>
              </a:rPr>
              <a:t> </a:t>
            </a:r>
            <a:endParaRPr lang="zh-CN" altLang="en-US" i="0" dirty="0">
              <a:solidFill>
                <a:srgbClr val="FFFFFF">
                  <a:alpha val="100000"/>
                </a:srgb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15" name="形状13"/>
          <p:cNvSpPr txBox="1"/>
          <p:nvPr/>
        </p:nvSpPr>
        <p:spPr>
          <a:xfrm flipH="1">
            <a:off x="7690638" y="3170556"/>
            <a:ext cx="1191" cy="1161307"/>
          </a:xfrm>
          <a:prstGeom prst="line">
            <a:avLst/>
          </a:prstGeom>
          <a:ln w="26987">
            <a:solidFill>
              <a:srgbClr val="FF0000">
                <a:alpha val="100000"/>
              </a:srgbClr>
            </a:solidFill>
            <a:prstDash val="solid"/>
            <a:tailEnd type="arrow" w="sm" len="sm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6" name="形状14"/>
          <p:cNvSpPr txBox="1"/>
          <p:nvPr/>
        </p:nvSpPr>
        <p:spPr>
          <a:xfrm rot="10800000" flipH="1">
            <a:off x="7690643" y="2279961"/>
            <a:ext cx="11263" cy="791111"/>
          </a:xfrm>
          <a:prstGeom prst="line">
            <a:avLst/>
          </a:prstGeom>
          <a:ln w="26987">
            <a:solidFill>
              <a:srgbClr val="FF0000">
                <a:alpha val="100000"/>
              </a:srgbClr>
            </a:solidFill>
            <a:prstDash val="solid"/>
            <a:tailEnd type="arrow" w="sm" len="sm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7" name="形状15"/>
          <p:cNvSpPr txBox="1"/>
          <p:nvPr/>
        </p:nvSpPr>
        <p:spPr>
          <a:xfrm>
            <a:off x="4121151" y="3689138"/>
            <a:ext cx="939800" cy="690033"/>
          </a:xfrm>
          <a:prstGeom prst="rect">
            <a:avLst/>
          </a:prstGeom>
          <a:solidFill>
            <a:srgbClr val="FFFFFF">
              <a:alpha val="0"/>
            </a:srgbClr>
          </a:solidFill>
          <a:ln w="14288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/>
            <a:r>
              <a:rPr lang="zh-CN" altLang="en-US" sz="3200" i="1" dirty="0">
                <a:solidFill>
                  <a:srgbClr val="FF0000">
                    <a:alpha val="100000"/>
                  </a:srgbClr>
                </a:solidFill>
                <a:latin typeface="汉仪楷体简" panose="02010600000101010101" charset="-128"/>
                <a:ea typeface="汉仪楷体简" panose="02010600000101010101" charset="-128"/>
              </a:rPr>
              <a:t>G</a:t>
            </a:r>
            <a:endParaRPr lang="zh-CN" altLang="en-US" sz="3200" i="1" dirty="0">
              <a:solidFill>
                <a:srgbClr val="FF0000">
                  <a:alpha val="100000"/>
                </a:srgb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18" name="形状16"/>
          <p:cNvSpPr txBox="1"/>
          <p:nvPr/>
        </p:nvSpPr>
        <p:spPr>
          <a:xfrm>
            <a:off x="4121151" y="1760856"/>
            <a:ext cx="1259416" cy="692149"/>
          </a:xfrm>
          <a:prstGeom prst="rect">
            <a:avLst/>
          </a:prstGeom>
          <a:solidFill>
            <a:srgbClr val="FFFFFF">
              <a:alpha val="0"/>
            </a:srgbClr>
          </a:solidFill>
          <a:ln w="14288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/>
            <a:r>
              <a:rPr lang="zh-CN" altLang="en-US" sz="3200" i="1" dirty="0">
                <a:solidFill>
                  <a:srgbClr val="FF0000">
                    <a:alpha val="100000"/>
                  </a:srgbClr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F</a:t>
            </a:r>
            <a:r>
              <a:rPr lang="zh-CN" altLang="en-US" sz="4400" i="0" baseline="-25000" dirty="0">
                <a:solidFill>
                  <a:srgbClr val="FF0000">
                    <a:alpha val="100000"/>
                  </a:srgbClr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浮</a:t>
            </a:r>
            <a:endParaRPr lang="zh-CN" altLang="en-US" sz="4400" i="0" baseline="-25000" dirty="0">
              <a:solidFill>
                <a:srgbClr val="FF0000">
                  <a:alpha val="100000"/>
                </a:srgbClr>
              </a:soli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19" name="形状17"/>
          <p:cNvSpPr txBox="1"/>
          <p:nvPr/>
        </p:nvSpPr>
        <p:spPr>
          <a:xfrm>
            <a:off x="8517484" y="4897974"/>
            <a:ext cx="2239433" cy="690033"/>
          </a:xfrm>
          <a:prstGeom prst="rect">
            <a:avLst/>
          </a:prstGeom>
          <a:solidFill>
            <a:srgbClr val="FFFFFF">
              <a:alpha val="0"/>
            </a:srgbClr>
          </a:solidFill>
          <a:ln w="14288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/>
            <a:r>
              <a:rPr lang="zh-CN" altLang="en-US" sz="2800" i="1" dirty="0">
                <a:solidFill>
                  <a:srgbClr val="FF0000">
                    <a:alpha val="100000"/>
                  </a:srgbClr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F</a:t>
            </a:r>
            <a:r>
              <a:rPr lang="zh-CN" altLang="en-US" sz="4000" i="0" baseline="-25000" dirty="0">
                <a:solidFill>
                  <a:srgbClr val="FF0000">
                    <a:alpha val="100000"/>
                  </a:srgbClr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浮</a:t>
            </a:r>
            <a:r>
              <a:rPr lang="zh-CN" altLang="en-US" sz="2800" i="0" dirty="0">
                <a:solidFill>
                  <a:srgbClr val="FF0000">
                    <a:alpha val="100000"/>
                  </a:srgbClr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&gt;</a:t>
            </a:r>
            <a:r>
              <a:rPr lang="zh-CN" altLang="en-US" sz="2800" i="1" dirty="0">
                <a:solidFill>
                  <a:srgbClr val="FF0000">
                    <a:alpha val="100000"/>
                  </a:srgbClr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G</a:t>
            </a:r>
            <a:endParaRPr lang="zh-CN" altLang="en-US" sz="2800" i="1" dirty="0">
              <a:solidFill>
                <a:srgbClr val="FF0000">
                  <a:alpha val="100000"/>
                </a:srgbClr>
              </a:soli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20" name="形状18"/>
          <p:cNvSpPr txBox="1"/>
          <p:nvPr/>
        </p:nvSpPr>
        <p:spPr>
          <a:xfrm>
            <a:off x="8517236" y="5735980"/>
            <a:ext cx="2239433" cy="690033"/>
          </a:xfrm>
          <a:prstGeom prst="rect">
            <a:avLst/>
          </a:prstGeom>
          <a:solidFill>
            <a:srgbClr val="FFFFFF">
              <a:alpha val="0"/>
            </a:srgbClr>
          </a:solidFill>
          <a:ln w="14288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/>
            <a:r>
              <a:rPr lang="zh-CN" altLang="en-US" sz="2800" i="1" dirty="0">
                <a:solidFill>
                  <a:srgbClr val="FF0000">
                    <a:alpha val="100000"/>
                  </a:srgbClr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F</a:t>
            </a:r>
            <a:r>
              <a:rPr lang="zh-CN" altLang="en-US" sz="4000" i="0" baseline="-25000" dirty="0">
                <a:solidFill>
                  <a:srgbClr val="FF0000">
                    <a:alpha val="100000"/>
                  </a:srgbClr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浮</a:t>
            </a:r>
            <a:r>
              <a:rPr lang="zh-CN" altLang="en-US" sz="2800" i="0" dirty="0">
                <a:solidFill>
                  <a:srgbClr val="FF0000">
                    <a:alpha val="100000"/>
                  </a:srgbClr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&lt;</a:t>
            </a:r>
            <a:r>
              <a:rPr lang="zh-CN" altLang="en-US" sz="2800" i="1" dirty="0">
                <a:solidFill>
                  <a:srgbClr val="FF0000">
                    <a:alpha val="100000"/>
                  </a:srgbClr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G</a:t>
            </a:r>
            <a:endParaRPr lang="zh-CN" altLang="en-US" sz="2800" i="1" dirty="0">
              <a:solidFill>
                <a:srgbClr val="FF0000">
                  <a:alpha val="100000"/>
                </a:srgbClr>
              </a:soli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21" name="形状19"/>
          <p:cNvSpPr txBox="1"/>
          <p:nvPr/>
        </p:nvSpPr>
        <p:spPr>
          <a:xfrm>
            <a:off x="7897284" y="3716656"/>
            <a:ext cx="939800" cy="690033"/>
          </a:xfrm>
          <a:prstGeom prst="rect">
            <a:avLst/>
          </a:prstGeom>
          <a:solidFill>
            <a:srgbClr val="FFFFFF">
              <a:alpha val="0"/>
            </a:srgbClr>
          </a:solidFill>
          <a:ln w="14288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/>
            <a:r>
              <a:rPr lang="zh-CN" altLang="en-US" sz="3200" i="1" dirty="0">
                <a:solidFill>
                  <a:srgbClr val="FF0000">
                    <a:alpha val="100000"/>
                  </a:srgbClr>
                </a:solidFill>
                <a:latin typeface="汉仪楷体简" panose="02010600000101010101" charset="-128"/>
                <a:ea typeface="汉仪楷体简" panose="02010600000101010101" charset="-128"/>
              </a:rPr>
              <a:t>G</a:t>
            </a:r>
            <a:endParaRPr lang="zh-CN" altLang="en-US" sz="3200" i="1" dirty="0">
              <a:solidFill>
                <a:srgbClr val="FF0000">
                  <a:alpha val="100000"/>
                </a:srgbClr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22" name="形状20"/>
          <p:cNvSpPr txBox="1"/>
          <p:nvPr/>
        </p:nvSpPr>
        <p:spPr>
          <a:xfrm>
            <a:off x="7897284" y="1788372"/>
            <a:ext cx="1257300" cy="692151"/>
          </a:xfrm>
          <a:prstGeom prst="rect">
            <a:avLst/>
          </a:prstGeom>
          <a:solidFill>
            <a:srgbClr val="FFFFFF">
              <a:alpha val="0"/>
            </a:srgbClr>
          </a:solidFill>
          <a:ln w="14288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/>
            <a:r>
              <a:rPr lang="zh-CN" altLang="en-US" sz="3200" i="1" dirty="0">
                <a:solidFill>
                  <a:srgbClr val="FF0000">
                    <a:alpha val="100000"/>
                  </a:srgbClr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F</a:t>
            </a:r>
            <a:r>
              <a:rPr lang="zh-CN" altLang="en-US" sz="4400" i="0" baseline="-25000" dirty="0">
                <a:solidFill>
                  <a:srgbClr val="FF0000">
                    <a:alpha val="100000"/>
                  </a:srgbClr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浮</a:t>
            </a:r>
            <a:endParaRPr lang="zh-CN" altLang="en-US" sz="4400" i="0" baseline="-25000" dirty="0">
              <a:solidFill>
                <a:srgbClr val="FF0000">
                  <a:alpha val="100000"/>
                </a:srgbClr>
              </a:soli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06120" y="538480"/>
            <a:ext cx="9417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latin typeface="汉仪楷体简" panose="02010600000101010101" charset="-128"/>
                <a:ea typeface="汉仪楷体简" panose="02010600000101010101" charset="-128"/>
              </a:rPr>
              <a:t>分析沉没在水中的木块和金属块的受力情况</a:t>
            </a:r>
            <a:endParaRPr lang="zh-CN" altLang="en-US" sz="3600">
              <a:latin typeface="汉仪楷体简" panose="02010600000101010101" charset="-128"/>
              <a:ea typeface="汉仪楷体简" panose="02010600000101010101" charset="-128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1" grpId="0" bldLvl="0" animBg="1"/>
      <p:bldP spid="12" grpId="0" bldLvl="0" animBg="1"/>
      <p:bldP spid="17" grpId="0" bldLvl="0" animBg="1"/>
      <p:bldP spid="13" grpId="0" bldLvl="0" animBg="1"/>
      <p:bldP spid="18" grpId="0" bldLvl="0" animBg="1"/>
      <p:bldP spid="19" grpId="0" bldLvl="0" animBg="1"/>
      <p:bldP spid="10" grpId="0" bldLvl="0" animBg="1"/>
      <p:bldP spid="14" grpId="0" bldLvl="0" animBg="1"/>
      <p:bldP spid="15" grpId="0" bldLvl="0" animBg="1"/>
      <p:bldP spid="21" grpId="0" bldLvl="0" animBg="1"/>
      <p:bldP spid="16" grpId="0" bldLvl="0" animBg="1"/>
      <p:bldP spid="22" grpId="0" bldLvl="0" animBg="1"/>
      <p:bldP spid="20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rcRect t="16952" b="11775"/>
          <a:stretch>
            <a:fillRect/>
          </a:stretch>
        </p:blipFill>
        <p:spPr>
          <a:xfrm>
            <a:off x="1742440" y="1939290"/>
            <a:ext cx="8575040" cy="40862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06120" y="784225"/>
            <a:ext cx="109080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latin typeface="汉仪楷体简" panose="02010600000101010101" charset="-128"/>
                <a:ea typeface="汉仪楷体简" panose="02010600000101010101" charset="-128"/>
              </a:rPr>
              <a:t>分析鸡蛋在水中处于沉底、悬浮、漂浮时的受力情况</a:t>
            </a:r>
            <a:endParaRPr lang="zh-CN" altLang="en-US" sz="3600">
              <a:latin typeface="汉仪楷体简" panose="02010600000101010101" charset="-128"/>
              <a:ea typeface="汉仪楷体简" panose="02010600000101010101" charset="-128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7" name="图片24" descr="菁优网：http://www.jyeoo.com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048125" y="2623185"/>
            <a:ext cx="1726565" cy="24860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06120" y="784225"/>
            <a:ext cx="109080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latin typeface="汉仪楷体简" panose="02010600000101010101" charset="-128"/>
                <a:ea typeface="汉仪楷体简" panose="02010600000101010101" charset="-128"/>
              </a:rPr>
              <a:t>此时物体属于哪种</a:t>
            </a:r>
            <a:r>
              <a:rPr lang="zh-CN" altLang="en-US" sz="3600">
                <a:latin typeface="汉仪楷体简" panose="02010600000101010101" charset="-128"/>
                <a:ea typeface="汉仪楷体简" panose="02010600000101010101" charset="-128"/>
              </a:rPr>
              <a:t>状态？</a:t>
            </a:r>
            <a:endParaRPr lang="zh-CN" altLang="en-US" sz="3600">
              <a:latin typeface="汉仪楷体简" panose="02010600000101010101" charset="-128"/>
              <a:ea typeface="汉仪楷体简" panose="02010600000101010101" charset="-128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03400" y="3016250"/>
            <a:ext cx="7982585" cy="295973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312545" y="832485"/>
            <a:ext cx="9649460" cy="2596515"/>
          </a:xfrm>
          <a:prstGeom prst="rect">
            <a:avLst/>
          </a:prstGeom>
          <a:noFill/>
        </p:spPr>
        <p:txBody>
          <a:bodyPr wrap="square" tIns="0" bIns="0" rtlCol="0">
            <a:noAutofit/>
          </a:bodyPr>
          <a:p>
            <a:pPr algn="l">
              <a:lnSpc>
                <a:spcPct val="145000"/>
              </a:lnSpc>
            </a:pP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当F</a:t>
            </a:r>
            <a:r>
              <a:rPr lang="zh-CN" altLang="en-US" sz="2800" baseline="-250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浮</a:t>
            </a: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＞G</a:t>
            </a:r>
            <a:r>
              <a:rPr lang="zh-CN" altLang="en-US" sz="2800" baseline="-250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物</a:t>
            </a: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时，浸在液体中的物体就会</a:t>
            </a:r>
            <a:r>
              <a:rPr lang="zh-CN" altLang="en-US" sz="2800" u="sng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上浮</a:t>
            </a: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；</a:t>
            </a:r>
            <a:endParaRPr lang="zh-CN" altLang="en-US" sz="2800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  <a:p>
            <a:pPr algn="l">
              <a:lnSpc>
                <a:spcPct val="145000"/>
              </a:lnSpc>
            </a:pP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当F</a:t>
            </a:r>
            <a:r>
              <a:rPr lang="zh-CN" altLang="en-US" sz="2800" baseline="-250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浮</a:t>
            </a: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＜G</a:t>
            </a:r>
            <a:r>
              <a:rPr lang="zh-CN" altLang="en-US" sz="2800" baseline="-250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物</a:t>
            </a: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时，浸在液体中的物体就会</a:t>
            </a:r>
            <a:r>
              <a:rPr lang="zh-CN" altLang="en-US" sz="2800" u="sng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下沉</a:t>
            </a: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或</a:t>
            </a:r>
            <a:r>
              <a:rPr lang="zh-CN" altLang="en-US" sz="2800" u="sng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沉底</a:t>
            </a: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； </a:t>
            </a:r>
            <a:endParaRPr lang="zh-CN" altLang="en-US" sz="2800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  <a:p>
            <a:pPr algn="l">
              <a:lnSpc>
                <a:spcPct val="145000"/>
              </a:lnSpc>
            </a:pP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当F</a:t>
            </a:r>
            <a:r>
              <a:rPr lang="zh-CN" altLang="en-US" sz="2800" baseline="-250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浮</a:t>
            </a: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=G</a:t>
            </a:r>
            <a:r>
              <a:rPr lang="zh-CN" altLang="en-US" sz="2800" baseline="-250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物</a:t>
            </a: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时，物体会</a:t>
            </a:r>
            <a:r>
              <a:rPr lang="zh-CN" altLang="en-US" sz="2800" u="sng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悬浮</a:t>
            </a: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在液体中或</a:t>
            </a:r>
            <a:r>
              <a:rPr lang="zh-CN" altLang="en-US" sz="2800" u="sng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漂浮</a:t>
            </a: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在液面；</a:t>
            </a:r>
            <a:endParaRPr lang="zh-CN" altLang="en-US" sz="2800" baseline="-25000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</p:txBody>
      </p:sp>
      <p:sp>
        <p:nvSpPr>
          <p:cNvPr id="12" name="圆角矩形 15"/>
          <p:cNvSpPr/>
          <p:nvPr/>
        </p:nvSpPr>
        <p:spPr>
          <a:xfrm>
            <a:off x="822960" y="514985"/>
            <a:ext cx="10732135" cy="2430145"/>
          </a:xfrm>
          <a:prstGeom prst="roundRect">
            <a:avLst/>
          </a:prstGeom>
          <a:noFill/>
          <a:ln w="28575" cmpd="sng">
            <a:solidFill>
              <a:srgbClr val="3B3838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cxnSp>
        <p:nvCxnSpPr>
          <p:cNvPr id="2" name="直接箭头连接符 1"/>
          <p:cNvCxnSpPr/>
          <p:nvPr>
            <p:custDataLst>
              <p:tags r:id="rId3"/>
            </p:custDataLst>
          </p:nvPr>
        </p:nvCxnSpPr>
        <p:spPr>
          <a:xfrm flipH="1" flipV="1">
            <a:off x="6431915" y="4398645"/>
            <a:ext cx="7620" cy="5905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" name="直接箭头连接符 3"/>
          <p:cNvCxnSpPr/>
          <p:nvPr>
            <p:custDataLst>
              <p:tags r:id="rId4"/>
            </p:custDataLst>
          </p:nvPr>
        </p:nvCxnSpPr>
        <p:spPr>
          <a:xfrm flipH="1">
            <a:off x="7811770" y="4699635"/>
            <a:ext cx="7620" cy="5581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>
            <p:custDataLst>
              <p:tags r:id="rId5"/>
            </p:custDataLst>
          </p:nvPr>
        </p:nvSpPr>
        <p:spPr>
          <a:xfrm>
            <a:off x="2669540" y="3183255"/>
            <a:ext cx="1194435" cy="322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漂浮</a:t>
            </a:r>
            <a:endParaRPr lang="zh-CN" altLang="en-US" sz="1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3863975" y="4074160"/>
            <a:ext cx="1194435" cy="322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悬浮</a:t>
            </a:r>
            <a:endParaRPr lang="zh-CN" altLang="en-US" sz="1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5275580" y="4023360"/>
            <a:ext cx="1194435" cy="322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上浮</a:t>
            </a:r>
            <a:endParaRPr lang="zh-CN" altLang="en-US" sz="1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6707505" y="4291965"/>
            <a:ext cx="1194435" cy="322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下沉</a:t>
            </a:r>
            <a:endParaRPr lang="zh-CN" altLang="en-US" sz="1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8002905" y="4699635"/>
            <a:ext cx="1194435" cy="322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沉底</a:t>
            </a:r>
            <a:endParaRPr lang="zh-CN" altLang="en-US" sz="1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5401945" y="5003165"/>
            <a:ext cx="1388110" cy="40132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p>
            <a:pPr algn="l">
              <a:lnSpc>
                <a:spcPct val="145000"/>
              </a:lnSpc>
            </a:pPr>
            <a:r>
              <a:rPr lang="zh-CN" altLang="en-US" b="1" spc="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F</a:t>
            </a:r>
            <a:r>
              <a:rPr lang="zh-CN" altLang="en-US" b="1" spc="200" baseline="-25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浮</a:t>
            </a:r>
            <a:r>
              <a:rPr lang="zh-CN" altLang="en-US" b="1" spc="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＞G</a:t>
            </a:r>
            <a:r>
              <a:rPr lang="zh-CN" altLang="en-US" b="1" spc="200" baseline="-25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endParaRPr lang="zh-CN" altLang="en-US" b="1" spc="200" baseline="-2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1"/>
            </p:custDataLst>
          </p:nvPr>
        </p:nvSpPr>
        <p:spPr>
          <a:xfrm>
            <a:off x="6790055" y="5257800"/>
            <a:ext cx="1388110" cy="40132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p>
            <a:pPr algn="l">
              <a:lnSpc>
                <a:spcPct val="145000"/>
              </a:lnSpc>
            </a:pPr>
            <a:r>
              <a:rPr lang="zh-CN" altLang="en-US" b="1" spc="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F</a:t>
            </a:r>
            <a:r>
              <a:rPr lang="zh-CN" altLang="en-US" b="1" spc="200" baseline="-25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浮</a:t>
            </a:r>
            <a:r>
              <a:rPr lang="zh-CN" altLang="en-US" b="1" spc="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＞G</a:t>
            </a:r>
            <a:r>
              <a:rPr lang="zh-CN" altLang="en-US" b="1" spc="200" baseline="-25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endParaRPr lang="zh-CN" altLang="en-US" b="1" spc="200" baseline="-2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12"/>
            </p:custDataLst>
          </p:nvPr>
        </p:nvSpPr>
        <p:spPr>
          <a:xfrm>
            <a:off x="8002905" y="5703570"/>
            <a:ext cx="1388110" cy="40132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p>
            <a:pPr algn="l">
              <a:lnSpc>
                <a:spcPct val="145000"/>
              </a:lnSpc>
            </a:pPr>
            <a:r>
              <a:rPr lang="zh-CN" altLang="en-US" b="1" spc="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F</a:t>
            </a:r>
            <a:r>
              <a:rPr lang="zh-CN" altLang="en-US" b="1" spc="200" baseline="-25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浮</a:t>
            </a:r>
            <a:r>
              <a:rPr lang="zh-CN" altLang="en-US" b="1" spc="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＞G</a:t>
            </a:r>
            <a:r>
              <a:rPr lang="zh-CN" altLang="en-US" b="1" spc="200" baseline="-25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endParaRPr lang="zh-CN" altLang="en-US" b="1" spc="200" baseline="-2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13"/>
            </p:custDataLst>
          </p:nvPr>
        </p:nvSpPr>
        <p:spPr>
          <a:xfrm>
            <a:off x="2669540" y="4291965"/>
            <a:ext cx="1388110" cy="40132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p>
            <a:pPr algn="l">
              <a:lnSpc>
                <a:spcPct val="145000"/>
              </a:lnSpc>
            </a:pPr>
            <a:r>
              <a:rPr lang="zh-CN" altLang="en-US" b="1" spc="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F</a:t>
            </a:r>
            <a:r>
              <a:rPr lang="zh-CN" altLang="en-US" b="1" spc="200" baseline="-25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浮</a:t>
            </a:r>
            <a:r>
              <a:rPr lang="en-US" altLang="zh-CN" b="1" spc="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=</a:t>
            </a:r>
            <a:r>
              <a:rPr lang="zh-CN" altLang="en-US" b="1" spc="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G</a:t>
            </a:r>
            <a:r>
              <a:rPr lang="zh-CN" altLang="en-US" b="1" spc="200" baseline="-25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endParaRPr lang="zh-CN" altLang="en-US" b="1" spc="200" baseline="-2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14"/>
            </p:custDataLst>
          </p:nvPr>
        </p:nvSpPr>
        <p:spPr>
          <a:xfrm>
            <a:off x="3887470" y="5022215"/>
            <a:ext cx="1388110" cy="40132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p>
            <a:pPr algn="l">
              <a:lnSpc>
                <a:spcPct val="145000"/>
              </a:lnSpc>
            </a:pPr>
            <a:r>
              <a:rPr lang="zh-CN" altLang="en-US" b="1" spc="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F</a:t>
            </a:r>
            <a:r>
              <a:rPr lang="zh-CN" altLang="en-US" b="1" spc="200" baseline="-25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浮</a:t>
            </a:r>
            <a:r>
              <a:rPr lang="en-US" altLang="zh-CN" b="1" spc="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=</a:t>
            </a:r>
            <a:r>
              <a:rPr lang="zh-CN" altLang="en-US" b="1" spc="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G</a:t>
            </a:r>
            <a:r>
              <a:rPr lang="zh-CN" altLang="en-US" b="1" spc="200" baseline="-25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endParaRPr lang="zh-CN" altLang="en-US" b="1" spc="200" baseline="-2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1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2" grpId="0" bldLvl="0" animBg="1"/>
      <p:bldP spid="12" grpId="1" animBg="1"/>
      <p:bldP spid="11" grpId="0"/>
      <p:bldP spid="11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706120" y="525145"/>
            <a:ext cx="109080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latin typeface="汉仪楷体简" panose="02010600000101010101" charset="-128"/>
                <a:ea typeface="汉仪楷体简" panose="02010600000101010101" charset="-128"/>
              </a:rPr>
              <a:t>从密度角度分析物体的浮沉</a:t>
            </a:r>
            <a:r>
              <a:rPr lang="zh-CN" altLang="en-US" sz="3600">
                <a:latin typeface="汉仪楷体简" panose="02010600000101010101" charset="-128"/>
                <a:ea typeface="汉仪楷体简" panose="02010600000101010101" charset="-128"/>
              </a:rPr>
              <a:t>条件</a:t>
            </a:r>
            <a:endParaRPr lang="zh-CN" altLang="en-US" sz="3600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pic>
        <p:nvPicPr>
          <p:cNvPr id="3" name="视频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745105" y="1529080"/>
            <a:ext cx="6701790" cy="50266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7" name="组合 16"/>
          <p:cNvGrpSpPr/>
          <p:nvPr/>
        </p:nvGrpSpPr>
        <p:grpSpPr>
          <a:xfrm>
            <a:off x="3837305" y="2506980"/>
            <a:ext cx="2827655" cy="2567940"/>
            <a:chOff x="6043" y="4324"/>
            <a:chExt cx="4852" cy="4044"/>
          </a:xfrm>
        </p:grpSpPr>
        <p:sp useBgFill="1">
          <p:nvSpPr>
            <p:cNvPr id="4" name="圆角矩形 3"/>
            <p:cNvSpPr/>
            <p:nvPr/>
          </p:nvSpPr>
          <p:spPr>
            <a:xfrm>
              <a:off x="6043" y="4324"/>
              <a:ext cx="4852" cy="4044"/>
            </a:xfrm>
            <a:prstGeom prst="roundRect">
              <a:avLst>
                <a:gd name="adj" fmla="val 9979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6308" y="4535"/>
              <a:ext cx="4322" cy="3604"/>
            </a:xfrm>
            <a:prstGeom prst="roundRect">
              <a:avLst>
                <a:gd name="adj" fmla="val 997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13" name="直接连接符 12"/>
            <p:cNvCxnSpPr/>
            <p:nvPr/>
          </p:nvCxnSpPr>
          <p:spPr>
            <a:xfrm>
              <a:off x="6321" y="5478"/>
              <a:ext cx="4295" cy="0"/>
            </a:xfrm>
            <a:prstGeom prst="line">
              <a:avLst/>
            </a:prstGeom>
            <a:ln w="19050">
              <a:solidFill>
                <a:schemeClr val="tx1">
                  <a:alpha val="19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6310" y="6192"/>
              <a:ext cx="4306" cy="0"/>
            </a:xfrm>
            <a:prstGeom prst="line">
              <a:avLst/>
            </a:prstGeom>
            <a:ln w="19050">
              <a:solidFill>
                <a:schemeClr val="tx1">
                  <a:alpha val="19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6314" y="6959"/>
              <a:ext cx="4302" cy="0"/>
            </a:xfrm>
            <a:prstGeom prst="line">
              <a:avLst/>
            </a:prstGeom>
            <a:ln w="19050">
              <a:solidFill>
                <a:schemeClr val="tx1">
                  <a:alpha val="19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6306" y="7726"/>
              <a:ext cx="4310" cy="0"/>
            </a:xfrm>
            <a:prstGeom prst="line">
              <a:avLst/>
            </a:prstGeom>
            <a:ln w="19050">
              <a:solidFill>
                <a:schemeClr val="tx1">
                  <a:alpha val="19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576580" y="640080"/>
            <a:ext cx="10800715" cy="132842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p>
            <a:pPr algn="l">
              <a:lnSpc>
                <a:spcPct val="135000"/>
              </a:lnSpc>
            </a:pPr>
            <a:r>
              <a:rPr lang="zh-CN" altLang="en-US" sz="32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当物体受到的浮力F</a:t>
            </a:r>
            <a:r>
              <a:rPr lang="zh-CN" altLang="en-US" sz="3200" baseline="-250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浮</a:t>
            </a:r>
            <a:r>
              <a:rPr lang="zh-CN" altLang="en-US" sz="32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＞G</a:t>
            </a:r>
            <a:r>
              <a:rPr lang="zh-CN" altLang="en-US" sz="3200" baseline="-250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物</a:t>
            </a:r>
            <a:r>
              <a:rPr lang="zh-CN" altLang="en-US" sz="32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时，浸在液体中的物体就会</a:t>
            </a:r>
            <a:r>
              <a:rPr lang="zh-CN" altLang="en-US" sz="3200" u="sng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上浮</a:t>
            </a:r>
            <a:r>
              <a:rPr lang="zh-CN" altLang="en-US" sz="32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，</a:t>
            </a:r>
            <a:r>
              <a:rPr lang="zh-CN" altLang="en-US" sz="3200" spc="200" dirty="0"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此状态下为什么</a:t>
            </a:r>
            <a:r>
              <a:rPr lang="en-US" altLang="zh-CN" sz="3200" spc="200" dirty="0"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ρ</a:t>
            </a:r>
            <a:r>
              <a:rPr lang="zh-CN" altLang="en-US" sz="3200" spc="200" baseline="-25000" dirty="0"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液</a:t>
            </a:r>
            <a:r>
              <a:rPr lang="en-US" altLang="zh-CN" sz="3200" spc="200" dirty="0"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&gt;ρ</a:t>
            </a:r>
            <a:r>
              <a:rPr lang="zh-CN" altLang="en-US" sz="3200" spc="200" baseline="-25000" dirty="0"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物</a:t>
            </a:r>
            <a:r>
              <a:rPr lang="zh-CN" altLang="en-US" sz="3200" spc="200" dirty="0"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？</a:t>
            </a:r>
            <a:endParaRPr lang="zh-CN" altLang="en-US" sz="3200" spc="200" dirty="0">
              <a:uFillTx/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</p:txBody>
      </p:sp>
      <p:sp>
        <p:nvSpPr>
          <p:cNvPr id="32" name="文本框 31"/>
          <p:cNvSpPr txBox="1"/>
          <p:nvPr>
            <p:custDataLst>
              <p:tags r:id="rId2"/>
            </p:custDataLst>
          </p:nvPr>
        </p:nvSpPr>
        <p:spPr>
          <a:xfrm>
            <a:off x="4132580" y="3373755"/>
            <a:ext cx="3688080" cy="31940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p>
            <a:pPr>
              <a:lnSpc>
                <a:spcPct val="130000"/>
              </a:lnSpc>
            </a:pPr>
            <a:r>
              <a:rPr lang="en-US" altLang="zh-CN" sz="16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∴ ρ</a:t>
            </a:r>
            <a:r>
              <a:rPr lang="zh-CN" altLang="en-US" sz="1600" b="1" spc="200" baseline="-250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液</a:t>
            </a:r>
            <a:r>
              <a:rPr lang="en-US" altLang="zh-CN" sz="16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gV</a:t>
            </a:r>
            <a:r>
              <a:rPr lang="zh-CN" altLang="en-US" sz="1600" b="1" spc="200" baseline="-250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排</a:t>
            </a:r>
            <a:r>
              <a:rPr lang="zh-CN" altLang="en-US" sz="16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＞</a:t>
            </a:r>
            <a:r>
              <a:rPr lang="en-US" altLang="zh-CN" sz="16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sz="1600" b="1" spc="200" baseline="-250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r>
              <a:rPr lang="en-US" altLang="zh-CN" sz="16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V</a:t>
            </a:r>
            <a:r>
              <a:rPr lang="zh-CN" altLang="en-US" sz="1600" b="1" spc="200" baseline="-250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r>
              <a:rPr lang="en-US" altLang="zh-CN" sz="16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g</a:t>
            </a:r>
            <a:endParaRPr lang="zh-CN" altLang="en-US" sz="1600" b="1" spc="200" dirty="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3" name="文本框 32"/>
          <p:cNvSpPr txBox="1"/>
          <p:nvPr>
            <p:custDataLst>
              <p:tags r:id="rId3"/>
            </p:custDataLst>
          </p:nvPr>
        </p:nvSpPr>
        <p:spPr>
          <a:xfrm>
            <a:off x="4132580" y="3860800"/>
            <a:ext cx="1548130" cy="31940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16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又</a:t>
            </a:r>
            <a:r>
              <a:rPr lang="en-US" altLang="zh-CN" sz="16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∵ </a:t>
            </a:r>
            <a:r>
              <a:rPr lang="en-US" altLang="zh-CN" sz="16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V</a:t>
            </a:r>
            <a:r>
              <a:rPr lang="zh-CN" altLang="en-US" sz="1600" b="1" spc="200" baseline="-250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排</a:t>
            </a:r>
            <a:r>
              <a:rPr lang="en-US" altLang="zh-CN" sz="16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=V</a:t>
            </a:r>
            <a:r>
              <a:rPr lang="zh-CN" altLang="en-US" sz="1600" b="1" spc="200" baseline="-250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endParaRPr lang="zh-CN" altLang="en-US" sz="1600" b="1" spc="200" dirty="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4" name="文本框 33"/>
          <p:cNvSpPr txBox="1"/>
          <p:nvPr>
            <p:custDataLst>
              <p:tags r:id="rId4"/>
            </p:custDataLst>
          </p:nvPr>
        </p:nvSpPr>
        <p:spPr>
          <a:xfrm>
            <a:off x="4132580" y="4249420"/>
            <a:ext cx="2172970" cy="40005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16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因此，</a:t>
            </a:r>
            <a:r>
              <a:rPr lang="en-US" altLang="zh-CN" sz="2000" b="1" spc="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sz="2000" b="1" spc="2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液</a:t>
            </a:r>
            <a:r>
              <a:rPr lang="zh-CN" altLang="en-US" sz="2000" b="1" spc="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＞</a:t>
            </a:r>
            <a:r>
              <a:rPr lang="en-US" altLang="zh-CN" sz="2000" b="1" spc="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sz="2000" b="1" spc="2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endParaRPr lang="zh-CN" altLang="en-US" sz="2000" b="1" spc="200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5" name="文本框 34"/>
          <p:cNvSpPr txBox="1"/>
          <p:nvPr>
            <p:custDataLst>
              <p:tags r:id="rId5"/>
            </p:custDataLst>
          </p:nvPr>
        </p:nvSpPr>
        <p:spPr>
          <a:xfrm>
            <a:off x="4132580" y="2886710"/>
            <a:ext cx="2321560" cy="31940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p>
            <a:pPr>
              <a:lnSpc>
                <a:spcPct val="130000"/>
              </a:lnSpc>
            </a:pPr>
            <a:r>
              <a:rPr lang="en-US" altLang="zh-CN" sz="16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∵ F</a:t>
            </a:r>
            <a:r>
              <a:rPr lang="zh-CN" altLang="en-US" sz="1600" b="1" spc="200" baseline="-250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浮</a:t>
            </a:r>
            <a:r>
              <a:rPr lang="zh-CN" altLang="en-US" sz="16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＞</a:t>
            </a:r>
            <a:r>
              <a:rPr lang="en-US" altLang="zh-CN" sz="16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G</a:t>
            </a:r>
            <a:endParaRPr lang="zh-CN" altLang="en-US" sz="1600" b="1" spc="200" dirty="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rcRect l="74396" t="1241" r="1" b="17761"/>
          <a:stretch>
            <a:fillRect/>
          </a:stretch>
        </p:blipFill>
        <p:spPr>
          <a:xfrm>
            <a:off x="669290" y="2197735"/>
            <a:ext cx="2879725" cy="2961005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669290" y="5034915"/>
            <a:ext cx="3082290" cy="55372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上浮</a:t>
            </a:r>
            <a:endParaRPr lang="zh-CN" altLang="en-US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  <a:p>
            <a:pPr lv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endParaRPr lang="zh-CN" altLang="en-US" sz="100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 flipV="1">
            <a:off x="2210700" y="2372156"/>
            <a:ext cx="0" cy="1428115"/>
          </a:xfrm>
          <a:prstGeom prst="straightConnector1">
            <a:avLst/>
          </a:prstGeom>
          <a:ln w="34925">
            <a:solidFill>
              <a:srgbClr val="FF00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9"/>
          <p:cNvSpPr txBox="1"/>
          <p:nvPr/>
        </p:nvSpPr>
        <p:spPr>
          <a:xfrm>
            <a:off x="2292281" y="2504667"/>
            <a:ext cx="652336" cy="27686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spc="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F</a:t>
            </a:r>
            <a:r>
              <a:rPr lang="zh-CN" altLang="en-US" sz="1200" b="1" spc="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浮</a:t>
            </a:r>
            <a:endParaRPr lang="zh-CN" altLang="en-US" b="1" spc="200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6" name="直接箭头连接符 5"/>
          <p:cNvCxnSpPr/>
          <p:nvPr/>
        </p:nvCxnSpPr>
        <p:spPr>
          <a:xfrm>
            <a:off x="2205386" y="3800271"/>
            <a:ext cx="0" cy="889223"/>
          </a:xfrm>
          <a:prstGeom prst="straightConnector1">
            <a:avLst/>
          </a:prstGeom>
          <a:ln w="34925">
            <a:solidFill>
              <a:srgbClr val="FF00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11"/>
          <p:cNvSpPr txBox="1"/>
          <p:nvPr/>
        </p:nvSpPr>
        <p:spPr>
          <a:xfrm>
            <a:off x="2292281" y="4239387"/>
            <a:ext cx="652336" cy="264822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G</a:t>
            </a:r>
            <a:endParaRPr lang="en-US" b="1" spc="200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圆角矩形 15"/>
          <p:cNvSpPr/>
          <p:nvPr/>
        </p:nvSpPr>
        <p:spPr>
          <a:xfrm>
            <a:off x="1062355" y="5615305"/>
            <a:ext cx="10109835" cy="661035"/>
          </a:xfrm>
          <a:prstGeom prst="roundRect">
            <a:avLst/>
          </a:prstGeom>
          <a:noFill/>
          <a:ln w="28575" cmpd="sng">
            <a:solidFill>
              <a:srgbClr val="3B3838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49" name="文本框 48"/>
          <p:cNvSpPr txBox="1"/>
          <p:nvPr/>
        </p:nvSpPr>
        <p:spPr>
          <a:xfrm>
            <a:off x="922020" y="5731510"/>
            <a:ext cx="9538970" cy="5384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p>
            <a:pPr algn="ctr">
              <a:lnSpc>
                <a:spcPct val="125000"/>
              </a:lnSpc>
            </a:pP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因此，液体中的物体上浮时，</a:t>
            </a:r>
            <a:r>
              <a:rPr lang="en-US" altLang="zh-CN" sz="2800" dirty="0"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ρ</a:t>
            </a:r>
            <a:r>
              <a:rPr lang="zh-CN" altLang="en-US" sz="2800" baseline="-25000" dirty="0"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液</a:t>
            </a:r>
            <a:r>
              <a:rPr lang="zh-CN" altLang="en-US" sz="2800" dirty="0"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＞</a:t>
            </a:r>
            <a:r>
              <a:rPr lang="en-US" altLang="zh-CN" sz="2800" dirty="0"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ρ</a:t>
            </a:r>
            <a:r>
              <a:rPr lang="zh-CN" altLang="en-US" sz="2800" baseline="-25000" dirty="0"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物</a:t>
            </a:r>
            <a:endParaRPr lang="zh-CN" altLang="en-US" sz="2800" baseline="-25000" dirty="0">
              <a:uFillTx/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9" grpId="1"/>
      <p:bldP spid="35" grpId="0"/>
      <p:bldP spid="35" grpId="1"/>
      <p:bldP spid="32" grpId="0"/>
      <p:bldP spid="32" grpId="1"/>
      <p:bldP spid="33" grpId="0"/>
      <p:bldP spid="33" grpId="1"/>
      <p:bldP spid="34" grpId="0"/>
      <p:bldP spid="34" grpId="1"/>
      <p:bldP spid="18" grpId="0" bldLvl="0" animBg="1"/>
      <p:bldP spid="49" grpId="0"/>
      <p:bldP spid="18" grpId="1" animBg="1"/>
      <p:bldP spid="4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1205230" y="899795"/>
            <a:ext cx="9538335" cy="2044700"/>
          </a:xfrm>
          <a:prstGeom prst="rect">
            <a:avLst/>
          </a:prstGeom>
          <a:noFill/>
        </p:spPr>
        <p:txBody>
          <a:bodyPr wrap="square" tIns="0" bIns="0" rtlCol="0">
            <a:noAutofit/>
          </a:bodyPr>
          <a:p>
            <a:pPr algn="l">
              <a:lnSpc>
                <a:spcPct val="145000"/>
              </a:lnSpc>
            </a:pP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当</a:t>
            </a:r>
            <a:r>
              <a:rPr lang="en-US" altLang="zh-CN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ρ</a:t>
            </a:r>
            <a:r>
              <a:rPr lang="zh-CN" altLang="en-US" sz="2800" baseline="-250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液</a:t>
            </a: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＞</a:t>
            </a:r>
            <a:r>
              <a:rPr lang="en-US" altLang="zh-CN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ρ</a:t>
            </a:r>
            <a:r>
              <a:rPr lang="zh-CN" altLang="en-US" sz="2800" baseline="-250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物</a:t>
            </a: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时，浸在液体中的物体就会</a:t>
            </a:r>
            <a:r>
              <a:rPr lang="zh-CN" altLang="en-US" sz="2800" u="sng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漂浮</a:t>
            </a: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在液面；</a:t>
            </a:r>
            <a:endParaRPr lang="zh-CN" altLang="en-US" sz="2800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  <a:p>
            <a:pPr algn="l">
              <a:lnSpc>
                <a:spcPct val="145000"/>
              </a:lnSpc>
            </a:pP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当</a:t>
            </a:r>
            <a:r>
              <a:rPr lang="en-US" altLang="zh-CN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ρ</a:t>
            </a:r>
            <a:r>
              <a:rPr lang="zh-CN" altLang="en-US" sz="2800" baseline="-250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液</a:t>
            </a:r>
            <a:r>
              <a:rPr lang="en-US" altLang="zh-CN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=ρ</a:t>
            </a:r>
            <a:r>
              <a:rPr lang="zh-CN" altLang="en-US" sz="2800" baseline="-250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物</a:t>
            </a: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时，浸在液体中的物体就会</a:t>
            </a:r>
            <a:r>
              <a:rPr lang="zh-CN" altLang="en-US" sz="2800" u="sng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悬浮</a:t>
            </a: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； </a:t>
            </a:r>
            <a:endParaRPr lang="zh-CN" altLang="en-US" sz="2800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  <a:p>
            <a:pPr algn="l">
              <a:lnSpc>
                <a:spcPct val="145000"/>
              </a:lnSpc>
            </a:pP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当</a:t>
            </a:r>
            <a:r>
              <a:rPr lang="en-US" altLang="zh-CN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ρ</a:t>
            </a:r>
            <a:r>
              <a:rPr lang="zh-CN" altLang="en-US" sz="2800" baseline="-250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液</a:t>
            </a: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＜</a:t>
            </a:r>
            <a:r>
              <a:rPr lang="en-US" altLang="zh-CN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ρ</a:t>
            </a:r>
            <a:r>
              <a:rPr lang="zh-CN" altLang="en-US" sz="2800" baseline="-250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物</a:t>
            </a: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时，浸在液体中会</a:t>
            </a:r>
            <a:r>
              <a:rPr lang="zh-CN" altLang="en-US" sz="2800" u="sng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下沉</a:t>
            </a: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或</a:t>
            </a:r>
            <a:r>
              <a:rPr lang="zh-CN" altLang="en-US" sz="2800" u="sng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沉底</a:t>
            </a: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；</a:t>
            </a:r>
            <a:endParaRPr lang="zh-CN" altLang="en-US" sz="2800" baseline="-25000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</p:txBody>
      </p:sp>
      <p:sp>
        <p:nvSpPr>
          <p:cNvPr id="12" name="圆角矩形 15"/>
          <p:cNvSpPr/>
          <p:nvPr/>
        </p:nvSpPr>
        <p:spPr>
          <a:xfrm>
            <a:off x="746760" y="822960"/>
            <a:ext cx="10607675" cy="2430145"/>
          </a:xfrm>
          <a:prstGeom prst="roundRect">
            <a:avLst/>
          </a:prstGeom>
          <a:noFill/>
          <a:ln w="28575" cmpd="sng">
            <a:solidFill>
              <a:srgbClr val="3B3838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b="1" spc="200" baseline="-25000" dirty="0">
              <a:solidFill>
                <a:srgbClr val="523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03400" y="3429000"/>
            <a:ext cx="7982585" cy="2959735"/>
          </a:xfrm>
          <a:prstGeom prst="rect">
            <a:avLst/>
          </a:prstGeom>
        </p:spPr>
      </p:pic>
      <p:cxnSp>
        <p:nvCxnSpPr>
          <p:cNvPr id="4" name="直接箭头连接符 3"/>
          <p:cNvCxnSpPr/>
          <p:nvPr>
            <p:custDataLst>
              <p:tags r:id="rId3"/>
            </p:custDataLst>
          </p:nvPr>
        </p:nvCxnSpPr>
        <p:spPr>
          <a:xfrm flipH="1" flipV="1">
            <a:off x="6431915" y="4811395"/>
            <a:ext cx="7620" cy="5905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>
            <p:custDataLst>
              <p:tags r:id="rId4"/>
            </p:custDataLst>
          </p:nvPr>
        </p:nvCxnSpPr>
        <p:spPr>
          <a:xfrm flipH="1">
            <a:off x="7811770" y="5112385"/>
            <a:ext cx="7620" cy="5581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>
            <p:custDataLst>
              <p:tags r:id="rId5"/>
            </p:custDataLst>
          </p:nvPr>
        </p:nvSpPr>
        <p:spPr>
          <a:xfrm>
            <a:off x="2669540" y="3596005"/>
            <a:ext cx="1194435" cy="322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漂浮</a:t>
            </a:r>
            <a:endParaRPr lang="zh-CN" altLang="en-US" sz="1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3863975" y="4486910"/>
            <a:ext cx="1194435" cy="322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悬浮</a:t>
            </a:r>
            <a:endParaRPr lang="zh-CN" altLang="en-US" sz="1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5275580" y="4436110"/>
            <a:ext cx="1194435" cy="322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上浮</a:t>
            </a:r>
            <a:endParaRPr lang="zh-CN" altLang="en-US" sz="1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6707505" y="4704715"/>
            <a:ext cx="1194435" cy="322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下沉</a:t>
            </a:r>
            <a:endParaRPr lang="zh-CN" altLang="en-US" sz="1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8002905" y="5112385"/>
            <a:ext cx="1194435" cy="322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沉底</a:t>
            </a:r>
            <a:endParaRPr lang="zh-CN" altLang="en-US" sz="1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10"/>
            </p:custDataLst>
          </p:nvPr>
        </p:nvSpPr>
        <p:spPr>
          <a:xfrm>
            <a:off x="5401945" y="5415915"/>
            <a:ext cx="1388110" cy="66230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p>
            <a:pPr algn="l">
              <a:lnSpc>
                <a:spcPct val="145000"/>
              </a:lnSpc>
            </a:pPr>
            <a:r>
              <a:rPr lang="en-US" altLang="zh-CN" b="1" spc="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b="1" spc="2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液</a:t>
            </a:r>
            <a:r>
              <a:rPr lang="zh-CN" altLang="en-US" b="1" spc="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＞</a:t>
            </a:r>
            <a:r>
              <a:rPr lang="en-US" altLang="zh-CN" b="1" spc="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b="1" spc="2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endParaRPr lang="zh-CN" altLang="en-US" b="1" spc="200" baseline="-2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45000"/>
              </a:lnSpc>
            </a:pPr>
            <a:endParaRPr lang="zh-CN" altLang="en-US" b="1" spc="200" baseline="-2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11"/>
            </p:custDataLst>
          </p:nvPr>
        </p:nvSpPr>
        <p:spPr>
          <a:xfrm>
            <a:off x="6790055" y="5670550"/>
            <a:ext cx="1388110" cy="40132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p>
            <a:pPr algn="l">
              <a:lnSpc>
                <a:spcPct val="145000"/>
              </a:lnSpc>
            </a:pPr>
            <a:r>
              <a:rPr lang="en-US" altLang="zh-CN" b="1" spc="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b="1" spc="2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液</a:t>
            </a:r>
            <a:r>
              <a:rPr lang="zh-CN" altLang="en-US" b="1" spc="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＜</a:t>
            </a:r>
            <a:r>
              <a:rPr lang="en-US" altLang="zh-CN" b="1" spc="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b="1" spc="2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endParaRPr lang="zh-CN" altLang="en-US" b="1" spc="200" baseline="-2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12"/>
            </p:custDataLst>
          </p:nvPr>
        </p:nvSpPr>
        <p:spPr>
          <a:xfrm>
            <a:off x="8002905" y="6116320"/>
            <a:ext cx="1388110" cy="40132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p>
            <a:pPr algn="l">
              <a:lnSpc>
                <a:spcPct val="145000"/>
              </a:lnSpc>
            </a:pPr>
            <a:r>
              <a:rPr lang="en-US" altLang="zh-CN" b="1" spc="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b="1" spc="2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液</a:t>
            </a:r>
            <a:r>
              <a:rPr lang="zh-CN" altLang="en-US" b="1" spc="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＜</a:t>
            </a:r>
            <a:r>
              <a:rPr lang="en-US" altLang="zh-CN" b="1" spc="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b="1" spc="2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endParaRPr lang="zh-CN" altLang="en-US" b="1" spc="200" baseline="-2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0" name="文本框 19"/>
          <p:cNvSpPr txBox="1"/>
          <p:nvPr>
            <p:custDataLst>
              <p:tags r:id="rId13"/>
            </p:custDataLst>
          </p:nvPr>
        </p:nvSpPr>
        <p:spPr>
          <a:xfrm>
            <a:off x="2669540" y="4704715"/>
            <a:ext cx="1388110" cy="40132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p>
            <a:pPr algn="l">
              <a:lnSpc>
                <a:spcPct val="145000"/>
              </a:lnSpc>
            </a:pPr>
            <a:r>
              <a:rPr lang="en-US" altLang="zh-CN" b="1" spc="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b="1" spc="200" baseline="-25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液</a:t>
            </a:r>
            <a:r>
              <a:rPr lang="zh-CN" altLang="en-US" b="1" spc="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＞</a:t>
            </a:r>
            <a:r>
              <a:rPr lang="en-US" altLang="zh-CN" b="1" spc="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b="1" spc="200" baseline="-25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endParaRPr lang="zh-CN" altLang="en-US" b="1" spc="200" baseline="-2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1" name="文本框 20"/>
          <p:cNvSpPr txBox="1"/>
          <p:nvPr>
            <p:custDataLst>
              <p:tags r:id="rId14"/>
            </p:custDataLst>
          </p:nvPr>
        </p:nvSpPr>
        <p:spPr>
          <a:xfrm>
            <a:off x="3887470" y="5434965"/>
            <a:ext cx="1388110" cy="66230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p>
            <a:pPr algn="l">
              <a:lnSpc>
                <a:spcPct val="145000"/>
              </a:lnSpc>
            </a:pPr>
            <a:r>
              <a:rPr lang="en-US" altLang="zh-CN" b="1" spc="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b="1" spc="2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液</a:t>
            </a:r>
            <a:r>
              <a:rPr lang="en-US" altLang="zh-CN" b="1" spc="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=</a:t>
            </a:r>
            <a:r>
              <a:rPr lang="en-US" altLang="zh-CN" b="1" spc="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b="1" spc="2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endParaRPr lang="zh-CN" altLang="en-US" b="1" spc="200" baseline="-2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45000"/>
              </a:lnSpc>
            </a:pPr>
            <a:endParaRPr lang="zh-CN" altLang="en-US" b="1" spc="200" baseline="-2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1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2" grpId="0" bldLvl="0" animBg="1"/>
      <p:bldP spid="12" grpId="1" animBg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tags/tag1.xml><?xml version="1.0" encoding="utf-8"?>
<p:tagLst xmlns:p="http://schemas.openxmlformats.org/presentationml/2006/main">
  <p:tag name="KSO_DOCER_RESOURCE_TRACE_INFO" val="{&quot;id&quot;:&quot;26513309&quot;,&quot;origin&quot;:0,&quot;type&quot;:&quot;pictures&quot;,&quot;user&quot;:&quot;425579029&quot;}"/>
</p:tagLst>
</file>

<file path=ppt/tags/tag10.xml><?xml version="1.0" encoding="utf-8"?>
<p:tagLst xmlns:p="http://schemas.openxmlformats.org/presentationml/2006/main">
  <p:tag name="KSO_WM_DIAGRAM_VIRTUALLY_FRAME" val="{&quot;height&quot;:304.4,&quot;left&quot;:142,&quot;top&quot;:208.8,&quot;width&quot;:628.55}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17110_1*i*1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17110_1*i*1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17110_1*i*1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diagram20217110_1*i*1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diagram20217110_1*i*1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05.xml><?xml version="1.0" encoding="utf-8"?>
<p:tagLst xmlns:p="http://schemas.openxmlformats.org/presentationml/2006/main">
  <p:tag name="KSO_WM_SLIDE_ID" val="diagram2021711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7110"/>
  <p:tag name="KSO_WM_SLIDE_LAYOUT" val="a_d"/>
  <p:tag name="KSO_WM_SLIDE_LAYOUT_CNT" val="1_1"/>
  <p:tag name="KSO_WM_TEMPLATE_THUMBS_INDEX" val="1、4、7、12、13、14、15、16、17、18、20、24、25、28、33、36、40、43、44"/>
  <p:tag name="KSO_WM_SLIDE_SIZE" val="888*468"/>
  <p:tag name="KSO_WM_SLIDE_POSITION" val="36*36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6:16:43&quot;,&quot;maxSize&quot;:{&quot;size1&quot;:33.299650680520394},&quot;minSize&quot;:{&quot;size1&quot;:24.5996506805204},&quot;normalSize&quot;:{&quot;size1&quot;:30.432984013853734},&quot;subLayout&quot;:[{&quot;id&quot;:&quot;2021-04-01T16:16:43&quot;,&quot;margin&quot;:{&quot;bottom&quot;:0.02600000612437725,&quot;left&quot;:4.657000541687012,&quot;right&quot;:4.657000541687012,&quot;top&quot;:2.5399999618530273},&quot;type&quot;:0},{&quot;id&quot;:&quot;2021-04-01T16:16:43&quot;,&quot;margin&quot;:{&quot;bottom&quot;:2.5399999618530273,&quot;left&quot;:4.657000541687012,&quot;right&quot;:4.657000541687012,&quot;top&quot;:0.8199999928474426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c5e83f310219e61717cdf3"/>
  <p:tag name="KSO_WM_CHIP_FILLPROP" val="[[{&quot;text_align&quot;:&quot;cm&quot;,&quot;text_direction&quot;:&quot;horizontal&quot;,&quot;support_big_font&quot;:false,&quot;picture_toward&quot;:0,&quot;picture_dockside&quot;:[],&quot;fill_id&quot;:&quot;ba3ff9d51a534949a36d761c038b2272&quot;,&quot;fill_align&quot;:&quot;c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385b67bca2024cfd9b21355f5a1f21ce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fc5e83f310219e61717cdf2"/>
  <p:tag name="KSO_WM_SLIDE_BK_DARK_LIGHT" val="2"/>
  <p:tag name="KSO_WM_SLIDE_BACKGROUND_TYPE" val="general"/>
  <p:tag name="KSO_WM_SLIDE_SUPPORT_FEATURE_TYPE" val="3"/>
  <p:tag name="KSO_WM_TEMPLATE_ASSEMBLE_XID" val="6065706a4054ed1e2fb814f8"/>
  <p:tag name="KSO_WM_TEMPLATE_ASSEMBLE_GROUPID" val="6065706a4054ed1e2fb814f8"/>
</p:tagLst>
</file>

<file path=ppt/tags/tag106.xml><?xml version="1.0" encoding="utf-8"?>
<p:tagLst xmlns:p="http://schemas.openxmlformats.org/presentationml/2006/main">
  <p:tag name="COMMONDATA" val="eyJoZGlkIjoiMGM3ZDNiNjQ5MjMwNGE4NGUzZGUzN2M4NzZkODkzZjgifQ=="/>
  <p:tag name="KSO_WPP_MARK_KEY" val="aefd2560-03eb-4c5c-b0e5-6c2d06ca4ba3"/>
  <p:tag name="resource_record_key" val="{&quot;29&quot;:[50000140,50000159],&quot;65&quot;:[20212457]}"/>
</p:tagLst>
</file>

<file path=ppt/tags/tag11.xml><?xml version="1.0" encoding="utf-8"?>
<p:tagLst xmlns:p="http://schemas.openxmlformats.org/presentationml/2006/main">
  <p:tag name="KSO_WM_DIAGRAM_VIRTUALLY_FRAME" val="{&quot;height&quot;:304.4,&quot;left&quot;:142,&quot;top&quot;:208.8,&quot;width&quot;:628.55}"/>
</p:tagLst>
</file>

<file path=ppt/tags/tag12.xml><?xml version="1.0" encoding="utf-8"?>
<p:tagLst xmlns:p="http://schemas.openxmlformats.org/presentationml/2006/main">
  <p:tag name="KSO_WM_DIAGRAM_VIRTUALLY_FRAME" val="{&quot;height&quot;:304.4,&quot;left&quot;:142,&quot;top&quot;:208.8,&quot;width&quot;:628.55}"/>
</p:tagLst>
</file>

<file path=ppt/tags/tag13.xml><?xml version="1.0" encoding="utf-8"?>
<p:tagLst xmlns:p="http://schemas.openxmlformats.org/presentationml/2006/main">
  <p:tag name="KSO_WM_DIAGRAM_VIRTUALLY_FRAME" val="{&quot;height&quot;:304.4,&quot;left&quot;:142,&quot;top&quot;:208.8,&quot;width&quot;:628.55}"/>
</p:tagLst>
</file>

<file path=ppt/tags/tag14.xml><?xml version="1.0" encoding="utf-8"?>
<p:tagLst xmlns:p="http://schemas.openxmlformats.org/presentationml/2006/main">
  <p:tag name="KSO_WM_DIAGRAM_VIRTUALLY_FRAME" val="{&quot;height&quot;:304.4,&quot;left&quot;:142,&quot;top&quot;:208.8,&quot;width&quot;:628.55}"/>
</p:tagLst>
</file>

<file path=ppt/tags/tag15.xml><?xml version="1.0" encoding="utf-8"?>
<p:tagLst xmlns:p="http://schemas.openxmlformats.org/presentationml/2006/main">
  <p:tag name="KSO_WM_DIAGRAM_VIRTUALLY_FRAME" val="{&quot;height&quot;:304.4,&quot;left&quot;:142,&quot;top&quot;:208.8,&quot;width&quot;:628.55}"/>
</p:tagLst>
</file>

<file path=ppt/tags/tag16.xml><?xml version="1.0" encoding="utf-8"?>
<p:tagLst xmlns:p="http://schemas.openxmlformats.org/presentationml/2006/main">
  <p:tag name="KSO_WM_DIAGRAM_VIRTUALLY_FRAME" val="{&quot;height&quot;:304.4,&quot;left&quot;:142,&quot;top&quot;:208.8,&quot;width&quot;:628.55}"/>
</p:tagLst>
</file>

<file path=ppt/tags/tag17.xml><?xml version="1.0" encoding="utf-8"?>
<p:tagLst xmlns:p="http://schemas.openxmlformats.org/presentationml/2006/main">
  <p:tag name="KSO_WM_DIAGRAM_VIRTUALLY_FRAME" val="{&quot;height&quot;:304.4,&quot;left&quot;:142,&quot;top&quot;:208.8,&quot;width&quot;:628.55}"/>
</p:tagLst>
</file>

<file path=ppt/tags/tag18.xml><?xml version="1.0" encoding="utf-8"?>
<p:tagLst xmlns:p="http://schemas.openxmlformats.org/presentationml/2006/main">
  <p:tag name="KSO_WM_DIAGRAM_VIRTUALLY_FRAME" val="{&quot;height&quot;:304.4,&quot;left&quot;:142,&quot;top&quot;:208.8,&quot;width&quot;:628.55}"/>
</p:tagLst>
</file>

<file path=ppt/tags/tag19.xml><?xml version="1.0" encoding="utf-8"?>
<p:tagLst xmlns:p="http://schemas.openxmlformats.org/presentationml/2006/main">
  <p:tag name="KSO_WM_DIAGRAM_VIRTUALLY_FRAME" val="{&quot;height&quot;:304.4,&quot;left&quot;:142,&quot;top&quot;:208.8,&quot;width&quot;:628.5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21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22.xml><?xml version="1.0" encoding="utf-8"?>
<p:tagLst xmlns:p="http://schemas.openxmlformats.org/presentationml/2006/main">
  <p:tag name="KSO_WM_DIAGRAM_VIRTUALLY_FRAME" val="{&quot;height&quot;:228.9,&quot;left&quot;:41.55,&quot;top&quot;:93.85,&quot;width&quot;:850.45}"/>
</p:tagLst>
</file>

<file path=ppt/tags/tag23.xml><?xml version="1.0" encoding="utf-8"?>
<p:tagLst xmlns:p="http://schemas.openxmlformats.org/presentationml/2006/main">
  <p:tag name="KSO_WM_DIAGRAM_VIRTUALLY_FRAME" val="{&quot;height&quot;:228.9,&quot;left&quot;:41.55,&quot;top&quot;:93.85,&quot;width&quot;:850.45}"/>
</p:tagLst>
</file>

<file path=ppt/tags/tag24.xml><?xml version="1.0" encoding="utf-8"?>
<p:tagLst xmlns:p="http://schemas.openxmlformats.org/presentationml/2006/main">
  <p:tag name="KSO_WM_DIAGRAM_VIRTUALLY_FRAME" val="{&quot;height&quot;:228.9,&quot;left&quot;:41.55,&quot;top&quot;:93.85,&quot;width&quot;:850.45}"/>
</p:tagLst>
</file>

<file path=ppt/tags/tag25.xml><?xml version="1.0" encoding="utf-8"?>
<p:tagLst xmlns:p="http://schemas.openxmlformats.org/presentationml/2006/main">
  <p:tag name="KSO_WM_DIAGRAM_VIRTUALLY_FRAME" val="{&quot;height&quot;:228.9,&quot;left&quot;:41.55,&quot;top&quot;:93.85,&quot;width&quot;:850.45}"/>
</p:tagLst>
</file>

<file path=ppt/tags/tag26.xml><?xml version="1.0" encoding="utf-8"?>
<p:tagLst xmlns:p="http://schemas.openxmlformats.org/presentationml/2006/main">
  <p:tag name="KSO_WM_DIAGRAM_VIRTUALLY_FRAME" val="{&quot;height&quot;:228.9,&quot;left&quot;:41.55,&quot;top&quot;:93.85,&quot;width&quot;:850.45}"/>
</p:tagLst>
</file>

<file path=ppt/tags/tag27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28.xml><?xml version="1.0" encoding="utf-8"?>
<p:tagLst xmlns:p="http://schemas.openxmlformats.org/presentationml/2006/main">
  <p:tag name="KSO_WM_DIAGRAM_VIRTUALLY_FRAME" val="{&quot;height&quot;:263.75,&quot;left&quot;:142,&quot;top&quot;:270,&quot;width&quot;:628.55}"/>
</p:tagLst>
</file>

<file path=ppt/tags/tag29.xml><?xml version="1.0" encoding="utf-8"?>
<p:tagLst xmlns:p="http://schemas.openxmlformats.org/presentationml/2006/main">
  <p:tag name="KSO_WM_DIAGRAM_VIRTUALLY_FRAME" val="{&quot;height&quot;:263.75,&quot;left&quot;:142,&quot;top&quot;:270,&quot;width&quot;:628.55}"/>
</p:tagLst>
</file>

<file path=ppt/tags/tag3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30.xml><?xml version="1.0" encoding="utf-8"?>
<p:tagLst xmlns:p="http://schemas.openxmlformats.org/presentationml/2006/main">
  <p:tag name="KSO_WM_DIAGRAM_VIRTUALLY_FRAME" val="{&quot;height&quot;:263.75,&quot;left&quot;:142,&quot;top&quot;:270,&quot;width&quot;:628.55}"/>
</p:tagLst>
</file>

<file path=ppt/tags/tag31.xml><?xml version="1.0" encoding="utf-8"?>
<p:tagLst xmlns:p="http://schemas.openxmlformats.org/presentationml/2006/main">
  <p:tag name="KSO_WM_DIAGRAM_VIRTUALLY_FRAME" val="{&quot;height&quot;:263.75,&quot;left&quot;:142,&quot;top&quot;:270,&quot;width&quot;:628.55}"/>
</p:tagLst>
</file>

<file path=ppt/tags/tag32.xml><?xml version="1.0" encoding="utf-8"?>
<p:tagLst xmlns:p="http://schemas.openxmlformats.org/presentationml/2006/main">
  <p:tag name="KSO_WM_DIAGRAM_VIRTUALLY_FRAME" val="{&quot;height&quot;:263.75,&quot;left&quot;:142,&quot;top&quot;:270,&quot;width&quot;:628.55}"/>
</p:tagLst>
</file>

<file path=ppt/tags/tag33.xml><?xml version="1.0" encoding="utf-8"?>
<p:tagLst xmlns:p="http://schemas.openxmlformats.org/presentationml/2006/main">
  <p:tag name="KSO_WM_DIAGRAM_VIRTUALLY_FRAME" val="{&quot;height&quot;:263.75,&quot;left&quot;:142,&quot;top&quot;:270,&quot;width&quot;:628.55}"/>
</p:tagLst>
</file>

<file path=ppt/tags/tag34.xml><?xml version="1.0" encoding="utf-8"?>
<p:tagLst xmlns:p="http://schemas.openxmlformats.org/presentationml/2006/main">
  <p:tag name="KSO_WM_DIAGRAM_VIRTUALLY_FRAME" val="{&quot;height&quot;:263.75,&quot;left&quot;:142,&quot;top&quot;:270,&quot;width&quot;:628.55}"/>
</p:tagLst>
</file>

<file path=ppt/tags/tag35.xml><?xml version="1.0" encoding="utf-8"?>
<p:tagLst xmlns:p="http://schemas.openxmlformats.org/presentationml/2006/main">
  <p:tag name="KSO_WM_DIAGRAM_VIRTUALLY_FRAME" val="{&quot;height&quot;:263.75,&quot;left&quot;:142,&quot;top&quot;:270,&quot;width&quot;:628.55}"/>
</p:tagLst>
</file>

<file path=ppt/tags/tag36.xml><?xml version="1.0" encoding="utf-8"?>
<p:tagLst xmlns:p="http://schemas.openxmlformats.org/presentationml/2006/main">
  <p:tag name="KSO_WM_DIAGRAM_VIRTUALLY_FRAME" val="{&quot;height&quot;:263.75,&quot;left&quot;:142,&quot;top&quot;:270,&quot;width&quot;:628.55}"/>
</p:tagLst>
</file>

<file path=ppt/tags/tag37.xml><?xml version="1.0" encoding="utf-8"?>
<p:tagLst xmlns:p="http://schemas.openxmlformats.org/presentationml/2006/main">
  <p:tag name="KSO_WM_DIAGRAM_VIRTUALLY_FRAME" val="{&quot;height&quot;:263.75,&quot;left&quot;:142,&quot;top&quot;:270,&quot;width&quot;:628.55}"/>
</p:tagLst>
</file>

<file path=ppt/tags/tag38.xml><?xml version="1.0" encoding="utf-8"?>
<p:tagLst xmlns:p="http://schemas.openxmlformats.org/presentationml/2006/main">
  <p:tag name="KSO_WM_DIAGRAM_VIRTUALLY_FRAME" val="{&quot;height&quot;:263.75,&quot;left&quot;:142,&quot;top&quot;:270,&quot;width&quot;:628.55}"/>
</p:tagLst>
</file>

<file path=ppt/tags/tag39.xml><?xml version="1.0" encoding="utf-8"?>
<p:tagLst xmlns:p="http://schemas.openxmlformats.org/presentationml/2006/main">
  <p:tag name="KSO_WM_DIAGRAM_VIRTUALLY_FRAME" val="{&quot;height&quot;:263.75,&quot;left&quot;:142,&quot;top&quot;:270,&quot;width&quot;:628.55}"/>
</p:tagLst>
</file>

<file path=ppt/tags/tag4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40.xml><?xml version="1.0" encoding="utf-8"?>
<p:tagLst xmlns:p="http://schemas.openxmlformats.org/presentationml/2006/main">
  <p:tag name="KSO_WM_DIAGRAM_VIRTUALLY_FRAME" val="{&quot;height&quot;:263.75,&quot;left&quot;:142,&quot;top&quot;:270,&quot;width&quot;:628.55}"/>
</p:tagLst>
</file>

<file path=ppt/tags/tag41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4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7110_1*a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c6468faaa1d34a06b9a7e82560e43b6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dedad87e30b4c1d801efe0441f09418"/>
  <p:tag name="KSO_WM_UNIT_TEXT_FILL_FORE_SCHEMECOLOR_INDEX_BRIGHTNESS" val="0"/>
  <p:tag name="KSO_WM_UNIT_TEXT_FILL_FORE_SCHEMECOLOR_INDEX" val="13"/>
  <p:tag name="KSO_WM_UNIT_TEXT_FILL_TYPE" val="1"/>
  <p:tag name="KSO_WM_TEMPLATE_ASSEMBLE_XID" val="6065706a4054ed1e2fb814f8"/>
  <p:tag name="KSO_WM_TEMPLATE_ASSEMBLE_GROUPID" val="6065706a4054ed1e2fb814f8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7110_1*i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febec62ec89d4fae899d9e38d57c0fd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7110_1*i*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7110_1*i*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7110_1*i*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7110_1*i*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7110_1*i*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17110_1*i*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5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diagram20217110_1*i*8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17110_1*i*9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diagram20217110_1*i*10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17110_1*i*1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17110_1*i*1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17110_1*i*1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17110_1*i*1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17110_1*i*1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diagram20217110_1*i*1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diagram20217110_1*i*1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6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60.xml><?xml version="1.0" encoding="utf-8"?>
<p:tagLst xmlns:p="http://schemas.openxmlformats.org/presentationml/2006/main">
  <p:tag name="KSO_WM_SLIDE_ID" val="diagram2021711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7110"/>
  <p:tag name="KSO_WM_SLIDE_LAYOUT" val="a_d"/>
  <p:tag name="KSO_WM_SLIDE_LAYOUT_CNT" val="1_1"/>
  <p:tag name="KSO_WM_TEMPLATE_THUMBS_INDEX" val="1、4、7、12、13、14、15、16、17、18、20、24、25、28、33、36、40、43、44"/>
  <p:tag name="KSO_WM_SLIDE_SIZE" val="888*468"/>
  <p:tag name="KSO_WM_SLIDE_POSITION" val="36*36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6:16:43&quot;,&quot;maxSize&quot;:{&quot;size1&quot;:33.299650680520394},&quot;minSize&quot;:{&quot;size1&quot;:24.5996506805204},&quot;normalSize&quot;:{&quot;size1&quot;:30.432984013853734},&quot;subLayout&quot;:[{&quot;id&quot;:&quot;2021-04-01T16:16:43&quot;,&quot;margin&quot;:{&quot;bottom&quot;:0.02600000612437725,&quot;left&quot;:4.657000541687012,&quot;right&quot;:4.657000541687012,&quot;top&quot;:2.5399999618530273},&quot;type&quot;:0},{&quot;id&quot;:&quot;2021-04-01T16:16:43&quot;,&quot;margin&quot;:{&quot;bottom&quot;:2.5399999618530273,&quot;left&quot;:4.657000541687012,&quot;right&quot;:4.657000541687012,&quot;top&quot;:0.8199999928474426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c5e83f310219e61717cdf3"/>
  <p:tag name="KSO_WM_CHIP_FILLPROP" val="[[{&quot;text_align&quot;:&quot;cm&quot;,&quot;text_direction&quot;:&quot;horizontal&quot;,&quot;support_big_font&quot;:false,&quot;picture_toward&quot;:0,&quot;picture_dockside&quot;:[],&quot;fill_id&quot;:&quot;ba3ff9d51a534949a36d761c038b2272&quot;,&quot;fill_align&quot;:&quot;c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385b67bca2024cfd9b21355f5a1f21ce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fc5e83f310219e61717cdf2"/>
  <p:tag name="KSO_WM_SLIDE_BK_DARK_LIGHT" val="2"/>
  <p:tag name="KSO_WM_SLIDE_BACKGROUND_TYPE" val="general"/>
  <p:tag name="KSO_WM_SLIDE_SUPPORT_FEATURE_TYPE" val="3"/>
  <p:tag name="KSO_WM_TEMPLATE_ASSEMBLE_XID" val="6065706a4054ed1e2fb814f8"/>
  <p:tag name="KSO_WM_TEMPLATE_ASSEMBLE_GROUPID" val="6065706a4054ed1e2fb814f8"/>
</p:tagLst>
</file>

<file path=ppt/tags/tag61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62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63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64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65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66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67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6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7110_1*a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c6468faaa1d34a06b9a7e82560e43b6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dedad87e30b4c1d801efe0441f09418"/>
  <p:tag name="KSO_WM_UNIT_TEXT_FILL_FORE_SCHEMECOLOR_INDEX_BRIGHTNESS" val="0"/>
  <p:tag name="KSO_WM_UNIT_TEXT_FILL_FORE_SCHEMECOLOR_INDEX" val="13"/>
  <p:tag name="KSO_WM_UNIT_TEXT_FILL_TYPE" val="1"/>
  <p:tag name="KSO_WM_TEMPLATE_ASSEMBLE_XID" val="6065706a4054ed1e2fb814f8"/>
  <p:tag name="KSO_WM_TEMPLATE_ASSEMBLE_GROUPID" val="6065706a4054ed1e2fb814f8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7110_1*i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febec62ec89d4fae899d9e38d57c0fd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7.xml><?xml version="1.0" encoding="utf-8"?>
<p:tagLst xmlns:p="http://schemas.openxmlformats.org/presentationml/2006/main">
  <p:tag name="KSO_WM_DIAGRAM_VIRTUALLY_FRAME" val="{&quot;height&quot;:304.4,&quot;left&quot;:142,&quot;top&quot;:208.8,&quot;width&quot;:628.55}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7110_1*i*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7110_1*i*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7110_1*i*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7110_1*i*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7110_1*i*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17110_1*i*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diagram20217110_1*i*8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17110_1*i*9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diagram20217110_1*i*10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17110_1*i*1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8.xml><?xml version="1.0" encoding="utf-8"?>
<p:tagLst xmlns:p="http://schemas.openxmlformats.org/presentationml/2006/main">
  <p:tag name="KSO_WM_DIAGRAM_VIRTUALLY_FRAME" val="{&quot;height&quot;:304.4,&quot;left&quot;:142,&quot;top&quot;:208.8,&quot;width&quot;:628.55}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17110_1*i*1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17110_1*i*1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17110_1*i*1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17110_1*i*1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diagram20217110_1*i*1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diagram20217110_1*i*1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86.xml><?xml version="1.0" encoding="utf-8"?>
<p:tagLst xmlns:p="http://schemas.openxmlformats.org/presentationml/2006/main">
  <p:tag name="KSO_WM_SLIDE_ID" val="diagram2021711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7110"/>
  <p:tag name="KSO_WM_SLIDE_LAYOUT" val="a_d"/>
  <p:tag name="KSO_WM_SLIDE_LAYOUT_CNT" val="1_1"/>
  <p:tag name="KSO_WM_TEMPLATE_THUMBS_INDEX" val="1、4、7、12、13、14、15、16、17、18、20、24、25、28、33、36、40、43、44"/>
  <p:tag name="KSO_WM_SLIDE_SIZE" val="888*468"/>
  <p:tag name="KSO_WM_SLIDE_POSITION" val="36*36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6:16:43&quot;,&quot;maxSize&quot;:{&quot;size1&quot;:33.299650680520394},&quot;minSize&quot;:{&quot;size1&quot;:24.5996506805204},&quot;normalSize&quot;:{&quot;size1&quot;:30.432984013853734},&quot;subLayout&quot;:[{&quot;id&quot;:&quot;2021-04-01T16:16:43&quot;,&quot;margin&quot;:{&quot;bottom&quot;:0.02600000612437725,&quot;left&quot;:4.657000541687012,&quot;right&quot;:4.657000541687012,&quot;top&quot;:2.5399999618530273},&quot;type&quot;:0},{&quot;id&quot;:&quot;2021-04-01T16:16:43&quot;,&quot;margin&quot;:{&quot;bottom&quot;:2.5399999618530273,&quot;left&quot;:4.657000541687012,&quot;right&quot;:4.657000541687012,&quot;top&quot;:0.8199999928474426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c5e83f310219e61717cdf3"/>
  <p:tag name="KSO_WM_CHIP_FILLPROP" val="[[{&quot;text_align&quot;:&quot;cm&quot;,&quot;text_direction&quot;:&quot;horizontal&quot;,&quot;support_big_font&quot;:false,&quot;picture_toward&quot;:0,&quot;picture_dockside&quot;:[],&quot;fill_id&quot;:&quot;ba3ff9d51a534949a36d761c038b2272&quot;,&quot;fill_align&quot;:&quot;c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385b67bca2024cfd9b21355f5a1f21ce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fc5e83f310219e61717cdf2"/>
  <p:tag name="KSO_WM_SLIDE_BK_DARK_LIGHT" val="2"/>
  <p:tag name="KSO_WM_SLIDE_BACKGROUND_TYPE" val="general"/>
  <p:tag name="KSO_WM_SLIDE_SUPPORT_FEATURE_TYPE" val="3"/>
  <p:tag name="KSO_WM_TEMPLATE_ASSEMBLE_XID" val="6065706a4054ed1e2fb814f8"/>
  <p:tag name="KSO_WM_TEMPLATE_ASSEMBLE_GROUPID" val="6065706a4054ed1e2fb814f8"/>
</p:tagLst>
</file>

<file path=ppt/tags/tag8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7110_1*a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c6468faaa1d34a06b9a7e82560e43b6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dedad87e30b4c1d801efe0441f09418"/>
  <p:tag name="KSO_WM_UNIT_TEXT_FILL_FORE_SCHEMECOLOR_INDEX_BRIGHTNESS" val="0"/>
  <p:tag name="KSO_WM_UNIT_TEXT_FILL_FORE_SCHEMECOLOR_INDEX" val="13"/>
  <p:tag name="KSO_WM_UNIT_TEXT_FILL_TYPE" val="1"/>
  <p:tag name="KSO_WM_TEMPLATE_ASSEMBLE_XID" val="6065706a4054ed1e2fb814f8"/>
  <p:tag name="KSO_WM_TEMPLATE_ASSEMBLE_GROUPID" val="6065706a4054ed1e2fb814f8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7110_1*i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febec62ec89d4fae899d9e38d57c0fd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7110_1*i*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9.xml><?xml version="1.0" encoding="utf-8"?>
<p:tagLst xmlns:p="http://schemas.openxmlformats.org/presentationml/2006/main">
  <p:tag name="KSO_WM_DIAGRAM_VIRTUALLY_FRAME" val="{&quot;height&quot;:304.4,&quot;left&quot;:142,&quot;top&quot;:208.8,&quot;width&quot;:628.55}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7110_1*i*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7110_1*i*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7110_1*i*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7110_1*i*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17110_1*i*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diagram20217110_1*i*8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17110_1*i*9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diagram20217110_1*i*10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17110_1*i*1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17110_1*i*1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思源黑体 CN Light"/>
        <a:font script="Hebr" typeface="思源黑体 CN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Ligh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思源黑体 CN Light"/>
        <a:font script="Hebr" typeface="思源黑体 CN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Ligh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思源黑体 CN Light"/>
        <a:font script="Hebr" typeface="思源黑体 CN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Ligh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1269</Words>
  <Application>WPS 演示</Application>
  <PresentationFormat>宽屏</PresentationFormat>
  <Paragraphs>157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7" baseType="lpstr">
      <vt:lpstr>Arial</vt:lpstr>
      <vt:lpstr>宋体</vt:lpstr>
      <vt:lpstr>Wingdings</vt:lpstr>
      <vt:lpstr>思源黑体 CN Light</vt:lpstr>
      <vt:lpstr>微软雅黑</vt:lpstr>
      <vt:lpstr>仓耳渔阳体 W05</vt:lpstr>
      <vt:lpstr>思源黑体 CN Bold</vt:lpstr>
      <vt:lpstr>汉仪楷体简</vt:lpstr>
      <vt:lpstr>汉仪楷体简</vt:lpstr>
      <vt:lpstr>黑体</vt:lpstr>
      <vt:lpstr>Times New Roman</vt:lpstr>
      <vt:lpstr>Arial Unicode MS</vt:lpstr>
      <vt:lpstr>Wingdings</vt:lpstr>
      <vt:lpstr>Arial</vt:lpstr>
      <vt:lpstr>Calibri</vt:lpstr>
      <vt:lpstr>Times New Roman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xiongsongyan</cp:lastModifiedBy>
  <cp:revision>54</cp:revision>
  <dcterms:created xsi:type="dcterms:W3CDTF">2023-03-28T07:58:00Z</dcterms:created>
  <dcterms:modified xsi:type="dcterms:W3CDTF">2026-05-14T02:52:00Z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8FD2B0B0D2414B4DB7C07081D13A8D45_13</vt:lpwstr>
  </property>
  <property fmtid="{D5CDD505-2E9C-101B-9397-08002B2CF9AE}" pid="3" name="KSOProductBuildVer">
    <vt:lpwstr>2052-12.1.0.25865</vt:lpwstr>
  </property>
  <property fmtid="{D5CDD505-2E9C-101B-9397-08002B2CF9AE}" pid="4" name="KSOTemplateUUID">
    <vt:lpwstr>v1.0_mb_T+L95ysIptv7aZdUMe54pw==</vt:lpwstr>
  </property>
</Properties>
</file>