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mf" ContentType="image/x-wmf"/>
  <Default Extension="tiff" ContentType="image/tif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3"/>
    <p:sldId id="286" r:id="rId4"/>
    <p:sldId id="304" r:id="rId5"/>
    <p:sldId id="305" r:id="rId6"/>
    <p:sldId id="306" r:id="rId7"/>
    <p:sldId id="313" r:id="rId8"/>
    <p:sldId id="307" r:id="rId9"/>
    <p:sldId id="308" r:id="rId10"/>
    <p:sldId id="310" r:id="rId11"/>
    <p:sldId id="311" r:id="rId12"/>
    <p:sldId id="301" r:id="rId13"/>
    <p:sldId id="312" r:id="rId14"/>
    <p:sldId id="277" r:id="rId15"/>
  </p:sldIdLst>
  <p:sldSz cx="12192000" cy="6858000"/>
  <p:notesSz cx="6858000" cy="9144000"/>
  <p:embeddedFontLst>
    <p:embeddedFont>
      <p:font typeface="思源黑体 CN Light" panose="020B0300000000000000" charset="-122"/>
      <p:regular r:id="rId22"/>
    </p:embeddedFont>
    <p:embeddedFont>
      <p:font typeface="微软雅黑" panose="020B0503020204020204" charset="-122"/>
      <p:regular r:id="rId23"/>
    </p:embeddedFont>
    <p:embeddedFont>
      <p:font typeface="仓耳渔阳体 W05" panose="02020400000000000000" charset="-122"/>
      <p:regular r:id="rId24"/>
    </p:embeddedFont>
    <p:embeddedFont>
      <p:font typeface="思源黑体 CN Bold" panose="020B0800000000000000" charset="-122"/>
      <p:bold r:id="rId25"/>
    </p:embeddedFont>
    <p:embeddedFont>
      <p:font typeface="汉仪楷体简" panose="02010600000101010101" charset="-128"/>
      <p:regular r:id="rId26"/>
    </p:embeddedFont>
    <p:embeddedFont>
      <p:font typeface="汉仪楷体简" panose="02010600000101010101" charset="-122"/>
      <p:regular r:id="rId27"/>
    </p:embeddedFont>
    <p:embeddedFont>
      <p:font typeface="黑体" panose="02010609060101010101" charset="-122"/>
      <p:regular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4" userDrawn="1">
          <p15:clr>
            <a:srgbClr val="A4A3A4"/>
          </p15:clr>
        </p15:guide>
        <p15:guide id="2" pos="484" userDrawn="1">
          <p15:clr>
            <a:srgbClr val="A4A3A4"/>
          </p15:clr>
        </p15:guide>
        <p15:guide id="3" pos="72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B37"/>
    <a:srgbClr val="FFD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1994"/>
        <p:guide pos="484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36.xml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01" name="图片 100" descr="C:/Users/asus/Desktop/微信图片_20260506093223_46_119.jpg微信图片_20260506093223_46_119"/>
          <p:cNvPicPr/>
          <p:nvPr userDrawn="1">
            <p:custDataLst>
              <p:tags r:id="rId2"/>
            </p:custDataLst>
          </p:nvPr>
        </p:nvPicPr>
        <p:blipFill>
          <a:blip r:embed="rId3"/>
          <a:srcRect l="-26" t="35119" r="26" b="32635"/>
          <a:stretch>
            <a:fillRect/>
          </a:stretch>
        </p:blipFill>
        <p:spPr>
          <a:xfrm>
            <a:off x="2553970" y="635"/>
            <a:ext cx="963549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0262235" cy="685800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solidFill>
          <a:srgbClr val="FDC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 userDrawn="1"/>
        </p:nvGrpSpPr>
        <p:grpSpPr>
          <a:xfrm>
            <a:off x="0" y="0"/>
            <a:ext cx="12190476" cy="6857143"/>
            <a:chOff x="0" y="0"/>
            <a:chExt cx="12190476" cy="6857143"/>
          </a:xfrm>
        </p:grpSpPr>
        <p:pic>
          <p:nvPicPr>
            <p:cNvPr id="6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0476" cy="6857143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 userDrawn="1"/>
        </p:nvSpPr>
        <p:spPr>
          <a:xfrm>
            <a:off x="152399" y="152400"/>
            <a:ext cx="11887201" cy="6553200"/>
          </a:xfrm>
          <a:prstGeom prst="roundRect">
            <a:avLst>
              <a:gd name="adj" fmla="val 3933"/>
            </a:avLst>
          </a:prstGeom>
          <a:solidFill>
            <a:srgbClr val="FFFEFB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20" name="그룹 1020"/>
          <p:cNvGrpSpPr/>
          <p:nvPr userDrawn="1"/>
        </p:nvGrpSpPr>
        <p:grpSpPr>
          <a:xfrm>
            <a:off x="609600" y="368395"/>
            <a:ext cx="385032" cy="385032"/>
            <a:chOff x="844899" y="754062"/>
            <a:chExt cx="385032" cy="385032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4899" y="754062"/>
              <a:ext cx="385032" cy="385032"/>
            </a:xfrm>
            <a:prstGeom prst="rect">
              <a:avLst/>
            </a:prstGeom>
          </p:spPr>
        </p:pic>
      </p:grpSp>
      <p:cxnSp>
        <p:nvCxnSpPr>
          <p:cNvPr id="3" name="直接连接符 2"/>
          <p:cNvCxnSpPr/>
          <p:nvPr userDrawn="1"/>
        </p:nvCxnSpPr>
        <p:spPr>
          <a:xfrm>
            <a:off x="440563" y="838200"/>
            <a:ext cx="113093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6" name="图片 0" descr="二一教育logo反白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134600" y="308292"/>
            <a:ext cx="1209040" cy="328295"/>
          </a:xfrm>
          <a:prstGeom prst="rect">
            <a:avLst/>
          </a:prstGeom>
        </p:spPr>
      </p:pic>
      <p:sp>
        <p:nvSpPr>
          <p:cNvPr id="9" name="任意多边形 8"/>
          <p:cNvSpPr/>
          <p:nvPr userDrawn="1"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2362200" y="357822"/>
            <a:ext cx="5568636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新知导入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知识点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 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弹簧测力计</a:t>
            </a:r>
            <a:endParaRPr lang="zh-CN" altLang="en-US" sz="2000" b="1" spc="200" dirty="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 userDrawn="1"/>
        </p:nvCxnSpPr>
        <p:spPr>
          <a:xfrm>
            <a:off x="365778" y="939048"/>
            <a:ext cx="11067757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chemeClr val="tx1"/>
                </a:gs>
              </a:gsLst>
              <a:lin ang="1080000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262599" y="353071"/>
            <a:ext cx="1849386" cy="568889"/>
            <a:chOff x="262558" y="353136"/>
            <a:chExt cx="1849097" cy="568994"/>
          </a:xfrm>
        </p:grpSpPr>
        <p:grpSp>
          <p:nvGrpSpPr>
            <p:cNvPr id="9" name="组合 8"/>
            <p:cNvGrpSpPr/>
            <p:nvPr userDrawn="1"/>
          </p:nvGrpSpPr>
          <p:grpSpPr>
            <a:xfrm>
              <a:off x="262558" y="353136"/>
              <a:ext cx="1832005" cy="568994"/>
              <a:chOff x="338787" y="477466"/>
              <a:chExt cx="1174061" cy="364646"/>
            </a:xfrm>
          </p:grpSpPr>
          <p:sp>
            <p:nvSpPr>
              <p:cNvPr id="12" name="矩形 11"/>
              <p:cNvSpPr/>
              <p:nvPr userDrawn="1"/>
            </p:nvSpPr>
            <p:spPr>
              <a:xfrm>
                <a:off x="478582" y="477466"/>
                <a:ext cx="1034266" cy="364646"/>
              </a:xfrm>
              <a:prstGeom prst="rect">
                <a:avLst/>
              </a:prstGeom>
              <a:gradFill flip="none" rotWithShape="1">
                <a:gsLst>
                  <a:gs pos="0">
                    <a:srgbClr val="566633"/>
                  </a:gs>
                  <a:gs pos="78000">
                    <a:srgbClr val="B1A1C4"/>
                  </a:gs>
                  <a:gs pos="100000">
                    <a:srgbClr val="B1A1C4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3" tIns="45711" rIns="91423" bIns="45711" numCol="1" spcCol="0" rtlCol="0" fromWordArt="0" anchor="ctr" anchorCtr="0" forceAA="0" compatLnSpc="1">
                <a:noAutofit/>
              </a:bodyPr>
              <a:lstStyle/>
              <a:p>
                <a:endParaRPr lang="zh-CN" altLang="en-US" sz="1400"/>
              </a:p>
            </p:txBody>
          </p:sp>
          <p:sp>
            <p:nvSpPr>
              <p:cNvPr id="18" name="矩形 17"/>
              <p:cNvSpPr/>
              <p:nvPr userDrawn="1"/>
            </p:nvSpPr>
            <p:spPr>
              <a:xfrm>
                <a:off x="338787" y="477466"/>
                <a:ext cx="112677" cy="364646"/>
              </a:xfrm>
              <a:prstGeom prst="rect">
                <a:avLst/>
              </a:prstGeom>
              <a:solidFill>
                <a:srgbClr val="576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3" tIns="45711" rIns="91423" bIns="45711" numCol="1" spcCol="0" rtlCol="0" fromWordArt="0" anchor="ctr" anchorCtr="0" forceAA="0" compatLnSpc="1">
                <a:noAutofit/>
              </a:bodyPr>
              <a:lstStyle/>
              <a:p>
                <a:endParaRPr lang="zh-CN" altLang="en-US" sz="1400"/>
              </a:p>
            </p:txBody>
          </p:sp>
        </p:grpSp>
        <p:sp>
          <p:nvSpPr>
            <p:cNvPr id="10" name="文本框 22"/>
            <p:cNvSpPr txBox="1">
              <a:spLocks noChangeArrowheads="1"/>
            </p:cNvSpPr>
            <p:nvPr userDrawn="1"/>
          </p:nvSpPr>
          <p:spPr bwMode="auto">
            <a:xfrm>
              <a:off x="478582" y="386935"/>
              <a:ext cx="1633073" cy="522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buSzPct val="100000"/>
                <a:defRPr sz="2400">
                  <a:solidFill>
                    <a:srgbClr val="33993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SzPct val="100000"/>
                <a:defRPr sz="2400">
                  <a:solidFill>
                    <a:srgbClr val="33993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SzPct val="100000"/>
                <a:defRPr sz="2400">
                  <a:solidFill>
                    <a:srgbClr val="33993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SzPct val="100000"/>
                <a:defRPr sz="2400">
                  <a:solidFill>
                    <a:srgbClr val="33993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SzPct val="100000"/>
                <a:defRPr sz="2400">
                  <a:solidFill>
                    <a:srgbClr val="33993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2400">
                  <a:solidFill>
                    <a:srgbClr val="33993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2400">
                  <a:solidFill>
                    <a:srgbClr val="33993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2400">
                  <a:solidFill>
                    <a:srgbClr val="33993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2400">
                  <a:solidFill>
                    <a:srgbClr val="33993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SzTx/>
              </a:pPr>
              <a:r>
                <a:rPr lang="zh-CN" altLang="en-US" sz="28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合作探究</a:t>
              </a:r>
              <a:endPara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tents-glamping"/>
          <p:cNvPicPr>
            <a:picLocks noChangeAspect="1"/>
          </p:cNvPicPr>
          <p:nvPr userDrawn="1"/>
        </p:nvPicPr>
        <p:blipFill>
          <a:blip r:embed="rId2"/>
          <a:srcRect t="36948" b="31531"/>
          <a:stretch>
            <a:fillRect/>
          </a:stretch>
        </p:blipFill>
        <p:spPr>
          <a:xfrm>
            <a:off x="-19050" y="0"/>
            <a:ext cx="12211685" cy="216154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19050" y="0"/>
            <a:ext cx="12161520" cy="216154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197485" y="314325"/>
            <a:ext cx="454660" cy="454660"/>
          </a:xfrm>
          <a:prstGeom prst="ellipse">
            <a:avLst/>
          </a:prstGeom>
          <a:solidFill>
            <a:srgbClr val="337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499110" y="323215"/>
            <a:ext cx="226060" cy="22606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.v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14.x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6.bin"/><Relationship Id="rId3" Type="http://schemas.openxmlformats.org/officeDocument/2006/relationships/image" Target="../media/image13.wmf"/><Relationship Id="rId2" Type="http://schemas.openxmlformats.org/officeDocument/2006/relationships/oleObject" Target="../embeddings/oleObject5.bin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33.xml"/><Relationship Id="rId21" Type="http://schemas.openxmlformats.org/officeDocument/2006/relationships/image" Target="../media/image17.jpeg"/><Relationship Id="rId20" Type="http://schemas.openxmlformats.org/officeDocument/2006/relationships/image" Target="../media/image16.png"/><Relationship Id="rId2" Type="http://schemas.openxmlformats.org/officeDocument/2006/relationships/tags" Target="../tags/tag16.xml"/><Relationship Id="rId19" Type="http://schemas.openxmlformats.org/officeDocument/2006/relationships/image" Target="../media/image15.png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tags" Target="../tags/tag15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5.xml"/><Relationship Id="rId2" Type="http://schemas.openxmlformats.org/officeDocument/2006/relationships/image" Target="../media/image18.png"/><Relationship Id="rId1" Type="http://schemas.openxmlformats.org/officeDocument/2006/relationships/tags" Target="../tags/tag3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4.xml"/><Relationship Id="rId2" Type="http://schemas.openxmlformats.org/officeDocument/2006/relationships/image" Target="../media/image6.png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8.x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8.wmf"/><Relationship Id="rId1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9.xml"/><Relationship Id="rId2" Type="http://schemas.openxmlformats.org/officeDocument/2006/relationships/image" Target="../media/image9.wmf"/><Relationship Id="rId1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.xml"/><Relationship Id="rId1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877570" y="2418715"/>
            <a:ext cx="101415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9.2 </a:t>
            </a:r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阿基米德原理</a:t>
            </a:r>
            <a:endParaRPr lang="zh-CN" altLang="en-US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698490" y="1624330"/>
            <a:ext cx="281940" cy="281940"/>
          </a:xfrm>
          <a:prstGeom prst="ellipse">
            <a:avLst/>
          </a:prstGeom>
          <a:solidFill>
            <a:srgbClr val="FFDA8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20224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沪粤版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140950" y="85090"/>
            <a:ext cx="1754505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zh-CN" altLang="en-US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江西</a:t>
            </a:r>
            <a:r>
              <a:rPr lang="zh-CN" altLang="en-US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省图书馆</a:t>
            </a:r>
            <a:endParaRPr lang="zh-CN" altLang="en-US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85825" y="697865"/>
            <a:ext cx="68573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eaLnBrk="0" hangingPunct="0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归纳浮力测物体密度的方法</a:t>
            </a:r>
            <a:endParaRPr lang="zh-CN" altLang="en-US" sz="3200" b="1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032000" y="2012950"/>
            <a:ext cx="5805170" cy="1319530"/>
            <a:chOff x="3200" y="3798"/>
            <a:chExt cx="9142" cy="2078"/>
          </a:xfrm>
        </p:grpSpPr>
        <p:sp>
          <p:nvSpPr>
            <p:cNvPr id="2" name="文本框 1"/>
            <p:cNvSpPr txBox="1"/>
            <p:nvPr/>
          </p:nvSpPr>
          <p:spPr>
            <a:xfrm>
              <a:off x="3200" y="4232"/>
              <a:ext cx="9142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2800"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</a:rPr>
                <a:t>先算体积：</a:t>
              </a:r>
              <a:endParaRPr lang="zh-CN" altLang="en-US" sz="28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endParaRPr>
            </a:p>
          </p:txBody>
        </p:sp>
        <p:graphicFrame>
          <p:nvGraphicFramePr>
            <p:cNvPr id="7" name="对象 6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7079" y="3798"/>
            <a:ext cx="4617" cy="20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" name="" r:id="rId2" imgW="1016000" imgH="457200" progId="Equation.KSEE3">
                    <p:embed/>
                  </p:oleObj>
                </mc:Choice>
                <mc:Fallback>
                  <p:oleObj name="" r:id="rId2" imgW="1016000" imgH="457200" progId="Equation.KSEE3">
                    <p:embed/>
                    <p:pic>
                      <p:nvPicPr>
                        <p:cNvPr id="0" name="图片 1024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7079" y="3798"/>
                          <a:ext cx="4617" cy="207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组合 7"/>
          <p:cNvGrpSpPr/>
          <p:nvPr/>
        </p:nvGrpSpPr>
        <p:grpSpPr>
          <a:xfrm>
            <a:off x="2032000" y="3692525"/>
            <a:ext cx="6096000" cy="1319530"/>
            <a:chOff x="3200" y="5695"/>
            <a:chExt cx="9600" cy="2078"/>
          </a:xfrm>
        </p:grpSpPr>
        <p:sp>
          <p:nvSpPr>
            <p:cNvPr id="4" name="文本框 3"/>
            <p:cNvSpPr txBox="1"/>
            <p:nvPr/>
          </p:nvSpPr>
          <p:spPr>
            <a:xfrm>
              <a:off x="3200" y="6083"/>
              <a:ext cx="9600" cy="116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2800"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  <a:sym typeface="+mn-ea"/>
                </a:rPr>
                <a:t>再算密度：</a:t>
              </a:r>
              <a:endPara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endParaRPr>
            </a:p>
          </p:txBody>
        </p:sp>
        <p:graphicFrame>
          <p:nvGraphicFramePr>
            <p:cNvPr id="5" name="对象 4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7946" y="5695"/>
            <a:ext cx="2883" cy="20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" name="" r:id="rId4" imgW="634365" imgH="457200" progId="Equation.KSEE3">
                    <p:embed/>
                  </p:oleObj>
                </mc:Choice>
                <mc:Fallback>
                  <p:oleObj name="" r:id="rId4" imgW="634365" imgH="457200" progId="Equation.KSEE3">
                    <p:embed/>
                    <p:pic>
                      <p:nvPicPr>
                        <p:cNvPr id="0" name="图片 1024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946" y="5695"/>
                          <a:ext cx="2883" cy="207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40155" y="840740"/>
            <a:ext cx="9791700" cy="305689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 lnSpcReduction="20000"/>
          </a:bodyPr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、在（阿基米德解开王冠之谜 ）的故事中，若王冠的质量为490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g ，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将它浸没在水中时测得其“重”为4.5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N，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则皇冠的密度是多少？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 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3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4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5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6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8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9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1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2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3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4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5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6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7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8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pic>
        <p:nvPicPr>
          <p:cNvPr id="8194" name="Picture 2" descr="26C8R10-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385" y="2769870"/>
            <a:ext cx="1270635" cy="332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97947"/>
            <a:ext cx="2930367" cy="195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491" r="61115" b="29199"/>
          <a:stretch>
            <a:fillRect/>
          </a:stretch>
        </p:blipFill>
        <p:spPr bwMode="auto">
          <a:xfrm>
            <a:off x="5064125" y="3830320"/>
            <a:ext cx="2993390" cy="202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03885" y="495300"/>
            <a:ext cx="107981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dirty="0">
                <a:latin typeface="汉仪楷体简" panose="02010600000101010101" charset="-128"/>
                <a:ea typeface="汉仪楷体简" panose="02010600000101010101" charset="-128"/>
                <a:cs typeface="Times New Roman" panose="02020603050405020304" pitchFamily="18" charset="0"/>
                <a:sym typeface="+mn-ea"/>
              </a:rPr>
              <a:t>阿基米德原理的应用</a:t>
            </a:r>
            <a:r>
              <a:rPr lang="en-US" altLang="zh-CN" sz="3600" dirty="0">
                <a:latin typeface="汉仪楷体简" panose="02010600000101010101" charset="-128"/>
                <a:ea typeface="汉仪楷体简" panose="02010600000101010101" charset="-128"/>
                <a:cs typeface="Times New Roman" panose="02020603050405020304" pitchFamily="18" charset="0"/>
                <a:sym typeface="+mn-ea"/>
              </a:rPr>
              <a:t>——</a:t>
            </a:r>
            <a:r>
              <a:rPr lang="zh-CN" altLang="en-US" sz="3200" dirty="0">
                <a:latin typeface="汉仪楷体简" panose="02010600000101010101" charset="-128"/>
                <a:ea typeface="汉仪楷体简" panose="02010600000101010101" charset="-128"/>
                <a:cs typeface="Times New Roman" panose="02020603050405020304" pitchFamily="18" charset="0"/>
                <a:sym typeface="+mn-ea"/>
              </a:rPr>
              <a:t>比较物体受到的浮力大小</a:t>
            </a:r>
            <a:endParaRPr lang="zh-CN" altLang="en-US" sz="3200" dirty="0">
              <a:latin typeface="汉仪楷体简" panose="02010600000101010101" charset="-128"/>
              <a:ea typeface="汉仪楷体简" panose="02010600000101010101" charset="-128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859385" y="3428993"/>
            <a:ext cx="2312869" cy="19539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3885" y="1632585"/>
            <a:ext cx="10568305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647700" algn="l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kern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例题：将甲、乙、丙三个体积相同、材料不同的小球放在水中，静止在如图所示的水里，则（　　）</a:t>
            </a: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 marL="0" marR="0" lvl="0" indent="647700" algn="l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kern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A</a:t>
            </a:r>
            <a:r>
              <a:rPr lang="zh-CN" altLang="en-US" sz="2800" kern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．甲球所受的浮力最大	</a:t>
            </a:r>
            <a:endParaRPr kumimoji="0" lang="en-US" altLang="zh-CN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 marL="0" marR="0" lvl="0" indent="647700" algn="l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kern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B</a:t>
            </a:r>
            <a:r>
              <a:rPr lang="zh-CN" altLang="en-US" sz="2800" kern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．乙球所受的浮力最大</a:t>
            </a: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 marL="0" marR="0" lvl="0" indent="647700" algn="l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kern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C</a:t>
            </a:r>
            <a:r>
              <a:rPr lang="zh-CN" altLang="en-US" sz="2800" kern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．丙球所受的浮力最大	</a:t>
            </a:r>
            <a:endParaRPr kumimoji="0" lang="en-US" altLang="zh-CN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 marL="0" marR="0" lvl="0" indent="647700" algn="l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kern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D</a:t>
            </a:r>
            <a:r>
              <a:rPr lang="zh-CN" altLang="en-US" sz="2800" kern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．三个球所受的浮力一样大</a:t>
            </a:r>
            <a:endParaRPr lang="zh-CN" altLang="en-US" sz="2800" kern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椭圆 10"/>
          <p:cNvSpPr/>
          <p:nvPr/>
        </p:nvSpPr>
        <p:spPr>
          <a:xfrm>
            <a:off x="5189855" y="2233930"/>
            <a:ext cx="685800" cy="68580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955040" y="3959225"/>
            <a:ext cx="287655" cy="287655"/>
          </a:xfrm>
          <a:prstGeom prst="ellipse">
            <a:avLst/>
          </a:prstGeom>
          <a:solidFill>
            <a:srgbClr val="FFDA8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8655" y="2293620"/>
            <a:ext cx="156210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感</a:t>
            </a:r>
            <a:endParaRPr lang="zh-CN" altLang="en-US" sz="9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705735" y="3353435"/>
            <a:ext cx="386080" cy="386080"/>
          </a:xfrm>
          <a:prstGeom prst="ellipse">
            <a:avLst/>
          </a:prstGeom>
          <a:solidFill>
            <a:srgbClr val="FFDA8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7242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学习全力以赴，未来必不辜负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11455400" y="1836420"/>
            <a:ext cx="0" cy="331914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25170" y="3635375"/>
            <a:ext cx="4801870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en-US" altLang="zh-CN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THASNKS</a:t>
            </a:r>
            <a:endParaRPr lang="en-US" altLang="zh-CN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590550" y="3124200"/>
            <a:ext cx="5343525" cy="249555"/>
          </a:xfrm>
          <a:custGeom>
            <a:avLst/>
            <a:gdLst>
              <a:gd name="connisteX0" fmla="*/ 0 w 5343525"/>
              <a:gd name="connsiteY0" fmla="*/ 19097 h 249518"/>
              <a:gd name="connisteX1" fmla="*/ 1704975 w 5343525"/>
              <a:gd name="connsiteY1" fmla="*/ 228647 h 249518"/>
              <a:gd name="connisteX2" fmla="*/ 2771775 w 5343525"/>
              <a:gd name="connsiteY2" fmla="*/ 47 h 249518"/>
              <a:gd name="connisteX3" fmla="*/ 4048125 w 5343525"/>
              <a:gd name="connsiteY3" fmla="*/ 247697 h 249518"/>
              <a:gd name="connisteX4" fmla="*/ 5343525 w 5343525"/>
              <a:gd name="connsiteY4" fmla="*/ 95297 h 24951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5343525" h="249518">
                <a:moveTo>
                  <a:pt x="0" y="19097"/>
                </a:moveTo>
                <a:cubicBezTo>
                  <a:pt x="319405" y="65452"/>
                  <a:pt x="1150620" y="232457"/>
                  <a:pt x="1704975" y="228647"/>
                </a:cubicBezTo>
                <a:cubicBezTo>
                  <a:pt x="2259330" y="224837"/>
                  <a:pt x="2303145" y="-3763"/>
                  <a:pt x="2771775" y="47"/>
                </a:cubicBezTo>
                <a:cubicBezTo>
                  <a:pt x="3240405" y="3857"/>
                  <a:pt x="3533775" y="228647"/>
                  <a:pt x="4048125" y="247697"/>
                </a:cubicBezTo>
                <a:cubicBezTo>
                  <a:pt x="4562475" y="266747"/>
                  <a:pt x="5109845" y="130857"/>
                  <a:pt x="5343525" y="95297"/>
                </a:cubicBezTo>
              </a:path>
            </a:pathLst>
          </a:custGeom>
          <a:noFill/>
          <a:ln w="50800">
            <a:solidFill>
              <a:srgbClr val="FFDA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21540000">
            <a:off x="3281045" y="2385060"/>
            <a:ext cx="17202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谢</a:t>
            </a:r>
            <a:endParaRPr lang="zh-CN" altLang="en-US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6979" name="Rectangle 3"/>
          <p:cNvSpPr>
            <a:spLocks noGrp="1" noRot="1" noChangeArrowheads="1"/>
          </p:cNvSpPr>
          <p:nvPr/>
        </p:nvSpPr>
        <p:spPr>
          <a:xfrm>
            <a:off x="1628775" y="467360"/>
            <a:ext cx="9415780" cy="84582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2"/>
                <a:sym typeface="+mn-ea"/>
              </a:rPr>
              <a:t> 浮力大小与排开液体所受的重力有何关系？</a:t>
            </a:r>
            <a:endParaRPr kumimoji="0" lang="zh-CN" altLang="en-US" sz="36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645285"/>
            <a:ext cx="7772400" cy="48761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6979" name="Rectangle 3"/>
          <p:cNvSpPr>
            <a:spLocks noGrp="1" noRot="1" noChangeArrowheads="1"/>
          </p:cNvSpPr>
          <p:nvPr/>
        </p:nvSpPr>
        <p:spPr>
          <a:xfrm>
            <a:off x="1628775" y="467360"/>
            <a:ext cx="9415780" cy="84582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2"/>
                <a:sym typeface="+mn-ea"/>
              </a:rPr>
              <a:t> 浮力大小与排开液体所受的重力有何关系？</a:t>
            </a:r>
            <a:endParaRPr kumimoji="0" lang="zh-CN" altLang="en-US" sz="36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2"/>
              <a:sym typeface="+mn-ea"/>
            </a:endParaRPr>
          </a:p>
        </p:txBody>
      </p:sp>
      <p:pic>
        <p:nvPicPr>
          <p:cNvPr id="2" name="【中学物理实验】 阿基米德原理 #浮力 - 1.【中学物理实验】 阿基米德原理 #浮力(Av292979639,P1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79797" y="1464095"/>
            <a:ext cx="9664815" cy="5089852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215390" y="2068830"/>
          <a:ext cx="9894570" cy="3072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5370"/>
                <a:gridCol w="1460500"/>
                <a:gridCol w="1623060"/>
                <a:gridCol w="1379855"/>
                <a:gridCol w="1541780"/>
                <a:gridCol w="1460500"/>
                <a:gridCol w="1373505"/>
              </a:tblGrid>
              <a:tr h="158305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400" baseline="0">
                          <a:latin typeface="汉仪楷体简" panose="02010600000101010101" charset="-128"/>
                          <a:ea typeface="汉仪楷体简" panose="02010600000101010101" charset="-128"/>
                        </a:rPr>
                        <a:t>实验</a:t>
                      </a:r>
                      <a:endParaRPr lang="en-US" altLang="zh-CN" sz="2400" baseline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400" baseline="0">
                          <a:latin typeface="汉仪楷体简" panose="02010600000101010101" charset="-128"/>
                          <a:ea typeface="汉仪楷体简" panose="02010600000101010101" charset="-128"/>
                        </a:rPr>
                        <a:t>次数</a:t>
                      </a:r>
                      <a:endParaRPr lang="zh-CN" altLang="en-US" sz="2400" baseline="0" dirty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400" dirty="0"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物体所</a:t>
                      </a:r>
                      <a:r>
                        <a:rPr lang="zh-CN" altLang="en-US" sz="2400"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受重力</a:t>
                      </a:r>
                      <a:r>
                        <a:rPr lang="en-US" altLang="zh-CN" sz="2400"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/N</a:t>
                      </a:r>
                      <a:endParaRPr lang="en-US" altLang="zh-CN" sz="2400" baseline="0" dirty="0">
                        <a:latin typeface="汉仪楷体简" panose="02010600000101010101" charset="-128"/>
                        <a:ea typeface="汉仪楷体简" panose="02010600000101010101" charset="-128"/>
                        <a:cs typeface="汉仪楷体简" panose="02010600000101010101" charset="-128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400" dirty="0"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物体在液体中的</a:t>
                      </a:r>
                      <a:r>
                        <a:rPr lang="zh-CN" altLang="en-US" sz="2400"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示数</a:t>
                      </a:r>
                      <a:r>
                        <a:rPr lang="en-US" altLang="zh-CN" sz="2400"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/N</a:t>
                      </a:r>
                      <a:endParaRPr lang="en-US" altLang="zh-CN" sz="2400" dirty="0">
                        <a:latin typeface="汉仪楷体简" panose="02010600000101010101" charset="-128"/>
                        <a:ea typeface="汉仪楷体简" panose="02010600000101010101" charset="-128"/>
                        <a:cs typeface="汉仪楷体简" panose="02010600000101010101" charset="-128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400" dirty="0"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物体所</a:t>
                      </a:r>
                      <a:r>
                        <a:rPr lang="zh-CN" altLang="en-US" sz="2400"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受浮力</a:t>
                      </a:r>
                      <a:r>
                        <a:rPr lang="en-US" altLang="zh-CN" sz="2400"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/N</a:t>
                      </a:r>
                      <a:endParaRPr lang="en-US" altLang="zh-CN" sz="2400" dirty="0">
                        <a:latin typeface="汉仪楷体简" panose="02010600000101010101" charset="-128"/>
                        <a:ea typeface="汉仪楷体简" panose="02010600000101010101" charset="-128"/>
                        <a:cs typeface="汉仪楷体简" panose="02010600000101010101" charset="-128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400" dirty="0"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小桶与排开水的</a:t>
                      </a:r>
                      <a:r>
                        <a:rPr lang="zh-CN" altLang="en-US" sz="2400"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总重力</a:t>
                      </a:r>
                      <a:r>
                        <a:rPr lang="en-US" altLang="zh-CN" sz="2400"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/N</a:t>
                      </a:r>
                      <a:endParaRPr lang="en-US" altLang="zh-CN" sz="2400" dirty="0">
                        <a:latin typeface="汉仪楷体简" panose="02010600000101010101" charset="-128"/>
                        <a:ea typeface="汉仪楷体简" panose="02010600000101010101" charset="-128"/>
                        <a:cs typeface="汉仪楷体简" panose="02010600000101010101" charset="-128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400" dirty="0"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小桶所</a:t>
                      </a:r>
                      <a:r>
                        <a:rPr lang="zh-CN" altLang="en-US" sz="2400"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受重力</a:t>
                      </a:r>
                      <a:r>
                        <a:rPr lang="en-US" altLang="zh-CN" sz="2400"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/N</a:t>
                      </a:r>
                      <a:endParaRPr lang="en-US" altLang="zh-CN" sz="2400" dirty="0">
                        <a:latin typeface="汉仪楷体简" panose="02010600000101010101" charset="-128"/>
                        <a:ea typeface="汉仪楷体简" panose="02010600000101010101" charset="-128"/>
                        <a:cs typeface="汉仪楷体简" panose="02010600000101010101" charset="-128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400" dirty="0"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排开水所</a:t>
                      </a:r>
                      <a:r>
                        <a:rPr lang="zh-CN" altLang="en-US" sz="2400"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受重力</a:t>
                      </a:r>
                      <a:r>
                        <a:rPr lang="en-US" altLang="zh-CN" sz="2400"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/N</a:t>
                      </a:r>
                      <a:endParaRPr lang="en-US" altLang="zh-CN" sz="2400" dirty="0">
                        <a:latin typeface="汉仪楷体简" panose="02010600000101010101" charset="-128"/>
                        <a:ea typeface="汉仪楷体简" panose="02010600000101010101" charset="-128"/>
                        <a:cs typeface="汉仪楷体简" panose="02010600000101010101" charset="-128"/>
                      </a:endParaRPr>
                    </a:p>
                  </a:txBody>
                  <a:tcPr marL="121920" marR="121920" marT="60960" marB="60960" anchor="ctr"/>
                </a:tc>
              </a:tr>
              <a:tr h="4965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400" dirty="0">
                          <a:latin typeface="汉仪楷体简" panose="02010600000101010101" charset="-128"/>
                          <a:ea typeface="汉仪楷体简" panose="02010600000101010101" charset="-128"/>
                        </a:rPr>
                        <a:t>1</a:t>
                      </a:r>
                      <a:endParaRPr lang="en-US" altLang="zh-CN" sz="2400" baseline="0" dirty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2400" baseline="0" dirty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2400" baseline="0" dirty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2400" baseline="0" dirty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2400" baseline="0" dirty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2400" baseline="0" dirty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2400" baseline="0" dirty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121920" marR="121920" marT="60960" marB="60960"/>
                </a:tc>
              </a:tr>
              <a:tr h="4965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400" dirty="0">
                          <a:latin typeface="汉仪楷体简" panose="02010600000101010101" charset="-128"/>
                          <a:ea typeface="汉仪楷体简" panose="02010600000101010101" charset="-128"/>
                        </a:rPr>
                        <a:t>2</a:t>
                      </a:r>
                      <a:endParaRPr lang="en-US" altLang="zh-CN" sz="2400" baseline="0" dirty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2400" baseline="0" dirty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2400" baseline="0" dirty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2400" baseline="0" dirty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2400" baseline="0" dirty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2400" baseline="0" dirty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2400" baseline="0" dirty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121920" marR="121920" marT="60960" marB="60960"/>
                </a:tc>
              </a:tr>
              <a:tr h="4965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en-US" altLang="zh-CN" sz="2400" baseline="0" dirty="0">
                          <a:latin typeface="汉仪楷体简" panose="02010600000101010101" charset="-128"/>
                          <a:ea typeface="汉仪楷体简" panose="02010600000101010101" charset="-128"/>
                        </a:rPr>
                        <a:t>3</a:t>
                      </a:r>
                      <a:endParaRPr lang="en-US" altLang="zh-CN" sz="2400" baseline="0" dirty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2400" baseline="0" dirty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2400" baseline="0" dirty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2400" baseline="0" dirty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2400" baseline="0" dirty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2400" baseline="0" dirty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2400" baseline="0" dirty="0"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121920" marR="121920" marT="60960" marB="60960"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1101090" y="7131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 eaLnBrk="0" hangingPunct="0">
              <a:buFontTx/>
            </a:pPr>
            <a:r>
              <a:rPr lang="zh-CN" altLang="en-US" sz="3600" b="1" dirty="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实验记录：</a:t>
            </a:r>
            <a:endParaRPr lang="zh-CN" altLang="en-US" sz="3600" b="1" dirty="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01090" y="7131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 eaLnBrk="0" hangingPunct="0">
              <a:buFontTx/>
            </a:pPr>
            <a:r>
              <a:rPr lang="zh-CN" altLang="en-US" sz="3600" b="1" dirty="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实验</a:t>
            </a:r>
            <a:r>
              <a:rPr lang="zh-CN" altLang="en-US" sz="3600" b="1" dirty="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结论：</a:t>
            </a:r>
            <a:endParaRPr lang="zh-CN" altLang="en-US" sz="3600" b="1" dirty="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00810" y="1731645"/>
            <a:ext cx="97110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8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黑体" panose="02010609060101010101" charset="-122"/>
                <a:sym typeface="+mn-ea"/>
              </a:rPr>
              <a:t>浸在液体中的物体受到的浮力等于其排开液体所受的重力。</a:t>
            </a:r>
            <a:endParaRPr lang="zh-CN" altLang="en-US" sz="2800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黑体" panose="02010609060101010101" charset="-122"/>
              <a:sym typeface="+mn-ea"/>
            </a:endParaRPr>
          </a:p>
        </p:txBody>
      </p:sp>
      <p:graphicFrame>
        <p:nvGraphicFramePr>
          <p:cNvPr id="7" name="对象 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810125" y="5312410"/>
          <a:ext cx="1978660" cy="1319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685800" imgH="457200" progId="Equation.KSEE3">
                  <p:embed/>
                </p:oleObj>
              </mc:Choice>
              <mc:Fallback>
                <p:oleObj name="" r:id="rId1" imgW="685800" imgH="4572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810125" y="5312410"/>
                        <a:ext cx="1978660" cy="1319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698683" y="4348798"/>
          <a:ext cx="2455545" cy="696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3" imgW="850900" imgH="241300" progId="Equation.KSEE3">
                  <p:embed/>
                </p:oleObj>
              </mc:Choice>
              <mc:Fallback>
                <p:oleObj name="" r:id="rId3" imgW="850900" imgH="2413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98683" y="4348798"/>
                        <a:ext cx="2455545" cy="696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126038" y="3247708"/>
          <a:ext cx="1685925" cy="696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" r:id="rId5" imgW="584200" imgH="241300" progId="Equation.KSEE3">
                  <p:embed/>
                </p:oleObj>
              </mc:Choice>
              <mc:Fallback>
                <p:oleObj name="" r:id="rId5" imgW="584200" imgH="2413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26038" y="3247708"/>
                        <a:ext cx="1685925" cy="696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01090" y="713105"/>
            <a:ext cx="78054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 eaLnBrk="0" hangingPunct="0">
              <a:buFontTx/>
            </a:pPr>
            <a:r>
              <a:rPr lang="zh-CN" altLang="en-US" sz="3600" b="1" dirty="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进一步解读阿基米德原理公式</a:t>
            </a:r>
            <a:endParaRPr lang="zh-CN" altLang="en-US" sz="3600" b="1" dirty="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40790" y="3221990"/>
            <a:ext cx="9711055" cy="3107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F</a:t>
            </a:r>
            <a:r>
              <a:rPr lang="zh-CN" altLang="en-US" sz="2800" baseline="-250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浮</a:t>
            </a:r>
            <a:r>
              <a:rPr lang="zh-CN" sz="28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一定时，</a:t>
            </a:r>
            <a:r>
              <a:rPr lang="en-US" altLang="zh-CN" sz="28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ρ</a:t>
            </a:r>
            <a:r>
              <a:rPr lang="zh-CN" altLang="en-US" sz="2800" baseline="-250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液</a:t>
            </a:r>
            <a:r>
              <a:rPr lang="zh-CN" altLang="en-US" sz="28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与</a:t>
            </a:r>
            <a:r>
              <a:rPr lang="en-US" altLang="zh-CN" sz="28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V</a:t>
            </a:r>
            <a:r>
              <a:rPr lang="zh-CN" altLang="en-US" sz="2800" baseline="-250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排</a:t>
            </a:r>
            <a:r>
              <a:rPr lang="zh-CN" altLang="en-US" sz="28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成反比</a:t>
            </a:r>
            <a:r>
              <a:rPr lang="zh-CN" sz="28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。</a:t>
            </a:r>
            <a:endParaRPr lang="zh-CN" sz="2800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ρ</a:t>
            </a:r>
            <a:r>
              <a:rPr lang="zh-CN" altLang="en-US" sz="2800" baseline="-25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液</a:t>
            </a:r>
            <a:r>
              <a:rPr 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一定时，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F</a:t>
            </a:r>
            <a:r>
              <a:rPr lang="zh-CN" altLang="en-US" sz="2800" baseline="-25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浮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与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V</a:t>
            </a:r>
            <a:r>
              <a:rPr lang="zh-CN" altLang="en-US" sz="2800" baseline="-25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排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成正比</a:t>
            </a:r>
            <a:r>
              <a:rPr 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。</a:t>
            </a:r>
            <a:endParaRPr lang="zh-CN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V</a:t>
            </a:r>
            <a:r>
              <a:rPr lang="zh-CN" altLang="en-US" sz="2800" baseline="-25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排</a:t>
            </a:r>
            <a:r>
              <a:rPr 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一定时，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F</a:t>
            </a:r>
            <a:r>
              <a:rPr lang="zh-CN" altLang="en-US" sz="2800" baseline="-25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浮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与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ρ</a:t>
            </a:r>
            <a:r>
              <a:rPr lang="zh-CN" altLang="en-US" sz="2800" baseline="-25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液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成正比</a:t>
            </a:r>
            <a:r>
              <a:rPr 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。</a:t>
            </a:r>
            <a:endParaRPr lang="zh-CN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>
              <a:lnSpc>
                <a:spcPct val="150000"/>
              </a:lnSpc>
            </a:pPr>
            <a:endParaRPr lang="zh-CN" sz="2800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endParaRPr lang="zh-CN" altLang="en-US" sz="2800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graphicFrame>
        <p:nvGraphicFramePr>
          <p:cNvPr id="8" name="对象 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009198" y="1893888"/>
          <a:ext cx="2455545" cy="696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850900" imgH="241300" progId="Equation.KSEE3">
                  <p:embed/>
                </p:oleObj>
              </mc:Choice>
              <mc:Fallback>
                <p:oleObj name="" r:id="rId1" imgW="850900" imgH="2413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009198" y="1893888"/>
                        <a:ext cx="2455545" cy="696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01090" y="7131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 eaLnBrk="0" hangingPunct="0">
              <a:buFontTx/>
            </a:pPr>
            <a:r>
              <a:rPr lang="zh-CN" altLang="en-US" sz="3600" b="1" dirty="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实验反思：</a:t>
            </a:r>
            <a:endParaRPr lang="zh-CN" altLang="en-US" sz="3600" b="1" dirty="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01090" y="2136140"/>
            <a:ext cx="898588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、实验中存在哪些不足？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、实验误差分析</a:t>
            </a:r>
            <a:r>
              <a:rPr lang="en-US" altLang="zh-CN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——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溢水杯没有装满水时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3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、阿基米德是否适用空气？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03885" y="495300"/>
            <a:ext cx="9648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dirty="0">
                <a:latin typeface="汉仪楷体简" panose="02010600000101010101" charset="-128"/>
                <a:ea typeface="汉仪楷体简" panose="02010600000101010101" charset="-128"/>
                <a:cs typeface="Times New Roman" panose="02020603050405020304" pitchFamily="18" charset="0"/>
                <a:sym typeface="+mn-ea"/>
              </a:rPr>
              <a:t>阿基米德原理的应用</a:t>
            </a:r>
            <a:r>
              <a:rPr lang="en-US" altLang="zh-CN" sz="4000" dirty="0">
                <a:latin typeface="汉仪楷体简" panose="02010600000101010101" charset="-128"/>
                <a:ea typeface="汉仪楷体简" panose="02010600000101010101" charset="-128"/>
                <a:cs typeface="Times New Roman" panose="02020603050405020304" pitchFamily="18" charset="0"/>
                <a:sym typeface="+mn-ea"/>
              </a:rPr>
              <a:t>——</a:t>
            </a:r>
            <a:r>
              <a:rPr lang="zh-CN" altLang="en-US" sz="4000" dirty="0">
                <a:latin typeface="汉仪楷体简" panose="02010600000101010101" charset="-128"/>
                <a:ea typeface="汉仪楷体简" panose="02010600000101010101" charset="-128"/>
                <a:cs typeface="Times New Roman" panose="02020603050405020304" pitchFamily="18" charset="0"/>
                <a:sym typeface="+mn-ea"/>
              </a:rPr>
              <a:t>浮力计算</a:t>
            </a:r>
            <a:endParaRPr lang="zh-CN" altLang="en-US" sz="4000" dirty="0">
              <a:latin typeface="汉仪楷体简" panose="02010600000101010101" charset="-128"/>
              <a:ea typeface="汉仪楷体简" panose="02010600000101010101" charset="-128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8985" y="1578610"/>
            <a:ext cx="1067435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例题：中国福建号航母的满载排水量为</a:t>
            </a:r>
            <a:r>
              <a:rPr lang="en-US" altLang="zh-CN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8.5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万吨，超过美国的福特号航母的排水量，试求福建号受到的浮力是多大？（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海水的密度为1.0×10</a:t>
            </a:r>
            <a:r>
              <a:rPr lang="zh-CN" altLang="en-US" sz="2800" baseline="30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3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kg/m</a:t>
            </a:r>
            <a:r>
              <a:rPr lang="zh-CN" altLang="en-US" sz="2800" baseline="30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3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）</a:t>
            </a:r>
            <a:endParaRPr lang="zh-CN" altLang="en-US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pic>
        <p:nvPicPr>
          <p:cNvPr id="24" name="图片 23" descr="542b69b2517d4bb6afb9e04e232b103c"/>
          <p:cNvPicPr>
            <a:picLocks noChangeAspect="1"/>
          </p:cNvPicPr>
          <p:nvPr/>
        </p:nvPicPr>
        <p:blipFill>
          <a:blip r:embed="rId1"/>
          <a:srcRect l="4143" t="31165" r="25436" b="15741"/>
          <a:stretch>
            <a:fillRect/>
          </a:stretch>
        </p:blipFill>
        <p:spPr>
          <a:xfrm>
            <a:off x="6753860" y="3608705"/>
            <a:ext cx="4780915" cy="24034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03885" y="495300"/>
            <a:ext cx="9648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dirty="0">
                <a:latin typeface="汉仪楷体简" panose="02010600000101010101" charset="-128"/>
                <a:ea typeface="汉仪楷体简" panose="02010600000101010101" charset="-128"/>
                <a:cs typeface="Times New Roman" panose="02020603050405020304" pitchFamily="18" charset="0"/>
                <a:sym typeface="+mn-ea"/>
              </a:rPr>
              <a:t>阿基米德原理的应用</a:t>
            </a:r>
            <a:r>
              <a:rPr lang="en-US" altLang="zh-CN" sz="4000" dirty="0">
                <a:latin typeface="汉仪楷体简" panose="02010600000101010101" charset="-128"/>
                <a:ea typeface="汉仪楷体简" panose="02010600000101010101" charset="-128"/>
                <a:cs typeface="Times New Roman" panose="02020603050405020304" pitchFamily="18" charset="0"/>
                <a:sym typeface="+mn-ea"/>
              </a:rPr>
              <a:t>——</a:t>
            </a:r>
            <a:r>
              <a:rPr lang="zh-CN" altLang="en-US" sz="4000" dirty="0">
                <a:latin typeface="汉仪楷体简" panose="02010600000101010101" charset="-128"/>
                <a:ea typeface="汉仪楷体简" panose="02010600000101010101" charset="-128"/>
                <a:cs typeface="Times New Roman" panose="02020603050405020304" pitchFamily="18" charset="0"/>
                <a:sym typeface="+mn-ea"/>
              </a:rPr>
              <a:t>测物体密度</a:t>
            </a:r>
            <a:endParaRPr lang="zh-CN" altLang="en-US" sz="4000" dirty="0">
              <a:latin typeface="汉仪楷体简" panose="02010600000101010101" charset="-128"/>
              <a:ea typeface="汉仪楷体简" panose="02010600000101010101" charset="-128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7710" y="1495425"/>
            <a:ext cx="1073658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chemeClr val="dk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在弹簧测力计下悬挂一个金属零件，读数是</a:t>
            </a:r>
            <a:r>
              <a:rPr lang="en-US" altLang="zh-CN" sz="2800" dirty="0">
                <a:solidFill>
                  <a:schemeClr val="dk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2.8</a:t>
            </a:r>
            <a:r>
              <a:rPr lang="en-US" altLang="zh-CN" sz="2800" dirty="0">
                <a:solidFill>
                  <a:schemeClr val="dk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N</a:t>
            </a:r>
            <a:r>
              <a:rPr lang="zh-CN" altLang="en-US" sz="2800" dirty="0">
                <a:solidFill>
                  <a:schemeClr val="dk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。 当把零件浸没在水中时，测力计的读数是</a:t>
            </a:r>
            <a:r>
              <a:rPr lang="en-US" altLang="zh-CN" sz="2800" dirty="0">
                <a:solidFill>
                  <a:schemeClr val="dk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1.8</a:t>
            </a:r>
            <a:r>
              <a:rPr lang="en-US" altLang="zh-CN" sz="2800" dirty="0">
                <a:solidFill>
                  <a:schemeClr val="dk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N</a:t>
            </a:r>
            <a:r>
              <a:rPr lang="zh-CN" altLang="en-US" sz="2800" dirty="0">
                <a:solidFill>
                  <a:schemeClr val="dk1"/>
                </a:solidFill>
                <a:latin typeface="汉仪楷体简" panose="02010600000101010101" charset="-128"/>
                <a:ea typeface="宋体" panose="02010600030101010101" pitchFamily="2" charset="-122"/>
                <a:cs typeface="汉仪楷体简" panose="02010600000101010101" charset="-128"/>
                <a:sym typeface="+mn-ea"/>
              </a:rPr>
              <a:t>。</a:t>
            </a:r>
            <a:r>
              <a:rPr lang="en-US" altLang="zh-CN" sz="2800" dirty="0">
                <a:solidFill>
                  <a:schemeClr val="dk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 (g</a:t>
            </a:r>
            <a:r>
              <a:rPr lang="zh-CN" altLang="en-US" sz="2800" dirty="0">
                <a:solidFill>
                  <a:schemeClr val="dk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取</a:t>
            </a:r>
            <a:r>
              <a:rPr lang="en-US" altLang="zh-CN" sz="2800" dirty="0">
                <a:solidFill>
                  <a:schemeClr val="dk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10N/kg)</a:t>
            </a:r>
            <a:endParaRPr lang="zh-CN" altLang="en-US" sz="2800" dirty="0">
              <a:solidFill>
                <a:schemeClr val="dk1"/>
              </a:solidFill>
              <a:latin typeface="汉仪楷体简" panose="02010600000101010101" charset="-128"/>
              <a:ea typeface="宋体" panose="02010600030101010101" pitchFamily="2" charset="-122"/>
              <a:cs typeface="汉仪楷体简" panose="02010600000101010101" charset="-128"/>
              <a:sym typeface="+mn-ea"/>
            </a:endParaRPr>
          </a:p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chemeClr val="dk1"/>
                </a:solidFill>
                <a:latin typeface="汉仪楷体简" panose="02010600000101010101" charset="-128"/>
                <a:ea typeface="宋体" panose="02010600030101010101" pitchFamily="2" charset="-122"/>
                <a:cs typeface="汉仪楷体简" panose="02010600000101010101" charset="-128"/>
                <a:sym typeface="+mn-ea"/>
              </a:rPr>
              <a:t>（</a:t>
            </a:r>
            <a:r>
              <a:rPr lang="en-US" altLang="zh-CN" sz="2800" dirty="0">
                <a:solidFill>
                  <a:schemeClr val="dk1"/>
                </a:solidFill>
                <a:latin typeface="汉仪楷体简" panose="02010600000101010101" charset="-128"/>
                <a:ea typeface="宋体" panose="02010600030101010101" pitchFamily="2" charset="-122"/>
                <a:cs typeface="汉仪楷体简" panose="02010600000101010101" charset="-128"/>
                <a:sym typeface="+mn-ea"/>
              </a:rPr>
              <a:t>1</a:t>
            </a:r>
            <a:r>
              <a:rPr lang="zh-CN" altLang="en-US" sz="2800" dirty="0">
                <a:solidFill>
                  <a:schemeClr val="dk1"/>
                </a:solidFill>
                <a:latin typeface="汉仪楷体简" panose="02010600000101010101" charset="-128"/>
                <a:ea typeface="宋体" panose="02010600030101010101" pitchFamily="2" charset="-122"/>
                <a:cs typeface="汉仪楷体简" panose="02010600000101010101" charset="-128"/>
                <a:sym typeface="+mn-ea"/>
              </a:rPr>
              <a:t>）</a:t>
            </a:r>
            <a:r>
              <a:rPr lang="zh-CN" altLang="en-US" sz="2800" dirty="0">
                <a:solidFill>
                  <a:schemeClr val="dk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金属零件的体积有多大</a:t>
            </a:r>
            <a:r>
              <a:rPr lang="en-US" altLang="zh-CN" sz="2800" dirty="0">
                <a:solidFill>
                  <a:schemeClr val="dk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?  </a:t>
            </a:r>
            <a:endParaRPr lang="en-US" altLang="zh-CN" sz="2800" dirty="0">
              <a:solidFill>
                <a:schemeClr val="dk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chemeClr val="dk1"/>
                </a:solidFill>
                <a:latin typeface="汉仪楷体简" panose="02010600000101010101" charset="-128"/>
                <a:ea typeface="宋体" panose="02010600030101010101" pitchFamily="2" charset="-122"/>
                <a:cs typeface="汉仪楷体简" panose="02010600000101010101" charset="-128"/>
                <a:sym typeface="+mn-ea"/>
              </a:rPr>
              <a:t>（</a:t>
            </a:r>
            <a:r>
              <a:rPr lang="en-US" altLang="zh-CN" sz="2800" dirty="0">
                <a:solidFill>
                  <a:schemeClr val="dk1"/>
                </a:solidFill>
                <a:latin typeface="汉仪楷体简" panose="02010600000101010101" charset="-128"/>
                <a:ea typeface="宋体" panose="02010600030101010101" pitchFamily="2" charset="-122"/>
                <a:cs typeface="汉仪楷体简" panose="02010600000101010101" charset="-128"/>
                <a:sym typeface="+mn-ea"/>
              </a:rPr>
              <a:t>2</a:t>
            </a:r>
            <a:r>
              <a:rPr lang="zh-CN" altLang="en-US" sz="2800" dirty="0">
                <a:solidFill>
                  <a:schemeClr val="dk1"/>
                </a:solidFill>
                <a:latin typeface="汉仪楷体简" panose="02010600000101010101" charset="-128"/>
                <a:ea typeface="宋体" panose="02010600030101010101" pitchFamily="2" charset="-122"/>
                <a:cs typeface="汉仪楷体简" panose="02010600000101010101" charset="-128"/>
                <a:sym typeface="+mn-ea"/>
              </a:rPr>
              <a:t>）</a:t>
            </a:r>
            <a:r>
              <a:rPr lang="zh-CN" altLang="en-US" sz="2800" dirty="0">
                <a:solidFill>
                  <a:schemeClr val="dk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金属的密度是多少</a:t>
            </a:r>
            <a:r>
              <a:rPr lang="en-US" altLang="zh-CN" sz="2800" dirty="0">
                <a:solidFill>
                  <a:schemeClr val="dk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?</a:t>
            </a:r>
            <a:endParaRPr lang="en-US" altLang="zh-CN" sz="2800" dirty="0">
              <a:solidFill>
                <a:schemeClr val="dk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860665" y="3429000"/>
            <a:ext cx="3336290" cy="2773680"/>
            <a:chOff x="9899" y="5400"/>
            <a:chExt cx="5254" cy="4368"/>
          </a:xfrm>
        </p:grpSpPr>
        <p:pic>
          <p:nvPicPr>
            <p:cNvPr id="4" name="image44.jpeg"/>
            <p:cNvPicPr/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7033"/>
            <a:stretch>
              <a:fillRect/>
            </a:stretch>
          </p:blipFill>
          <p:spPr>
            <a:xfrm>
              <a:off x="9899" y="5400"/>
              <a:ext cx="5157" cy="4368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14060" y="6109"/>
              <a:ext cx="1093" cy="5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8" name="爆炸形 2 7"/>
          <p:cNvSpPr/>
          <p:nvPr/>
        </p:nvSpPr>
        <p:spPr>
          <a:xfrm>
            <a:off x="1699260" y="4465320"/>
            <a:ext cx="4396740" cy="2226945"/>
          </a:xfrm>
          <a:prstGeom prst="irregularSeal2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浸没时，</a:t>
            </a:r>
            <a:endParaRPr lang="zh-CN" altLang="en-US" sz="240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 algn="ctr"/>
            <a:r>
              <a:rPr lang="en-US" altLang="zh-CN" sz="24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V</a:t>
            </a:r>
            <a:r>
              <a:rPr lang="zh-CN" altLang="en-US" sz="2400" baseline="-250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物</a:t>
            </a:r>
            <a:r>
              <a:rPr lang="en-US" altLang="zh-CN" sz="24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=V</a:t>
            </a:r>
            <a:r>
              <a:rPr lang="zh-CN" altLang="en-US" sz="2400" baseline="-250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排</a:t>
            </a:r>
            <a:endParaRPr lang="zh-CN" altLang="en-US" sz="2400" baseline="-2500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tags/tag1.xml><?xml version="1.0" encoding="utf-8"?>
<p:tagLst xmlns:p="http://schemas.openxmlformats.org/presentationml/2006/main">
  <p:tag name="KSO_DOCER_RESOURCE_TRACE_INFO" val="{&quot;id&quot;:&quot;26513309&quot;,&quot;origin&quot;:0,&quot;type&quot;:&quot;pictures&quot;,&quot;user&quot;:&quot;425579029&quot;}"/>
</p:tagLst>
</file>

<file path=ppt/tags/tag10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11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12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13.xml><?xml version="1.0" encoding="utf-8"?>
<p:tagLst xmlns:p="http://schemas.openxmlformats.org/presentationml/2006/main">
  <p:tag name="AS_UNIQUEID" val="89"/>
</p:tagLst>
</file>

<file path=ppt/tags/tag14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3.xml><?xml version="1.0" encoding="utf-8"?>
<p:tagLst xmlns:p="http://schemas.openxmlformats.org/presentationml/2006/main">
  <p:tag name="AS_UNIQUEID" val="3864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33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34.xml><?xml version="1.0" encoding="utf-8"?>
<p:tagLst xmlns:p="http://schemas.openxmlformats.org/presentationml/2006/main">
  <p:tag name="AS_UNIQUEID" val="3930"/>
</p:tagLst>
</file>

<file path=ppt/tags/tag35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36.xml><?xml version="1.0" encoding="utf-8"?>
<p:tagLst xmlns:p="http://schemas.openxmlformats.org/presentationml/2006/main">
  <p:tag name="COMMONDATA" val="eyJoZGlkIjoiMGM3ZDNiNjQ5MjMwNGE4NGUzZGUzN2M4NzZkODkzZjgifQ=="/>
  <p:tag name="KSO_WPP_MARK_KEY" val="aefd2560-03eb-4c5c-b0e5-6c2d06ca4ba3"/>
  <p:tag name="resource_record_key" val="{&quot;29&quot;:[50000140,50000159],&quot;65&quot;:[20212457]}"/>
</p:tagLst>
</file>

<file path=ppt/tags/tag4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5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6.xml><?xml version="1.0" encoding="utf-8"?>
<p:tagLst xmlns:p="http://schemas.openxmlformats.org/presentationml/2006/main">
  <p:tag name="KSO_WM_UNIT_TABLE_BEAUTIFY" val="smartTable{414dc148-4d6d-4a79-b5d2-c9cd7e8ab033}"/>
  <p:tag name="TABLE_ENDDRAG_ORIGIN_RECT" val="779*241"/>
  <p:tag name="TABLE_ENDDRAG_RECT" val="26*179*779*241"/>
  <p:tag name="TABLE_SKINIDX" val="0"/>
  <p:tag name="TABLE_COLORIDX" val="8"/>
  <p:tag name="TABLE_COLOR_RGB" val="0x000000*0xFFFFFF*0x212121*0xFFFFFF*0xf4cda6*0xb1dce3*0xc2ebc9*0xdccee7*0xf4e8d0*0xf4a9a6"/>
  <p:tag name="KSO_WM_BEAUTIFY_FLAG" val=""/>
</p:tagLst>
</file>

<file path=ppt/tags/tag7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8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9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705</Words>
  <Application>WPS 演示</Application>
  <PresentationFormat>宽屏</PresentationFormat>
  <Paragraphs>90</Paragraphs>
  <Slides>13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6</vt:i4>
      </vt:variant>
      <vt:variant>
        <vt:lpstr>幻灯片标题</vt:lpstr>
      </vt:variant>
      <vt:variant>
        <vt:i4>13</vt:i4>
      </vt:variant>
    </vt:vector>
  </HeadingPairs>
  <TitlesOfParts>
    <vt:vector size="38" baseType="lpstr">
      <vt:lpstr>Arial</vt:lpstr>
      <vt:lpstr>宋体</vt:lpstr>
      <vt:lpstr>Wingdings</vt:lpstr>
      <vt:lpstr>思源黑体 CN Light</vt:lpstr>
      <vt:lpstr>微软雅黑</vt:lpstr>
      <vt:lpstr>仓耳渔阳体 W05</vt:lpstr>
      <vt:lpstr>思源黑体 CN Bold</vt:lpstr>
      <vt:lpstr>汉仪楷体简</vt:lpstr>
      <vt:lpstr>汉仪楷体简</vt:lpstr>
      <vt:lpstr>华文楷体</vt:lpstr>
      <vt:lpstr>Arial Unicode MS</vt:lpstr>
      <vt:lpstr>楷体_GB2312</vt:lpstr>
      <vt:lpstr>Calibri</vt:lpstr>
      <vt:lpstr>幼圆</vt:lpstr>
      <vt:lpstr>Wingdings</vt:lpstr>
      <vt:lpstr>Times New Roman</vt:lpstr>
      <vt:lpstr>黑体</vt:lpstr>
      <vt:lpstr>Times New Roman</vt:lpstr>
      <vt:lpstr>Office 主题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xiongsongyan</cp:lastModifiedBy>
  <cp:revision>51</cp:revision>
  <dcterms:created xsi:type="dcterms:W3CDTF">2023-03-28T07:58:00Z</dcterms:created>
  <dcterms:modified xsi:type="dcterms:W3CDTF">2026-05-11T07:31:29Z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26D74F21379149CCBC52C575DD4BBCC9_13</vt:lpwstr>
  </property>
  <property fmtid="{D5CDD505-2E9C-101B-9397-08002B2CF9AE}" pid="3" name="KSOProductBuildVer">
    <vt:lpwstr>2052-12.1.0.25865</vt:lpwstr>
  </property>
  <property fmtid="{D5CDD505-2E9C-101B-9397-08002B2CF9AE}" pid="4" name="KSOTemplateUUID">
    <vt:lpwstr>v1.0_mb_T+L95ysIptv7aZdUMe54pw==</vt:lpwstr>
  </property>
</Properties>
</file>