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mv" ContentType="video/x-ms-wmv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7" r:id="rId3"/>
    <p:sldId id="286" r:id="rId4"/>
    <p:sldId id="287" r:id="rId5"/>
    <p:sldId id="289" r:id="rId6"/>
    <p:sldId id="290" r:id="rId7"/>
    <p:sldId id="285" r:id="rId8"/>
    <p:sldId id="288" r:id="rId9"/>
    <p:sldId id="292" r:id="rId10"/>
    <p:sldId id="293" r:id="rId11"/>
    <p:sldId id="294" r:id="rId12"/>
    <p:sldId id="291" r:id="rId13"/>
    <p:sldId id="299" r:id="rId14"/>
    <p:sldId id="295" r:id="rId15"/>
    <p:sldId id="296" r:id="rId16"/>
    <p:sldId id="302" r:id="rId17"/>
    <p:sldId id="297" r:id="rId18"/>
    <p:sldId id="298" r:id="rId19"/>
    <p:sldId id="300" r:id="rId20"/>
    <p:sldId id="301" r:id="rId21"/>
    <p:sldId id="303" r:id="rId22"/>
    <p:sldId id="277" r:id="rId23"/>
  </p:sldIdLst>
  <p:sldSz cx="12192000" cy="6858000"/>
  <p:notesSz cx="6858000" cy="9144000"/>
  <p:embeddedFontLst>
    <p:embeddedFont>
      <p:font typeface="思源黑体 CN Light" panose="020B0300000000000000" charset="-122"/>
      <p:regular r:id="rId30"/>
    </p:embeddedFont>
    <p:embeddedFont>
      <p:font typeface="微软雅黑" panose="020B0503020204020204" charset="-122"/>
      <p:regular r:id="rId31"/>
    </p:embeddedFont>
    <p:embeddedFont>
      <p:font typeface="仓耳渔阳体 W05" panose="02020400000000000000" charset="-122"/>
      <p:regular r:id="rId32"/>
    </p:embeddedFont>
    <p:embeddedFont>
      <p:font typeface="思源黑体 CN Bold" panose="020B0800000000000000" charset="-122"/>
      <p:bold r:id="rId33"/>
    </p:embeddedFont>
    <p:embeddedFont>
      <p:font typeface="汉仪楷体简" panose="02010600000101010101" charset="-122"/>
      <p:regular r:id="rId34"/>
    </p:embeddedFont>
    <p:embeddedFont>
      <p:font typeface="汉仪楷体简" panose="02010600000101010101" charset="-128"/>
      <p:regular r:id="rId35"/>
    </p:embeddedFont>
    <p:embeddedFont>
      <p:font typeface="华文楷体" panose="02010600040101010101" pitchFamily="2" charset="-122"/>
      <p:regular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94" userDrawn="1">
          <p15:clr>
            <a:srgbClr val="A4A3A4"/>
          </p15:clr>
        </p15:guide>
        <p15:guide id="2" pos="484" userDrawn="1">
          <p15:clr>
            <a:srgbClr val="A4A3A4"/>
          </p15:clr>
        </p15:guide>
        <p15:guide id="3" pos="724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A" lastIdx="0" clrIdx="0"/>
  <p:cmAuthor id="2" name="Administra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7B37"/>
    <a:srgbClr val="FFD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B3A5871-0DF8-400D-BAC7-086526EB0EBB}" styleName="表样式 1 17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TxStyle/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TxStyle/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TxStyle b="on">
        <a:fontRef idx="none">
          <a:schemeClr val="accent1"/>
        </a:fontRef>
      </a:tcTxStyle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firstRow>
    <a:ne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neCell>
    <a:n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1994"/>
        <p:guide pos="484"/>
        <p:guide pos="72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gs" Target="tags/tag103.xml"/><Relationship Id="rId36" Type="http://schemas.openxmlformats.org/officeDocument/2006/relationships/font" Target="fonts/font7.fntdata"/><Relationship Id="rId35" Type="http://schemas.openxmlformats.org/officeDocument/2006/relationships/font" Target="fonts/font6.fntdata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ea typeface="思源黑体 CN Light" panose="020B0300000000000000" charset="-122"/>
              </a:rPr>
            </a:fld>
            <a:endParaRPr lang="zh-CN" altLang="en-US">
              <a:ea typeface="思源黑体 CN Light" panose="020B03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ea typeface="思源黑体 CN Light" panose="020B0300000000000000" charset="-122"/>
              </a:rPr>
            </a:fld>
            <a:endParaRPr lang="zh-CN" altLang="en-US">
              <a:ea typeface="思源黑体 CN Light" panose="020B03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101" name="图片 100" descr="C:/Users/asus/Desktop/微信图片_20260506093223_46_119.jpg微信图片_20260506093223_46_119"/>
          <p:cNvPicPr/>
          <p:nvPr userDrawn="1">
            <p:custDataLst>
              <p:tags r:id="rId2"/>
            </p:custDataLst>
          </p:nvPr>
        </p:nvPicPr>
        <p:blipFill>
          <a:blip r:embed="rId3"/>
          <a:srcRect l="-26" t="35119" r="26" b="32635"/>
          <a:stretch>
            <a:fillRect/>
          </a:stretch>
        </p:blipFill>
        <p:spPr>
          <a:xfrm>
            <a:off x="2553970" y="635"/>
            <a:ext cx="963549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10262235" cy="6858000"/>
          </a:xfrm>
          <a:prstGeom prst="rect">
            <a:avLst/>
          </a:prstGeom>
          <a:gradFill>
            <a:gsLst>
              <a:gs pos="40000">
                <a:srgbClr val="337B37">
                  <a:alpha val="80000"/>
                </a:srgbClr>
              </a:gs>
              <a:gs pos="74000">
                <a:srgbClr val="337B37">
                  <a:alpha val="100000"/>
                </a:srgbClr>
              </a:gs>
              <a:gs pos="60000">
                <a:srgbClr val="337B37">
                  <a:alpha val="94000"/>
                </a:srgbClr>
              </a:gs>
              <a:gs pos="0">
                <a:srgbClr val="337B37">
                  <a:alpha val="0"/>
                </a:srgbClr>
              </a:gs>
              <a:gs pos="87000">
                <a:srgbClr val="337B37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bg>
      <p:bgPr>
        <a:solidFill>
          <a:srgbClr val="FDCB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 userDrawn="1"/>
        </p:nvGrpSpPr>
        <p:grpSpPr>
          <a:xfrm>
            <a:off x="0" y="0"/>
            <a:ext cx="12190476" cy="6857143"/>
            <a:chOff x="0" y="0"/>
            <a:chExt cx="12190476" cy="6857143"/>
          </a:xfrm>
        </p:grpSpPr>
        <p:pic>
          <p:nvPicPr>
            <p:cNvPr id="6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0476" cy="6857143"/>
            </a:xfrm>
            <a:prstGeom prst="rect">
              <a:avLst/>
            </a:prstGeom>
          </p:spPr>
        </p:pic>
      </p:grpSp>
      <p:sp>
        <p:nvSpPr>
          <p:cNvPr id="2" name="圆角矩形 1"/>
          <p:cNvSpPr/>
          <p:nvPr userDrawn="1"/>
        </p:nvSpPr>
        <p:spPr>
          <a:xfrm>
            <a:off x="152399" y="152400"/>
            <a:ext cx="11887201" cy="6553200"/>
          </a:xfrm>
          <a:prstGeom prst="roundRect">
            <a:avLst>
              <a:gd name="adj" fmla="val 3933"/>
            </a:avLst>
          </a:prstGeom>
          <a:solidFill>
            <a:srgbClr val="FFFEFB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20" name="그룹 1020"/>
          <p:cNvGrpSpPr/>
          <p:nvPr userDrawn="1"/>
        </p:nvGrpSpPr>
        <p:grpSpPr>
          <a:xfrm>
            <a:off x="609600" y="368395"/>
            <a:ext cx="385032" cy="385032"/>
            <a:chOff x="844899" y="754062"/>
            <a:chExt cx="385032" cy="385032"/>
          </a:xfrm>
        </p:grpSpPr>
        <p:pic>
          <p:nvPicPr>
            <p:cNvPr id="61" name="Object 6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4899" y="754062"/>
              <a:ext cx="385032" cy="385032"/>
            </a:xfrm>
            <a:prstGeom prst="rect">
              <a:avLst/>
            </a:prstGeom>
          </p:spPr>
        </p:pic>
      </p:grpSp>
      <p:cxnSp>
        <p:nvCxnSpPr>
          <p:cNvPr id="3" name="直接连接符 2"/>
          <p:cNvCxnSpPr/>
          <p:nvPr userDrawn="1"/>
        </p:nvCxnSpPr>
        <p:spPr>
          <a:xfrm>
            <a:off x="440563" y="838200"/>
            <a:ext cx="1130935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6" name="图片 0" descr="二一教育logo反白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134600" y="308292"/>
            <a:ext cx="1209040" cy="328295"/>
          </a:xfrm>
          <a:prstGeom prst="rect">
            <a:avLst/>
          </a:prstGeom>
        </p:spPr>
      </p:pic>
      <p:sp>
        <p:nvSpPr>
          <p:cNvPr id="9" name="任意多边形 8"/>
          <p:cNvSpPr/>
          <p:nvPr userDrawn="1"/>
        </p:nvSpPr>
        <p:spPr>
          <a:xfrm>
            <a:off x="1295400" y="152400"/>
            <a:ext cx="947420" cy="718185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92" h="1131">
                <a:moveTo>
                  <a:pt x="160" y="0"/>
                </a:moveTo>
                <a:lnTo>
                  <a:pt x="1332" y="0"/>
                </a:lnTo>
                <a:cubicBezTo>
                  <a:pt x="1420" y="0"/>
                  <a:pt x="1492" y="72"/>
                  <a:pt x="1492" y="160"/>
                </a:cubicBezTo>
                <a:lnTo>
                  <a:pt x="1492" y="800"/>
                </a:lnTo>
                <a:cubicBezTo>
                  <a:pt x="1492" y="888"/>
                  <a:pt x="1420" y="960"/>
                  <a:pt x="1332" y="960"/>
                </a:cubicBezTo>
                <a:lnTo>
                  <a:pt x="1218" y="960"/>
                </a:lnTo>
                <a:lnTo>
                  <a:pt x="1132" y="1131"/>
                </a:lnTo>
                <a:lnTo>
                  <a:pt x="1047" y="960"/>
                </a:lnTo>
                <a:lnTo>
                  <a:pt x="160" y="960"/>
                </a:lnTo>
                <a:cubicBezTo>
                  <a:pt x="72" y="960"/>
                  <a:pt x="0" y="888"/>
                  <a:pt x="0" y="800"/>
                </a:cubicBezTo>
                <a:lnTo>
                  <a:pt x="0" y="160"/>
                </a:lnTo>
                <a:cubicBezTo>
                  <a:pt x="0" y="72"/>
                  <a:pt x="72" y="0"/>
                  <a:pt x="160" y="0"/>
                </a:cubicBezTo>
                <a:close/>
              </a:path>
            </a:pathLst>
          </a:custGeom>
          <a:solidFill>
            <a:srgbClr val="FFCF60"/>
          </a:solidFill>
          <a:ln w="31750">
            <a:solidFill>
              <a:srgbClr val="1E1E1E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tIns="0" bIns="71755" rtlCol="0" anchor="ctr">
            <a:no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04</a:t>
            </a:r>
            <a:endParaRPr lang="en-US" altLang="zh-CN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 userDrawn="1"/>
        </p:nvSpPr>
        <p:spPr>
          <a:xfrm>
            <a:off x="2362200" y="357822"/>
            <a:ext cx="5568636" cy="30734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zh-CN" altLang="en-US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新知导入</a:t>
            </a:r>
            <a:r>
              <a:rPr lang="en-US" altLang="zh-CN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知识点</a:t>
            </a:r>
            <a:r>
              <a:rPr lang="en-US" altLang="zh-CN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2 </a:t>
            </a:r>
            <a:r>
              <a:rPr lang="zh-CN" altLang="en-US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弹簧测力计</a:t>
            </a:r>
            <a:endParaRPr lang="zh-CN" altLang="en-US" sz="2000" b="1" spc="200" dirty="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tents-glamping"/>
          <p:cNvPicPr>
            <a:picLocks noChangeAspect="1"/>
          </p:cNvPicPr>
          <p:nvPr userDrawn="1"/>
        </p:nvPicPr>
        <p:blipFill>
          <a:blip r:embed="rId2"/>
          <a:srcRect t="36948" b="31531"/>
          <a:stretch>
            <a:fillRect/>
          </a:stretch>
        </p:blipFill>
        <p:spPr>
          <a:xfrm>
            <a:off x="-19050" y="0"/>
            <a:ext cx="12211685" cy="216154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19050" y="0"/>
            <a:ext cx="12161520" cy="2161540"/>
          </a:xfrm>
          <a:prstGeom prst="rect">
            <a:avLst/>
          </a:prstGeom>
          <a:gradFill>
            <a:gsLst>
              <a:gs pos="40000">
                <a:srgbClr val="337B37">
                  <a:alpha val="80000"/>
                </a:srgbClr>
              </a:gs>
              <a:gs pos="74000">
                <a:srgbClr val="337B37">
                  <a:alpha val="100000"/>
                </a:srgbClr>
              </a:gs>
              <a:gs pos="60000">
                <a:srgbClr val="337B37">
                  <a:alpha val="94000"/>
                </a:srgbClr>
              </a:gs>
              <a:gs pos="0">
                <a:srgbClr val="337B37">
                  <a:alpha val="0"/>
                </a:srgbClr>
              </a:gs>
              <a:gs pos="87000">
                <a:srgbClr val="337B37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197485" y="314325"/>
            <a:ext cx="454660" cy="454660"/>
          </a:xfrm>
          <a:prstGeom prst="ellipse">
            <a:avLst/>
          </a:prstGeom>
          <a:solidFill>
            <a:srgbClr val="337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499110" y="323215"/>
            <a:ext cx="226060" cy="226060"/>
          </a:xfrm>
          <a:prstGeom prst="ellipse">
            <a:avLst/>
          </a:prstGeom>
          <a:solidFill>
            <a:srgbClr val="FFD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29.xml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0.xml"/><Relationship Id="rId1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31.xml"/><Relationship Id="rId3" Type="http://schemas.openxmlformats.org/officeDocument/2006/relationships/image" Target="../media/image22.png"/><Relationship Id="rId2" Type="http://schemas.microsoft.com/office/2007/relationships/media" Target="../media/media1.wmv"/><Relationship Id="rId1" Type="http://schemas.openxmlformats.org/officeDocument/2006/relationships/video" Target="../media/media1.wmv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2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3.xml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5.xml"/><Relationship Id="rId2" Type="http://schemas.openxmlformats.org/officeDocument/2006/relationships/image" Target="../media/image26.png"/><Relationship Id="rId1" Type="http://schemas.openxmlformats.org/officeDocument/2006/relationships/tags" Target="../tags/tag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7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8.xml"/><Relationship Id="rId1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47.xml"/><Relationship Id="rId8" Type="http://schemas.openxmlformats.org/officeDocument/2006/relationships/tags" Target="../tags/tag46.xml"/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6" Type="http://schemas.openxmlformats.org/officeDocument/2006/relationships/slideLayout" Target="../slideLayouts/slideLayout7.xml"/><Relationship Id="rId45" Type="http://schemas.openxmlformats.org/officeDocument/2006/relationships/tags" Target="../tags/tag83.xml"/><Relationship Id="rId44" Type="http://schemas.openxmlformats.org/officeDocument/2006/relationships/tags" Target="../tags/tag82.xml"/><Relationship Id="rId43" Type="http://schemas.openxmlformats.org/officeDocument/2006/relationships/tags" Target="../tags/tag81.xml"/><Relationship Id="rId42" Type="http://schemas.openxmlformats.org/officeDocument/2006/relationships/tags" Target="../tags/tag80.xml"/><Relationship Id="rId41" Type="http://schemas.openxmlformats.org/officeDocument/2006/relationships/tags" Target="../tags/tag79.xml"/><Relationship Id="rId40" Type="http://schemas.openxmlformats.org/officeDocument/2006/relationships/tags" Target="../tags/tag78.xml"/><Relationship Id="rId4" Type="http://schemas.openxmlformats.org/officeDocument/2006/relationships/tags" Target="../tags/tag42.xml"/><Relationship Id="rId39" Type="http://schemas.openxmlformats.org/officeDocument/2006/relationships/tags" Target="../tags/tag77.xml"/><Relationship Id="rId38" Type="http://schemas.openxmlformats.org/officeDocument/2006/relationships/tags" Target="../tags/tag76.xml"/><Relationship Id="rId37" Type="http://schemas.openxmlformats.org/officeDocument/2006/relationships/tags" Target="../tags/tag75.xml"/><Relationship Id="rId36" Type="http://schemas.openxmlformats.org/officeDocument/2006/relationships/tags" Target="../tags/tag74.xml"/><Relationship Id="rId35" Type="http://schemas.openxmlformats.org/officeDocument/2006/relationships/tags" Target="../tags/tag73.xml"/><Relationship Id="rId34" Type="http://schemas.openxmlformats.org/officeDocument/2006/relationships/tags" Target="../tags/tag72.xml"/><Relationship Id="rId33" Type="http://schemas.openxmlformats.org/officeDocument/2006/relationships/tags" Target="../tags/tag71.xml"/><Relationship Id="rId32" Type="http://schemas.openxmlformats.org/officeDocument/2006/relationships/tags" Target="../tags/tag70.xml"/><Relationship Id="rId31" Type="http://schemas.openxmlformats.org/officeDocument/2006/relationships/tags" Target="../tags/tag69.xml"/><Relationship Id="rId30" Type="http://schemas.openxmlformats.org/officeDocument/2006/relationships/tags" Target="../tags/tag68.xml"/><Relationship Id="rId3" Type="http://schemas.openxmlformats.org/officeDocument/2006/relationships/tags" Target="../tags/tag41.xml"/><Relationship Id="rId29" Type="http://schemas.openxmlformats.org/officeDocument/2006/relationships/tags" Target="../tags/tag67.xml"/><Relationship Id="rId28" Type="http://schemas.openxmlformats.org/officeDocument/2006/relationships/tags" Target="../tags/tag66.xml"/><Relationship Id="rId27" Type="http://schemas.openxmlformats.org/officeDocument/2006/relationships/tags" Target="../tags/tag65.xml"/><Relationship Id="rId26" Type="http://schemas.openxmlformats.org/officeDocument/2006/relationships/tags" Target="../tags/tag64.xml"/><Relationship Id="rId25" Type="http://schemas.openxmlformats.org/officeDocument/2006/relationships/tags" Target="../tags/tag63.xml"/><Relationship Id="rId24" Type="http://schemas.openxmlformats.org/officeDocument/2006/relationships/tags" Target="../tags/tag62.xml"/><Relationship Id="rId23" Type="http://schemas.openxmlformats.org/officeDocument/2006/relationships/tags" Target="../tags/tag61.xml"/><Relationship Id="rId22" Type="http://schemas.openxmlformats.org/officeDocument/2006/relationships/tags" Target="../tags/tag60.xml"/><Relationship Id="rId21" Type="http://schemas.openxmlformats.org/officeDocument/2006/relationships/tags" Target="../tags/tag59.xml"/><Relationship Id="rId20" Type="http://schemas.openxmlformats.org/officeDocument/2006/relationships/tags" Target="../tags/tag58.xml"/><Relationship Id="rId2" Type="http://schemas.openxmlformats.org/officeDocument/2006/relationships/tags" Target="../tags/tag40.xml"/><Relationship Id="rId19" Type="http://schemas.openxmlformats.org/officeDocument/2006/relationships/tags" Target="../tags/tag57.xml"/><Relationship Id="rId18" Type="http://schemas.openxmlformats.org/officeDocument/2006/relationships/tags" Target="../tags/tag56.xml"/><Relationship Id="rId17" Type="http://schemas.openxmlformats.org/officeDocument/2006/relationships/tags" Target="../tags/tag55.xml"/><Relationship Id="rId16" Type="http://schemas.openxmlformats.org/officeDocument/2006/relationships/tags" Target="../tags/tag54.xml"/><Relationship Id="rId15" Type="http://schemas.openxmlformats.org/officeDocument/2006/relationships/tags" Target="../tags/tag53.xml"/><Relationship Id="rId14" Type="http://schemas.openxmlformats.org/officeDocument/2006/relationships/tags" Target="../tags/tag52.xml"/><Relationship Id="rId13" Type="http://schemas.openxmlformats.org/officeDocument/2006/relationships/tags" Target="../tags/tag51.xml"/><Relationship Id="rId12" Type="http://schemas.openxmlformats.org/officeDocument/2006/relationships/tags" Target="../tags/tag50.xml"/><Relationship Id="rId11" Type="http://schemas.openxmlformats.org/officeDocument/2006/relationships/tags" Target="../tags/tag49.xml"/><Relationship Id="rId10" Type="http://schemas.openxmlformats.org/officeDocument/2006/relationships/tags" Target="../tags/tag48.xml"/><Relationship Id="rId1" Type="http://schemas.openxmlformats.org/officeDocument/2006/relationships/tags" Target="../tags/tag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tags" Target="../tags/tag91.xml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1" Type="http://schemas.openxmlformats.org/officeDocument/2006/relationships/slideLayout" Target="../slideLayouts/slideLayout7.xml"/><Relationship Id="rId20" Type="http://schemas.openxmlformats.org/officeDocument/2006/relationships/tags" Target="../tags/tag102.xml"/><Relationship Id="rId2" Type="http://schemas.openxmlformats.org/officeDocument/2006/relationships/tags" Target="../tags/tag85.xml"/><Relationship Id="rId19" Type="http://schemas.openxmlformats.org/officeDocument/2006/relationships/image" Target="../media/image30.png"/><Relationship Id="rId18" Type="http://schemas.openxmlformats.org/officeDocument/2006/relationships/tags" Target="../tags/tag101.xml"/><Relationship Id="rId17" Type="http://schemas.openxmlformats.org/officeDocument/2006/relationships/tags" Target="../tags/tag100.xml"/><Relationship Id="rId16" Type="http://schemas.openxmlformats.org/officeDocument/2006/relationships/tags" Target="../tags/tag99.xml"/><Relationship Id="rId15" Type="http://schemas.openxmlformats.org/officeDocument/2006/relationships/tags" Target="../tags/tag98.xml"/><Relationship Id="rId14" Type="http://schemas.openxmlformats.org/officeDocument/2006/relationships/tags" Target="../tags/tag97.xml"/><Relationship Id="rId13" Type="http://schemas.openxmlformats.org/officeDocument/2006/relationships/tags" Target="../tags/tag96.xml"/><Relationship Id="rId12" Type="http://schemas.openxmlformats.org/officeDocument/2006/relationships/tags" Target="../tags/tag95.xml"/><Relationship Id="rId11" Type="http://schemas.openxmlformats.org/officeDocument/2006/relationships/tags" Target="../tags/tag94.xml"/><Relationship Id="rId10" Type="http://schemas.openxmlformats.org/officeDocument/2006/relationships/tags" Target="../tags/tag93.xml"/><Relationship Id="rId1" Type="http://schemas.openxmlformats.org/officeDocument/2006/relationships/tags" Target="../tags/tag8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1" Type="http://schemas.openxmlformats.org/officeDocument/2006/relationships/slideLayout" Target="../slideLayouts/slideLayout7.xml"/><Relationship Id="rId20" Type="http://schemas.openxmlformats.org/officeDocument/2006/relationships/tags" Target="../tags/tag25.xml"/><Relationship Id="rId2" Type="http://schemas.openxmlformats.org/officeDocument/2006/relationships/tags" Target="../tags/tag8.xml"/><Relationship Id="rId19" Type="http://schemas.openxmlformats.org/officeDocument/2006/relationships/image" Target="../media/image10.png"/><Relationship Id="rId18" Type="http://schemas.openxmlformats.org/officeDocument/2006/relationships/tags" Target="../tags/tag24.xml"/><Relationship Id="rId17" Type="http://schemas.openxmlformats.org/officeDocument/2006/relationships/tags" Target="../tags/tag23.xml"/><Relationship Id="rId16" Type="http://schemas.openxmlformats.org/officeDocument/2006/relationships/tags" Target="../tags/tag22.xml"/><Relationship Id="rId15" Type="http://schemas.openxmlformats.org/officeDocument/2006/relationships/tags" Target="../tags/tag21.xml"/><Relationship Id="rId14" Type="http://schemas.openxmlformats.org/officeDocument/2006/relationships/tags" Target="../tags/tag20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tags" Target="../tags/tag17.xml"/><Relationship Id="rId10" Type="http://schemas.openxmlformats.org/officeDocument/2006/relationships/tags" Target="../tags/tag16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26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28.xml"/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877570" y="2499360"/>
            <a:ext cx="837628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9.1 </a:t>
            </a:r>
            <a:r>
              <a:rPr lang="zh-CN" altLang="en-US" sz="8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浮</a:t>
            </a:r>
            <a:r>
              <a:rPr lang="zh-CN" altLang="en-US" sz="8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力</a:t>
            </a:r>
            <a:endParaRPr lang="zh-CN" altLang="en-US" sz="8800">
              <a:solidFill>
                <a:schemeClr val="bg1"/>
              </a:solidFill>
              <a:latin typeface="仓耳渔阳体 W05" panose="02020400000000000000" charset="-122"/>
              <a:ea typeface="仓耳渔阳体 W05" panose="02020400000000000000" charset="-122"/>
              <a:cs typeface="思源黑体 CN Light" panose="020B0300000000000000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698490" y="1624330"/>
            <a:ext cx="281940" cy="281940"/>
          </a:xfrm>
          <a:prstGeom prst="ellipse">
            <a:avLst/>
          </a:prstGeom>
          <a:solidFill>
            <a:srgbClr val="FFDA8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94" name="文本框 7"/>
          <p:cNvSpPr txBox="1"/>
          <p:nvPr/>
        </p:nvSpPr>
        <p:spPr>
          <a:xfrm>
            <a:off x="877570" y="5992495"/>
            <a:ext cx="20224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Light" panose="020B0300000000000000" charset="-122"/>
                <a:sym typeface="+mn-lt"/>
              </a:rPr>
              <a:t>沪粤版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Light" panose="020B0300000000000000" charset="-122"/>
              <a:sym typeface="+mn-lt"/>
            </a:endParaRPr>
          </a:p>
        </p:txBody>
      </p:sp>
      <p:sp>
        <p:nvSpPr>
          <p:cNvPr id="20" name="燕尾形 19"/>
          <p:cNvSpPr/>
          <p:nvPr/>
        </p:nvSpPr>
        <p:spPr>
          <a:xfrm>
            <a:off x="725170" y="6115685"/>
            <a:ext cx="152400" cy="1524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140950" y="85090"/>
            <a:ext cx="1754505" cy="429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28F51"/>
              </a:buClr>
              <a:buSzTx/>
              <a:buFontTx/>
            </a:pPr>
            <a:r>
              <a:rPr lang="zh-CN" altLang="en-US" sz="1600" b="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江西</a:t>
            </a:r>
            <a:r>
              <a:rPr lang="zh-CN" altLang="en-US" sz="1600" b="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省图书馆</a:t>
            </a:r>
            <a:endParaRPr lang="zh-CN" altLang="en-US" sz="1600" b="0">
              <a:solidFill>
                <a:schemeClr val="bg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793629" y="426085"/>
            <a:ext cx="2746103" cy="2521360"/>
            <a:chOff x="683" y="1885"/>
            <a:chExt cx="2838" cy="2665"/>
          </a:xfrm>
        </p:grpSpPr>
        <p:pic>
          <p:nvPicPr>
            <p:cNvPr id="15377" name="图片 11268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33" y="1885"/>
              <a:ext cx="2035" cy="21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378" name="文本框 11286"/>
            <p:cNvSpPr txBox="1"/>
            <p:nvPr/>
          </p:nvSpPr>
          <p:spPr>
            <a:xfrm>
              <a:off x="683" y="4160"/>
              <a:ext cx="2838" cy="39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2400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粘在烧杯底的蜡烛</a:t>
              </a:r>
              <a:endParaRPr lang="zh-CN" altLang="en-US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996815" y="4997768"/>
            <a:ext cx="2773363" cy="1636712"/>
            <a:chOff x="452" y="7613"/>
            <a:chExt cx="4368" cy="2577"/>
          </a:xfrm>
        </p:grpSpPr>
        <p:pic>
          <p:nvPicPr>
            <p:cNvPr id="15383" name="图片 11272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90" y="7613"/>
              <a:ext cx="1985" cy="19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384" name="文本框 11288"/>
            <p:cNvSpPr txBox="1"/>
            <p:nvPr/>
          </p:nvSpPr>
          <p:spPr>
            <a:xfrm>
              <a:off x="452" y="9615"/>
              <a:ext cx="4368" cy="575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2400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粘在容器底的小球</a:t>
              </a:r>
              <a:endParaRPr lang="zh-CN" altLang="en-US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904740" y="279400"/>
            <a:ext cx="6215958" cy="4333528"/>
            <a:chOff x="7790" y="1069"/>
            <a:chExt cx="10751" cy="7416"/>
          </a:xfrm>
        </p:grpSpPr>
        <p:pic>
          <p:nvPicPr>
            <p:cNvPr id="7" name="图片 6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7790" y="1069"/>
              <a:ext cx="10751" cy="6516"/>
            </a:xfrm>
            <a:prstGeom prst="rect">
              <a:avLst/>
            </a:prstGeom>
          </p:spPr>
        </p:pic>
        <p:sp>
          <p:nvSpPr>
            <p:cNvPr id="8" name="文本框 11285"/>
            <p:cNvSpPr txBox="1"/>
            <p:nvPr/>
          </p:nvSpPr>
          <p:spPr>
            <a:xfrm>
              <a:off x="10641" y="7854"/>
              <a:ext cx="5048" cy="63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2400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浇灌在河床底的桥墩</a:t>
              </a:r>
              <a:endParaRPr lang="zh-CN" altLang="en-US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09905" y="3585210"/>
            <a:ext cx="3823335" cy="3049270"/>
            <a:chOff x="768" y="6221"/>
            <a:chExt cx="6021" cy="4802"/>
          </a:xfrm>
        </p:grpSpPr>
        <p:sp>
          <p:nvSpPr>
            <p:cNvPr id="15381" name="文本框 11287"/>
            <p:cNvSpPr txBox="1"/>
            <p:nvPr/>
          </p:nvSpPr>
          <p:spPr>
            <a:xfrm>
              <a:off x="1416" y="10441"/>
              <a:ext cx="4725" cy="58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2400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钉入河床的木桩</a:t>
              </a:r>
              <a:endParaRPr lang="zh-CN" altLang="en-US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pic>
          <p:nvPicPr>
            <p:cNvPr id="13" name="图片 12"/>
            <p:cNvPicPr/>
            <p:nvPr/>
          </p:nvPicPr>
          <p:blipFill>
            <a:blip r:embed="rId4"/>
            <a:srcRect t="9917" b="29963"/>
            <a:stretch>
              <a:fillRect/>
            </a:stretch>
          </p:blipFill>
          <p:spPr>
            <a:xfrm>
              <a:off x="768" y="6221"/>
              <a:ext cx="6021" cy="3950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8189008" y="4997768"/>
            <a:ext cx="3198129" cy="1640523"/>
            <a:chOff x="12896" y="7871"/>
            <a:chExt cx="5036" cy="2584"/>
          </a:xfrm>
        </p:grpSpPr>
        <p:grpSp>
          <p:nvGrpSpPr>
            <p:cNvPr id="10" name="组合 9"/>
            <p:cNvGrpSpPr/>
            <p:nvPr/>
          </p:nvGrpSpPr>
          <p:grpSpPr>
            <a:xfrm>
              <a:off x="12896" y="7871"/>
              <a:ext cx="5036" cy="2584"/>
              <a:chOff x="-216" y="7613"/>
              <a:chExt cx="5037" cy="2583"/>
            </a:xfrm>
          </p:grpSpPr>
          <p:pic>
            <p:nvPicPr>
              <p:cNvPr id="11" name="图片 11272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90" y="7613"/>
                <a:ext cx="1985" cy="19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2" name="文本框 11288"/>
              <p:cNvSpPr txBox="1"/>
              <p:nvPr/>
            </p:nvSpPr>
            <p:spPr>
              <a:xfrm>
                <a:off x="-216" y="9615"/>
                <a:ext cx="5037" cy="58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 anchor="t" anchorCtr="0"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zh-CN" altLang="en-US" sz="2400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粘在容器底的梯形柱</a:t>
                </a:r>
                <a:r>
                  <a:rPr lang="zh-CN" altLang="en-US" sz="2400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体</a:t>
                </a:r>
                <a:endParaRPr lang="zh-CN" altLang="en-US" sz="2400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p:grpSp>
        <p:sp>
          <p:nvSpPr>
            <p:cNvPr id="15" name="流程图: 手动操作 14"/>
            <p:cNvSpPr/>
            <p:nvPr/>
          </p:nvSpPr>
          <p:spPr>
            <a:xfrm rot="10800000">
              <a:off x="14615" y="8734"/>
              <a:ext cx="1289" cy="979"/>
            </a:xfrm>
            <a:prstGeom prst="flowChartManualOperation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6327" name="AutoShape 2"/>
          <p:cNvSpPr/>
          <p:nvPr/>
        </p:nvSpPr>
        <p:spPr>
          <a:xfrm>
            <a:off x="1846898" y="3553460"/>
            <a:ext cx="2667000" cy="2114550"/>
          </a:xfrm>
          <a:prstGeom prst="can">
            <a:avLst>
              <a:gd name="adj" fmla="val 20046"/>
            </a:avLst>
          </a:prstGeom>
          <a:solidFill>
            <a:srgbClr val="CCFFFF">
              <a:alpha val="50194"/>
            </a:srgb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+mn-cs"/>
            </a:endParaRPr>
          </a:p>
        </p:txBody>
      </p:sp>
      <p:sp>
        <p:nvSpPr>
          <p:cNvPr id="56328" name="AutoShape 3"/>
          <p:cNvSpPr/>
          <p:nvPr/>
        </p:nvSpPr>
        <p:spPr>
          <a:xfrm>
            <a:off x="1846898" y="2722880"/>
            <a:ext cx="2667000" cy="1219200"/>
          </a:xfrm>
          <a:prstGeom prst="can">
            <a:avLst>
              <a:gd name="adj" fmla="val 32532"/>
            </a:avLst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+mn-cs"/>
            </a:endParaRPr>
          </a:p>
        </p:txBody>
      </p:sp>
      <p:grpSp>
        <p:nvGrpSpPr>
          <p:cNvPr id="52" name="Group 4"/>
          <p:cNvGrpSpPr/>
          <p:nvPr/>
        </p:nvGrpSpPr>
        <p:grpSpPr>
          <a:xfrm rot="10800000">
            <a:off x="2954338" y="3374708"/>
            <a:ext cx="1225550" cy="793750"/>
            <a:chOff x="0" y="0"/>
            <a:chExt cx="772" cy="500"/>
          </a:xfrm>
        </p:grpSpPr>
        <p:sp>
          <p:nvSpPr>
            <p:cNvPr id="53" name="Line 5"/>
            <p:cNvSpPr>
              <a:spLocks noChangeShapeType="1"/>
            </p:cNvSpPr>
            <p:nvPr/>
          </p:nvSpPr>
          <p:spPr bwMode="auto">
            <a:xfrm flipV="1">
              <a:off x="2" y="46"/>
              <a:ext cx="409" cy="454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tailEnd type="triangl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_GB2312" panose="02010609030101010101" pitchFamily="49" charset="-122"/>
                <a:ea typeface="楷体_GB2312" panose="02010609030101010101" pitchFamily="49" charset="-122"/>
                <a:cs typeface="+mn-cs"/>
              </a:endParaRPr>
            </a:p>
          </p:txBody>
        </p:sp>
        <p:sp>
          <p:nvSpPr>
            <p:cNvPr id="54" name="Line 6"/>
            <p:cNvSpPr>
              <a:spLocks noChangeShapeType="1"/>
            </p:cNvSpPr>
            <p:nvPr/>
          </p:nvSpPr>
          <p:spPr bwMode="auto">
            <a:xfrm flipV="1">
              <a:off x="184" y="46"/>
              <a:ext cx="409" cy="454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tailEnd type="triangl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_GB2312" panose="02010609030101010101" pitchFamily="49" charset="-122"/>
                <a:ea typeface="楷体_GB2312" panose="02010609030101010101" pitchFamily="49" charset="-122"/>
                <a:cs typeface="+mn-cs"/>
              </a:endParaRPr>
            </a:p>
          </p:txBody>
        </p:sp>
        <p:sp>
          <p:nvSpPr>
            <p:cNvPr id="55" name="Line 7"/>
            <p:cNvSpPr>
              <a:spLocks noChangeShapeType="1"/>
            </p:cNvSpPr>
            <p:nvPr/>
          </p:nvSpPr>
          <p:spPr bwMode="auto">
            <a:xfrm flipV="1">
              <a:off x="365" y="0"/>
              <a:ext cx="409" cy="454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tailEnd type="triangl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_GB2312" panose="02010609030101010101" pitchFamily="49" charset="-122"/>
                <a:ea typeface="楷体_GB2312" panose="02010609030101010101" pitchFamily="49" charset="-122"/>
                <a:cs typeface="+mn-cs"/>
              </a:endParaRPr>
            </a:p>
          </p:txBody>
        </p:sp>
      </p:grpSp>
      <p:sp>
        <p:nvSpPr>
          <p:cNvPr id="56" name="AutoShape 8" descr="纸莎草纸"/>
          <p:cNvSpPr/>
          <p:nvPr/>
        </p:nvSpPr>
        <p:spPr>
          <a:xfrm>
            <a:off x="2662873" y="4130040"/>
            <a:ext cx="863600" cy="792163"/>
          </a:xfrm>
          <a:prstGeom prst="cube">
            <a:avLst>
              <a:gd name="adj" fmla="val 25000"/>
            </a:avLst>
          </a:prstGeom>
          <a:blipFill rotWithShape="1">
            <a:blip r:embed="rId1"/>
            <a:stretch>
              <a:fillRect/>
            </a:stretch>
          </a:blip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+mn-cs"/>
            </a:endParaRPr>
          </a:p>
        </p:txBody>
      </p:sp>
      <p:grpSp>
        <p:nvGrpSpPr>
          <p:cNvPr id="57" name="Group 9"/>
          <p:cNvGrpSpPr/>
          <p:nvPr/>
        </p:nvGrpSpPr>
        <p:grpSpPr>
          <a:xfrm>
            <a:off x="1665288" y="4372610"/>
            <a:ext cx="2728913" cy="542925"/>
            <a:chOff x="0" y="-6"/>
            <a:chExt cx="1719" cy="342"/>
          </a:xfrm>
        </p:grpSpPr>
        <p:grpSp>
          <p:nvGrpSpPr>
            <p:cNvPr id="56335" name="Group 10"/>
            <p:cNvGrpSpPr/>
            <p:nvPr/>
          </p:nvGrpSpPr>
          <p:grpSpPr>
            <a:xfrm>
              <a:off x="1128" y="-6"/>
              <a:ext cx="591" cy="297"/>
              <a:chOff x="-120" y="-6"/>
              <a:chExt cx="591" cy="297"/>
            </a:xfrm>
          </p:grpSpPr>
          <p:sp>
            <p:nvSpPr>
              <p:cNvPr id="59" name="Line 11"/>
              <p:cNvSpPr>
                <a:spLocks noChangeShapeType="1"/>
              </p:cNvSpPr>
              <p:nvPr/>
            </p:nvSpPr>
            <p:spPr bwMode="auto">
              <a:xfrm flipH="1">
                <a:off x="-92" y="-6"/>
                <a:ext cx="563" cy="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楷体_GB2312" panose="02010609030101010101" pitchFamily="49" charset="-122"/>
                  <a:ea typeface="楷体_GB2312" panose="02010609030101010101" pitchFamily="49" charset="-122"/>
                  <a:cs typeface="+mn-cs"/>
                </a:endParaRPr>
              </a:p>
            </p:txBody>
          </p:sp>
          <p:sp>
            <p:nvSpPr>
              <p:cNvPr id="60" name="Line 12"/>
              <p:cNvSpPr>
                <a:spLocks noChangeShapeType="1"/>
              </p:cNvSpPr>
              <p:nvPr/>
            </p:nvSpPr>
            <p:spPr bwMode="auto">
              <a:xfrm flipH="1">
                <a:off x="-120" y="290"/>
                <a:ext cx="560" cy="1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楷体_GB2312" panose="02010609030101010101" pitchFamily="49" charset="-122"/>
                  <a:ea typeface="楷体_GB2312" panose="02010609030101010101" pitchFamily="49" charset="-122"/>
                  <a:cs typeface="+mn-cs"/>
                </a:endParaRPr>
              </a:p>
            </p:txBody>
          </p:sp>
          <p:sp>
            <p:nvSpPr>
              <p:cNvPr id="61" name="Line 13"/>
              <p:cNvSpPr>
                <a:spLocks noChangeShapeType="1"/>
              </p:cNvSpPr>
              <p:nvPr/>
            </p:nvSpPr>
            <p:spPr bwMode="auto">
              <a:xfrm flipH="1">
                <a:off x="-92" y="142"/>
                <a:ext cx="532" cy="4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楷体_GB2312" panose="02010609030101010101" pitchFamily="49" charset="-122"/>
                  <a:ea typeface="楷体_GB2312" panose="02010609030101010101" pitchFamily="49" charset="-122"/>
                  <a:cs typeface="+mn-cs"/>
                </a:endParaRPr>
              </a:p>
            </p:txBody>
          </p:sp>
        </p:grpSp>
        <p:grpSp>
          <p:nvGrpSpPr>
            <p:cNvPr id="56339" name="Group 14"/>
            <p:cNvGrpSpPr/>
            <p:nvPr/>
          </p:nvGrpSpPr>
          <p:grpSpPr>
            <a:xfrm>
              <a:off x="0" y="48"/>
              <a:ext cx="576" cy="288"/>
              <a:chOff x="0" y="0"/>
              <a:chExt cx="576" cy="288"/>
            </a:xfrm>
          </p:grpSpPr>
          <p:sp>
            <p:nvSpPr>
              <p:cNvPr id="63" name="Line 15"/>
              <p:cNvSpPr>
                <a:spLocks noChangeShapeType="1"/>
              </p:cNvSpPr>
              <p:nvPr/>
            </p:nvSpPr>
            <p:spPr bwMode="auto">
              <a:xfrm>
                <a:off x="0" y="288"/>
                <a:ext cx="576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楷体_GB2312" panose="02010609030101010101" pitchFamily="49" charset="-122"/>
                  <a:ea typeface="楷体_GB2312" panose="02010609030101010101" pitchFamily="49" charset="-122"/>
                  <a:cs typeface="+mn-cs"/>
                </a:endParaRPr>
              </a:p>
            </p:txBody>
          </p:sp>
          <p:sp>
            <p:nvSpPr>
              <p:cNvPr id="64" name="Line 16"/>
              <p:cNvSpPr>
                <a:spLocks noChangeShapeType="1"/>
              </p:cNvSpPr>
              <p:nvPr/>
            </p:nvSpPr>
            <p:spPr bwMode="auto">
              <a:xfrm>
                <a:off x="192" y="0"/>
                <a:ext cx="384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楷体_GB2312" panose="02010609030101010101" pitchFamily="49" charset="-122"/>
                  <a:ea typeface="楷体_GB2312" panose="02010609030101010101" pitchFamily="49" charset="-122"/>
                  <a:cs typeface="+mn-cs"/>
                </a:endParaRPr>
              </a:p>
            </p:txBody>
          </p:sp>
          <p:sp>
            <p:nvSpPr>
              <p:cNvPr id="65" name="Line 17"/>
              <p:cNvSpPr>
                <a:spLocks noChangeShapeType="1"/>
              </p:cNvSpPr>
              <p:nvPr/>
            </p:nvSpPr>
            <p:spPr bwMode="auto">
              <a:xfrm>
                <a:off x="96" y="144"/>
                <a:ext cx="480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楷体_GB2312" panose="02010609030101010101" pitchFamily="49" charset="-122"/>
                  <a:ea typeface="楷体_GB2312" panose="02010609030101010101" pitchFamily="49" charset="-122"/>
                  <a:cs typeface="+mn-cs"/>
                </a:endParaRPr>
              </a:p>
            </p:txBody>
          </p:sp>
        </p:grpSp>
      </p:grpSp>
      <p:grpSp>
        <p:nvGrpSpPr>
          <p:cNvPr id="66" name="Group 18"/>
          <p:cNvGrpSpPr/>
          <p:nvPr/>
        </p:nvGrpSpPr>
        <p:grpSpPr>
          <a:xfrm>
            <a:off x="2780983" y="3950970"/>
            <a:ext cx="457200" cy="1828800"/>
            <a:chOff x="0" y="0"/>
            <a:chExt cx="288" cy="1152"/>
          </a:xfrm>
        </p:grpSpPr>
        <p:grpSp>
          <p:nvGrpSpPr>
            <p:cNvPr id="56344" name="Group 19"/>
            <p:cNvGrpSpPr/>
            <p:nvPr/>
          </p:nvGrpSpPr>
          <p:grpSpPr>
            <a:xfrm>
              <a:off x="0" y="0"/>
              <a:ext cx="288" cy="192"/>
              <a:chOff x="0" y="0"/>
              <a:chExt cx="288" cy="192"/>
            </a:xfrm>
          </p:grpSpPr>
          <p:sp>
            <p:nvSpPr>
              <p:cNvPr id="68" name="Line 20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楷体_GB2312" panose="02010609030101010101" pitchFamily="49" charset="-122"/>
                  <a:ea typeface="楷体_GB2312" panose="02010609030101010101" pitchFamily="49" charset="-122"/>
                  <a:cs typeface="+mn-cs"/>
                </a:endParaRPr>
              </a:p>
            </p:txBody>
          </p:sp>
          <p:sp>
            <p:nvSpPr>
              <p:cNvPr id="69" name="Line 21"/>
              <p:cNvSpPr>
                <a:spLocks noChangeShapeType="1"/>
              </p:cNvSpPr>
              <p:nvPr/>
            </p:nvSpPr>
            <p:spPr bwMode="auto">
              <a:xfrm flipH="1">
                <a:off x="144" y="0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楷体_GB2312" panose="02010609030101010101" pitchFamily="49" charset="-122"/>
                  <a:ea typeface="楷体_GB2312" panose="02010609030101010101" pitchFamily="49" charset="-122"/>
                  <a:cs typeface="+mn-cs"/>
                </a:endParaRPr>
              </a:p>
            </p:txBody>
          </p:sp>
          <p:sp>
            <p:nvSpPr>
              <p:cNvPr id="70" name="Line 22"/>
              <p:cNvSpPr>
                <a:spLocks noChangeShapeType="1"/>
              </p:cNvSpPr>
              <p:nvPr/>
            </p:nvSpPr>
            <p:spPr bwMode="auto">
              <a:xfrm flipH="1">
                <a:off x="288" y="0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楷体_GB2312" panose="02010609030101010101" pitchFamily="49" charset="-122"/>
                  <a:ea typeface="楷体_GB2312" panose="02010609030101010101" pitchFamily="49" charset="-122"/>
                  <a:cs typeface="+mn-cs"/>
                </a:endParaRPr>
              </a:p>
            </p:txBody>
          </p:sp>
        </p:grpSp>
        <p:grpSp>
          <p:nvGrpSpPr>
            <p:cNvPr id="56348" name="Group 23"/>
            <p:cNvGrpSpPr/>
            <p:nvPr/>
          </p:nvGrpSpPr>
          <p:grpSpPr>
            <a:xfrm>
              <a:off x="0" y="672"/>
              <a:ext cx="288" cy="480"/>
              <a:chOff x="0" y="0"/>
              <a:chExt cx="288" cy="480"/>
            </a:xfrm>
          </p:grpSpPr>
          <p:sp>
            <p:nvSpPr>
              <p:cNvPr id="72" name="Line 24"/>
              <p:cNvSpPr>
                <a:spLocks noChangeShapeType="1"/>
              </p:cNvSpPr>
              <p:nvPr/>
            </p:nvSpPr>
            <p:spPr bwMode="auto">
              <a:xfrm flipH="1" flipV="1">
                <a:off x="0" y="0"/>
                <a:ext cx="0" cy="48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楷体_GB2312" panose="02010609030101010101" pitchFamily="49" charset="-122"/>
                  <a:ea typeface="楷体_GB2312" panose="02010609030101010101" pitchFamily="49" charset="-122"/>
                  <a:cs typeface="+mn-cs"/>
                </a:endParaRPr>
              </a:p>
            </p:txBody>
          </p:sp>
          <p:sp>
            <p:nvSpPr>
              <p:cNvPr id="73" name="Line 25"/>
              <p:cNvSpPr>
                <a:spLocks noChangeShapeType="1"/>
              </p:cNvSpPr>
              <p:nvPr/>
            </p:nvSpPr>
            <p:spPr bwMode="auto">
              <a:xfrm flipH="1" flipV="1">
                <a:off x="144" y="0"/>
                <a:ext cx="0" cy="48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楷体_GB2312" panose="02010609030101010101" pitchFamily="49" charset="-122"/>
                  <a:ea typeface="楷体_GB2312" panose="02010609030101010101" pitchFamily="49" charset="-122"/>
                  <a:cs typeface="+mn-cs"/>
                </a:endParaRPr>
              </a:p>
            </p:txBody>
          </p:sp>
          <p:sp>
            <p:nvSpPr>
              <p:cNvPr id="74" name="Line 26"/>
              <p:cNvSpPr>
                <a:spLocks noChangeShapeType="1"/>
              </p:cNvSpPr>
              <p:nvPr/>
            </p:nvSpPr>
            <p:spPr bwMode="auto">
              <a:xfrm flipH="1" flipV="1">
                <a:off x="288" y="0"/>
                <a:ext cx="0" cy="48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楷体_GB2312" panose="02010609030101010101" pitchFamily="49" charset="-122"/>
                  <a:ea typeface="楷体_GB2312" panose="02010609030101010101" pitchFamily="49" charset="-122"/>
                  <a:cs typeface="+mn-cs"/>
                </a:endParaRPr>
              </a:p>
            </p:txBody>
          </p:sp>
        </p:grpSp>
      </p:grpSp>
      <p:sp>
        <p:nvSpPr>
          <p:cNvPr id="75" name="AutoShape 29" descr="纸莎草纸"/>
          <p:cNvSpPr/>
          <p:nvPr/>
        </p:nvSpPr>
        <p:spPr>
          <a:xfrm>
            <a:off x="2755583" y="1742758"/>
            <a:ext cx="863600" cy="792162"/>
          </a:xfrm>
          <a:prstGeom prst="cube">
            <a:avLst>
              <a:gd name="adj" fmla="val 25000"/>
            </a:avLst>
          </a:prstGeom>
          <a:blipFill rotWithShape="1">
            <a:blip r:embed="rId1"/>
            <a:stretch>
              <a:fillRect/>
            </a:stretch>
          </a:blip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+mn-cs"/>
            </a:endParaRPr>
          </a:p>
        </p:txBody>
      </p:sp>
      <p:grpSp>
        <p:nvGrpSpPr>
          <p:cNvPr id="76" name="Group 30"/>
          <p:cNvGrpSpPr/>
          <p:nvPr/>
        </p:nvGrpSpPr>
        <p:grpSpPr>
          <a:xfrm>
            <a:off x="2552383" y="3063240"/>
            <a:ext cx="1295400" cy="3357563"/>
            <a:chOff x="0" y="0"/>
            <a:chExt cx="816" cy="2115"/>
          </a:xfrm>
        </p:grpSpPr>
        <p:sp>
          <p:nvSpPr>
            <p:cNvPr id="77" name="Line 31"/>
            <p:cNvSpPr>
              <a:spLocks noChangeShapeType="1"/>
            </p:cNvSpPr>
            <p:nvPr/>
          </p:nvSpPr>
          <p:spPr bwMode="auto">
            <a:xfrm flipH="1" flipV="1">
              <a:off x="276" y="1171"/>
              <a:ext cx="0" cy="816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_GB2312" panose="02010609030101010101" pitchFamily="49" charset="-122"/>
                <a:ea typeface="楷体_GB2312" panose="02010609030101010101" pitchFamily="49" charset="-122"/>
                <a:cs typeface="+mn-cs"/>
              </a:endParaRPr>
            </a:p>
          </p:txBody>
        </p:sp>
        <p:sp>
          <p:nvSpPr>
            <p:cNvPr id="78" name="Line 32"/>
            <p:cNvSpPr>
              <a:spLocks noChangeShapeType="1"/>
            </p:cNvSpPr>
            <p:nvPr/>
          </p:nvSpPr>
          <p:spPr bwMode="auto">
            <a:xfrm flipH="1">
              <a:off x="288" y="192"/>
              <a:ext cx="0" cy="52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_GB2312" panose="02010609030101010101" pitchFamily="49" charset="-122"/>
                <a:ea typeface="楷体_GB2312" panose="02010609030101010101" pitchFamily="49" charset="-122"/>
                <a:cs typeface="+mn-cs"/>
              </a:endParaRPr>
            </a:p>
          </p:txBody>
        </p:sp>
        <p:sp>
          <p:nvSpPr>
            <p:cNvPr id="56356" name="Text Box 33"/>
            <p:cNvSpPr txBox="1"/>
            <p:nvPr/>
          </p:nvSpPr>
          <p:spPr>
            <a:xfrm>
              <a:off x="48" y="0"/>
              <a:ext cx="768" cy="44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楷体简" panose="02010600000101010101" charset="-128"/>
                  <a:ea typeface="汉仪楷体简" panose="02010600000101010101" charset="-128"/>
                  <a:cs typeface="汉仪楷体简" panose="02010600000101010101" charset="-128"/>
                </a:rPr>
                <a:t>F</a:t>
              </a:r>
              <a:r>
                <a:rPr kumimoji="0" lang="zh-CN" altLang="en-US" sz="40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楷体简" panose="02010600000101010101" charset="-128"/>
                  <a:ea typeface="汉仪楷体简" panose="02010600000101010101" charset="-128"/>
                  <a:cs typeface="汉仪楷体简" panose="02010600000101010101" charset="-128"/>
                </a:rPr>
                <a:t>向下</a:t>
              </a: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endParaRPr>
            </a:p>
          </p:txBody>
        </p:sp>
        <p:sp>
          <p:nvSpPr>
            <p:cNvPr id="56357" name="Text Box 34"/>
            <p:cNvSpPr txBox="1"/>
            <p:nvPr/>
          </p:nvSpPr>
          <p:spPr>
            <a:xfrm>
              <a:off x="0" y="1670"/>
              <a:ext cx="768" cy="44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楷体简" panose="02010600000101010101" charset="-128"/>
                  <a:ea typeface="汉仪楷体简" panose="02010600000101010101" charset="-128"/>
                  <a:cs typeface="汉仪楷体简" panose="02010600000101010101" charset="-128"/>
                </a:rPr>
                <a:t>F</a:t>
              </a:r>
              <a:r>
                <a:rPr kumimoji="0" lang="zh-CN" altLang="en-US" sz="40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楷体简" panose="02010600000101010101" charset="-128"/>
                  <a:ea typeface="汉仪楷体简" panose="02010600000101010101" charset="-128"/>
                  <a:cs typeface="汉仪楷体简" panose="02010600000101010101" charset="-128"/>
                </a:rPr>
                <a:t>向上</a:t>
              </a:r>
              <a:endParaRPr kumimoji="0" lang="zh-CN" altLang="en-US" sz="40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endParaRPr>
            </a:p>
          </p:txBody>
        </p:sp>
      </p:grpSp>
      <p:grpSp>
        <p:nvGrpSpPr>
          <p:cNvPr id="81" name="Group 35"/>
          <p:cNvGrpSpPr/>
          <p:nvPr/>
        </p:nvGrpSpPr>
        <p:grpSpPr>
          <a:xfrm>
            <a:off x="2063115" y="4559618"/>
            <a:ext cx="1225550" cy="793750"/>
            <a:chOff x="0" y="0"/>
            <a:chExt cx="772" cy="500"/>
          </a:xfrm>
        </p:grpSpPr>
        <p:sp>
          <p:nvSpPr>
            <p:cNvPr id="82" name="Line 36"/>
            <p:cNvSpPr>
              <a:spLocks noChangeShapeType="1"/>
            </p:cNvSpPr>
            <p:nvPr/>
          </p:nvSpPr>
          <p:spPr bwMode="auto">
            <a:xfrm flipV="1">
              <a:off x="0" y="46"/>
              <a:ext cx="409" cy="454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tailEnd type="triangl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_GB2312" panose="02010609030101010101" pitchFamily="49" charset="-122"/>
                <a:ea typeface="楷体_GB2312" panose="02010609030101010101" pitchFamily="49" charset="-122"/>
                <a:cs typeface="+mn-cs"/>
              </a:endParaRPr>
            </a:p>
          </p:txBody>
        </p:sp>
        <p:sp>
          <p:nvSpPr>
            <p:cNvPr id="83" name="Line 37"/>
            <p:cNvSpPr>
              <a:spLocks noChangeShapeType="1"/>
            </p:cNvSpPr>
            <p:nvPr/>
          </p:nvSpPr>
          <p:spPr bwMode="auto">
            <a:xfrm flipV="1">
              <a:off x="182" y="46"/>
              <a:ext cx="409" cy="454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tailEnd type="triangl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_GB2312" panose="02010609030101010101" pitchFamily="49" charset="-122"/>
                <a:ea typeface="楷体_GB2312" panose="02010609030101010101" pitchFamily="49" charset="-122"/>
                <a:cs typeface="+mn-cs"/>
              </a:endParaRPr>
            </a:p>
          </p:txBody>
        </p:sp>
        <p:sp>
          <p:nvSpPr>
            <p:cNvPr id="84" name="Line 38"/>
            <p:cNvSpPr>
              <a:spLocks noChangeShapeType="1"/>
            </p:cNvSpPr>
            <p:nvPr/>
          </p:nvSpPr>
          <p:spPr bwMode="auto">
            <a:xfrm flipV="1">
              <a:off x="363" y="0"/>
              <a:ext cx="409" cy="454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tailEnd type="triangl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_GB2312" panose="02010609030101010101" pitchFamily="49" charset="-122"/>
                <a:ea typeface="楷体_GB2312" panose="02010609030101010101" pitchFamily="49" charset="-122"/>
                <a:cs typeface="+mn-cs"/>
              </a:endParaRPr>
            </a:p>
          </p:txBody>
        </p:sp>
      </p:grpSp>
      <p:grpSp>
        <p:nvGrpSpPr>
          <p:cNvPr id="85" name="组合 12"/>
          <p:cNvGrpSpPr/>
          <p:nvPr/>
        </p:nvGrpSpPr>
        <p:grpSpPr>
          <a:xfrm>
            <a:off x="2979738" y="2871094"/>
            <a:ext cx="1070022" cy="2696269"/>
            <a:chOff x="10013" y="741"/>
            <a:chExt cx="4935" cy="9975"/>
          </a:xfrm>
        </p:grpSpPr>
        <p:cxnSp>
          <p:nvCxnSpPr>
            <p:cNvPr id="86" name="直接箭头连接符 85"/>
            <p:cNvCxnSpPr/>
            <p:nvPr/>
          </p:nvCxnSpPr>
          <p:spPr>
            <a:xfrm flipV="1">
              <a:off x="10013" y="2065"/>
              <a:ext cx="52" cy="5011"/>
            </a:xfrm>
            <a:prstGeom prst="straightConnector1">
              <a:avLst/>
            </a:prstGeom>
            <a:ln w="47625">
              <a:solidFill>
                <a:srgbClr val="002060"/>
              </a:solidFill>
              <a:headEnd type="oval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364" name="文本框 10"/>
            <p:cNvSpPr txBox="1"/>
            <p:nvPr/>
          </p:nvSpPr>
          <p:spPr>
            <a:xfrm>
              <a:off x="10466" y="741"/>
              <a:ext cx="4482" cy="34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汉仪楷体简" panose="02010600000101010101" charset="-128"/>
                  <a:ea typeface="汉仪楷体简" panose="02010600000101010101" charset="-128"/>
                  <a:cs typeface="汉仪楷体简" panose="02010600000101010101" charset="-128"/>
                </a:rPr>
                <a:t>F</a:t>
              </a:r>
              <a:r>
                <a:rPr kumimoji="0" lang="zh-CN" alt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汉仪楷体简" panose="02010600000101010101" charset="-128"/>
                  <a:ea typeface="汉仪楷体简" panose="02010600000101010101" charset="-128"/>
                  <a:cs typeface="汉仪楷体简" panose="02010600000101010101" charset="-128"/>
                </a:rPr>
                <a:t>浮</a:t>
              </a:r>
              <a:endParaRPr kumimoji="0" lang="zh-CN" altLang="en-US" sz="3600" b="1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endParaRPr>
            </a:p>
          </p:txBody>
        </p:sp>
        <p:sp>
          <p:nvSpPr>
            <p:cNvPr id="56365" name="文本框 11"/>
            <p:cNvSpPr txBox="1"/>
            <p:nvPr/>
          </p:nvSpPr>
          <p:spPr>
            <a:xfrm>
              <a:off x="10405" y="8381"/>
              <a:ext cx="1231" cy="233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zh-CN" sz="5400" b="0" i="0" u="none" strike="noStrike" kern="1200" cap="none" spc="0" normalizeH="0" baseline="-25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+mn-cs"/>
              </a:endParaRPr>
            </a:p>
          </p:txBody>
        </p:sp>
      </p:grpSp>
      <p:sp>
        <p:nvSpPr>
          <p:cNvPr id="45083" name="Text Box 27"/>
          <p:cNvSpPr txBox="1"/>
          <p:nvPr/>
        </p:nvSpPr>
        <p:spPr>
          <a:xfrm>
            <a:off x="6434455" y="2651125"/>
            <a:ext cx="4726305" cy="82994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F</a:t>
            </a:r>
            <a:r>
              <a:rPr kumimoji="0" lang="zh-CN" altLang="en-US" sz="4800" b="1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浮</a:t>
            </a: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＝ </a:t>
            </a: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F</a:t>
            </a:r>
            <a:r>
              <a:rPr kumimoji="0" lang="zh-CN" altLang="en-US" sz="4800" b="1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向上</a:t>
            </a: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－</a:t>
            </a: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F</a:t>
            </a:r>
            <a:r>
              <a:rPr kumimoji="0" lang="zh-CN" altLang="en-US" sz="4800" b="1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向下</a:t>
            </a:r>
            <a:endParaRPr kumimoji="0" lang="zh-CN" altLang="en-US" sz="4800" b="1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10055" y="985520"/>
            <a:ext cx="313182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F</a:t>
            </a:r>
            <a:r>
              <a:rPr kumimoji="0" lang="zh-CN" altLang="en-US" sz="4800" b="1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向上</a:t>
            </a: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＞</a:t>
            </a: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F</a:t>
            </a:r>
            <a:r>
              <a:rPr kumimoji="0" lang="zh-CN" altLang="en-US" sz="4800" b="1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向下</a:t>
            </a:r>
            <a:endParaRPr kumimoji="0" lang="zh-CN" altLang="en-US" sz="4800" b="1" i="0" u="none" strike="noStrike" kern="1200" cap="none" spc="0" normalizeH="0" baseline="-250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256020" y="4583430"/>
            <a:ext cx="48298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</a:rPr>
              <a:t>浮力的</a:t>
            </a:r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</a:rPr>
              <a:t>本质是压力差，是合力。</a:t>
            </a:r>
            <a:endParaRPr lang="zh-CN" altLang="en-US" sz="2800">
              <a:latin typeface="汉仪楷体简" panose="02010600000101010101" charset="-128"/>
              <a:ea typeface="汉仪楷体简" panose="02010600000101010101" charset="-128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5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45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ldLvl="0" animBg="1"/>
      <p:bldP spid="75" grpId="0" bldLvl="0" animBg="1"/>
      <p:bldP spid="45083" grpId="0" bldLvl="0" animBg="1"/>
      <p:bldP spid="2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浮力的产生探究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22805" y="1367155"/>
            <a:ext cx="7946390" cy="4953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69620" y="50546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+mn-ea"/>
                <a:sym typeface="+mn-lt"/>
              </a:rPr>
              <a:t>实验探究浮力产生的</a:t>
            </a:r>
            <a:r>
              <a:rPr lang="zh-CN" altLang="en-US" sz="360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+mn-ea"/>
                <a:sym typeface="+mn-lt"/>
              </a:rPr>
              <a:t>原因</a:t>
            </a:r>
            <a:endParaRPr lang="zh-CN" altLang="en-US" sz="360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  <a:cs typeface="+mn-ea"/>
              <a:sym typeface="+mn-lt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69620" y="50546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+mn-ea"/>
                <a:sym typeface="+mn-lt"/>
              </a:rPr>
              <a:t>猜想影响浮力大小的因素</a:t>
            </a:r>
            <a:endParaRPr lang="zh-CN" altLang="en-US" sz="360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  <a:cs typeface="+mn-ea"/>
              <a:sym typeface="+mn-lt"/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0845" y="1955165"/>
            <a:ext cx="3081655" cy="2978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5" r="14775" b="20627"/>
          <a:stretch>
            <a:fillRect/>
          </a:stretch>
        </p:blipFill>
        <p:spPr bwMode="auto">
          <a:xfrm>
            <a:off x="6793865" y="1955165"/>
            <a:ext cx="421259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608330" y="5222875"/>
            <a:ext cx="4937125" cy="1420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400" b="0">
                <a:latin typeface="汉仪楷体简" panose="02010600000101010101" charset="-128"/>
                <a:ea typeface="汉仪楷体简" panose="02010600000101010101" charset="-128"/>
              </a:rPr>
              <a:t>把空饮料罐用手按入水中，浸入水中越多，手越来越费力，说明了什么？</a:t>
            </a:r>
            <a:endParaRPr lang="zh-CN" altLang="en-US" sz="2400" b="0">
              <a:solidFill>
                <a:srgbClr val="FF0000"/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6312535" y="5298440"/>
            <a:ext cx="5175250" cy="112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800" b="0">
                <a:latin typeface="汉仪楷体简" panose="02010600000101010101" charset="-128"/>
                <a:ea typeface="汉仪楷体简" panose="02010600000101010101" charset="-128"/>
              </a:rPr>
              <a:t>游客能浮在死海海面上，却不能浮在淡水水面上，说明了</a:t>
            </a:r>
            <a:r>
              <a:rPr lang="zh-CN" altLang="en-US" sz="2800" b="0">
                <a:latin typeface="汉仪楷体简" panose="02010600000101010101" charset="-128"/>
                <a:ea typeface="汉仪楷体简" panose="02010600000101010101" charset="-128"/>
              </a:rPr>
              <a:t>什么？</a:t>
            </a:r>
            <a:endParaRPr lang="zh-CN" altLang="en-US" sz="2800" b="0">
              <a:latin typeface="汉仪楷体简" panose="02010600000101010101" charset="-128"/>
              <a:ea typeface="汉仪楷体简" panose="02010600000101010101" charset="-128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69620" y="505460"/>
            <a:ext cx="90481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+mn-ea"/>
                <a:sym typeface="+mn-lt"/>
              </a:rPr>
              <a:t>探究影响浮力大小的因素</a:t>
            </a:r>
            <a:endParaRPr lang="zh-CN" altLang="en-US" sz="3200">
              <a:solidFill>
                <a:srgbClr val="FF0000"/>
              </a:solidFill>
              <a:latin typeface="汉仪楷体简" panose="02010600000101010101" charset="-128"/>
              <a:ea typeface="汉仪楷体简" panose="02010600000101010101" charset="-128"/>
              <a:cs typeface="+mn-ea"/>
              <a:sym typeface="+mn-lt"/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1691640" y="1566545"/>
            <a:ext cx="8676005" cy="44627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141345" y="602932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200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cs typeface="+mn-ea"/>
                <a:sym typeface="+mn-lt"/>
              </a:rPr>
              <a:t>控制变量法</a:t>
            </a:r>
            <a:endParaRPr lang="zh-CN" altLang="en-US" sz="3200">
              <a:solidFill>
                <a:srgbClr val="FF0000"/>
              </a:solidFill>
              <a:latin typeface="汉仪楷体简" panose="02010600000101010101" charset="-128"/>
              <a:ea typeface="汉仪楷体简" panose="02010600000101010101" charset="-128"/>
              <a:cs typeface="+mn-ea"/>
              <a:sym typeface="+mn-lt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9698" name="Group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962910" y="1475105"/>
          <a:ext cx="6771005" cy="2485390"/>
        </p:xfrm>
        <a:graphic>
          <a:graphicData uri="http://schemas.openxmlformats.org/drawingml/2006/table">
            <a:tbl>
              <a:tblPr firstRow="1">
                <a:tableStyleId>{9B3A5871-0DF8-400D-BAC7-086526EB0EBB}</a:tableStyleId>
              </a:tblPr>
              <a:tblGrid>
                <a:gridCol w="736600"/>
                <a:gridCol w="1280160"/>
                <a:gridCol w="1015365"/>
                <a:gridCol w="2005330"/>
                <a:gridCol w="1733550"/>
              </a:tblGrid>
              <a:tr h="1247775"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汉仪楷体简" panose="02010600000101010101" charset="-128"/>
                          <a:ea typeface="汉仪楷体简" panose="02010600000101010101" charset="-128"/>
                        </a:rPr>
                        <a:t>次数</a:t>
                      </a:r>
                      <a:endParaRPr kumimoji="0" lang="zh-CN" altLang="en-US" sz="2000" b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汉仪楷体简" panose="02010600000101010101" charset="-128"/>
                        <a:ea typeface="汉仪楷体简" panose="02010600000101010101" charset="-128"/>
                      </a:endParaRPr>
                    </a:p>
                  </a:txBody>
                  <a:tcPr marT="45705" marB="45705" anchor="ctr" anchorCtr="0" horzOverflow="overflow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汉仪楷体简" panose="02010600000101010101" charset="-128"/>
                          <a:ea typeface="汉仪楷体简" panose="02010600000101010101" charset="-128"/>
                          <a:cs typeface="汉仪楷体简" panose="02010600000101010101" charset="-128"/>
                        </a:rPr>
                        <a:t>浸入水中体积</a:t>
                      </a:r>
                      <a:endParaRPr kumimoji="0" lang="zh-CN" altLang="en-US" sz="2000" b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汉仪楷体简" panose="02010600000101010101" charset="-128"/>
                        <a:ea typeface="汉仪楷体简" panose="02010600000101010101" charset="-128"/>
                        <a:cs typeface="汉仪楷体简" panose="02010600000101010101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000" b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汉仪楷体简" panose="02010600000101010101" charset="-128"/>
                          <a:ea typeface="汉仪楷体简" panose="02010600000101010101" charset="-128"/>
                          <a:cs typeface="汉仪楷体简" panose="02010600000101010101" charset="-128"/>
                        </a:rPr>
                        <a:t>V</a:t>
                      </a:r>
                      <a:r>
                        <a:rPr kumimoji="0" lang="en-US" altLang="zh-CN" sz="2000" b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汉仪楷体简" panose="02010600000101010101" charset="-128"/>
                          <a:ea typeface="汉仪楷体简" panose="02010600000101010101" charset="-128"/>
                          <a:cs typeface="汉仪楷体简" panose="02010600000101010101" charset="-128"/>
                        </a:rPr>
                        <a:t>/m</a:t>
                      </a:r>
                      <a:r>
                        <a:rPr kumimoji="0" lang="en-US" altLang="zh-CN" sz="2000" b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汉仪楷体简" panose="02010600000101010101" charset="-128"/>
                          <a:ea typeface="汉仪楷体简" panose="02010600000101010101" charset="-128"/>
                          <a:cs typeface="汉仪楷体简" panose="02010600000101010101" charset="-128"/>
                        </a:rPr>
                        <a:t>3</a:t>
                      </a:r>
                      <a:endParaRPr kumimoji="0" lang="en-US" altLang="zh-CN" sz="2000" b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汉仪楷体简" panose="02010600000101010101" charset="-128"/>
                        <a:ea typeface="汉仪楷体简" panose="02010600000101010101" charset="-128"/>
                        <a:cs typeface="汉仪楷体简" panose="02010600000101010101" charset="-128"/>
                      </a:endParaRPr>
                    </a:p>
                  </a:txBody>
                  <a:tcPr marT="45705" marB="45705" anchor="ctr" anchorCtr="0" horzOverflow="overflow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rgbClr val="6E296B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1pPr>
                      <a:lvl2pPr marL="742950" indent="-742950">
                        <a:lnSpc>
                          <a:spcPct val="130000"/>
                        </a:lnSpc>
                        <a:spcBef>
                          <a:spcPts val="500"/>
                        </a:spcBef>
                        <a:buFont typeface="Calibri" panose="020F0502020204030204" pitchFamily="34" charset="0"/>
                        <a:defRPr sz="1400">
                          <a:solidFill>
                            <a:srgbClr val="7F7F7F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Calibri" panose="020F050202020403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Calibri" panose="020F050202020403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Calibri" panose="020F050202020403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汉仪楷体简" panose="02010600000101010101" charset="-128"/>
                          <a:ea typeface="汉仪楷体简" panose="02010600000101010101" charset="-128"/>
                          <a:cs typeface="汉仪楷体简" panose="02010600000101010101" charset="-128"/>
                        </a:rPr>
                        <a:t>物重</a:t>
                      </a:r>
                      <a:r>
                        <a:rPr kumimoji="0" lang="en-US" altLang="zh-CN" sz="2000" b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汉仪楷体简" panose="02010600000101010101" charset="-128"/>
                          <a:ea typeface="汉仪楷体简" panose="02010600000101010101" charset="-128"/>
                          <a:cs typeface="汉仪楷体简" panose="02010600000101010101" charset="-128"/>
                        </a:rPr>
                        <a:t>G/N</a:t>
                      </a:r>
                      <a:endParaRPr kumimoji="0" lang="en-US" altLang="zh-CN" sz="2000" b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汉仪楷体简" panose="02010600000101010101" charset="-128"/>
                        <a:ea typeface="汉仪楷体简" panose="02010600000101010101" charset="-128"/>
                        <a:cs typeface="汉仪楷体简" panose="02010600000101010101" charset="-128"/>
                      </a:endParaRPr>
                    </a:p>
                  </a:txBody>
                  <a:tcPr marT="45705" marB="45705" anchor="ctr" anchorCtr="0" horzOverflow="overflow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rgbClr val="6E296B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1pPr>
                      <a:lvl2pPr marL="742950" indent="-742950">
                        <a:lnSpc>
                          <a:spcPct val="130000"/>
                        </a:lnSpc>
                        <a:spcBef>
                          <a:spcPts val="500"/>
                        </a:spcBef>
                        <a:buFont typeface="Calibri" panose="020F0502020204030204" pitchFamily="34" charset="0"/>
                        <a:defRPr sz="1400">
                          <a:solidFill>
                            <a:srgbClr val="7F7F7F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Calibri" panose="020F050202020403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Calibri" panose="020F050202020403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Calibri" panose="020F050202020403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汉仪楷体简" panose="02010600000101010101" charset="-128"/>
                          <a:ea typeface="汉仪楷体简" panose="02010600000101010101" charset="-128"/>
                          <a:cs typeface="汉仪楷体简" panose="02010600000101010101" charset="-128"/>
                        </a:rPr>
                        <a:t>浸入水中时测力计示数</a:t>
                      </a:r>
                      <a:endParaRPr kumimoji="0" lang="zh-CN" altLang="en-US" sz="2000" b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汉仪楷体简" panose="02010600000101010101" charset="-128"/>
                        <a:ea typeface="汉仪楷体简" panose="02010600000101010101" charset="-128"/>
                        <a:cs typeface="汉仪楷体简" panose="02010600000101010101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汉仪楷体简" panose="02010600000101010101" charset="-128"/>
                          <a:ea typeface="汉仪楷体简" panose="02010600000101010101" charset="-128"/>
                          <a:cs typeface="汉仪楷体简" panose="02010600000101010101" charset="-128"/>
                        </a:rPr>
                        <a:t> </a:t>
                      </a:r>
                      <a:r>
                        <a:rPr kumimoji="0" lang="en-US" altLang="zh-CN" sz="2000" b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汉仪楷体简" panose="02010600000101010101" charset="-128"/>
                          <a:ea typeface="汉仪楷体简" panose="02010600000101010101" charset="-128"/>
                          <a:cs typeface="汉仪楷体简" panose="02010600000101010101" charset="-128"/>
                        </a:rPr>
                        <a:t>F</a:t>
                      </a:r>
                      <a:r>
                        <a:rPr kumimoji="0" lang="zh-CN" altLang="en-US" sz="2000" b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汉仪楷体简" panose="02010600000101010101" charset="-128"/>
                          <a:ea typeface="汉仪楷体简" panose="02010600000101010101" charset="-128"/>
                          <a:cs typeface="汉仪楷体简" panose="02010600000101010101" charset="-128"/>
                        </a:rPr>
                        <a:t>拉</a:t>
                      </a:r>
                      <a:r>
                        <a:rPr kumimoji="0" lang="en-US" altLang="zh-CN" sz="2000" b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汉仪楷体简" panose="02010600000101010101" charset="-128"/>
                          <a:ea typeface="汉仪楷体简" panose="02010600000101010101" charset="-128"/>
                          <a:cs typeface="汉仪楷体简" panose="02010600000101010101" charset="-128"/>
                        </a:rPr>
                        <a:t>/N</a:t>
                      </a:r>
                      <a:endParaRPr kumimoji="0" lang="en-US" altLang="zh-CN" sz="2000" b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汉仪楷体简" panose="02010600000101010101" charset="-128"/>
                        <a:ea typeface="汉仪楷体简" panose="02010600000101010101" charset="-128"/>
                        <a:cs typeface="汉仪楷体简" panose="02010600000101010101" charset="-128"/>
                      </a:endParaRPr>
                    </a:p>
                  </a:txBody>
                  <a:tcPr marT="45705" marB="45705" anchor="ctr" anchorCtr="0" horzOverflow="overflow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汉仪楷体简" panose="02010600000101010101" charset="-128"/>
                          <a:ea typeface="汉仪楷体简" panose="02010600000101010101" charset="-128"/>
                          <a:cs typeface="汉仪楷体简" panose="02010600000101010101" charset="-128"/>
                        </a:rPr>
                        <a:t>所受浮力</a:t>
                      </a:r>
                      <a:endParaRPr kumimoji="0" lang="zh-CN" altLang="en-US" sz="2000" b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汉仪楷体简" panose="02010600000101010101" charset="-128"/>
                        <a:ea typeface="汉仪楷体简" panose="02010600000101010101" charset="-128"/>
                        <a:cs typeface="汉仪楷体简" panose="02010600000101010101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000" b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汉仪楷体简" panose="02010600000101010101" charset="-128"/>
                          <a:ea typeface="汉仪楷体简" panose="02010600000101010101" charset="-128"/>
                          <a:cs typeface="汉仪楷体简" panose="02010600000101010101" charset="-128"/>
                        </a:rPr>
                        <a:t>F</a:t>
                      </a:r>
                      <a:r>
                        <a:rPr kumimoji="0" lang="zh-CN" altLang="en-US" sz="2000" b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汉仪楷体简" panose="02010600000101010101" charset="-128"/>
                          <a:ea typeface="汉仪楷体简" panose="02010600000101010101" charset="-128"/>
                          <a:cs typeface="汉仪楷体简" panose="02010600000101010101" charset="-128"/>
                        </a:rPr>
                        <a:t>浮／Ｎ</a:t>
                      </a:r>
                      <a:endParaRPr kumimoji="0" lang="zh-CN" altLang="en-US" sz="2000" b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汉仪楷体简" panose="02010600000101010101" charset="-128"/>
                        <a:ea typeface="汉仪楷体简" panose="02010600000101010101" charset="-128"/>
                        <a:cs typeface="汉仪楷体简" panose="02010600000101010101" charset="-128"/>
                      </a:endParaRPr>
                    </a:p>
                  </a:txBody>
                  <a:tcPr marT="45705" marB="45705" anchor="ctr" anchorCtr="0" horzOverflow="overflow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412115"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altLang="zh-CN" sz="18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T="45705" marB="45705" horzOverflow="overflow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endParaRPr kumimoji="0" lang="zh-CN" altLang="zh-CN" sz="18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T="45705" marB="45705" horzOverflow="overflow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rgbClr val="6E296B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1pPr>
                      <a:lvl2pPr marL="742950" indent="-742950">
                        <a:lnSpc>
                          <a:spcPct val="130000"/>
                        </a:lnSpc>
                        <a:spcBef>
                          <a:spcPts val="500"/>
                        </a:spcBef>
                        <a:buFont typeface="Calibri" panose="020F0502020204030204" pitchFamily="34" charset="0"/>
                        <a:defRPr sz="1400">
                          <a:solidFill>
                            <a:srgbClr val="7F7F7F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Calibri" panose="020F050202020403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Calibri" panose="020F050202020403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Calibri" panose="020F050202020403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endParaRPr kumimoji="0" lang="zh-CN" altLang="zh-CN" sz="18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T="45705" marB="45705" horzOverflow="overflow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rgbClr val="6E296B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1pPr>
                      <a:lvl2pPr marL="742950" indent="-742950">
                        <a:lnSpc>
                          <a:spcPct val="130000"/>
                        </a:lnSpc>
                        <a:spcBef>
                          <a:spcPts val="500"/>
                        </a:spcBef>
                        <a:buFont typeface="Calibri" panose="020F0502020204030204" pitchFamily="34" charset="0"/>
                        <a:defRPr sz="1400">
                          <a:solidFill>
                            <a:srgbClr val="7F7F7F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Calibri" panose="020F050202020403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Calibri" panose="020F050202020403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Calibri" panose="020F050202020403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endParaRPr kumimoji="0" lang="zh-CN" altLang="zh-CN" sz="18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T="45705" marB="45705" horzOverflow="overflow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endParaRPr kumimoji="0" lang="zh-CN" altLang="zh-CN" sz="18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T="45705" marB="45705" horzOverflow="overflow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412750"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altLang="zh-CN" sz="18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T="45705" marB="45705" horzOverflow="overflow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endParaRPr kumimoji="0" lang="zh-CN" altLang="zh-CN" sz="18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T="45705" marB="45705" horzOverflow="overflow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rgbClr val="6E296B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1pPr>
                      <a:lvl2pPr marL="742950" indent="-742950">
                        <a:lnSpc>
                          <a:spcPct val="130000"/>
                        </a:lnSpc>
                        <a:spcBef>
                          <a:spcPts val="500"/>
                        </a:spcBef>
                        <a:buFont typeface="Calibri" panose="020F0502020204030204" pitchFamily="34" charset="0"/>
                        <a:defRPr sz="1400">
                          <a:solidFill>
                            <a:srgbClr val="7F7F7F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Calibri" panose="020F050202020403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Calibri" panose="020F050202020403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Calibri" panose="020F050202020403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endParaRPr kumimoji="0" lang="zh-CN" altLang="zh-CN" sz="18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T="45705" marB="45705" horzOverflow="overflow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ts val="1800"/>
                        </a:spcBef>
                        <a:buClr>
                          <a:schemeClr val="accent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rgbClr val="6E296B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1pPr>
                      <a:lvl2pPr marL="742950" indent="-742950">
                        <a:lnSpc>
                          <a:spcPct val="130000"/>
                        </a:lnSpc>
                        <a:spcBef>
                          <a:spcPts val="500"/>
                        </a:spcBef>
                        <a:buFont typeface="Calibri" panose="020F0502020204030204" pitchFamily="34" charset="0"/>
                        <a:defRPr sz="1400">
                          <a:solidFill>
                            <a:srgbClr val="7F7F7F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Calibri" panose="020F050202020403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Calibri" panose="020F050202020403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Calibri" panose="020F050202020403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Calibri" panose="020F050202020403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幼圆" panose="02010509060101010101" pitchFamily="49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endParaRPr kumimoji="0" lang="zh-CN" altLang="zh-CN" sz="18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T="45705" marB="45705" horzOverflow="overflow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endParaRPr kumimoji="0" lang="zh-CN" altLang="zh-CN" sz="18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T="45705" marB="45705" horzOverflow="overflow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412750"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altLang="zh-CN" sz="18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T="45705" marB="45705" horzOverflow="overflow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endParaRPr kumimoji="0" lang="zh-CN" altLang="zh-CN" sz="18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T="45705" marB="45705" horzOverflow="overflow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endParaRPr kumimoji="0" lang="zh-CN" altLang="zh-CN" sz="18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T="45705" marB="45705" horzOverflow="overflow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endParaRPr kumimoji="0" lang="zh-CN" altLang="zh-CN" sz="18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T="45705" marB="45705" horzOverflow="overflow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endParaRPr kumimoji="0" lang="zh-CN" altLang="zh-CN" sz="18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T="45705" marB="45705" horzOverflow="overflow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518160" y="435610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 b="1"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实验数据及图像</a:t>
            </a:r>
            <a:endParaRPr lang="zh-CN" altLang="en-US" sz="4000" b="1"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</p:txBody>
      </p:sp>
      <p:pic>
        <p:nvPicPr>
          <p:cNvPr id="9" name="图片 8" descr="view"/>
          <p:cNvPicPr>
            <a:picLocks noChangeAspect="1"/>
          </p:cNvPicPr>
          <p:nvPr/>
        </p:nvPicPr>
        <p:blipFill>
          <a:blip r:embed="rId2"/>
          <a:srcRect t="20063" r="14581"/>
          <a:stretch>
            <a:fillRect/>
          </a:stretch>
        </p:blipFill>
        <p:spPr>
          <a:xfrm>
            <a:off x="2962910" y="4293235"/>
            <a:ext cx="6956425" cy="23983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935355" y="786130"/>
            <a:ext cx="9730740" cy="50425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</a:pPr>
            <a:r>
              <a:rPr lang="zh-CN" altLang="en-US" sz="4000" b="1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sym typeface="+mn-ea"/>
              </a:rPr>
              <a:t>结论：</a:t>
            </a:r>
            <a:endParaRPr lang="zh-CN" altLang="en-US" sz="4000" b="1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1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、当液体密度一定时，</a:t>
            </a:r>
            <a:r>
              <a:rPr lang="zh-CN" altLang="en-US" sz="3200" b="1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物体浸在液体中的体积越大，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物体在液体中所受浮力也越大。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2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、当</a:t>
            </a:r>
            <a:r>
              <a:rPr lang="zh-CN" altLang="en-US" sz="320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物体浸在液体中的体积一定时，</a:t>
            </a:r>
            <a:r>
              <a:rPr lang="zh-CN" altLang="en-US" sz="3200" b="1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液体密度越大，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物体在液体中所受浮力也越大。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69620" y="505460"/>
            <a:ext cx="90481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+mn-ea"/>
                <a:sym typeface="+mn-lt"/>
              </a:rPr>
              <a:t>进一步探究：浮力大小是否与深度有</a:t>
            </a:r>
            <a:r>
              <a:rPr lang="zh-CN" altLang="en-US" sz="360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+mn-ea"/>
                <a:sym typeface="+mn-lt"/>
              </a:rPr>
              <a:t>关？</a:t>
            </a:r>
            <a:endParaRPr lang="zh-CN" altLang="en-US" sz="360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  <a:cs typeface="+mn-ea"/>
              <a:sym typeface="+mn-lt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222885" y="2132965"/>
            <a:ext cx="5683796" cy="2519680"/>
            <a:chOff x="9291" y="6464"/>
            <a:chExt cx="10418" cy="3968"/>
          </a:xfrm>
        </p:grpSpPr>
        <p:grpSp>
          <p:nvGrpSpPr>
            <p:cNvPr id="12" name="组合 11"/>
            <p:cNvGrpSpPr/>
            <p:nvPr/>
          </p:nvGrpSpPr>
          <p:grpSpPr>
            <a:xfrm>
              <a:off x="9291" y="7442"/>
              <a:ext cx="5765" cy="2981"/>
              <a:chOff x="3608" y="6651"/>
              <a:chExt cx="6484" cy="3720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3608" y="6651"/>
                <a:ext cx="6484" cy="3720"/>
                <a:chOff x="1102" y="6651"/>
                <a:chExt cx="6484" cy="3720"/>
              </a:xfrm>
            </p:grpSpPr>
            <p:pic>
              <p:nvPicPr>
                <p:cNvPr id="22" name="图片 21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1102" y="6651"/>
                  <a:ext cx="6484" cy="3720"/>
                </a:xfrm>
                <a:prstGeom prst="rect">
                  <a:avLst/>
                </a:prstGeom>
              </p:spPr>
            </p:pic>
            <p:sp>
              <p:nvSpPr>
                <p:cNvPr id="23" name="流程图: 磁盘 22"/>
                <p:cNvSpPr/>
                <p:nvPr/>
              </p:nvSpPr>
              <p:spPr>
                <a:xfrm>
                  <a:off x="3062" y="8160"/>
                  <a:ext cx="2484" cy="1959"/>
                </a:xfrm>
                <a:prstGeom prst="flowChartMagneticDisk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4" name="组合 23"/>
              <p:cNvGrpSpPr/>
              <p:nvPr/>
            </p:nvGrpSpPr>
            <p:grpSpPr>
              <a:xfrm>
                <a:off x="6426" y="7639"/>
                <a:ext cx="930" cy="2050"/>
                <a:chOff x="6426" y="7639"/>
                <a:chExt cx="930" cy="2050"/>
              </a:xfrm>
            </p:grpSpPr>
            <p:sp>
              <p:nvSpPr>
                <p:cNvPr id="25" name="矩形 24"/>
                <p:cNvSpPr/>
                <p:nvPr/>
              </p:nvSpPr>
              <p:spPr>
                <a:xfrm>
                  <a:off x="6426" y="7639"/>
                  <a:ext cx="930" cy="2050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26" name="直接连接符 25"/>
                <p:cNvCxnSpPr/>
                <p:nvPr/>
              </p:nvCxnSpPr>
              <p:spPr>
                <a:xfrm flipV="1">
                  <a:off x="6452" y="8664"/>
                  <a:ext cx="904" cy="2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7" name="组合 26"/>
            <p:cNvGrpSpPr/>
            <p:nvPr/>
          </p:nvGrpSpPr>
          <p:grpSpPr>
            <a:xfrm>
              <a:off x="14066" y="7318"/>
              <a:ext cx="5643" cy="3114"/>
              <a:chOff x="3608" y="6651"/>
              <a:chExt cx="6484" cy="3720"/>
            </a:xfrm>
          </p:grpSpPr>
          <p:grpSp>
            <p:nvGrpSpPr>
              <p:cNvPr id="28" name="组合 27"/>
              <p:cNvGrpSpPr/>
              <p:nvPr/>
            </p:nvGrpSpPr>
            <p:grpSpPr>
              <a:xfrm>
                <a:off x="3608" y="6651"/>
                <a:ext cx="6484" cy="3720"/>
                <a:chOff x="1102" y="6651"/>
                <a:chExt cx="6484" cy="3720"/>
              </a:xfrm>
            </p:grpSpPr>
            <p:pic>
              <p:nvPicPr>
                <p:cNvPr id="29" name="图片 28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1102" y="6651"/>
                  <a:ext cx="6484" cy="3720"/>
                </a:xfrm>
                <a:prstGeom prst="rect">
                  <a:avLst/>
                </a:prstGeom>
              </p:spPr>
            </p:pic>
            <p:sp>
              <p:nvSpPr>
                <p:cNvPr id="30" name="流程图: 磁盘 29"/>
                <p:cNvSpPr/>
                <p:nvPr/>
              </p:nvSpPr>
              <p:spPr>
                <a:xfrm>
                  <a:off x="3062" y="8160"/>
                  <a:ext cx="2484" cy="1959"/>
                </a:xfrm>
                <a:prstGeom prst="flowChartMagneticDisk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1" name="组合 30"/>
              <p:cNvGrpSpPr/>
              <p:nvPr/>
            </p:nvGrpSpPr>
            <p:grpSpPr>
              <a:xfrm>
                <a:off x="5979" y="8105"/>
                <a:ext cx="1743" cy="988"/>
                <a:chOff x="5979" y="8105"/>
                <a:chExt cx="1743" cy="988"/>
              </a:xfrm>
            </p:grpSpPr>
            <p:sp>
              <p:nvSpPr>
                <p:cNvPr id="32" name="矩形 31"/>
                <p:cNvSpPr/>
                <p:nvPr/>
              </p:nvSpPr>
              <p:spPr>
                <a:xfrm rot="5400000">
                  <a:off x="6356" y="7727"/>
                  <a:ext cx="988" cy="1743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33" name="直接连接符 32"/>
                <p:cNvCxnSpPr>
                  <a:stCxn id="32" idx="2"/>
                  <a:endCxn id="32" idx="0"/>
                </p:cNvCxnSpPr>
                <p:nvPr/>
              </p:nvCxnSpPr>
              <p:spPr>
                <a:xfrm>
                  <a:off x="5979" y="8598"/>
                  <a:ext cx="174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4" name="直接连接符 33"/>
            <p:cNvCxnSpPr/>
            <p:nvPr/>
          </p:nvCxnSpPr>
          <p:spPr>
            <a:xfrm flipH="1">
              <a:off x="12297" y="6464"/>
              <a:ext cx="25" cy="17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H="1">
              <a:off x="16876" y="6506"/>
              <a:ext cx="37" cy="202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文本框 2"/>
          <p:cNvSpPr txBox="1"/>
          <p:nvPr/>
        </p:nvSpPr>
        <p:spPr>
          <a:xfrm>
            <a:off x="1173480" y="1610995"/>
            <a:ext cx="18986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F</a:t>
            </a:r>
            <a:r>
              <a:rPr lang="zh-CN" altLang="en-US" sz="2800" baseline="-25000"/>
              <a:t>拉</a:t>
            </a:r>
            <a:r>
              <a:rPr lang="en-US" altLang="zh-CN" sz="2800"/>
              <a:t>=1.5N</a:t>
            </a:r>
            <a:endParaRPr lang="en-US" altLang="zh-CN" sz="2800"/>
          </a:p>
        </p:txBody>
      </p:sp>
      <p:sp>
        <p:nvSpPr>
          <p:cNvPr id="6" name="文本框 5"/>
          <p:cNvSpPr txBox="1"/>
          <p:nvPr/>
        </p:nvSpPr>
        <p:spPr>
          <a:xfrm>
            <a:off x="3422015" y="1652270"/>
            <a:ext cx="18986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F</a:t>
            </a:r>
            <a:r>
              <a:rPr lang="zh-CN" altLang="en-US" sz="2800" baseline="-25000"/>
              <a:t>拉</a:t>
            </a:r>
            <a:r>
              <a:rPr lang="en-US" altLang="zh-CN" sz="2800"/>
              <a:t>=1.5N</a:t>
            </a:r>
            <a:endParaRPr lang="en-US" altLang="zh-CN" sz="2800"/>
          </a:p>
        </p:txBody>
      </p:sp>
      <p:sp>
        <p:nvSpPr>
          <p:cNvPr id="7" name="文本框 6"/>
          <p:cNvSpPr txBox="1"/>
          <p:nvPr/>
        </p:nvSpPr>
        <p:spPr>
          <a:xfrm>
            <a:off x="893445" y="5423535"/>
            <a:ext cx="10476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结论：无论物体是否浸没在水中，浮力大小与深度</a:t>
            </a:r>
            <a:r>
              <a:rPr lang="zh-CN" altLang="en-US" sz="3200" b="1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无关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。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</p:txBody>
      </p:sp>
      <p:pic>
        <p:nvPicPr>
          <p:cNvPr id="8" name="图片 7"/>
          <p:cNvPicPr/>
          <p:nvPr/>
        </p:nvPicPr>
        <p:blipFill>
          <a:blip r:embed="rId2"/>
          <a:srcRect l="24423" r="25709" b="19940"/>
          <a:stretch>
            <a:fillRect/>
          </a:stretch>
        </p:blipFill>
        <p:spPr>
          <a:xfrm>
            <a:off x="6421120" y="1783080"/>
            <a:ext cx="4599940" cy="28689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69620" y="1064895"/>
            <a:ext cx="1120267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+mn-ea"/>
                <a:sym typeface="+mn-lt"/>
              </a:rPr>
              <a:t>进一步探究：热气球受到的浮力大小与什么</a:t>
            </a:r>
            <a:r>
              <a:rPr lang="zh-CN" altLang="en-US" sz="360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+mn-ea"/>
                <a:sym typeface="+mn-lt"/>
              </a:rPr>
              <a:t>因素有</a:t>
            </a:r>
            <a:r>
              <a:rPr lang="zh-CN" altLang="en-US" sz="360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+mn-ea"/>
                <a:sym typeface="+mn-lt"/>
              </a:rPr>
              <a:t>关？</a:t>
            </a:r>
            <a:endParaRPr lang="zh-CN" altLang="en-US" sz="360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  <a:cs typeface="+mn-ea"/>
              <a:sym typeface="+mn-lt"/>
            </a:endParaRPr>
          </a:p>
        </p:txBody>
      </p:sp>
      <p:grpSp>
        <p:nvGrpSpPr>
          <p:cNvPr id="48143" name="组合 48142"/>
          <p:cNvGrpSpPr/>
          <p:nvPr/>
        </p:nvGrpSpPr>
        <p:grpSpPr>
          <a:xfrm>
            <a:off x="1401445" y="2107565"/>
            <a:ext cx="3280410" cy="4333875"/>
            <a:chOff x="4165" y="2064"/>
            <a:chExt cx="1595" cy="2112"/>
          </a:xfrm>
        </p:grpSpPr>
        <p:pic>
          <p:nvPicPr>
            <p:cNvPr id="109584" name="图片 48143" descr="reqiqiu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165" y="2064"/>
              <a:ext cx="1595" cy="21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9585" name="文本框 48144"/>
            <p:cNvSpPr txBox="1"/>
            <p:nvPr/>
          </p:nvSpPr>
          <p:spPr>
            <a:xfrm>
              <a:off x="4896" y="3840"/>
              <a:ext cx="624" cy="19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eaLnBrk="0" hangingPunct="0"/>
              <a:r>
                <a:rPr lang="zh-CN" altLang="en-US" sz="2000" dirty="0">
                  <a:latin typeface="宋体" panose="02010600030101010101" pitchFamily="2" charset="-122"/>
                  <a:ea typeface="宋体" panose="02010600030101010101" pitchFamily="2" charset="-122"/>
                </a:rPr>
                <a:t>热气球</a:t>
              </a:r>
              <a:endPara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5337175" y="2352675"/>
            <a:ext cx="609600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200">
                <a:solidFill>
                  <a:srgbClr val="000000"/>
                </a:solidFill>
                <a:latin typeface="汉仪楷体简" panose="02010600000101010101" charset="-128"/>
                <a:ea typeface="汉仪楷体简" panose="02010600000101010101" charset="-128"/>
                <a:cs typeface="+mn-ea"/>
                <a:sym typeface="+mn-ea"/>
              </a:rPr>
              <a:t>浮力的影响因素：空气密度，热气球排开</a:t>
            </a:r>
            <a:r>
              <a:rPr lang="zh-CN" altLang="en-US" sz="3200">
                <a:solidFill>
                  <a:srgbClr val="000000"/>
                </a:solidFill>
                <a:latin typeface="汉仪楷体简" panose="02010600000101010101" charset="-128"/>
                <a:ea typeface="汉仪楷体简" panose="02010600000101010101" charset="-128"/>
                <a:cs typeface="+mn-ea"/>
                <a:sym typeface="+mn-ea"/>
              </a:rPr>
              <a:t>空气的体积</a:t>
            </a:r>
            <a:endParaRPr lang="zh-CN" altLang="en-US" sz="3200">
              <a:solidFill>
                <a:srgbClr val="000000"/>
              </a:solidFill>
              <a:latin typeface="汉仪楷体简" panose="02010600000101010101" charset="-128"/>
              <a:ea typeface="汉仪楷体简" panose="02010600000101010101" charset="-128"/>
              <a:cs typeface="+mn-ea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1240155" y="840740"/>
            <a:ext cx="9791700" cy="1782445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p>
            <a:pPr marL="0"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、同体积的铁块甲和乙，甲浸没在水中，乙浸没在盐水中，哪个铁块受到的浮力大？</a:t>
            </a: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                </a:t>
            </a:r>
            <a:endParaRPr lang="zh-CN" altLang="en-US" sz="33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457200" y="457200"/>
            <a:ext cx="11277600" cy="5943600"/>
            <a:chOff x="720" y="720"/>
            <a:chExt cx="17760" cy="9360"/>
          </a:xfrm>
        </p:grpSpPr>
        <p:sp>
          <p:nvSpPr>
            <p:cNvPr id="3" name="图形 11"/>
            <p:cNvSpPr/>
            <p:nvPr>
              <p:custDataLst>
                <p:tags r:id="rId3"/>
              </p:custDataLst>
            </p:nvPr>
          </p:nvSpPr>
          <p:spPr>
            <a:xfrm>
              <a:off x="72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图形 11"/>
            <p:cNvSpPr/>
            <p:nvPr>
              <p:custDataLst>
                <p:tags r:id="rId4"/>
              </p:custDataLst>
            </p:nvPr>
          </p:nvSpPr>
          <p:spPr>
            <a:xfrm rot="16200000">
              <a:off x="72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" name="直接连接符 4"/>
            <p:cNvCxnSpPr/>
            <p:nvPr>
              <p:custDataLst>
                <p:tags r:id="rId5"/>
              </p:custDataLst>
            </p:nvPr>
          </p:nvCxnSpPr>
          <p:spPr>
            <a:xfrm>
              <a:off x="1680" y="72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6" name="直接连接符 5"/>
            <p:cNvCxnSpPr/>
            <p:nvPr>
              <p:custDataLst>
                <p:tags r:id="rId6"/>
              </p:custDataLst>
            </p:nvPr>
          </p:nvCxnSpPr>
          <p:spPr>
            <a:xfrm>
              <a:off x="1680" y="984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7" name="直接连接符 6"/>
            <p:cNvCxnSpPr/>
            <p:nvPr>
              <p:custDataLst>
                <p:tags r:id="rId7"/>
              </p:custDataLst>
            </p:nvPr>
          </p:nvCxnSpPr>
          <p:spPr>
            <a:xfrm>
              <a:off x="72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8" name="图形 11"/>
            <p:cNvSpPr/>
            <p:nvPr>
              <p:custDataLst>
                <p:tags r:id="rId8"/>
              </p:custDataLst>
            </p:nvPr>
          </p:nvSpPr>
          <p:spPr>
            <a:xfrm rot="5400000">
              <a:off x="1743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图形 11"/>
            <p:cNvSpPr/>
            <p:nvPr>
              <p:custDataLst>
                <p:tags r:id="rId9"/>
              </p:custDataLst>
            </p:nvPr>
          </p:nvSpPr>
          <p:spPr>
            <a:xfrm rot="10800000">
              <a:off x="1743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10"/>
              </p:custDataLst>
            </p:nvPr>
          </p:nvCxnSpPr>
          <p:spPr>
            <a:xfrm>
              <a:off x="1848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1" name="图形 11"/>
            <p:cNvSpPr/>
            <p:nvPr>
              <p:custDataLst>
                <p:tags r:id="rId11"/>
              </p:custDataLst>
            </p:nvPr>
          </p:nvSpPr>
          <p:spPr>
            <a:xfrm>
              <a:off x="96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图形 11"/>
            <p:cNvSpPr/>
            <p:nvPr>
              <p:custDataLst>
                <p:tags r:id="rId12"/>
              </p:custDataLst>
            </p:nvPr>
          </p:nvSpPr>
          <p:spPr>
            <a:xfrm rot="16200000">
              <a:off x="96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3" name="直接连接符 12"/>
            <p:cNvCxnSpPr/>
            <p:nvPr>
              <p:custDataLst>
                <p:tags r:id="rId13"/>
              </p:custDataLst>
            </p:nvPr>
          </p:nvCxnSpPr>
          <p:spPr>
            <a:xfrm>
              <a:off x="1680" y="96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4" name="直接连接符 13"/>
            <p:cNvCxnSpPr/>
            <p:nvPr>
              <p:custDataLst>
                <p:tags r:id="rId14"/>
              </p:custDataLst>
            </p:nvPr>
          </p:nvCxnSpPr>
          <p:spPr>
            <a:xfrm>
              <a:off x="1680" y="1008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5" name="直接连接符 14"/>
            <p:cNvCxnSpPr/>
            <p:nvPr>
              <p:custDataLst>
                <p:tags r:id="rId15"/>
              </p:custDataLst>
            </p:nvPr>
          </p:nvCxnSpPr>
          <p:spPr>
            <a:xfrm>
              <a:off x="960" y="1784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6" name="图形 11"/>
            <p:cNvSpPr/>
            <p:nvPr>
              <p:custDataLst>
                <p:tags r:id="rId16"/>
              </p:custDataLst>
            </p:nvPr>
          </p:nvSpPr>
          <p:spPr>
            <a:xfrm rot="5400000">
              <a:off x="1740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图形 11"/>
            <p:cNvSpPr/>
            <p:nvPr>
              <p:custDataLst>
                <p:tags r:id="rId17"/>
              </p:custDataLst>
            </p:nvPr>
          </p:nvSpPr>
          <p:spPr>
            <a:xfrm rot="10800000">
              <a:off x="1740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8" name="直接连接符 17"/>
            <p:cNvCxnSpPr/>
            <p:nvPr>
              <p:custDataLst>
                <p:tags r:id="rId18"/>
              </p:custDataLst>
            </p:nvPr>
          </p:nvCxnSpPr>
          <p:spPr>
            <a:xfrm>
              <a:off x="18240" y="1680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  <p:grpSp>
        <p:nvGrpSpPr>
          <p:cNvPr id="35843" name="Group 4"/>
          <p:cNvGrpSpPr/>
          <p:nvPr>
            <p:custDataLst>
              <p:tags r:id="rId19"/>
            </p:custDataLst>
          </p:nvPr>
        </p:nvGrpSpPr>
        <p:grpSpPr>
          <a:xfrm>
            <a:off x="2876550" y="3773170"/>
            <a:ext cx="1800225" cy="1519238"/>
            <a:chOff x="0" y="0"/>
            <a:chExt cx="1800225" cy="1519237"/>
          </a:xfrm>
        </p:grpSpPr>
        <p:sp>
          <p:nvSpPr>
            <p:cNvPr id="35844" name="Rectangle 6"/>
            <p:cNvSpPr/>
            <p:nvPr>
              <p:custDataLst>
                <p:tags r:id="rId20"/>
              </p:custDataLst>
            </p:nvPr>
          </p:nvSpPr>
          <p:spPr>
            <a:xfrm>
              <a:off x="0" y="215900"/>
              <a:ext cx="1800225" cy="1296987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pPr>
                <a:buClrTx/>
                <a:buFont typeface="Arial" panose="020B0604020202020204" pitchFamily="34" charset="0"/>
              </a:pPr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5845" name="Line 8"/>
            <p:cNvSpPr/>
            <p:nvPr>
              <p:custDataLst>
                <p:tags r:id="rId21"/>
              </p:custDataLst>
            </p:nvPr>
          </p:nvSpPr>
          <p:spPr>
            <a:xfrm>
              <a:off x="0" y="0"/>
              <a:ext cx="0" cy="36036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5846" name="Line 9"/>
            <p:cNvSpPr/>
            <p:nvPr>
              <p:custDataLst>
                <p:tags r:id="rId22"/>
              </p:custDataLst>
            </p:nvPr>
          </p:nvSpPr>
          <p:spPr>
            <a:xfrm>
              <a:off x="1800225" y="0"/>
              <a:ext cx="0" cy="36036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5847" name="Rectangle 12"/>
            <p:cNvSpPr/>
            <p:nvPr>
              <p:custDataLst>
                <p:tags r:id="rId23"/>
              </p:custDataLst>
            </p:nvPr>
          </p:nvSpPr>
          <p:spPr>
            <a:xfrm>
              <a:off x="1079500" y="1081087"/>
              <a:ext cx="504825" cy="4318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pPr>
                <a:buClrTx/>
                <a:buFont typeface="Arial" panose="020B0604020202020204" pitchFamily="34" charset="0"/>
              </a:pPr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5848" name="Text Box 14"/>
            <p:cNvSpPr txBox="1"/>
            <p:nvPr>
              <p:custDataLst>
                <p:tags r:id="rId24"/>
              </p:custDataLst>
            </p:nvPr>
          </p:nvSpPr>
          <p:spPr>
            <a:xfrm>
              <a:off x="1152525" y="1152525"/>
              <a:ext cx="360363" cy="36671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  <a:buClrTx/>
                <a:buFont typeface="Arial" panose="020B0604020202020204" pitchFamily="34" charset="0"/>
              </a:pPr>
              <a:r>
                <a:rPr lang="zh-CN" altLang="en-US" b="1" dirty="0">
                  <a:latin typeface="Arial" panose="020B0604020202020204" pitchFamily="34" charset="0"/>
                  <a:ea typeface="宋体" panose="02010600030101010101" pitchFamily="2" charset="-122"/>
                </a:rPr>
                <a:t>甲</a:t>
              </a:r>
              <a:endParaRPr lang="zh-CN" altLang="en-US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5849" name="Line 16"/>
            <p:cNvSpPr/>
            <p:nvPr>
              <p:custDataLst>
                <p:tags r:id="rId25"/>
              </p:custDataLst>
            </p:nvPr>
          </p:nvSpPr>
          <p:spPr>
            <a:xfrm>
              <a:off x="233347" y="419111"/>
              <a:ext cx="342916" cy="85714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5850" name="Line 17"/>
            <p:cNvSpPr/>
            <p:nvPr>
              <p:custDataLst>
                <p:tags r:id="rId26"/>
              </p:custDataLst>
            </p:nvPr>
          </p:nvSpPr>
          <p:spPr>
            <a:xfrm>
              <a:off x="215900" y="1008062"/>
              <a:ext cx="360363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5851" name="Line 18"/>
            <p:cNvSpPr/>
            <p:nvPr>
              <p:custDataLst>
                <p:tags r:id="rId27"/>
              </p:custDataLst>
            </p:nvPr>
          </p:nvSpPr>
          <p:spPr>
            <a:xfrm>
              <a:off x="1079500" y="863600"/>
              <a:ext cx="360363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5852" name="Line 19"/>
            <p:cNvSpPr/>
            <p:nvPr>
              <p:custDataLst>
                <p:tags r:id="rId28"/>
              </p:custDataLst>
            </p:nvPr>
          </p:nvSpPr>
          <p:spPr>
            <a:xfrm>
              <a:off x="1295400" y="576262"/>
              <a:ext cx="360363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5853" name="Line 24"/>
            <p:cNvSpPr/>
            <p:nvPr>
              <p:custDataLst>
                <p:tags r:id="rId29"/>
              </p:custDataLst>
            </p:nvPr>
          </p:nvSpPr>
          <p:spPr>
            <a:xfrm>
              <a:off x="431800" y="720725"/>
              <a:ext cx="360363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5854" name="Line 25"/>
            <p:cNvSpPr/>
            <p:nvPr>
              <p:custDataLst>
                <p:tags r:id="rId30"/>
              </p:custDataLst>
            </p:nvPr>
          </p:nvSpPr>
          <p:spPr>
            <a:xfrm>
              <a:off x="576263" y="1296987"/>
              <a:ext cx="360362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5855" name="Text Box 28"/>
            <p:cNvSpPr txBox="1"/>
            <p:nvPr>
              <p:custDataLst>
                <p:tags r:id="rId31"/>
              </p:custDataLst>
            </p:nvPr>
          </p:nvSpPr>
          <p:spPr>
            <a:xfrm>
              <a:off x="0" y="215900"/>
              <a:ext cx="431800" cy="7620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  <a:buClrTx/>
                <a:buFont typeface="Arial" panose="020B0604020202020204" pitchFamily="34" charset="0"/>
              </a:pPr>
              <a:r>
                <a:rPr lang="zh-CN" altLang="en-US" sz="4400" b="1" dirty="0">
                  <a:latin typeface="Arial" panose="020B0604020202020204" pitchFamily="34" charset="0"/>
                  <a:ea typeface="宋体" panose="02010600030101010101" pitchFamily="2" charset="-122"/>
                </a:rPr>
                <a:t>水</a:t>
              </a:r>
              <a:endParaRPr lang="zh-CN" altLang="en-US" sz="4400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5856" name="Group 17"/>
          <p:cNvGrpSpPr/>
          <p:nvPr>
            <p:custDataLst>
              <p:tags r:id="rId32"/>
            </p:custDataLst>
          </p:nvPr>
        </p:nvGrpSpPr>
        <p:grpSpPr>
          <a:xfrm>
            <a:off x="7067550" y="3696970"/>
            <a:ext cx="1804988" cy="1572260"/>
            <a:chOff x="0" y="0"/>
            <a:chExt cx="1804983" cy="1572279"/>
          </a:xfrm>
        </p:grpSpPr>
        <p:sp>
          <p:nvSpPr>
            <p:cNvPr id="35857" name="Rectangle 7"/>
            <p:cNvSpPr/>
            <p:nvPr>
              <p:custDataLst>
                <p:tags r:id="rId33"/>
              </p:custDataLst>
            </p:nvPr>
          </p:nvSpPr>
          <p:spPr>
            <a:xfrm>
              <a:off x="0" y="275292"/>
              <a:ext cx="1800225" cy="1296987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pPr>
                <a:buClrTx/>
                <a:buFont typeface="Arial" panose="020B0604020202020204" pitchFamily="34" charset="0"/>
              </a:pPr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5858" name="Line 10"/>
            <p:cNvSpPr/>
            <p:nvPr>
              <p:custDataLst>
                <p:tags r:id="rId34"/>
              </p:custDataLst>
            </p:nvPr>
          </p:nvSpPr>
          <p:spPr>
            <a:xfrm>
              <a:off x="4758" y="0"/>
              <a:ext cx="0" cy="43180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5859" name="Line 11"/>
            <p:cNvSpPr/>
            <p:nvPr>
              <p:custDataLst>
                <p:tags r:id="rId35"/>
              </p:custDataLst>
            </p:nvPr>
          </p:nvSpPr>
          <p:spPr>
            <a:xfrm>
              <a:off x="1804983" y="0"/>
              <a:ext cx="0" cy="36036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5860" name="Rectangle 13"/>
            <p:cNvSpPr/>
            <p:nvPr>
              <p:custDataLst>
                <p:tags r:id="rId36"/>
              </p:custDataLst>
            </p:nvPr>
          </p:nvSpPr>
          <p:spPr>
            <a:xfrm>
              <a:off x="1085846" y="1081087"/>
              <a:ext cx="504825" cy="4318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pPr>
                <a:buClrTx/>
                <a:buFont typeface="Arial" panose="020B0604020202020204" pitchFamily="34" charset="0"/>
              </a:pPr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5861" name="Text Box 15"/>
            <p:cNvSpPr txBox="1"/>
            <p:nvPr>
              <p:custDataLst>
                <p:tags r:id="rId37"/>
              </p:custDataLst>
            </p:nvPr>
          </p:nvSpPr>
          <p:spPr>
            <a:xfrm>
              <a:off x="1157283" y="1121727"/>
              <a:ext cx="431800" cy="36671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  <a:buClrTx/>
                <a:buFont typeface="Arial" panose="020B0604020202020204" pitchFamily="34" charset="0"/>
              </a:pPr>
              <a:r>
                <a:rPr lang="zh-CN" altLang="en-US" b="1" dirty="0">
                  <a:latin typeface="Arial" panose="020B0604020202020204" pitchFamily="34" charset="0"/>
                  <a:ea typeface="宋体" panose="02010600030101010101" pitchFamily="2" charset="-122"/>
                </a:rPr>
                <a:t>乙</a:t>
              </a:r>
              <a:endParaRPr lang="zh-CN" altLang="en-US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5862" name="Line 20"/>
            <p:cNvSpPr/>
            <p:nvPr>
              <p:custDataLst>
                <p:tags r:id="rId38"/>
              </p:custDataLst>
            </p:nvPr>
          </p:nvSpPr>
          <p:spPr>
            <a:xfrm>
              <a:off x="725483" y="720725"/>
              <a:ext cx="360363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5863" name="Line 21"/>
            <p:cNvSpPr/>
            <p:nvPr>
              <p:custDataLst>
                <p:tags r:id="rId39"/>
              </p:custDataLst>
            </p:nvPr>
          </p:nvSpPr>
          <p:spPr>
            <a:xfrm>
              <a:off x="1228721" y="504825"/>
              <a:ext cx="360362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5864" name="Line 22"/>
            <p:cNvSpPr/>
            <p:nvPr>
              <p:custDataLst>
                <p:tags r:id="rId40"/>
              </p:custDataLst>
            </p:nvPr>
          </p:nvSpPr>
          <p:spPr>
            <a:xfrm>
              <a:off x="1373183" y="936625"/>
              <a:ext cx="360363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5865" name="Line 23"/>
            <p:cNvSpPr/>
            <p:nvPr>
              <p:custDataLst>
                <p:tags r:id="rId41"/>
              </p:custDataLst>
            </p:nvPr>
          </p:nvSpPr>
          <p:spPr>
            <a:xfrm>
              <a:off x="365121" y="504825"/>
              <a:ext cx="360362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5866" name="Line 26"/>
            <p:cNvSpPr/>
            <p:nvPr>
              <p:custDataLst>
                <p:tags r:id="rId42"/>
              </p:custDataLst>
            </p:nvPr>
          </p:nvSpPr>
          <p:spPr>
            <a:xfrm>
              <a:off x="220658" y="1008062"/>
              <a:ext cx="360363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5867" name="Line 27"/>
            <p:cNvSpPr/>
            <p:nvPr>
              <p:custDataLst>
                <p:tags r:id="rId43"/>
              </p:custDataLst>
            </p:nvPr>
          </p:nvSpPr>
          <p:spPr>
            <a:xfrm>
              <a:off x="509583" y="1296987"/>
              <a:ext cx="360363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5868" name="Text Box 29"/>
            <p:cNvSpPr txBox="1"/>
            <p:nvPr>
              <p:custDataLst>
                <p:tags r:id="rId44"/>
              </p:custDataLst>
            </p:nvPr>
          </p:nvSpPr>
          <p:spPr>
            <a:xfrm>
              <a:off x="4762" y="215903"/>
              <a:ext cx="995361" cy="131129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  <a:buClrTx/>
                <a:buFont typeface="Arial" panose="020B0604020202020204" pitchFamily="34" charset="0"/>
              </a:pPr>
              <a:r>
                <a:rPr lang="zh-CN" altLang="en-US" sz="4000" b="1" dirty="0">
                  <a:latin typeface="Arial" panose="020B0604020202020204" pitchFamily="34" charset="0"/>
                  <a:ea typeface="宋体" panose="02010600030101010101" pitchFamily="2" charset="-122"/>
                </a:rPr>
                <a:t>盐水</a:t>
              </a:r>
              <a:endParaRPr lang="zh-CN" altLang="en-US" sz="4000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</p:spTree>
    <p:custDataLst>
      <p:tags r:id="rId45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6979" name="Rectangle 3"/>
          <p:cNvSpPr>
            <a:spLocks noGrp="1" noRot="1" noChangeArrowheads="1"/>
          </p:cNvSpPr>
          <p:nvPr/>
        </p:nvSpPr>
        <p:spPr>
          <a:xfrm>
            <a:off x="770255" y="509270"/>
            <a:ext cx="9415780" cy="84582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zh-CN" altLang="en-US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2"/>
                <a:sym typeface="+mn-ea"/>
              </a:rPr>
              <a:t> 中国福建号航母在水中为什么不会下沉？</a:t>
            </a:r>
            <a:endParaRPr kumimoji="0" lang="zh-CN" altLang="en-US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2"/>
              <a:sym typeface="+mn-ea"/>
            </a:endParaRPr>
          </a:p>
        </p:txBody>
      </p:sp>
      <p:pic>
        <p:nvPicPr>
          <p:cNvPr id="24" name="图片 23" descr="542b69b2517d4bb6afb9e04e232b103c"/>
          <p:cNvPicPr>
            <a:picLocks noChangeAspect="1"/>
          </p:cNvPicPr>
          <p:nvPr/>
        </p:nvPicPr>
        <p:blipFill>
          <a:blip r:embed="rId1"/>
          <a:srcRect l="4143" t="31165" r="25436" b="15741"/>
          <a:stretch>
            <a:fillRect/>
          </a:stretch>
        </p:blipFill>
        <p:spPr>
          <a:xfrm>
            <a:off x="1440815" y="1714500"/>
            <a:ext cx="8074025" cy="4058920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5542915" y="2496185"/>
            <a:ext cx="824865" cy="3030220"/>
            <a:chOff x="14895" y="5052"/>
            <a:chExt cx="1299" cy="4772"/>
          </a:xfrm>
          <a:solidFill>
            <a:schemeClr val="accent2"/>
          </a:solidFill>
        </p:grpSpPr>
        <p:grpSp>
          <p:nvGrpSpPr>
            <p:cNvPr id="17" name="组合 16"/>
            <p:cNvGrpSpPr/>
            <p:nvPr/>
          </p:nvGrpSpPr>
          <p:grpSpPr>
            <a:xfrm>
              <a:off x="14895" y="5052"/>
              <a:ext cx="1299" cy="2528"/>
              <a:chOff x="15508" y="6784"/>
              <a:chExt cx="1299" cy="2528"/>
            </a:xfrm>
            <a:grpFill/>
          </p:grpSpPr>
          <p:grpSp>
            <p:nvGrpSpPr>
              <p:cNvPr id="11" name="组合 10"/>
              <p:cNvGrpSpPr/>
              <p:nvPr/>
            </p:nvGrpSpPr>
            <p:grpSpPr>
              <a:xfrm>
                <a:off x="15508" y="7132"/>
                <a:ext cx="245" cy="2181"/>
                <a:chOff x="14008" y="933"/>
                <a:chExt cx="172" cy="1099"/>
              </a:xfrm>
              <a:grpFill/>
            </p:grpSpPr>
            <p:sp>
              <p:nvSpPr>
                <p:cNvPr id="12" name="椭圆 11"/>
                <p:cNvSpPr/>
                <p:nvPr/>
              </p:nvSpPr>
              <p:spPr>
                <a:xfrm>
                  <a:off x="14008" y="1889"/>
                  <a:ext cx="172" cy="143"/>
                </a:xfrm>
                <a:prstGeom prst="ellipse">
                  <a:avLst/>
                </a:prstGeom>
                <a:grpFill/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13" name="直接箭头连接符 12"/>
                <p:cNvCxnSpPr/>
                <p:nvPr/>
              </p:nvCxnSpPr>
              <p:spPr>
                <a:xfrm flipV="1">
                  <a:off x="14090" y="933"/>
                  <a:ext cx="8" cy="1042"/>
                </a:xfrm>
                <a:prstGeom prst="straightConnector1">
                  <a:avLst/>
                </a:prstGeom>
                <a:grpFill/>
                <a:ln w="38100">
                  <a:solidFill>
                    <a:srgbClr val="FF0000"/>
                  </a:solidFill>
                  <a:tailEnd type="arrow" w="med" len="med"/>
                </a:ln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6" name="文本框 15"/>
              <p:cNvSpPr txBox="1"/>
              <p:nvPr/>
            </p:nvSpPr>
            <p:spPr>
              <a:xfrm>
                <a:off x="15753" y="6784"/>
                <a:ext cx="1054" cy="725"/>
              </a:xfrm>
              <a:prstGeom prst="rect">
                <a:avLst/>
              </a:prstGeom>
              <a:grpFill/>
            </p:spPr>
            <p:style>
              <a:lnRef idx="0">
                <a:srgbClr val="FFFFFF"/>
              </a:lnRef>
              <a:fillRef idx="2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p>
                <a:r>
                  <a:rPr lang="en-US" altLang="zh-CN" sz="2400" b="1"/>
                  <a:t>F</a:t>
                </a:r>
                <a:r>
                  <a:rPr lang="zh-CN" altLang="en-US" sz="2400" b="1" baseline="-25000"/>
                  <a:t>浮</a:t>
                </a:r>
                <a:endParaRPr lang="zh-CN" altLang="en-US" sz="2400" b="1" baseline="-25000"/>
              </a:p>
            </p:txBody>
          </p:sp>
        </p:grpSp>
        <p:cxnSp>
          <p:nvCxnSpPr>
            <p:cNvPr id="18" name="直接箭头连接符 17"/>
            <p:cNvCxnSpPr/>
            <p:nvPr/>
          </p:nvCxnSpPr>
          <p:spPr>
            <a:xfrm>
              <a:off x="15009" y="7438"/>
              <a:ext cx="19" cy="2038"/>
            </a:xfrm>
            <a:prstGeom prst="straightConnector1">
              <a:avLst/>
            </a:prstGeom>
            <a:grpFill/>
            <a:ln w="38100">
              <a:solidFill>
                <a:srgbClr val="FF0000"/>
              </a:solidFill>
              <a:tailEnd type="arrow" w="med" len="med"/>
            </a:ln>
          </p:spPr>
          <p:style>
            <a:lnRef idx="0">
              <a:srgbClr val="FFFFFF"/>
            </a:lnRef>
            <a:fillRef idx="2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cxnSp>
        <p:sp>
          <p:nvSpPr>
            <p:cNvPr id="22" name="文本框 21"/>
            <p:cNvSpPr txBox="1"/>
            <p:nvPr/>
          </p:nvSpPr>
          <p:spPr>
            <a:xfrm>
              <a:off x="15140" y="9100"/>
              <a:ext cx="1054" cy="725"/>
            </a:xfrm>
            <a:prstGeom prst="rect">
              <a:avLst/>
            </a:prstGeom>
            <a:grpFill/>
          </p:spPr>
          <p:style>
            <a:lnRef idx="0">
              <a:srgbClr val="FFFFFF"/>
            </a:lnRef>
            <a:fillRef idx="2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p>
              <a:r>
                <a:rPr lang="en-US" sz="2400" b="1"/>
                <a:t>G</a:t>
              </a:r>
              <a:endParaRPr lang="en-US" sz="2400" b="1" baseline="-25000"/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1240155" y="840740"/>
            <a:ext cx="9791700" cy="329692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80000"/>
          </a:bodyPr>
          <a:p>
            <a:pPr marL="0"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、如图，弹簧测力计的读数所表示的是(   　)</a:t>
            </a:r>
            <a:endParaRPr lang="zh-CN" altLang="en-US" sz="33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A．</a:t>
            </a: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物体受到的重力</a:t>
            </a:r>
            <a:endParaRPr lang="zh-CN" altLang="en-US" sz="33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B．</a:t>
            </a: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物体受到的浮力</a:t>
            </a:r>
            <a:endParaRPr lang="zh-CN" altLang="en-US" sz="33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C．</a:t>
            </a: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物体受到的重力与浮力之差</a:t>
            </a:r>
            <a:endParaRPr lang="zh-CN" altLang="en-US" sz="33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D．</a:t>
            </a: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以上都不对</a:t>
            </a: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                </a:t>
            </a:r>
            <a:endParaRPr lang="zh-CN" altLang="en-US" sz="33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457200" y="457200"/>
            <a:ext cx="11277600" cy="5943600"/>
            <a:chOff x="720" y="720"/>
            <a:chExt cx="17760" cy="9360"/>
          </a:xfrm>
        </p:grpSpPr>
        <p:sp>
          <p:nvSpPr>
            <p:cNvPr id="3" name="图形 11"/>
            <p:cNvSpPr/>
            <p:nvPr>
              <p:custDataLst>
                <p:tags r:id="rId3"/>
              </p:custDataLst>
            </p:nvPr>
          </p:nvSpPr>
          <p:spPr>
            <a:xfrm>
              <a:off x="72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图形 11"/>
            <p:cNvSpPr/>
            <p:nvPr>
              <p:custDataLst>
                <p:tags r:id="rId4"/>
              </p:custDataLst>
            </p:nvPr>
          </p:nvSpPr>
          <p:spPr>
            <a:xfrm rot="16200000">
              <a:off x="72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" name="直接连接符 4"/>
            <p:cNvCxnSpPr/>
            <p:nvPr>
              <p:custDataLst>
                <p:tags r:id="rId5"/>
              </p:custDataLst>
            </p:nvPr>
          </p:nvCxnSpPr>
          <p:spPr>
            <a:xfrm>
              <a:off x="1680" y="72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6" name="直接连接符 5"/>
            <p:cNvCxnSpPr/>
            <p:nvPr>
              <p:custDataLst>
                <p:tags r:id="rId6"/>
              </p:custDataLst>
            </p:nvPr>
          </p:nvCxnSpPr>
          <p:spPr>
            <a:xfrm>
              <a:off x="1680" y="984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7" name="直接连接符 6"/>
            <p:cNvCxnSpPr/>
            <p:nvPr>
              <p:custDataLst>
                <p:tags r:id="rId7"/>
              </p:custDataLst>
            </p:nvPr>
          </p:nvCxnSpPr>
          <p:spPr>
            <a:xfrm>
              <a:off x="72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8" name="图形 11"/>
            <p:cNvSpPr/>
            <p:nvPr>
              <p:custDataLst>
                <p:tags r:id="rId8"/>
              </p:custDataLst>
            </p:nvPr>
          </p:nvSpPr>
          <p:spPr>
            <a:xfrm rot="5400000">
              <a:off x="1743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图形 11"/>
            <p:cNvSpPr/>
            <p:nvPr>
              <p:custDataLst>
                <p:tags r:id="rId9"/>
              </p:custDataLst>
            </p:nvPr>
          </p:nvSpPr>
          <p:spPr>
            <a:xfrm rot="10800000">
              <a:off x="1743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10"/>
              </p:custDataLst>
            </p:nvPr>
          </p:nvCxnSpPr>
          <p:spPr>
            <a:xfrm>
              <a:off x="1848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1" name="图形 11"/>
            <p:cNvSpPr/>
            <p:nvPr>
              <p:custDataLst>
                <p:tags r:id="rId11"/>
              </p:custDataLst>
            </p:nvPr>
          </p:nvSpPr>
          <p:spPr>
            <a:xfrm>
              <a:off x="96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图形 11"/>
            <p:cNvSpPr/>
            <p:nvPr>
              <p:custDataLst>
                <p:tags r:id="rId12"/>
              </p:custDataLst>
            </p:nvPr>
          </p:nvSpPr>
          <p:spPr>
            <a:xfrm rot="16200000">
              <a:off x="96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3" name="直接连接符 12"/>
            <p:cNvCxnSpPr/>
            <p:nvPr>
              <p:custDataLst>
                <p:tags r:id="rId13"/>
              </p:custDataLst>
            </p:nvPr>
          </p:nvCxnSpPr>
          <p:spPr>
            <a:xfrm>
              <a:off x="1680" y="96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4" name="直接连接符 13"/>
            <p:cNvCxnSpPr/>
            <p:nvPr>
              <p:custDataLst>
                <p:tags r:id="rId14"/>
              </p:custDataLst>
            </p:nvPr>
          </p:nvCxnSpPr>
          <p:spPr>
            <a:xfrm>
              <a:off x="1680" y="1008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5" name="直接连接符 14"/>
            <p:cNvCxnSpPr/>
            <p:nvPr>
              <p:custDataLst>
                <p:tags r:id="rId15"/>
              </p:custDataLst>
            </p:nvPr>
          </p:nvCxnSpPr>
          <p:spPr>
            <a:xfrm>
              <a:off x="960" y="1784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6" name="图形 11"/>
            <p:cNvSpPr/>
            <p:nvPr>
              <p:custDataLst>
                <p:tags r:id="rId16"/>
              </p:custDataLst>
            </p:nvPr>
          </p:nvSpPr>
          <p:spPr>
            <a:xfrm rot="5400000">
              <a:off x="1740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图形 11"/>
            <p:cNvSpPr/>
            <p:nvPr>
              <p:custDataLst>
                <p:tags r:id="rId17"/>
              </p:custDataLst>
            </p:nvPr>
          </p:nvSpPr>
          <p:spPr>
            <a:xfrm rot="10800000">
              <a:off x="1740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8" name="直接连接符 17"/>
            <p:cNvCxnSpPr/>
            <p:nvPr>
              <p:custDataLst>
                <p:tags r:id="rId18"/>
              </p:custDataLst>
            </p:nvPr>
          </p:nvCxnSpPr>
          <p:spPr>
            <a:xfrm>
              <a:off x="18240" y="1680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  <p:pic>
        <p:nvPicPr>
          <p:cNvPr id="1073742924" name="图片 3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53830" y="2766695"/>
            <a:ext cx="1377950" cy="30245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文本框 19"/>
          <p:cNvSpPr txBox="1"/>
          <p:nvPr/>
        </p:nvSpPr>
        <p:spPr>
          <a:xfrm>
            <a:off x="7778595" y="990500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c</a:t>
            </a:r>
            <a:endParaRPr kumimoji="0" lang="en-US" altLang="zh-CN" sz="4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custDataLst>
      <p:tags r:id="rId20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椭圆 10"/>
          <p:cNvSpPr/>
          <p:nvPr/>
        </p:nvSpPr>
        <p:spPr>
          <a:xfrm>
            <a:off x="5189855" y="2233930"/>
            <a:ext cx="685800" cy="685800"/>
          </a:xfrm>
          <a:prstGeom prst="ellipse">
            <a:avLst/>
          </a:prstGeom>
          <a:solidFill>
            <a:srgbClr val="FFD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955040" y="3959225"/>
            <a:ext cx="287655" cy="287655"/>
          </a:xfrm>
          <a:prstGeom prst="ellipse">
            <a:avLst/>
          </a:prstGeom>
          <a:solidFill>
            <a:srgbClr val="FFDA8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68655" y="2293620"/>
            <a:ext cx="1562100" cy="1599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感</a:t>
            </a:r>
            <a:endParaRPr lang="zh-CN" altLang="en-US" sz="9800">
              <a:solidFill>
                <a:schemeClr val="bg1"/>
              </a:solidFill>
              <a:latin typeface="仓耳渔阳体 W05" panose="02020400000000000000" charset="-122"/>
              <a:ea typeface="仓耳渔阳体 W05" panose="02020400000000000000" charset="-122"/>
              <a:cs typeface="思源黑体 CN Light" panose="020B0300000000000000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2705735" y="3353435"/>
            <a:ext cx="386080" cy="386080"/>
          </a:xfrm>
          <a:prstGeom prst="ellipse">
            <a:avLst/>
          </a:prstGeom>
          <a:solidFill>
            <a:srgbClr val="FFDA8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94" name="文本框 7"/>
          <p:cNvSpPr txBox="1"/>
          <p:nvPr/>
        </p:nvSpPr>
        <p:spPr>
          <a:xfrm>
            <a:off x="877570" y="5992495"/>
            <a:ext cx="7242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Light" panose="020B0300000000000000" charset="-122"/>
                <a:sym typeface="+mn-lt"/>
              </a:rPr>
              <a:t>学习全力以赴，未来必不辜负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Light" panose="020B0300000000000000" charset="-122"/>
              <a:sym typeface="+mn-lt"/>
            </a:endParaRPr>
          </a:p>
        </p:txBody>
      </p:sp>
      <p:sp>
        <p:nvSpPr>
          <p:cNvPr id="20" name="燕尾形 19"/>
          <p:cNvSpPr/>
          <p:nvPr/>
        </p:nvSpPr>
        <p:spPr>
          <a:xfrm>
            <a:off x="725170" y="6115685"/>
            <a:ext cx="152400" cy="1524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11455400" y="1836420"/>
            <a:ext cx="0" cy="331914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725170" y="3635375"/>
            <a:ext cx="4801870" cy="429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28F51"/>
              </a:buClr>
              <a:buSzTx/>
              <a:buFontTx/>
            </a:pPr>
            <a:r>
              <a:rPr lang="en-US" altLang="zh-CN" sz="1600" b="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THASNKS</a:t>
            </a:r>
            <a:endParaRPr lang="en-US" altLang="zh-CN" sz="1600" b="0">
              <a:solidFill>
                <a:schemeClr val="bg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590550" y="3124200"/>
            <a:ext cx="5343525" cy="249555"/>
          </a:xfrm>
          <a:custGeom>
            <a:avLst/>
            <a:gdLst>
              <a:gd name="connisteX0" fmla="*/ 0 w 5343525"/>
              <a:gd name="connsiteY0" fmla="*/ 19097 h 249518"/>
              <a:gd name="connisteX1" fmla="*/ 1704975 w 5343525"/>
              <a:gd name="connsiteY1" fmla="*/ 228647 h 249518"/>
              <a:gd name="connisteX2" fmla="*/ 2771775 w 5343525"/>
              <a:gd name="connsiteY2" fmla="*/ 47 h 249518"/>
              <a:gd name="connisteX3" fmla="*/ 4048125 w 5343525"/>
              <a:gd name="connsiteY3" fmla="*/ 247697 h 249518"/>
              <a:gd name="connisteX4" fmla="*/ 5343525 w 5343525"/>
              <a:gd name="connsiteY4" fmla="*/ 95297 h 24951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5343525" h="249518">
                <a:moveTo>
                  <a:pt x="0" y="19097"/>
                </a:moveTo>
                <a:cubicBezTo>
                  <a:pt x="319405" y="65452"/>
                  <a:pt x="1150620" y="232457"/>
                  <a:pt x="1704975" y="228647"/>
                </a:cubicBezTo>
                <a:cubicBezTo>
                  <a:pt x="2259330" y="224837"/>
                  <a:pt x="2303145" y="-3763"/>
                  <a:pt x="2771775" y="47"/>
                </a:cubicBezTo>
                <a:cubicBezTo>
                  <a:pt x="3240405" y="3857"/>
                  <a:pt x="3533775" y="228647"/>
                  <a:pt x="4048125" y="247697"/>
                </a:cubicBezTo>
                <a:cubicBezTo>
                  <a:pt x="4562475" y="266747"/>
                  <a:pt x="5109845" y="130857"/>
                  <a:pt x="5343525" y="95297"/>
                </a:cubicBezTo>
              </a:path>
            </a:pathLst>
          </a:custGeom>
          <a:noFill/>
          <a:ln w="50800">
            <a:solidFill>
              <a:srgbClr val="FFDA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 rot="21540000">
            <a:off x="3281045" y="2385060"/>
            <a:ext cx="172021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谢</a:t>
            </a:r>
            <a:endParaRPr lang="zh-CN" altLang="en-US" sz="8800">
              <a:solidFill>
                <a:schemeClr val="bg1"/>
              </a:solidFill>
              <a:latin typeface="仓耳渔阳体 W05" panose="02020400000000000000" charset="-122"/>
              <a:ea typeface="仓耳渔阳体 W05" panose="02020400000000000000" charset="-122"/>
              <a:cs typeface="思源黑体 CN Light" panose="020B0300000000000000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hMkJ1eu4nWIAOGWAANzGBxnYeEAAUZygBbbxMAA3Mw3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9315" y="1938020"/>
            <a:ext cx="6069330" cy="3886200"/>
          </a:xfrm>
          <a:prstGeom prst="rect">
            <a:avLst/>
          </a:prstGeom>
        </p:spPr>
      </p:pic>
      <p:sp>
        <p:nvSpPr>
          <p:cNvPr id="126979" name="Rectangle 3"/>
          <p:cNvSpPr>
            <a:spLocks noGrp="1" noRot="1" noChangeArrowheads="1"/>
          </p:cNvSpPr>
          <p:nvPr/>
        </p:nvSpPr>
        <p:spPr>
          <a:xfrm>
            <a:off x="770255" y="509270"/>
            <a:ext cx="9415780" cy="84582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zh-CN" altLang="en-US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2"/>
                <a:sym typeface="+mn-ea"/>
              </a:rPr>
              <a:t> 热气球为什么能腾空而起？</a:t>
            </a:r>
            <a:endParaRPr kumimoji="0" lang="zh-CN" altLang="en-US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7" name="Text Box 5"/>
          <p:cNvSpPr/>
          <p:nvPr/>
        </p:nvSpPr>
        <p:spPr>
          <a:xfrm>
            <a:off x="1224280" y="1831340"/>
            <a:ext cx="10076815" cy="166052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l">
              <a:lnSpc>
                <a:spcPct val="150000"/>
              </a:lnSpc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浸在液体</a:t>
            </a:r>
            <a:r>
              <a:rPr lang="en-US" altLang="zh-CN" sz="320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(</a:t>
            </a:r>
            <a:r>
              <a:rPr lang="zh-CN" altLang="en-US" sz="320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或气体</a:t>
            </a:r>
            <a:r>
              <a:rPr lang="en-US" altLang="zh-CN" sz="320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)</a:t>
            </a:r>
            <a:r>
              <a:rPr lang="zh-CN" altLang="en-US" sz="320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里的物体都受到液体</a:t>
            </a:r>
            <a:r>
              <a:rPr lang="en-US" altLang="zh-CN" sz="320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(</a:t>
            </a:r>
            <a:r>
              <a:rPr lang="zh-CN" altLang="en-US" sz="320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或气体</a:t>
            </a:r>
            <a:r>
              <a:rPr lang="en-US" altLang="zh-CN" sz="320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)</a:t>
            </a:r>
            <a:r>
              <a:rPr lang="zh-CN" altLang="en-US" sz="320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竖直向上的托力，这个力叫做</a:t>
            </a:r>
            <a:r>
              <a:rPr lang="zh-CN" altLang="en-US" sz="3600" b="1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浮力</a:t>
            </a:r>
            <a:r>
              <a:rPr lang="zh-CN" altLang="en-US" sz="320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，符号</a:t>
            </a:r>
            <a:r>
              <a:rPr lang="en-US" altLang="zh-CN" sz="3200" b="1" i="1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F</a:t>
            </a:r>
            <a:r>
              <a:rPr sz="3200" b="1" baseline="-25000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浮</a:t>
            </a:r>
            <a:r>
              <a:rPr lang="zh-CN" altLang="en-US" sz="320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。</a:t>
            </a:r>
            <a:endParaRPr lang="zh-CN" altLang="en-US" sz="320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8" name="Text Box 7"/>
          <p:cNvSpPr/>
          <p:nvPr/>
        </p:nvSpPr>
        <p:spPr>
          <a:xfrm>
            <a:off x="817880" y="769620"/>
            <a:ext cx="8489315" cy="64516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l">
              <a:spcBef>
                <a:spcPct val="50000"/>
              </a:spcBef>
            </a:pPr>
            <a:r>
              <a:rPr lang="zh-CN" altLang="en-US" sz="360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浮力的方向总是竖起向上吗？</a:t>
            </a:r>
            <a:endParaRPr lang="zh-CN" altLang="en-US" sz="360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pic>
        <p:nvPicPr>
          <p:cNvPr id="6158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83500" y="4376420"/>
            <a:ext cx="3700145" cy="193738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grpSp>
        <p:nvGrpSpPr>
          <p:cNvPr id="3" name="组合 2"/>
          <p:cNvGrpSpPr/>
          <p:nvPr/>
        </p:nvGrpSpPr>
        <p:grpSpPr>
          <a:xfrm>
            <a:off x="8400415" y="3811270"/>
            <a:ext cx="824865" cy="3030220"/>
            <a:chOff x="14895" y="5052"/>
            <a:chExt cx="1299" cy="4772"/>
          </a:xfrm>
          <a:solidFill>
            <a:schemeClr val="accent2"/>
          </a:solidFill>
        </p:grpSpPr>
        <p:grpSp>
          <p:nvGrpSpPr>
            <p:cNvPr id="2" name="组合 1"/>
            <p:cNvGrpSpPr/>
            <p:nvPr/>
          </p:nvGrpSpPr>
          <p:grpSpPr>
            <a:xfrm>
              <a:off x="14895" y="5052"/>
              <a:ext cx="1299" cy="2528"/>
              <a:chOff x="15508" y="6784"/>
              <a:chExt cx="1299" cy="2528"/>
            </a:xfrm>
            <a:grpFill/>
          </p:grpSpPr>
          <p:grpSp>
            <p:nvGrpSpPr>
              <p:cNvPr id="5" name="组合 4"/>
              <p:cNvGrpSpPr/>
              <p:nvPr/>
            </p:nvGrpSpPr>
            <p:grpSpPr>
              <a:xfrm>
                <a:off x="15508" y="7132"/>
                <a:ext cx="245" cy="2181"/>
                <a:chOff x="14008" y="933"/>
                <a:chExt cx="172" cy="1099"/>
              </a:xfrm>
              <a:grpFill/>
            </p:grpSpPr>
            <p:sp>
              <p:nvSpPr>
                <p:cNvPr id="6" name="椭圆 5"/>
                <p:cNvSpPr/>
                <p:nvPr/>
              </p:nvSpPr>
              <p:spPr>
                <a:xfrm>
                  <a:off x="14008" y="1889"/>
                  <a:ext cx="172" cy="143"/>
                </a:xfrm>
                <a:prstGeom prst="ellipse">
                  <a:avLst/>
                </a:prstGeom>
                <a:grpFill/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8" name="直接箭头连接符 7"/>
                <p:cNvCxnSpPr/>
                <p:nvPr/>
              </p:nvCxnSpPr>
              <p:spPr>
                <a:xfrm flipV="1">
                  <a:off x="14090" y="933"/>
                  <a:ext cx="8" cy="1042"/>
                </a:xfrm>
                <a:prstGeom prst="straightConnector1">
                  <a:avLst/>
                </a:prstGeom>
                <a:grpFill/>
                <a:ln w="38100">
                  <a:solidFill>
                    <a:srgbClr val="FF0000"/>
                  </a:solidFill>
                  <a:tailEnd type="arrow" w="med" len="med"/>
                </a:ln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9" name="文本框 8"/>
              <p:cNvSpPr txBox="1"/>
              <p:nvPr/>
            </p:nvSpPr>
            <p:spPr>
              <a:xfrm>
                <a:off x="15753" y="6784"/>
                <a:ext cx="1054" cy="725"/>
              </a:xfrm>
              <a:prstGeom prst="rect">
                <a:avLst/>
              </a:prstGeom>
              <a:grpFill/>
            </p:spPr>
            <p:style>
              <a:lnRef idx="0">
                <a:srgbClr val="FFFFFF"/>
              </a:lnRef>
              <a:fillRef idx="2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p>
                <a:r>
                  <a:rPr lang="en-US" altLang="zh-CN" sz="2400" b="1"/>
                  <a:t>F</a:t>
                </a:r>
                <a:r>
                  <a:rPr lang="zh-CN" altLang="en-US" sz="2400" b="1" baseline="-25000"/>
                  <a:t>浮</a:t>
                </a:r>
                <a:endParaRPr lang="zh-CN" altLang="en-US" sz="2400" b="1" baseline="-25000"/>
              </a:p>
            </p:txBody>
          </p:sp>
        </p:grpSp>
        <p:cxnSp>
          <p:nvCxnSpPr>
            <p:cNvPr id="10" name="直接箭头连接符 9"/>
            <p:cNvCxnSpPr/>
            <p:nvPr/>
          </p:nvCxnSpPr>
          <p:spPr>
            <a:xfrm>
              <a:off x="15009" y="7438"/>
              <a:ext cx="19" cy="2038"/>
            </a:xfrm>
            <a:prstGeom prst="straightConnector1">
              <a:avLst/>
            </a:prstGeom>
            <a:grpFill/>
            <a:ln w="38100">
              <a:solidFill>
                <a:srgbClr val="FF0000"/>
              </a:solidFill>
              <a:tailEnd type="arrow" w="med" len="med"/>
            </a:ln>
          </p:spPr>
          <p:style>
            <a:lnRef idx="0">
              <a:srgbClr val="FFFFFF"/>
            </a:lnRef>
            <a:fillRef idx="2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cxnSp>
        <p:sp>
          <p:nvSpPr>
            <p:cNvPr id="11" name="文本框 10"/>
            <p:cNvSpPr txBox="1"/>
            <p:nvPr/>
          </p:nvSpPr>
          <p:spPr>
            <a:xfrm>
              <a:off x="15140" y="9100"/>
              <a:ext cx="1054" cy="725"/>
            </a:xfrm>
            <a:prstGeom prst="rect">
              <a:avLst/>
            </a:prstGeom>
            <a:grpFill/>
          </p:spPr>
          <p:style>
            <a:lnRef idx="0">
              <a:srgbClr val="FFFFFF"/>
            </a:lnRef>
            <a:fillRef idx="2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p>
              <a:r>
                <a:rPr lang="en-US" sz="2400" b="1"/>
                <a:t>G</a:t>
              </a:r>
              <a:endParaRPr lang="en-US" sz="2400" b="1" baseline="-250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0205720" y="3662045"/>
            <a:ext cx="824865" cy="3030220"/>
            <a:chOff x="14895" y="5052"/>
            <a:chExt cx="1299" cy="4772"/>
          </a:xfrm>
          <a:solidFill>
            <a:schemeClr val="accent2"/>
          </a:solidFill>
        </p:grpSpPr>
        <p:grpSp>
          <p:nvGrpSpPr>
            <p:cNvPr id="13" name="组合 12"/>
            <p:cNvGrpSpPr/>
            <p:nvPr/>
          </p:nvGrpSpPr>
          <p:grpSpPr>
            <a:xfrm>
              <a:off x="14895" y="5052"/>
              <a:ext cx="1299" cy="2528"/>
              <a:chOff x="15508" y="6784"/>
              <a:chExt cx="1299" cy="2528"/>
            </a:xfrm>
            <a:grpFill/>
          </p:grpSpPr>
          <p:grpSp>
            <p:nvGrpSpPr>
              <p:cNvPr id="14" name="组合 13"/>
              <p:cNvGrpSpPr/>
              <p:nvPr/>
            </p:nvGrpSpPr>
            <p:grpSpPr>
              <a:xfrm>
                <a:off x="15508" y="7132"/>
                <a:ext cx="245" cy="2181"/>
                <a:chOff x="14008" y="933"/>
                <a:chExt cx="172" cy="1099"/>
              </a:xfrm>
              <a:grpFill/>
            </p:grpSpPr>
            <p:sp>
              <p:nvSpPr>
                <p:cNvPr id="15" name="椭圆 14"/>
                <p:cNvSpPr/>
                <p:nvPr/>
              </p:nvSpPr>
              <p:spPr>
                <a:xfrm>
                  <a:off x="14008" y="1889"/>
                  <a:ext cx="172" cy="143"/>
                </a:xfrm>
                <a:prstGeom prst="ellipse">
                  <a:avLst/>
                </a:prstGeom>
                <a:grpFill/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16" name="直接箭头连接符 15"/>
                <p:cNvCxnSpPr/>
                <p:nvPr/>
              </p:nvCxnSpPr>
              <p:spPr>
                <a:xfrm flipV="1">
                  <a:off x="14090" y="933"/>
                  <a:ext cx="8" cy="1042"/>
                </a:xfrm>
                <a:prstGeom prst="straightConnector1">
                  <a:avLst/>
                </a:prstGeom>
                <a:grpFill/>
                <a:ln w="38100">
                  <a:solidFill>
                    <a:srgbClr val="FF0000"/>
                  </a:solidFill>
                  <a:tailEnd type="arrow" w="med" len="med"/>
                </a:ln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7" name="文本框 16"/>
              <p:cNvSpPr txBox="1"/>
              <p:nvPr/>
            </p:nvSpPr>
            <p:spPr>
              <a:xfrm>
                <a:off x="15753" y="6784"/>
                <a:ext cx="1054" cy="725"/>
              </a:xfrm>
              <a:prstGeom prst="rect">
                <a:avLst/>
              </a:prstGeom>
              <a:grpFill/>
            </p:spPr>
            <p:style>
              <a:lnRef idx="0">
                <a:srgbClr val="FFFFFF"/>
              </a:lnRef>
              <a:fillRef idx="2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p>
                <a:r>
                  <a:rPr lang="en-US" altLang="zh-CN" sz="2400" b="1"/>
                  <a:t>F</a:t>
                </a:r>
                <a:r>
                  <a:rPr lang="zh-CN" altLang="en-US" sz="2400" b="1" baseline="-25000"/>
                  <a:t>浮</a:t>
                </a:r>
                <a:endParaRPr lang="zh-CN" altLang="en-US" sz="2400" b="1" baseline="-25000"/>
              </a:p>
            </p:txBody>
          </p:sp>
        </p:grpSp>
        <p:cxnSp>
          <p:nvCxnSpPr>
            <p:cNvPr id="18" name="直接箭头连接符 17"/>
            <p:cNvCxnSpPr/>
            <p:nvPr/>
          </p:nvCxnSpPr>
          <p:spPr>
            <a:xfrm>
              <a:off x="15009" y="7438"/>
              <a:ext cx="19" cy="2038"/>
            </a:xfrm>
            <a:prstGeom prst="straightConnector1">
              <a:avLst/>
            </a:prstGeom>
            <a:grpFill/>
            <a:ln w="38100">
              <a:solidFill>
                <a:srgbClr val="FF0000"/>
              </a:solidFill>
              <a:tailEnd type="arrow" w="med" len="med"/>
            </a:ln>
          </p:spPr>
          <p:style>
            <a:lnRef idx="0">
              <a:srgbClr val="FFFFFF"/>
            </a:lnRef>
            <a:fillRef idx="2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cxnSp>
        <p:sp>
          <p:nvSpPr>
            <p:cNvPr id="19" name="文本框 18"/>
            <p:cNvSpPr txBox="1"/>
            <p:nvPr/>
          </p:nvSpPr>
          <p:spPr>
            <a:xfrm>
              <a:off x="15140" y="9100"/>
              <a:ext cx="1054" cy="725"/>
            </a:xfrm>
            <a:prstGeom prst="rect">
              <a:avLst/>
            </a:prstGeom>
            <a:grpFill/>
          </p:spPr>
          <p:style>
            <a:lnRef idx="0">
              <a:srgbClr val="FFFFFF"/>
            </a:lnRef>
            <a:fillRef idx="2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p>
              <a:r>
                <a:rPr lang="en-US" sz="2400" b="1"/>
                <a:t>G</a:t>
              </a:r>
              <a:endParaRPr lang="en-US" sz="2400" b="1" baseline="-25000"/>
            </a:p>
          </p:txBody>
        </p:sp>
      </p:grpSp>
      <p:pic>
        <p:nvPicPr>
          <p:cNvPr id="12288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390" y="3282950"/>
            <a:ext cx="5226050" cy="294957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1240155" y="840740"/>
            <a:ext cx="9791700" cy="116205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p>
            <a:pPr marL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、做出下图中乒乓球所受浮力示意图</a:t>
            </a:r>
            <a:endParaRPr lang="zh-CN" altLang="en-US" sz="33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3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                </a:t>
            </a:r>
            <a:endParaRPr lang="zh-CN" altLang="en-US" sz="3300" b="1" spc="170" dirty="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457200" y="457200"/>
            <a:ext cx="11277600" cy="5943600"/>
            <a:chOff x="720" y="720"/>
            <a:chExt cx="17760" cy="9360"/>
          </a:xfrm>
        </p:grpSpPr>
        <p:sp>
          <p:nvSpPr>
            <p:cNvPr id="3" name="图形 11"/>
            <p:cNvSpPr/>
            <p:nvPr>
              <p:custDataLst>
                <p:tags r:id="rId3"/>
              </p:custDataLst>
            </p:nvPr>
          </p:nvSpPr>
          <p:spPr>
            <a:xfrm>
              <a:off x="72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图形 11"/>
            <p:cNvSpPr/>
            <p:nvPr>
              <p:custDataLst>
                <p:tags r:id="rId4"/>
              </p:custDataLst>
            </p:nvPr>
          </p:nvSpPr>
          <p:spPr>
            <a:xfrm rot="16200000">
              <a:off x="72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" name="直接连接符 4"/>
            <p:cNvCxnSpPr/>
            <p:nvPr>
              <p:custDataLst>
                <p:tags r:id="rId5"/>
              </p:custDataLst>
            </p:nvPr>
          </p:nvCxnSpPr>
          <p:spPr>
            <a:xfrm>
              <a:off x="1680" y="72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6" name="直接连接符 5"/>
            <p:cNvCxnSpPr/>
            <p:nvPr>
              <p:custDataLst>
                <p:tags r:id="rId6"/>
              </p:custDataLst>
            </p:nvPr>
          </p:nvCxnSpPr>
          <p:spPr>
            <a:xfrm>
              <a:off x="1680" y="984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7" name="直接连接符 6"/>
            <p:cNvCxnSpPr/>
            <p:nvPr>
              <p:custDataLst>
                <p:tags r:id="rId7"/>
              </p:custDataLst>
            </p:nvPr>
          </p:nvCxnSpPr>
          <p:spPr>
            <a:xfrm>
              <a:off x="72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8" name="图形 11"/>
            <p:cNvSpPr/>
            <p:nvPr>
              <p:custDataLst>
                <p:tags r:id="rId8"/>
              </p:custDataLst>
            </p:nvPr>
          </p:nvSpPr>
          <p:spPr>
            <a:xfrm rot="5400000">
              <a:off x="1743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图形 11"/>
            <p:cNvSpPr/>
            <p:nvPr>
              <p:custDataLst>
                <p:tags r:id="rId9"/>
              </p:custDataLst>
            </p:nvPr>
          </p:nvSpPr>
          <p:spPr>
            <a:xfrm rot="10800000">
              <a:off x="1743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10"/>
              </p:custDataLst>
            </p:nvPr>
          </p:nvCxnSpPr>
          <p:spPr>
            <a:xfrm>
              <a:off x="1848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1" name="图形 11"/>
            <p:cNvSpPr/>
            <p:nvPr>
              <p:custDataLst>
                <p:tags r:id="rId11"/>
              </p:custDataLst>
            </p:nvPr>
          </p:nvSpPr>
          <p:spPr>
            <a:xfrm>
              <a:off x="96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图形 11"/>
            <p:cNvSpPr/>
            <p:nvPr>
              <p:custDataLst>
                <p:tags r:id="rId12"/>
              </p:custDataLst>
            </p:nvPr>
          </p:nvSpPr>
          <p:spPr>
            <a:xfrm rot="16200000">
              <a:off x="96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3" name="直接连接符 12"/>
            <p:cNvCxnSpPr/>
            <p:nvPr>
              <p:custDataLst>
                <p:tags r:id="rId13"/>
              </p:custDataLst>
            </p:nvPr>
          </p:nvCxnSpPr>
          <p:spPr>
            <a:xfrm>
              <a:off x="1680" y="96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4" name="直接连接符 13"/>
            <p:cNvCxnSpPr/>
            <p:nvPr>
              <p:custDataLst>
                <p:tags r:id="rId14"/>
              </p:custDataLst>
            </p:nvPr>
          </p:nvCxnSpPr>
          <p:spPr>
            <a:xfrm>
              <a:off x="1680" y="1008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5" name="直接连接符 14"/>
            <p:cNvCxnSpPr/>
            <p:nvPr>
              <p:custDataLst>
                <p:tags r:id="rId15"/>
              </p:custDataLst>
            </p:nvPr>
          </p:nvCxnSpPr>
          <p:spPr>
            <a:xfrm>
              <a:off x="960" y="1784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6" name="图形 11"/>
            <p:cNvSpPr/>
            <p:nvPr>
              <p:custDataLst>
                <p:tags r:id="rId16"/>
              </p:custDataLst>
            </p:nvPr>
          </p:nvSpPr>
          <p:spPr>
            <a:xfrm rot="5400000">
              <a:off x="1740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图形 11"/>
            <p:cNvSpPr/>
            <p:nvPr>
              <p:custDataLst>
                <p:tags r:id="rId17"/>
              </p:custDataLst>
            </p:nvPr>
          </p:nvSpPr>
          <p:spPr>
            <a:xfrm rot="10800000">
              <a:off x="1740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8" name="直接连接符 17"/>
            <p:cNvCxnSpPr/>
            <p:nvPr>
              <p:custDataLst>
                <p:tags r:id="rId18"/>
              </p:custDataLst>
            </p:nvPr>
          </p:nvCxnSpPr>
          <p:spPr>
            <a:xfrm>
              <a:off x="18240" y="1680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  <p:pic>
        <p:nvPicPr>
          <p:cNvPr id="45058" name="图片 24"/>
          <p:cNvPicPr>
            <a:picLocks noChangeAspect="1"/>
          </p:cNvPicPr>
          <p:nvPr/>
        </p:nvPicPr>
        <p:blipFill>
          <a:blip r:embed="rId19"/>
          <a:srcRect l="3034"/>
          <a:stretch>
            <a:fillRect/>
          </a:stretch>
        </p:blipFill>
        <p:spPr>
          <a:xfrm>
            <a:off x="5085715" y="2623185"/>
            <a:ext cx="2334260" cy="222123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0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6979" name="Rectangle 3"/>
          <p:cNvSpPr>
            <a:spLocks noGrp="1" noRot="1" noChangeArrowheads="1"/>
          </p:cNvSpPr>
          <p:nvPr/>
        </p:nvSpPr>
        <p:spPr>
          <a:xfrm>
            <a:off x="770255" y="509270"/>
            <a:ext cx="9415780" cy="84582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zh-CN" altLang="en-US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2"/>
                <a:sym typeface="+mn-ea"/>
              </a:rPr>
              <a:t> 沉在水底的硬</a:t>
            </a:r>
            <a:r>
              <a:rPr kumimoji="0" lang="zh-CN" altLang="en-US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2"/>
                <a:sym typeface="+mn-ea"/>
              </a:rPr>
              <a:t>币受到浮力的作用吗，如何验</a:t>
            </a:r>
            <a:r>
              <a:rPr kumimoji="0" lang="zh-CN" altLang="en-US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2"/>
                <a:sym typeface="+mn-ea"/>
              </a:rPr>
              <a:t>证？</a:t>
            </a:r>
            <a:endParaRPr kumimoji="0" lang="zh-CN" altLang="en-US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2"/>
              <a:sym typeface="+mn-ea"/>
            </a:endParaRPr>
          </a:p>
        </p:txBody>
      </p:sp>
      <p:pic>
        <p:nvPicPr>
          <p:cNvPr id="19" name="图片 18" descr="微信图片_20260506103504_47_119"/>
          <p:cNvPicPr>
            <a:picLocks noChangeAspect="1"/>
          </p:cNvPicPr>
          <p:nvPr/>
        </p:nvPicPr>
        <p:blipFill>
          <a:blip r:embed="rId1"/>
          <a:srcRect t="7417" b="18435"/>
          <a:stretch>
            <a:fillRect/>
          </a:stretch>
        </p:blipFill>
        <p:spPr>
          <a:xfrm>
            <a:off x="8516620" y="1471295"/>
            <a:ext cx="3105785" cy="5085080"/>
          </a:xfrm>
          <a:prstGeom prst="rect">
            <a:avLst/>
          </a:prstGeom>
        </p:spPr>
      </p:pic>
      <p:pic>
        <p:nvPicPr>
          <p:cNvPr id="20" name="图片 19" descr="微信图片_20260506103505_48_119"/>
          <p:cNvPicPr>
            <a:picLocks noChangeAspect="1"/>
          </p:cNvPicPr>
          <p:nvPr/>
        </p:nvPicPr>
        <p:blipFill>
          <a:blip r:embed="rId2"/>
          <a:srcRect b="25852"/>
          <a:stretch>
            <a:fillRect/>
          </a:stretch>
        </p:blipFill>
        <p:spPr>
          <a:xfrm>
            <a:off x="4889500" y="1471295"/>
            <a:ext cx="3112770" cy="5085080"/>
          </a:xfrm>
          <a:prstGeom prst="rect">
            <a:avLst/>
          </a:prstGeom>
        </p:spPr>
      </p:pic>
      <p:pic>
        <p:nvPicPr>
          <p:cNvPr id="21" name="图片 20" descr="微信图片_20260506103506_49_119"/>
          <p:cNvPicPr>
            <a:picLocks noChangeAspect="1"/>
          </p:cNvPicPr>
          <p:nvPr/>
        </p:nvPicPr>
        <p:blipFill>
          <a:blip r:embed="rId3"/>
          <a:srcRect b="42528"/>
          <a:stretch>
            <a:fillRect/>
          </a:stretch>
        </p:blipFill>
        <p:spPr>
          <a:xfrm>
            <a:off x="906780" y="2279015"/>
            <a:ext cx="3107055" cy="3941445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9926320" y="3553460"/>
            <a:ext cx="824865" cy="3030220"/>
            <a:chOff x="14895" y="5052"/>
            <a:chExt cx="1299" cy="4772"/>
          </a:xfrm>
          <a:solidFill>
            <a:schemeClr val="accent2"/>
          </a:solidFill>
        </p:grpSpPr>
        <p:grpSp>
          <p:nvGrpSpPr>
            <p:cNvPr id="25" name="组合 24"/>
            <p:cNvGrpSpPr/>
            <p:nvPr/>
          </p:nvGrpSpPr>
          <p:grpSpPr>
            <a:xfrm>
              <a:off x="14895" y="5052"/>
              <a:ext cx="1299" cy="2528"/>
              <a:chOff x="15508" y="6784"/>
              <a:chExt cx="1299" cy="2528"/>
            </a:xfrm>
            <a:grpFill/>
          </p:grpSpPr>
          <p:grpSp>
            <p:nvGrpSpPr>
              <p:cNvPr id="26" name="组合 25"/>
              <p:cNvGrpSpPr/>
              <p:nvPr/>
            </p:nvGrpSpPr>
            <p:grpSpPr>
              <a:xfrm>
                <a:off x="15508" y="7132"/>
                <a:ext cx="245" cy="2181"/>
                <a:chOff x="14008" y="933"/>
                <a:chExt cx="172" cy="1099"/>
              </a:xfrm>
              <a:grpFill/>
            </p:grpSpPr>
            <p:sp>
              <p:nvSpPr>
                <p:cNvPr id="27" name="椭圆 26"/>
                <p:cNvSpPr/>
                <p:nvPr/>
              </p:nvSpPr>
              <p:spPr>
                <a:xfrm>
                  <a:off x="14008" y="1889"/>
                  <a:ext cx="172" cy="143"/>
                </a:xfrm>
                <a:prstGeom prst="ellipse">
                  <a:avLst/>
                </a:prstGeom>
                <a:grpFill/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28" name="直接箭头连接符 27"/>
                <p:cNvCxnSpPr/>
                <p:nvPr/>
              </p:nvCxnSpPr>
              <p:spPr>
                <a:xfrm flipV="1">
                  <a:off x="14090" y="933"/>
                  <a:ext cx="8" cy="1042"/>
                </a:xfrm>
                <a:prstGeom prst="straightConnector1">
                  <a:avLst/>
                </a:prstGeom>
                <a:grpFill/>
                <a:ln w="38100">
                  <a:solidFill>
                    <a:srgbClr val="FF0000"/>
                  </a:solidFill>
                  <a:tailEnd type="arrow" w="med" len="med"/>
                </a:ln>
              </p:spPr>
              <p:style>
                <a:lnRef idx="0">
                  <a:srgbClr val="FFFFFF"/>
                </a:lnRef>
                <a:fillRef idx="2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29" name="文本框 28"/>
              <p:cNvSpPr txBox="1"/>
              <p:nvPr/>
            </p:nvSpPr>
            <p:spPr>
              <a:xfrm>
                <a:off x="15753" y="6784"/>
                <a:ext cx="1054" cy="725"/>
              </a:xfrm>
              <a:prstGeom prst="rect">
                <a:avLst/>
              </a:prstGeom>
              <a:grpFill/>
            </p:spPr>
            <p:style>
              <a:lnRef idx="0">
                <a:srgbClr val="FFFFFF"/>
              </a:lnRef>
              <a:fillRef idx="2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p>
                <a:r>
                  <a:rPr lang="en-US" altLang="zh-CN" sz="2400" b="1"/>
                  <a:t>F</a:t>
                </a:r>
                <a:r>
                  <a:rPr lang="zh-CN" altLang="en-US" sz="2400" b="1" baseline="-25000"/>
                  <a:t>浮</a:t>
                </a:r>
                <a:endParaRPr lang="zh-CN" altLang="en-US" sz="2400" b="1" baseline="-25000"/>
              </a:p>
            </p:txBody>
          </p:sp>
        </p:grpSp>
        <p:cxnSp>
          <p:nvCxnSpPr>
            <p:cNvPr id="30" name="直接箭头连接符 29"/>
            <p:cNvCxnSpPr/>
            <p:nvPr/>
          </p:nvCxnSpPr>
          <p:spPr>
            <a:xfrm>
              <a:off x="15009" y="7438"/>
              <a:ext cx="19" cy="2038"/>
            </a:xfrm>
            <a:prstGeom prst="straightConnector1">
              <a:avLst/>
            </a:prstGeom>
            <a:grpFill/>
            <a:ln w="38100">
              <a:solidFill>
                <a:srgbClr val="FF0000"/>
              </a:solidFill>
              <a:tailEnd type="arrow" w="med" len="med"/>
            </a:ln>
          </p:spPr>
          <p:style>
            <a:lnRef idx="0">
              <a:srgbClr val="FFFFFF"/>
            </a:lnRef>
            <a:fillRef idx="2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cxnSp>
        <p:sp>
          <p:nvSpPr>
            <p:cNvPr id="31" name="文本框 30"/>
            <p:cNvSpPr txBox="1"/>
            <p:nvPr/>
          </p:nvSpPr>
          <p:spPr>
            <a:xfrm>
              <a:off x="15140" y="9100"/>
              <a:ext cx="1054" cy="725"/>
            </a:xfrm>
            <a:prstGeom prst="rect">
              <a:avLst/>
            </a:prstGeom>
            <a:grpFill/>
          </p:spPr>
          <p:style>
            <a:lnRef idx="0">
              <a:srgbClr val="FFFFFF"/>
            </a:lnRef>
            <a:fillRef idx="2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p>
              <a:r>
                <a:rPr lang="en-US" sz="2400" b="1"/>
                <a:t>G</a:t>
              </a:r>
              <a:endParaRPr lang="en-US" sz="2400" b="1" baseline="-25000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0010775" y="4189730"/>
            <a:ext cx="740410" cy="878840"/>
            <a:chOff x="15765" y="6598"/>
            <a:chExt cx="1166" cy="1384"/>
          </a:xfrm>
        </p:grpSpPr>
        <p:cxnSp>
          <p:nvCxnSpPr>
            <p:cNvPr id="32" name="直接箭头连接符 31"/>
            <p:cNvCxnSpPr/>
            <p:nvPr/>
          </p:nvCxnSpPr>
          <p:spPr>
            <a:xfrm flipV="1">
              <a:off x="15765" y="6598"/>
              <a:ext cx="8" cy="1384"/>
            </a:xfrm>
            <a:prstGeom prst="straightConnector1">
              <a:avLst/>
            </a:prstGeom>
            <a:ln w="31750" cap="rnd">
              <a:solidFill>
                <a:schemeClr val="accent1"/>
              </a:solidFill>
              <a:round/>
              <a:tailEnd type="arrow" w="med" len="med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3" name="文本框 32"/>
            <p:cNvSpPr txBox="1"/>
            <p:nvPr/>
          </p:nvSpPr>
          <p:spPr>
            <a:xfrm>
              <a:off x="15877" y="6598"/>
              <a:ext cx="1054" cy="725"/>
            </a:xfrm>
            <a:prstGeom prst="rect">
              <a:avLst/>
            </a:prstGeom>
            <a:solidFill>
              <a:schemeClr val="accent2"/>
            </a:solidFill>
          </p:spPr>
          <p:style>
            <a:lnRef idx="0">
              <a:srgbClr val="FFFFFF"/>
            </a:lnRef>
            <a:fillRef idx="2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p>
              <a:r>
                <a:rPr lang="en-US" altLang="zh-CN" sz="2400" b="1"/>
                <a:t>F</a:t>
              </a:r>
              <a:r>
                <a:rPr lang="zh-CN" altLang="en-US" sz="2400" b="1" baseline="-25000"/>
                <a:t>拉</a:t>
              </a:r>
              <a:endParaRPr lang="zh-CN" altLang="en-US" sz="2400" b="1" baseline="-25000"/>
            </a:p>
          </p:txBody>
        </p:sp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584325" y="3910330"/>
            <a:ext cx="76371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其中，</a:t>
            </a:r>
            <a:r>
              <a:rPr lang="en-US" altLang="zh-CN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 </a:t>
            </a:r>
            <a:r>
              <a:rPr lang="en-US" altLang="zh-CN" sz="2800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F</a:t>
            </a:r>
            <a:r>
              <a:rPr lang="zh-CN" altLang="en-US" sz="2800" baseline="-25000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拉</a:t>
            </a:r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为物体浸在液体中时受到的拉力</a:t>
            </a:r>
            <a:endParaRPr lang="zh-CN" altLang="en-US" sz="28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45083" name="Text Box 27"/>
          <p:cNvSpPr txBox="1"/>
          <p:nvPr/>
        </p:nvSpPr>
        <p:spPr>
          <a:xfrm>
            <a:off x="3492500" y="2106295"/>
            <a:ext cx="4726305" cy="82994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anchor="t" anchorCtr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4800" b="1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F</a:t>
            </a:r>
            <a:r>
              <a:rPr lang="zh-CN" altLang="en-US" sz="4800" b="1" baseline="-250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浮</a:t>
            </a:r>
            <a:r>
              <a:rPr lang="en-US" altLang="zh-CN" sz="4800" b="1" baseline="-250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 </a:t>
            </a:r>
            <a:r>
              <a:rPr lang="en-US" altLang="zh-CN" sz="4800" b="1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= G</a:t>
            </a:r>
            <a:r>
              <a:rPr lang="zh-CN" altLang="en-US" sz="4800" b="1" baseline="-250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物</a:t>
            </a:r>
            <a:r>
              <a:rPr lang="en-US" altLang="zh-CN" sz="4800" b="1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-F</a:t>
            </a:r>
            <a:r>
              <a:rPr lang="zh-CN" altLang="en-US" sz="4800" b="1" baseline="-250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拉</a:t>
            </a:r>
            <a:endParaRPr kumimoji="0" lang="zh-CN" altLang="en-US" sz="4800" b="1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6979" name="Rectangle 3"/>
          <p:cNvSpPr>
            <a:spLocks noGrp="1" noRot="1" noChangeArrowheads="1"/>
          </p:cNvSpPr>
          <p:nvPr/>
        </p:nvSpPr>
        <p:spPr>
          <a:xfrm>
            <a:off x="770255" y="364490"/>
            <a:ext cx="9415780" cy="84582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zh-CN" altLang="en-US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2"/>
                <a:sym typeface="+mn-ea"/>
              </a:rPr>
              <a:t> 沉在水底的物体一定受到浮</a:t>
            </a:r>
            <a:r>
              <a:rPr kumimoji="0" lang="zh-CN" altLang="en-US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2"/>
                <a:sym typeface="+mn-ea"/>
              </a:rPr>
              <a:t>力？</a:t>
            </a:r>
            <a:endParaRPr kumimoji="0" lang="zh-CN" altLang="en-US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95" y="2072005"/>
            <a:ext cx="2603500" cy="26720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3"/>
          <a:stretch>
            <a:fillRect/>
          </a:stretch>
        </p:blipFill>
        <p:spPr>
          <a:xfrm>
            <a:off x="3628390" y="2167255"/>
            <a:ext cx="2609850" cy="2672080"/>
          </a:xfrm>
          <a:prstGeom prst="rect">
            <a:avLst/>
          </a:prstGeom>
        </p:spPr>
      </p:pic>
      <p:sp>
        <p:nvSpPr>
          <p:cNvPr id="6147" name="Text Box 5"/>
          <p:cNvSpPr/>
          <p:nvPr/>
        </p:nvSpPr>
        <p:spPr>
          <a:xfrm>
            <a:off x="1162050" y="5605780"/>
            <a:ext cx="10076815" cy="922020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l">
              <a:lnSpc>
                <a:spcPct val="150000"/>
              </a:lnSpc>
              <a:spcBef>
                <a:spcPct val="50000"/>
              </a:spcBef>
            </a:pPr>
            <a:r>
              <a:rPr lang="zh-CN" altLang="en-US" sz="3600" b="1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结论：</a:t>
            </a:r>
            <a:r>
              <a:rPr lang="zh-CN" altLang="en-US" sz="320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浮力的产生必须受到</a:t>
            </a:r>
            <a:r>
              <a:rPr lang="zh-CN" altLang="en-US" sz="3200" b="1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向上的</a:t>
            </a:r>
            <a:r>
              <a:rPr lang="zh-CN" altLang="en-US" sz="320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水的压力。</a:t>
            </a:r>
            <a:endParaRPr lang="zh-CN" altLang="en-US" sz="320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pic>
        <p:nvPicPr>
          <p:cNvPr id="104450" name="图片 2" descr="tim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235" y="2072005"/>
            <a:ext cx="4764405" cy="282003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0445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/>
    </p:bldLst>
  </p:timing>
</p:sld>
</file>

<file path=ppt/tags/tag1.xml><?xml version="1.0" encoding="utf-8"?>
<p:tagLst xmlns:p="http://schemas.openxmlformats.org/presentationml/2006/main">
  <p:tag name="KSO_DOCER_RESOURCE_TRACE_INFO" val="{&quot;id&quot;:&quot;26513309&quot;,&quot;origin&quot;:0,&quot;type&quot;:&quot;pictures&quot;,&quot;user&quot;:&quot;425579029&quot;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7110_1*i*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diagram20217110_1*i*1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diagram20217110_1*i*1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02.xml><?xml version="1.0" encoding="utf-8"?>
<p:tagLst xmlns:p="http://schemas.openxmlformats.org/presentationml/2006/main">
  <p:tag name="KSO_WM_SLIDE_ID" val="diagram2021711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7110"/>
  <p:tag name="KSO_WM_SLIDE_LAYOUT" val="a_d"/>
  <p:tag name="KSO_WM_SLIDE_LAYOUT_CNT" val="1_1"/>
  <p:tag name="KSO_WM_TEMPLATE_THUMBS_INDEX" val="1、4、7、12、13、14、15、16、17、18、20、24、25、28、33、36、40、43、44"/>
  <p:tag name="KSO_WM_SLIDE_SIZE" val="888*468"/>
  <p:tag name="KSO_WM_SLIDE_POSITION" val="36*36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16:43&quot;,&quot;maxSize&quot;:{&quot;size1&quot;:33.299650680520394},&quot;minSize&quot;:{&quot;size1&quot;:24.5996506805204},&quot;normalSize&quot;:{&quot;size1&quot;:30.432984013853734},&quot;subLayout&quot;:[{&quot;id&quot;:&quot;2021-04-01T16:16:43&quot;,&quot;margin&quot;:{&quot;bottom&quot;:0.02600000612437725,&quot;left&quot;:4.657000541687012,&quot;right&quot;:4.657000541687012,&quot;top&quot;:2.5399999618530273},&quot;type&quot;:0},{&quot;id&quot;:&quot;2021-04-01T16:16:43&quot;,&quot;margin&quot;:{&quot;bottom&quot;:2.5399999618530273,&quot;left&quot;:4.657000541687012,&quot;right&quot;:4.657000541687012,&quot;top&quot;:0.8199999928474426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c5e83f310219e61717cdf3"/>
  <p:tag name="KSO_WM_CHIP_FILLPROP" val="[[{&quot;text_align&quot;:&quot;cm&quot;,&quot;text_direction&quot;:&quot;horizontal&quot;,&quot;support_big_font&quot;:false,&quot;picture_toward&quot;:0,&quot;picture_dockside&quot;:[],&quot;fill_id&quot;:&quot;ba3ff9d51a534949a36d761c038b2272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385b67bca2024cfd9b21355f5a1f21ce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fc5e83f310219e61717cdf2"/>
  <p:tag name="KSO_WM_SLIDE_BK_DARK_LIGHT" val="2"/>
  <p:tag name="KSO_WM_SLIDE_BACKGROUND_TYPE" val="general"/>
  <p:tag name="KSO_WM_SLIDE_SUPPORT_FEATURE_TYPE" val="3"/>
  <p:tag name="KSO_WM_TEMPLATE_ASSEMBLE_XID" val="6065706a4054ed1e2fb814f8"/>
  <p:tag name="KSO_WM_TEMPLATE_ASSEMBLE_GROUPID" val="6065706a4054ed1e2fb814f8"/>
</p:tagLst>
</file>

<file path=ppt/tags/tag103.xml><?xml version="1.0" encoding="utf-8"?>
<p:tagLst xmlns:p="http://schemas.openxmlformats.org/presentationml/2006/main">
  <p:tag name="COMMONDATA" val="eyJoZGlkIjoiMGM3ZDNiNjQ5MjMwNGE4NGUzZGUzN2M4NzZkODkzZjgifQ=="/>
  <p:tag name="KSO_WPP_MARK_KEY" val="aefd2560-03eb-4c5c-b0e5-6c2d06ca4ba3"/>
  <p:tag name="resource_record_key" val="{&quot;29&quot;:[50000140,50000159],&quot;65&quot;:[20212457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7110_1*i*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7110_1*i*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7110_1*i*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17110_1*i*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17110_1*i*8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17110_1*i*9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17110_1*i*10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17110_1*i*1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17110_1*i*1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17110_1*i*1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17110_1*i*1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17110_1*i*1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diagram20217110_1*i*1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diagram20217110_1*i*1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25.xml><?xml version="1.0" encoding="utf-8"?>
<p:tagLst xmlns:p="http://schemas.openxmlformats.org/presentationml/2006/main">
  <p:tag name="KSO_WM_SLIDE_ID" val="diagram2021711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7110"/>
  <p:tag name="KSO_WM_SLIDE_LAYOUT" val="a_d"/>
  <p:tag name="KSO_WM_SLIDE_LAYOUT_CNT" val="1_1"/>
  <p:tag name="KSO_WM_TEMPLATE_THUMBS_INDEX" val="1、4、7、12、13、14、15、16、17、18、20、24、25、28、33、36、40、43、44"/>
  <p:tag name="KSO_WM_SLIDE_SIZE" val="888*468"/>
  <p:tag name="KSO_WM_SLIDE_POSITION" val="36*36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16:43&quot;,&quot;maxSize&quot;:{&quot;size1&quot;:33.299650680520394},&quot;minSize&quot;:{&quot;size1&quot;:24.5996506805204},&quot;normalSize&quot;:{&quot;size1&quot;:30.432984013853734},&quot;subLayout&quot;:[{&quot;id&quot;:&quot;2021-04-01T16:16:43&quot;,&quot;margin&quot;:{&quot;bottom&quot;:0.02600000612437725,&quot;left&quot;:4.657000541687012,&quot;right&quot;:4.657000541687012,&quot;top&quot;:2.5399999618530273},&quot;type&quot;:0},{&quot;id&quot;:&quot;2021-04-01T16:16:43&quot;,&quot;margin&quot;:{&quot;bottom&quot;:2.5399999618530273,&quot;left&quot;:4.657000541687012,&quot;right&quot;:4.657000541687012,&quot;top&quot;:0.8199999928474426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c5e83f310219e61717cdf3"/>
  <p:tag name="KSO_WM_CHIP_FILLPROP" val="[[{&quot;text_align&quot;:&quot;cm&quot;,&quot;text_direction&quot;:&quot;horizontal&quot;,&quot;support_big_font&quot;:false,&quot;picture_toward&quot;:0,&quot;picture_dockside&quot;:[],&quot;fill_id&quot;:&quot;ba3ff9d51a534949a36d761c038b2272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385b67bca2024cfd9b21355f5a1f21ce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fc5e83f310219e61717cdf2"/>
  <p:tag name="KSO_WM_SLIDE_BK_DARK_LIGHT" val="2"/>
  <p:tag name="KSO_WM_SLIDE_BACKGROUND_TYPE" val="general"/>
  <p:tag name="KSO_WM_SLIDE_SUPPORT_FEATURE_TYPE" val="3"/>
  <p:tag name="KSO_WM_TEMPLATE_ASSEMBLE_XID" val="6065706a4054ed1e2fb814f8"/>
  <p:tag name="KSO_WM_TEMPLATE_ASSEMBLE_GROUPID" val="6065706a4054ed1e2fb814f8"/>
</p:tagLst>
</file>

<file path=ppt/tags/tag26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27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28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29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3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30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31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32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33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34.xml><?xml version="1.0" encoding="utf-8"?>
<p:tagLst xmlns:p="http://schemas.openxmlformats.org/presentationml/2006/main">
  <p:tag name="TABLE_ENDDRAG_ORIGIN_RECT" val="533*195"/>
  <p:tag name="TABLE_ENDDRAG_RECT" val="327*94*533*195"/>
</p:tagLst>
</file>

<file path=ppt/tags/tag35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  <p:tag name="resource_record_key" val="{&quot;29&quot;:[50000140,50000159],&quot;65&quot;:[20212457]}"/>
</p:tagLst>
</file>

<file path=ppt/tags/tag36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37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38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3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110_1*a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c6468faaa1d34a06b9a7e82560e43b6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dedad87e30b4c1d801efe0441f09418"/>
  <p:tag name="KSO_WM_UNIT_TEXT_FILL_FORE_SCHEMECOLOR_INDEX_BRIGHTNESS" val="0"/>
  <p:tag name="KSO_WM_UNIT_TEXT_FILL_FORE_SCHEMECOLOR_INDEX" val="13"/>
  <p:tag name="KSO_WM_UNIT_TEXT_FILL_TYPE" val="1"/>
  <p:tag name="KSO_WM_TEMPLATE_ASSEMBLE_XID" val="6065706a4054ed1e2fb814f8"/>
  <p:tag name="KSO_WM_TEMPLATE_ASSEMBLE_GROUPID" val="6065706a4054ed1e2fb814f8"/>
</p:tagLst>
</file>

<file path=ppt/tags/tag4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110_1*i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ebec62ec89d4fae899d9e38d57c0fd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110_1*i*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7110_1*i*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7110_1*i*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7110_1*i*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7110_1*i*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17110_1*i*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17110_1*i*8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17110_1*i*9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17110_1*i*10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5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17110_1*i*1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17110_1*i*1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17110_1*i*1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17110_1*i*1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17110_1*i*1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diagram20217110_1*i*1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diagram20217110_1*i*1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57.xml><?xml version="1.0" encoding="utf-8"?>
<p:tagLst xmlns:p="http://schemas.openxmlformats.org/presentationml/2006/main">
  <p:tag name="KSO_WM_DIAGRAM_VIRTUALLY_FRAME" val="{&quot;height&quot;:125.62503937007878,&quot;left&quot;:90,&quot;top&quot;:306,&quot;width&quot;:472.12503937007875}"/>
</p:tagLst>
</file>

<file path=ppt/tags/tag58.xml><?xml version="1.0" encoding="utf-8"?>
<p:tagLst xmlns:p="http://schemas.openxmlformats.org/presentationml/2006/main">
  <p:tag name="KSO_WM_DIAGRAM_VIRTUALLY_FRAME" val="{&quot;height&quot;:125.62503937007878,&quot;left&quot;:90,&quot;top&quot;:306,&quot;width&quot;:472.12503937007875}"/>
</p:tagLst>
</file>

<file path=ppt/tags/tag59.xml><?xml version="1.0" encoding="utf-8"?>
<p:tagLst xmlns:p="http://schemas.openxmlformats.org/presentationml/2006/main">
  <p:tag name="KSO_WM_DIAGRAM_VIRTUALLY_FRAME" val="{&quot;height&quot;:125.62503937007878,&quot;left&quot;:90,&quot;top&quot;:306,&quot;width&quot;:472.12503937007875}"/>
</p:tagLst>
</file>

<file path=ppt/tags/tag6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57"/>
</p:tagLst>
</file>

<file path=ppt/tags/tag60.xml><?xml version="1.0" encoding="utf-8"?>
<p:tagLst xmlns:p="http://schemas.openxmlformats.org/presentationml/2006/main">
  <p:tag name="KSO_WM_DIAGRAM_VIRTUALLY_FRAME" val="{&quot;height&quot;:125.62503937007878,&quot;left&quot;:90,&quot;top&quot;:306,&quot;width&quot;:472.12503937007875}"/>
</p:tagLst>
</file>

<file path=ppt/tags/tag61.xml><?xml version="1.0" encoding="utf-8"?>
<p:tagLst xmlns:p="http://schemas.openxmlformats.org/presentationml/2006/main">
  <p:tag name="KSO_WM_DIAGRAM_VIRTUALLY_FRAME" val="{&quot;height&quot;:125.62503937007878,&quot;left&quot;:90,&quot;top&quot;:306,&quot;width&quot;:472.12503937007875}"/>
</p:tagLst>
</file>

<file path=ppt/tags/tag62.xml><?xml version="1.0" encoding="utf-8"?>
<p:tagLst xmlns:p="http://schemas.openxmlformats.org/presentationml/2006/main">
  <p:tag name="KSO_WM_DIAGRAM_VIRTUALLY_FRAME" val="{&quot;height&quot;:125.62503937007878,&quot;left&quot;:90,&quot;top&quot;:306,&quot;width&quot;:472.12503937007875}"/>
</p:tagLst>
</file>

<file path=ppt/tags/tag63.xml><?xml version="1.0" encoding="utf-8"?>
<p:tagLst xmlns:p="http://schemas.openxmlformats.org/presentationml/2006/main">
  <p:tag name="KSO_WM_DIAGRAM_VIRTUALLY_FRAME" val="{&quot;height&quot;:125.62503937007878,&quot;left&quot;:90,&quot;top&quot;:306,&quot;width&quot;:472.12503937007875}"/>
</p:tagLst>
</file>

<file path=ppt/tags/tag64.xml><?xml version="1.0" encoding="utf-8"?>
<p:tagLst xmlns:p="http://schemas.openxmlformats.org/presentationml/2006/main">
  <p:tag name="KSO_WM_DIAGRAM_VIRTUALLY_FRAME" val="{&quot;height&quot;:125.62503937007878,&quot;left&quot;:90,&quot;top&quot;:306,&quot;width&quot;:472.12503937007875}"/>
</p:tagLst>
</file>

<file path=ppt/tags/tag65.xml><?xml version="1.0" encoding="utf-8"?>
<p:tagLst xmlns:p="http://schemas.openxmlformats.org/presentationml/2006/main">
  <p:tag name="KSO_WM_DIAGRAM_VIRTUALLY_FRAME" val="{&quot;height&quot;:125.62503937007878,&quot;left&quot;:90,&quot;top&quot;:306,&quot;width&quot;:472.12503937007875}"/>
</p:tagLst>
</file>

<file path=ppt/tags/tag66.xml><?xml version="1.0" encoding="utf-8"?>
<p:tagLst xmlns:p="http://schemas.openxmlformats.org/presentationml/2006/main">
  <p:tag name="KSO_WM_DIAGRAM_VIRTUALLY_FRAME" val="{&quot;height&quot;:125.62503937007878,&quot;left&quot;:90,&quot;top&quot;:306,&quot;width&quot;:472.12503937007875}"/>
</p:tagLst>
</file>

<file path=ppt/tags/tag67.xml><?xml version="1.0" encoding="utf-8"?>
<p:tagLst xmlns:p="http://schemas.openxmlformats.org/presentationml/2006/main">
  <p:tag name="KSO_WM_DIAGRAM_VIRTUALLY_FRAME" val="{&quot;height&quot;:125.62503937007878,&quot;left&quot;:90,&quot;top&quot;:306,&quot;width&quot;:472.12503937007875}"/>
</p:tagLst>
</file>

<file path=ppt/tags/tag68.xml><?xml version="1.0" encoding="utf-8"?>
<p:tagLst xmlns:p="http://schemas.openxmlformats.org/presentationml/2006/main">
  <p:tag name="KSO_WM_DIAGRAM_VIRTUALLY_FRAME" val="{&quot;height&quot;:125.62503937007878,&quot;left&quot;:90,&quot;top&quot;:306,&quot;width&quot;:472.12503937007875}"/>
</p:tagLst>
</file>

<file path=ppt/tags/tag69.xml><?xml version="1.0" encoding="utf-8"?>
<p:tagLst xmlns:p="http://schemas.openxmlformats.org/presentationml/2006/main">
  <p:tag name="KSO_WM_DIAGRAM_VIRTUALLY_FRAME" val="{&quot;height&quot;:125.62503937007878,&quot;left&quot;:90,&quot;top&quot;:306,&quot;width&quot;:472.12503937007875}"/>
</p:tagLst>
</file>

<file path=ppt/tags/tag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110_1*a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c6468faaa1d34a06b9a7e82560e43b6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dedad87e30b4c1d801efe0441f09418"/>
  <p:tag name="KSO_WM_UNIT_TEXT_FILL_FORE_SCHEMECOLOR_INDEX_BRIGHTNESS" val="0"/>
  <p:tag name="KSO_WM_UNIT_TEXT_FILL_FORE_SCHEMECOLOR_INDEX" val="13"/>
  <p:tag name="KSO_WM_UNIT_TEXT_FILL_TYPE" val="1"/>
  <p:tag name="KSO_WM_TEMPLATE_ASSEMBLE_XID" val="6065706a4054ed1e2fb814f8"/>
  <p:tag name="KSO_WM_TEMPLATE_ASSEMBLE_GROUPID" val="6065706a4054ed1e2fb814f8"/>
</p:tagLst>
</file>

<file path=ppt/tags/tag70.xml><?xml version="1.0" encoding="utf-8"?>
<p:tagLst xmlns:p="http://schemas.openxmlformats.org/presentationml/2006/main">
  <p:tag name="KSO_WM_DIAGRAM_VIRTUALLY_FRAME" val="{&quot;height&quot;:125.62503937007878,&quot;left&quot;:90,&quot;top&quot;:306,&quot;width&quot;:472.12503937007875}"/>
</p:tagLst>
</file>

<file path=ppt/tags/tag71.xml><?xml version="1.0" encoding="utf-8"?>
<p:tagLst xmlns:p="http://schemas.openxmlformats.org/presentationml/2006/main">
  <p:tag name="KSO_WM_DIAGRAM_VIRTUALLY_FRAME" val="{&quot;height&quot;:125.62503937007878,&quot;left&quot;:90,&quot;top&quot;:306,&quot;width&quot;:472.12503937007875}"/>
</p:tagLst>
</file>

<file path=ppt/tags/tag72.xml><?xml version="1.0" encoding="utf-8"?>
<p:tagLst xmlns:p="http://schemas.openxmlformats.org/presentationml/2006/main">
  <p:tag name="KSO_WM_DIAGRAM_VIRTUALLY_FRAME" val="{&quot;height&quot;:125.62503937007878,&quot;left&quot;:90,&quot;top&quot;:306,&quot;width&quot;:472.12503937007875}"/>
</p:tagLst>
</file>

<file path=ppt/tags/tag73.xml><?xml version="1.0" encoding="utf-8"?>
<p:tagLst xmlns:p="http://schemas.openxmlformats.org/presentationml/2006/main">
  <p:tag name="KSO_WM_DIAGRAM_VIRTUALLY_FRAME" val="{&quot;height&quot;:125.62503937007878,&quot;left&quot;:90,&quot;top&quot;:306,&quot;width&quot;:472.12503937007875}"/>
</p:tagLst>
</file>

<file path=ppt/tags/tag74.xml><?xml version="1.0" encoding="utf-8"?>
<p:tagLst xmlns:p="http://schemas.openxmlformats.org/presentationml/2006/main">
  <p:tag name="KSO_WM_DIAGRAM_VIRTUALLY_FRAME" val="{&quot;height&quot;:125.62503937007878,&quot;left&quot;:90,&quot;top&quot;:306,&quot;width&quot;:472.12503937007875}"/>
</p:tagLst>
</file>

<file path=ppt/tags/tag75.xml><?xml version="1.0" encoding="utf-8"?>
<p:tagLst xmlns:p="http://schemas.openxmlformats.org/presentationml/2006/main">
  <p:tag name="KSO_WM_DIAGRAM_VIRTUALLY_FRAME" val="{&quot;height&quot;:125.62503937007878,&quot;left&quot;:90,&quot;top&quot;:306,&quot;width&quot;:472.12503937007875}"/>
</p:tagLst>
</file>

<file path=ppt/tags/tag76.xml><?xml version="1.0" encoding="utf-8"?>
<p:tagLst xmlns:p="http://schemas.openxmlformats.org/presentationml/2006/main">
  <p:tag name="KSO_WM_DIAGRAM_VIRTUALLY_FRAME" val="{&quot;height&quot;:125.62503937007878,&quot;left&quot;:90,&quot;top&quot;:306,&quot;width&quot;:472.12503937007875}"/>
</p:tagLst>
</file>

<file path=ppt/tags/tag77.xml><?xml version="1.0" encoding="utf-8"?>
<p:tagLst xmlns:p="http://schemas.openxmlformats.org/presentationml/2006/main">
  <p:tag name="KSO_WM_DIAGRAM_VIRTUALLY_FRAME" val="{&quot;height&quot;:125.62503937007878,&quot;left&quot;:90,&quot;top&quot;:306,&quot;width&quot;:472.12503937007875}"/>
</p:tagLst>
</file>

<file path=ppt/tags/tag78.xml><?xml version="1.0" encoding="utf-8"?>
<p:tagLst xmlns:p="http://schemas.openxmlformats.org/presentationml/2006/main">
  <p:tag name="KSO_WM_DIAGRAM_VIRTUALLY_FRAME" val="{&quot;height&quot;:125.62503937007878,&quot;left&quot;:90,&quot;top&quot;:306,&quot;width&quot;:472.12503937007875}"/>
</p:tagLst>
</file>

<file path=ppt/tags/tag79.xml><?xml version="1.0" encoding="utf-8"?>
<p:tagLst xmlns:p="http://schemas.openxmlformats.org/presentationml/2006/main">
  <p:tag name="KSO_WM_DIAGRAM_VIRTUALLY_FRAME" val="{&quot;height&quot;:125.62503937007878,&quot;left&quot;:90,&quot;top&quot;:306,&quot;width&quot;:472.12503937007875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110_1*i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ebec62ec89d4fae899d9e38d57c0fd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80.xml><?xml version="1.0" encoding="utf-8"?>
<p:tagLst xmlns:p="http://schemas.openxmlformats.org/presentationml/2006/main">
  <p:tag name="KSO_WM_DIAGRAM_VIRTUALLY_FRAME" val="{&quot;height&quot;:125.62503937007878,&quot;left&quot;:90,&quot;top&quot;:306,&quot;width&quot;:472.12503937007875}"/>
</p:tagLst>
</file>

<file path=ppt/tags/tag81.xml><?xml version="1.0" encoding="utf-8"?>
<p:tagLst xmlns:p="http://schemas.openxmlformats.org/presentationml/2006/main">
  <p:tag name="KSO_WM_DIAGRAM_VIRTUALLY_FRAME" val="{&quot;height&quot;:125.62503937007878,&quot;left&quot;:90,&quot;top&quot;:306,&quot;width&quot;:472.12503937007875}"/>
</p:tagLst>
</file>

<file path=ppt/tags/tag82.xml><?xml version="1.0" encoding="utf-8"?>
<p:tagLst xmlns:p="http://schemas.openxmlformats.org/presentationml/2006/main">
  <p:tag name="KSO_WM_DIAGRAM_VIRTUALLY_FRAME" val="{&quot;height&quot;:125.62503937007878,&quot;left&quot;:90,&quot;top&quot;:306,&quot;width&quot;:472.12503937007875}"/>
</p:tagLst>
</file>

<file path=ppt/tags/tag83.xml><?xml version="1.0" encoding="utf-8"?>
<p:tagLst xmlns:p="http://schemas.openxmlformats.org/presentationml/2006/main">
  <p:tag name="KSO_WM_SLIDE_ID" val="diagram2021711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7110"/>
  <p:tag name="KSO_WM_SLIDE_LAYOUT" val="a_d"/>
  <p:tag name="KSO_WM_SLIDE_LAYOUT_CNT" val="1_1"/>
  <p:tag name="KSO_WM_TEMPLATE_THUMBS_INDEX" val="1、4、7、12、13、14、15、16、17、18、20、24、25、28、33、36、40、43、44"/>
  <p:tag name="KSO_WM_SLIDE_SIZE" val="888*468"/>
  <p:tag name="KSO_WM_SLIDE_POSITION" val="36*36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16:43&quot;,&quot;maxSize&quot;:{&quot;size1&quot;:33.299650680520394},&quot;minSize&quot;:{&quot;size1&quot;:24.5996506805204},&quot;normalSize&quot;:{&quot;size1&quot;:30.432984013853734},&quot;subLayout&quot;:[{&quot;id&quot;:&quot;2021-04-01T16:16:43&quot;,&quot;margin&quot;:{&quot;bottom&quot;:0.02600000612437725,&quot;left&quot;:4.657000541687012,&quot;right&quot;:4.657000541687012,&quot;top&quot;:2.5399999618530273},&quot;type&quot;:0},{&quot;id&quot;:&quot;2021-04-01T16:16:43&quot;,&quot;margin&quot;:{&quot;bottom&quot;:2.5399999618530273,&quot;left&quot;:4.657000541687012,&quot;right&quot;:4.657000541687012,&quot;top&quot;:0.8199999928474426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c5e83f310219e61717cdf3"/>
  <p:tag name="KSO_WM_CHIP_FILLPROP" val="[[{&quot;text_align&quot;:&quot;cm&quot;,&quot;text_direction&quot;:&quot;horizontal&quot;,&quot;support_big_font&quot;:false,&quot;picture_toward&quot;:0,&quot;picture_dockside&quot;:[],&quot;fill_id&quot;:&quot;ba3ff9d51a534949a36d761c038b2272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385b67bca2024cfd9b21355f5a1f21ce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fc5e83f310219e61717cdf2"/>
  <p:tag name="KSO_WM_SLIDE_BK_DARK_LIGHT" val="2"/>
  <p:tag name="KSO_WM_SLIDE_BACKGROUND_TYPE" val="general"/>
  <p:tag name="KSO_WM_SLIDE_SUPPORT_FEATURE_TYPE" val="3"/>
  <p:tag name="KSO_WM_TEMPLATE_ASSEMBLE_XID" val="6065706a4054ed1e2fb814f8"/>
  <p:tag name="KSO_WM_TEMPLATE_ASSEMBLE_GROUPID" val="6065706a4054ed1e2fb814f8"/>
</p:tagLst>
</file>

<file path=ppt/tags/tag8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110_1*a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c6468faaa1d34a06b9a7e82560e43b6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dedad87e30b4c1d801efe0441f09418"/>
  <p:tag name="KSO_WM_UNIT_TEXT_FILL_FORE_SCHEMECOLOR_INDEX_BRIGHTNESS" val="0"/>
  <p:tag name="KSO_WM_UNIT_TEXT_FILL_FORE_SCHEMECOLOR_INDEX" val="13"/>
  <p:tag name="KSO_WM_UNIT_TEXT_FILL_TYPE" val="1"/>
  <p:tag name="KSO_WM_TEMPLATE_ASSEMBLE_XID" val="6065706a4054ed1e2fb814f8"/>
  <p:tag name="KSO_WM_TEMPLATE_ASSEMBLE_GROUPID" val="6065706a4054ed1e2fb814f8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110_1*i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ebec62ec89d4fae899d9e38d57c0fd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110_1*i*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7110_1*i*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7110_1*i*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7110_1*i*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110_1*i*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7110_1*i*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17110_1*i*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17110_1*i*8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17110_1*i*9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17110_1*i*10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17110_1*i*1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17110_1*i*1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17110_1*i*1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17110_1*i*1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17110_1*i*1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824</Words>
  <Application>WPS 演示</Application>
  <PresentationFormat>宽屏</PresentationFormat>
  <Paragraphs>144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1" baseType="lpstr">
      <vt:lpstr>Arial</vt:lpstr>
      <vt:lpstr>宋体</vt:lpstr>
      <vt:lpstr>Wingdings</vt:lpstr>
      <vt:lpstr>思源黑体 CN Light</vt:lpstr>
      <vt:lpstr>微软雅黑</vt:lpstr>
      <vt:lpstr>仓耳渔阳体 W05</vt:lpstr>
      <vt:lpstr>思源黑体 CN Bold</vt:lpstr>
      <vt:lpstr>汉仪楷体简</vt:lpstr>
      <vt:lpstr>汉仪楷体简</vt:lpstr>
      <vt:lpstr>Times New Roman</vt:lpstr>
      <vt:lpstr>Arial Unicode MS</vt:lpstr>
      <vt:lpstr>Wingdings</vt:lpstr>
      <vt:lpstr>黑体</vt:lpstr>
      <vt:lpstr>华文楷体</vt:lpstr>
      <vt:lpstr>楷体_GB2312</vt:lpstr>
      <vt:lpstr>Calibri</vt:lpstr>
      <vt:lpstr>楷体</vt:lpstr>
      <vt:lpstr>华康古籍木兰W3</vt:lpstr>
      <vt:lpstr>幼圆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xiongsongyan</cp:lastModifiedBy>
  <cp:revision>50</cp:revision>
  <dcterms:created xsi:type="dcterms:W3CDTF">2023-03-28T07:58:00Z</dcterms:created>
  <dcterms:modified xsi:type="dcterms:W3CDTF">2026-05-06T05:46:21Z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26D74F21379149CCBC52C575DD4BBCC9_13</vt:lpwstr>
  </property>
  <property fmtid="{D5CDD505-2E9C-101B-9397-08002B2CF9AE}" pid="3" name="KSOProductBuildVer">
    <vt:lpwstr>2052-12.1.0.25865</vt:lpwstr>
  </property>
  <property fmtid="{D5CDD505-2E9C-101B-9397-08002B2CF9AE}" pid="4" name="KSOTemplateUUID">
    <vt:lpwstr>v1.0_mb_T+L95ysIptv7aZdUMe54pw==</vt:lpwstr>
  </property>
</Properties>
</file>