
<file path=[Content_Types].xml><?xml version="1.0" encoding="utf-8"?>
<Types xmlns="http://schemas.openxmlformats.org/package/2006/content-types">
  <Default Extension="jpeg" ContentType="image/jpeg"/>
  <Default Extension="JPG" ContentType="image/.jp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gif" ContentType="image/gif"/>
  <Default Extension="png" ContentType="image/png"/>
  <Default Extension="wdp" ContentType="image/vnd.ms-photo"/>
  <Default Extension="wmf" ContentType="image/x-wmf"/>
  <Default Extension="emf" ContentType="image/x-em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handoutMasters/handoutMaster1.xml" ContentType="application/vnd.openxmlformats-officedocument.presentationml.handoutMaster+xml"/>
  <Override PartName="/ppt/media/image39.webp" ContentType="image/webp"/>
  <Override PartName="/ppt/media/image41.webp" ContentType="image/webp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57" r:id="rId3"/>
    <p:sldId id="479" r:id="rId4"/>
    <p:sldId id="480" r:id="rId5"/>
    <p:sldId id="481" r:id="rId6"/>
    <p:sldId id="492" r:id="rId7"/>
    <p:sldId id="483" r:id="rId8"/>
    <p:sldId id="482" r:id="rId9"/>
    <p:sldId id="494" r:id="rId10"/>
    <p:sldId id="484" r:id="rId11"/>
    <p:sldId id="485" r:id="rId12"/>
    <p:sldId id="497" r:id="rId13"/>
    <p:sldId id="486" r:id="rId14"/>
    <p:sldId id="491" r:id="rId15"/>
    <p:sldId id="489" r:id="rId16"/>
    <p:sldId id="490" r:id="rId17"/>
    <p:sldId id="493" r:id="rId18"/>
    <p:sldId id="478" r:id="rId19"/>
    <p:sldId id="496" r:id="rId20"/>
    <p:sldId id="495" r:id="rId21"/>
    <p:sldId id="487" r:id="rId22"/>
    <p:sldId id="277" r:id="rId23"/>
  </p:sldIdLst>
  <p:sldSz cx="12192000" cy="6858000"/>
  <p:notesSz cx="6858000" cy="9144000"/>
  <p:embeddedFontLst>
    <p:embeddedFont>
      <p:font typeface="思源黑体 CN Light" panose="020B0300000000000000" charset="-122"/>
      <p:regular r:id="rId30"/>
    </p:embeddedFont>
    <p:embeddedFont>
      <p:font typeface="微软雅黑" panose="020B0503020204020204" charset="-122"/>
      <p:regular r:id="rId31"/>
    </p:embeddedFont>
    <p:embeddedFont>
      <p:font typeface="楷体" panose="02010609060101010101" charset="-122"/>
      <p:regular r:id="rId32"/>
    </p:embeddedFont>
    <p:embeddedFont>
      <p:font typeface="仓耳渔阳体 W05" panose="02020400000000000000" charset="-122"/>
      <p:regular r:id="rId33"/>
    </p:embeddedFont>
    <p:embeddedFont>
      <p:font typeface="思源黑体 CN Bold" panose="020B0800000000000000" charset="-122"/>
      <p:bold r:id="rId34"/>
    </p:embeddedFont>
    <p:embeddedFont>
      <p:font typeface="汉仪楷体简" panose="02010600000101010101" charset="-128"/>
      <p:regular r:id="rId35"/>
    </p:embeddedFont>
    <p:embeddedFont>
      <p:font typeface="黑体" panose="02010609060101010101" charset="-122"/>
      <p:regular r:id="rId36"/>
    </p:embeddedFont>
  </p:embeddedFontLst>
  <p:custDataLst>
    <p:tags r:id="rId3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41" userDrawn="1">
          <p15:clr>
            <a:srgbClr val="A4A3A4"/>
          </p15:clr>
        </p15:guide>
        <p15:guide id="2" pos="309" userDrawn="1">
          <p15:clr>
            <a:srgbClr val="A4A3A4"/>
          </p15:clr>
        </p15:guide>
        <p15:guide id="3" pos="723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A" lastIdx="0" clrIdx="0"/>
  <p:cmAuthor id="2" name="Administrator" initials="A" lastIdx="0" clrIdx="1"/>
  <p:cmAuthor id="3" name="1206988966@qq.com" initials="1" lastIdx="0" clrIdx="2"/>
  <p:cmAuthor id="4" name="Sky123.Org" initials="S" lastIdx="0" clrIdx="3"/>
  <p:cmAuthor id="5" name="姜伟光" initials="姜" lastIdx="0" clrIdx="4"/>
  <p:cmAuthor id="6" name="xkb1.com" initials="x" lastIdx="0" clrIdx="5"/>
  <p:cmAuthor id="7" name="Pueschner, Franziska {FA~Shanghai}" initials="P" lastIdx="0" clrIdx="6"/>
  <p:cmAuthor id="8" name="www.xkb1.com" initials="w" lastIdx="0" clrIdx="7"/>
  <p:cmAuthor id="9" name="lenovo" initials="l" lastIdx="0" clrIdx="8"/>
  <p:cmAuthor id="10" name="幸全" initials="幸全" lastIdx="0" clrIdx="9"/>
  <p:cmAuthor id="11" name="HJZX010" initials="" lastIdx="0" clrIdx="10"/>
  <p:cmAuthor id="12" name="Microsoft" initials="M" lastIdx="0" clrIdx="11"/>
  <p:cmAuthor id="13" name="jh" initials="j" lastIdx="0" clrIdx="12"/>
  <p:cmAuthor id="14" name="ming qiu" initials="m" lastIdx="0" clrIdx="13"/>
  <p:cmAuthor id="15" name="王子涵" initials="王" lastIdx="0" clrIdx="14"/>
  <p:cmAuthor id="16" name="MyPC" initials="M" lastIdx="0" clrIdx="15"/>
  <p:cmAuthor id="17" name="李丽" initials="李" lastIdx="0" clrIdx="16"/>
  <p:cmAuthor id="18" name="Nicole Li  李倩" initials="N" lastIdx="0" clrIdx="17"/>
  <p:cmAuthor id="19" name="admin" initials="a" lastIdx="0" clrIdx="18"/>
  <p:cmAuthor id="20" name="222" initials="2" lastIdx="0" clrIdx="19"/>
  <p:cmAuthor id="21" name="我心飞翔" initials="我" lastIdx="0" clrIdx="20"/>
  <p:cmAuthor id="22" name="CC" initials="C" lastIdx="0" clrIdx="21"/>
  <p:cmAuthor id="23" name="ZhangS" initials="Z" lastIdx="0" clrIdx="22"/>
  <p:cmAuthor id="24" name="602656769@qq.com" initials="" lastIdx="0" clrIdx="23"/>
  <p:cmAuthor id="25" name="TuWY" initials="T" lastIdx="0" clrIdx="24"/>
  <p:cmAuthor id="26" name="王习习" initials="王" lastIdx="0" clrIdx="25"/>
  <p:cmAuthor id="27" name="Taylor Hartwell" initials="TH [6]" lastIdx="0" clrIdx="26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7B37"/>
    <a:srgbClr val="FFDA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041"/>
        <p:guide pos="309"/>
        <p:guide pos="723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7" Type="http://schemas.openxmlformats.org/officeDocument/2006/relationships/tags" Target="tags/tag95.xml"/><Relationship Id="rId36" Type="http://schemas.openxmlformats.org/officeDocument/2006/relationships/font" Target="fonts/font7.fntdata"/><Relationship Id="rId35" Type="http://schemas.openxmlformats.org/officeDocument/2006/relationships/font" Target="fonts/font6.fntdata"/><Relationship Id="rId34" Type="http://schemas.openxmlformats.org/officeDocument/2006/relationships/font" Target="fonts/font5.fntdata"/><Relationship Id="rId33" Type="http://schemas.openxmlformats.org/officeDocument/2006/relationships/font" Target="fonts/font4.fntdata"/><Relationship Id="rId32" Type="http://schemas.openxmlformats.org/officeDocument/2006/relationships/font" Target="fonts/font3.fntdata"/><Relationship Id="rId31" Type="http://schemas.openxmlformats.org/officeDocument/2006/relationships/font" Target="fonts/font2.fntdata"/><Relationship Id="rId30" Type="http://schemas.openxmlformats.org/officeDocument/2006/relationships/font" Target="fonts/font1.fntdata"/><Relationship Id="rId3" Type="http://schemas.openxmlformats.org/officeDocument/2006/relationships/slide" Target="slides/slide1.xml"/><Relationship Id="rId29" Type="http://schemas.openxmlformats.org/officeDocument/2006/relationships/commentAuthors" Target="commentAuthors.xml"/><Relationship Id="rId28" Type="http://schemas.openxmlformats.org/officeDocument/2006/relationships/tableStyles" Target="tableStyles.xml"/><Relationship Id="rId27" Type="http://schemas.openxmlformats.org/officeDocument/2006/relationships/viewProps" Target="viewProps.xml"/><Relationship Id="rId26" Type="http://schemas.openxmlformats.org/officeDocument/2006/relationships/presProps" Target="presProps.xml"/><Relationship Id="rId25" Type="http://schemas.openxmlformats.org/officeDocument/2006/relationships/handoutMaster" Target="handoutMasters/handoutMaster1.xml"/><Relationship Id="rId24" Type="http://schemas.openxmlformats.org/officeDocument/2006/relationships/notesMaster" Target="notesMasters/notesMaster1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tags" Target="../tags/tag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tags" Target="../tags/tag3.xm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1" name="图片 100" descr="D:/HuaweiMoveData/Users/samon-ks/Desktop/f98905b3a41040a2acf3791fda592704.jpgf98905b3a41040a2acf3791fda592704"/>
          <p:cNvPicPr/>
          <p:nvPr userDrawn="1">
            <p:custDataLst>
              <p:tags r:id="rId2"/>
            </p:custDataLst>
          </p:nvPr>
        </p:nvPicPr>
        <p:blipFill>
          <a:blip r:embed="rId3"/>
          <a:srcRect l="3144" r="3144"/>
          <a:stretch>
            <a:fillRect/>
          </a:stretch>
        </p:blipFill>
        <p:spPr>
          <a:xfrm>
            <a:off x="2553970" y="635"/>
            <a:ext cx="963549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 userDrawn="1"/>
        </p:nvSpPr>
        <p:spPr>
          <a:xfrm>
            <a:off x="-438785" y="635"/>
            <a:ext cx="10262235" cy="685800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tents-glamping"/>
          <p:cNvPicPr>
            <a:picLocks noChangeAspect="1"/>
          </p:cNvPicPr>
          <p:nvPr userDrawn="1"/>
        </p:nvPicPr>
        <p:blipFill>
          <a:blip r:embed="rId2"/>
          <a:srcRect t="36948" b="31531"/>
          <a:stretch>
            <a:fillRect/>
          </a:stretch>
        </p:blipFill>
        <p:spPr>
          <a:xfrm>
            <a:off x="-19050" y="0"/>
            <a:ext cx="12211685" cy="216154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-19050" y="0"/>
            <a:ext cx="12161520" cy="216154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11" name="椭圆 10"/>
          <p:cNvSpPr/>
          <p:nvPr userDrawn="1"/>
        </p:nvSpPr>
        <p:spPr>
          <a:xfrm>
            <a:off x="197485" y="314325"/>
            <a:ext cx="454660" cy="454660"/>
          </a:xfrm>
          <a:prstGeom prst="ellipse">
            <a:avLst/>
          </a:prstGeom>
          <a:solidFill>
            <a:srgbClr val="337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7" name="椭圆 6"/>
          <p:cNvSpPr/>
          <p:nvPr userDrawn="1"/>
        </p:nvSpPr>
        <p:spPr>
          <a:xfrm>
            <a:off x="499110" y="323215"/>
            <a:ext cx="226060" cy="22606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FDC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1" name="그룹 1001"/>
          <p:cNvGrpSpPr/>
          <p:nvPr userDrawn="1"/>
        </p:nvGrpSpPr>
        <p:grpSpPr>
          <a:xfrm>
            <a:off x="0" y="0"/>
            <a:ext cx="12190476" cy="6857143"/>
            <a:chOff x="0" y="0"/>
            <a:chExt cx="12190476" cy="6857143"/>
          </a:xfrm>
        </p:grpSpPr>
        <p:pic>
          <p:nvPicPr>
            <p:cNvPr id="6" name="Object 2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0476" cy="6857143"/>
            </a:xfrm>
            <a:prstGeom prst="rect">
              <a:avLst/>
            </a:prstGeom>
          </p:spPr>
        </p:pic>
      </p:grpSp>
      <p:sp>
        <p:nvSpPr>
          <p:cNvPr id="2" name="圆角矩形 1"/>
          <p:cNvSpPr/>
          <p:nvPr userDrawn="1"/>
        </p:nvSpPr>
        <p:spPr>
          <a:xfrm>
            <a:off x="152399" y="152400"/>
            <a:ext cx="11887201" cy="6553200"/>
          </a:xfrm>
          <a:prstGeom prst="roundRect">
            <a:avLst>
              <a:gd name="adj" fmla="val 3933"/>
            </a:avLst>
          </a:prstGeom>
          <a:solidFill>
            <a:srgbClr val="FFFEFB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20" name="그룹 1020"/>
          <p:cNvGrpSpPr/>
          <p:nvPr userDrawn="1"/>
        </p:nvGrpSpPr>
        <p:grpSpPr>
          <a:xfrm>
            <a:off x="609600" y="368395"/>
            <a:ext cx="385032" cy="385032"/>
            <a:chOff x="844899" y="754062"/>
            <a:chExt cx="385032" cy="385032"/>
          </a:xfrm>
        </p:grpSpPr>
        <p:pic>
          <p:nvPicPr>
            <p:cNvPr id="61" name="Object 6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4899" y="754062"/>
              <a:ext cx="385032" cy="385032"/>
            </a:xfrm>
            <a:prstGeom prst="rect">
              <a:avLst/>
            </a:prstGeom>
          </p:spPr>
        </p:pic>
      </p:grpSp>
      <p:cxnSp>
        <p:nvCxnSpPr>
          <p:cNvPr id="3" name="直接连接符 2"/>
          <p:cNvCxnSpPr/>
          <p:nvPr userDrawn="1"/>
        </p:nvCxnSpPr>
        <p:spPr>
          <a:xfrm>
            <a:off x="440563" y="838200"/>
            <a:ext cx="1130935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6" name="图片 0" descr="二一教育logo反白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34600" y="308292"/>
            <a:ext cx="1209040" cy="328295"/>
          </a:xfrm>
          <a:prstGeom prst="rect">
            <a:avLst/>
          </a:prstGeom>
        </p:spPr>
      </p:pic>
      <p:sp>
        <p:nvSpPr>
          <p:cNvPr id="9" name="任意多边形 8"/>
          <p:cNvSpPr/>
          <p:nvPr userDrawn="1"/>
        </p:nvSpPr>
        <p:spPr>
          <a:xfrm>
            <a:off x="1295400" y="152400"/>
            <a:ext cx="947420" cy="718185"/>
          </a:xfrm>
          <a:custGeom>
            <a:avLst/>
            <a:gdLst>
              <a:gd name="adj" fmla="val 1666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92" h="1131">
                <a:moveTo>
                  <a:pt x="160" y="0"/>
                </a:moveTo>
                <a:lnTo>
                  <a:pt x="1332" y="0"/>
                </a:lnTo>
                <a:cubicBezTo>
                  <a:pt x="1420" y="0"/>
                  <a:pt x="1492" y="72"/>
                  <a:pt x="1492" y="160"/>
                </a:cubicBezTo>
                <a:lnTo>
                  <a:pt x="1492" y="800"/>
                </a:lnTo>
                <a:cubicBezTo>
                  <a:pt x="1492" y="888"/>
                  <a:pt x="1420" y="960"/>
                  <a:pt x="1332" y="960"/>
                </a:cubicBezTo>
                <a:lnTo>
                  <a:pt x="1218" y="960"/>
                </a:lnTo>
                <a:lnTo>
                  <a:pt x="1132" y="1131"/>
                </a:lnTo>
                <a:lnTo>
                  <a:pt x="1047" y="960"/>
                </a:lnTo>
                <a:lnTo>
                  <a:pt x="160" y="960"/>
                </a:lnTo>
                <a:cubicBezTo>
                  <a:pt x="72" y="960"/>
                  <a:pt x="0" y="888"/>
                  <a:pt x="0" y="800"/>
                </a:cubicBezTo>
                <a:lnTo>
                  <a:pt x="0" y="160"/>
                </a:lnTo>
                <a:cubicBezTo>
                  <a:pt x="0" y="72"/>
                  <a:pt x="72" y="0"/>
                  <a:pt x="160" y="0"/>
                </a:cubicBezTo>
                <a:close/>
              </a:path>
            </a:pathLst>
          </a:custGeom>
          <a:solidFill>
            <a:srgbClr val="FFCF60"/>
          </a:solidFill>
          <a:ln w="31750">
            <a:solidFill>
              <a:srgbClr val="1E1E1E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tIns="0" bIns="71755" rtlCol="0" anchor="ctr">
            <a:noAutofit/>
          </a:bodyPr>
          <a:lstStyle/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2362200" y="357822"/>
            <a:ext cx="5568636" cy="307340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知识点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 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弹簧测力计</a:t>
            </a:r>
            <a:endParaRPr lang="zh-CN" altLang="en-US" sz="2000" b="1" spc="200" dirty="0">
              <a:solidFill>
                <a:srgbClr val="523600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新知导入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形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61963" y="155575"/>
            <a:ext cx="1955800" cy="5286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/>
          <p:cNvSpPr txBox="1">
            <a:spLocks noChangeArrowheads="1"/>
          </p:cNvSpPr>
          <p:nvPr userDrawn="1"/>
        </p:nvSpPr>
        <p:spPr bwMode="auto">
          <a:xfrm>
            <a:off x="1022350" y="220663"/>
            <a:ext cx="1500188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zh-CN" altLang="en-US" sz="21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endParaRPr lang="zh-CN" altLang="en-US" sz="21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5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02425"/>
            <a:ext cx="12192000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教学分析 涂豆思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Click="0">
        <p14:ripple/>
      </p:transition>
    </mc:Choice>
    <mc:Fallback>
      <p:transition spd="slow"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2625090" y="-569595"/>
            <a:ext cx="6096000" cy="1868805"/>
            <a:chOff x="4345" y="-1007"/>
            <a:chExt cx="9600" cy="2943"/>
          </a:xfrm>
        </p:grpSpPr>
        <p:pic>
          <p:nvPicPr>
            <p:cNvPr id="4" name="图片 3" descr="c67ac3986204442d866c335f8949a408"/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7673" y="-1007"/>
              <a:ext cx="2943" cy="2943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>
              <a:off x="4345" y="102"/>
              <a:ext cx="9600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  <a:scene3d>
                <a:camera prst="orthographicFront"/>
                <a:lightRig rig="threePt" dir="t"/>
              </a:scene3d>
            </a:bodyPr>
            <a:p>
              <a:pPr algn="ctr"/>
              <a:r>
                <a:rPr lang="zh-CN" altLang="en-US" sz="24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tx1"/>
                  </a:solidFill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sym typeface="+mn-ea"/>
                </a:rPr>
                <a:t>探究新知</a:t>
              </a:r>
              <a:endParaRPr lang="zh-CN" altLang="en-US" sz="24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sym typeface="+mn-ea"/>
              </a:endParaRPr>
            </a:p>
          </p:txBody>
        </p:sp>
      </p:grp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 userDrawn="1">
            <p:custDataLst>
              <p:tags r:id="rId2"/>
            </p:custDataLst>
          </p:nvPr>
        </p:nvSpPr>
        <p:spPr>
          <a:xfrm>
            <a:off x="75353" y="60106"/>
            <a:ext cx="1881293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buClrTx/>
              <a:buSzTx/>
              <a:buFont typeface="Arial" panose="020B0604020202020204" pitchFamily="34" charset="0"/>
            </a:pPr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新课导入</a:t>
            </a:r>
            <a:endParaRPr lang="zh-CN" altLang="en-US" sz="3200" b="1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学习目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矩形 313" hidden="1"/>
          <p:cNvSpPr/>
          <p:nvPr userDrawn="1"/>
        </p:nvSpPr>
        <p:spPr>
          <a:xfrm>
            <a:off x="123461" y="346497"/>
            <a:ext cx="11953078" cy="63960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4.xml"/><Relationship Id="rId2" Type="http://schemas.openxmlformats.org/officeDocument/2006/relationships/image" Target="../media/image10.GIF"/><Relationship Id="rId1" Type="http://schemas.openxmlformats.org/officeDocument/2006/relationships/image" Target="../media/image9.GIF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5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image" Target="../media/image13.png"/><Relationship Id="rId1" Type="http://schemas.openxmlformats.org/officeDocument/2006/relationships/tags" Target="../tags/tag6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11.xml"/><Relationship Id="rId5" Type="http://schemas.openxmlformats.org/officeDocument/2006/relationships/image" Target="../media/image16.png"/><Relationship Id="rId4" Type="http://schemas.microsoft.com/office/2007/relationships/media" Target="../media/media1.mp4"/><Relationship Id="rId3" Type="http://schemas.openxmlformats.org/officeDocument/2006/relationships/video" Target="../media/media1.mp4"/><Relationship Id="rId2" Type="http://schemas.openxmlformats.org/officeDocument/2006/relationships/image" Target="../media/image15.png"/><Relationship Id="rId1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16.xml"/><Relationship Id="rId7" Type="http://schemas.openxmlformats.org/officeDocument/2006/relationships/tags" Target="../tags/tag15.xml"/><Relationship Id="rId6" Type="http://schemas.openxmlformats.org/officeDocument/2006/relationships/image" Target="../media/image17.png"/><Relationship Id="rId5" Type="http://schemas.openxmlformats.org/officeDocument/2006/relationships/tags" Target="../tags/tag14.xml"/><Relationship Id="rId4" Type="http://schemas.microsoft.com/office/2007/relationships/media" Target="../media/media2.mp4"/><Relationship Id="rId3" Type="http://schemas.openxmlformats.org/officeDocument/2006/relationships/video" Target="../media/media2.mp4"/><Relationship Id="rId2" Type="http://schemas.openxmlformats.org/officeDocument/2006/relationships/tags" Target="../tags/tag13.xml"/><Relationship Id="rId1" Type="http://schemas.openxmlformats.org/officeDocument/2006/relationships/tags" Target="../tags/tag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.xml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18.xml"/><Relationship Id="rId4" Type="http://schemas.openxmlformats.org/officeDocument/2006/relationships/image" Target="../media/image19.png"/><Relationship Id="rId3" Type="http://schemas.microsoft.com/office/2007/relationships/media" Target="../media/media3.mp4"/><Relationship Id="rId2" Type="http://schemas.openxmlformats.org/officeDocument/2006/relationships/video" Target="../media/media3.mp4"/><Relationship Id="rId1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21.xml"/><Relationship Id="rId6" Type="http://schemas.openxmlformats.org/officeDocument/2006/relationships/image" Target="../media/image21.png"/><Relationship Id="rId5" Type="http://schemas.openxmlformats.org/officeDocument/2006/relationships/tags" Target="../tags/tag20.xml"/><Relationship Id="rId4" Type="http://schemas.microsoft.com/office/2007/relationships/media" Target="../media/media4.mp4"/><Relationship Id="rId3" Type="http://schemas.openxmlformats.org/officeDocument/2006/relationships/video" Target="../media/media4.mp4"/><Relationship Id="rId2" Type="http://schemas.openxmlformats.org/officeDocument/2006/relationships/image" Target="../media/image20.png"/><Relationship Id="rId1" Type="http://schemas.openxmlformats.org/officeDocument/2006/relationships/tags" Target="../tags/tag19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.png"/><Relationship Id="rId8" Type="http://schemas.openxmlformats.org/officeDocument/2006/relationships/tags" Target="../tags/tag26.xml"/><Relationship Id="rId7" Type="http://schemas.microsoft.com/office/2007/relationships/media" Target="../media/media5.mp4"/><Relationship Id="rId6" Type="http://schemas.openxmlformats.org/officeDocument/2006/relationships/video" Target="../media/media5.mp4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image" Target="../media/image22.png"/><Relationship Id="rId2" Type="http://schemas.openxmlformats.org/officeDocument/2006/relationships/tags" Target="../tags/tag23.xml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27.xml"/><Relationship Id="rId1" Type="http://schemas.openxmlformats.org/officeDocument/2006/relationships/tags" Target="../tags/tag22.xml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28.xml"/><Relationship Id="rId3" Type="http://schemas.openxmlformats.org/officeDocument/2006/relationships/image" Target="../media/image24.png"/><Relationship Id="rId2" Type="http://schemas.microsoft.com/office/2007/relationships/media" Target="../media/media6.mp4"/><Relationship Id="rId1" Type="http://schemas.openxmlformats.org/officeDocument/2006/relationships/video" Target="../media/media6.mp4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tags" Target="../tags/tag33.xml"/><Relationship Id="rId8" Type="http://schemas.microsoft.com/office/2007/relationships/media" Target="../media/media7.mp4"/><Relationship Id="rId7" Type="http://schemas.openxmlformats.org/officeDocument/2006/relationships/video" Target="../media/media7.mp4"/><Relationship Id="rId6" Type="http://schemas.openxmlformats.org/officeDocument/2006/relationships/tags" Target="../tags/tag32.xml"/><Relationship Id="rId5" Type="http://schemas.openxmlformats.org/officeDocument/2006/relationships/image" Target="../media/image26.GIF"/><Relationship Id="rId4" Type="http://schemas.openxmlformats.org/officeDocument/2006/relationships/tags" Target="../tags/tag31.xml"/><Relationship Id="rId3" Type="http://schemas.openxmlformats.org/officeDocument/2006/relationships/tags" Target="../tags/tag30.xml"/><Relationship Id="rId2" Type="http://schemas.openxmlformats.org/officeDocument/2006/relationships/image" Target="../media/image25.jpeg"/><Relationship Id="rId12" Type="http://schemas.openxmlformats.org/officeDocument/2006/relationships/slideLayout" Target="../slideLayouts/slideLayout7.xml"/><Relationship Id="rId11" Type="http://schemas.openxmlformats.org/officeDocument/2006/relationships/tags" Target="../tags/tag34.xml"/><Relationship Id="rId10" Type="http://schemas.openxmlformats.org/officeDocument/2006/relationships/image" Target="../media/image27.png"/><Relationship Id="rId1" Type="http://schemas.openxmlformats.org/officeDocument/2006/relationships/tags" Target="../tags/tag29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38.xml"/><Relationship Id="rId8" Type="http://schemas.openxmlformats.org/officeDocument/2006/relationships/image" Target="../media/image30.wmf"/><Relationship Id="rId7" Type="http://schemas.openxmlformats.org/officeDocument/2006/relationships/oleObject" Target="../embeddings/oleObject1.bin"/><Relationship Id="rId6" Type="http://schemas.openxmlformats.org/officeDocument/2006/relationships/tags" Target="../tags/tag37.xml"/><Relationship Id="rId5" Type="http://schemas.openxmlformats.org/officeDocument/2006/relationships/hyperlink" Target="&#33609;&#21407;&#29356;&#40736;&#30340;&#27934;&#31348;.mp4" TargetMode="External"/><Relationship Id="rId4" Type="http://schemas.openxmlformats.org/officeDocument/2006/relationships/tags" Target="../tags/tag36.xml"/><Relationship Id="rId3" Type="http://schemas.microsoft.com/office/2007/relationships/hdphoto" Target="../media/image29.wdp"/><Relationship Id="rId24" Type="http://schemas.openxmlformats.org/officeDocument/2006/relationships/vmlDrawing" Target="../drawings/vmlDrawing1.vml"/><Relationship Id="rId23" Type="http://schemas.openxmlformats.org/officeDocument/2006/relationships/slideLayout" Target="../slideLayouts/slideLayout7.xml"/><Relationship Id="rId22" Type="http://schemas.openxmlformats.org/officeDocument/2006/relationships/tags" Target="../tags/tag48.xml"/><Relationship Id="rId21" Type="http://schemas.openxmlformats.org/officeDocument/2006/relationships/tags" Target="../tags/tag47.xml"/><Relationship Id="rId20" Type="http://schemas.openxmlformats.org/officeDocument/2006/relationships/image" Target="../media/image31.png"/><Relationship Id="rId2" Type="http://schemas.openxmlformats.org/officeDocument/2006/relationships/image" Target="../media/image28.png"/><Relationship Id="rId19" Type="http://schemas.openxmlformats.org/officeDocument/2006/relationships/tags" Target="../tags/tag46.xml"/><Relationship Id="rId18" Type="http://schemas.microsoft.com/office/2007/relationships/media" Target="../media/media8.mp4"/><Relationship Id="rId17" Type="http://schemas.openxmlformats.org/officeDocument/2006/relationships/video" Target="../media/media8.mp4"/><Relationship Id="rId16" Type="http://schemas.openxmlformats.org/officeDocument/2006/relationships/tags" Target="../tags/tag45.xml"/><Relationship Id="rId15" Type="http://schemas.openxmlformats.org/officeDocument/2006/relationships/tags" Target="../tags/tag44.xml"/><Relationship Id="rId14" Type="http://schemas.openxmlformats.org/officeDocument/2006/relationships/tags" Target="../tags/tag43.xml"/><Relationship Id="rId13" Type="http://schemas.openxmlformats.org/officeDocument/2006/relationships/tags" Target="../tags/tag42.xml"/><Relationship Id="rId12" Type="http://schemas.openxmlformats.org/officeDocument/2006/relationships/tags" Target="../tags/tag41.xml"/><Relationship Id="rId11" Type="http://schemas.openxmlformats.org/officeDocument/2006/relationships/tags" Target="../tags/tag40.xml"/><Relationship Id="rId10" Type="http://schemas.openxmlformats.org/officeDocument/2006/relationships/tags" Target="../tags/tag39.xml"/><Relationship Id="rId1" Type="http://schemas.openxmlformats.org/officeDocument/2006/relationships/tags" Target="../tags/tag35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51.xml"/><Relationship Id="rId8" Type="http://schemas.openxmlformats.org/officeDocument/2006/relationships/image" Target="../media/image34.png"/><Relationship Id="rId7" Type="http://schemas.openxmlformats.org/officeDocument/2006/relationships/tags" Target="../tags/tag50.xml"/><Relationship Id="rId6" Type="http://schemas.microsoft.com/office/2007/relationships/media" Target="../media/media9.mp4"/><Relationship Id="rId5" Type="http://schemas.openxmlformats.org/officeDocument/2006/relationships/video" Target="../media/media9.mp4"/><Relationship Id="rId4" Type="http://schemas.openxmlformats.org/officeDocument/2006/relationships/image" Target="../media/image33.png"/><Relationship Id="rId3" Type="http://schemas.openxmlformats.org/officeDocument/2006/relationships/oleObject" Target="../embeddings/oleObject2.bin"/><Relationship Id="rId2" Type="http://schemas.openxmlformats.org/officeDocument/2006/relationships/image" Target="../media/image32.GIF"/><Relationship Id="rId11" Type="http://schemas.openxmlformats.org/officeDocument/2006/relationships/vmlDrawing" Target="../drawings/vmlDrawing2.v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49.xml"/></Relationships>
</file>

<file path=ppt/slides/_rels/slide15.xml.rels><?xml version="1.0" encoding="UTF-8" standalone="yes"?>
<Relationships xmlns="http://schemas.openxmlformats.org/package/2006/relationships"><Relationship Id="rId6" Type="http://schemas.openxmlformats.org/officeDocument/2006/relationships/vmlDrawing" Target="../drawings/vmlDrawing3.v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audio1.wav"/><Relationship Id="rId3" Type="http://schemas.openxmlformats.org/officeDocument/2006/relationships/image" Target="../media/image36.emf"/><Relationship Id="rId2" Type="http://schemas.openxmlformats.org/officeDocument/2006/relationships/oleObject" Target="../embeddings/oleObject3.bin"/><Relationship Id="rId1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39.webp"/><Relationship Id="rId3" Type="http://schemas.openxmlformats.org/officeDocument/2006/relationships/image" Target="../media/image38.jpeg"/><Relationship Id="rId2" Type="http://schemas.openxmlformats.org/officeDocument/2006/relationships/image" Target="../media/image37.GIF"/><Relationship Id="rId1" Type="http://schemas.openxmlformats.org/officeDocument/2006/relationships/tags" Target="../tags/tag52.xml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61.xml"/><Relationship Id="rId8" Type="http://schemas.openxmlformats.org/officeDocument/2006/relationships/tags" Target="../tags/tag60.xml"/><Relationship Id="rId7" Type="http://schemas.openxmlformats.org/officeDocument/2006/relationships/tags" Target="../tags/tag59.xml"/><Relationship Id="rId6" Type="http://schemas.openxmlformats.org/officeDocument/2006/relationships/tags" Target="../tags/tag58.xml"/><Relationship Id="rId5" Type="http://schemas.openxmlformats.org/officeDocument/2006/relationships/tags" Target="../tags/tag57.xml"/><Relationship Id="rId4" Type="http://schemas.openxmlformats.org/officeDocument/2006/relationships/tags" Target="../tags/tag56.xml"/><Relationship Id="rId3" Type="http://schemas.openxmlformats.org/officeDocument/2006/relationships/tags" Target="../tags/tag55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72.xml"/><Relationship Id="rId20" Type="http://schemas.openxmlformats.org/officeDocument/2006/relationships/image" Target="../media/image40.png"/><Relationship Id="rId2" Type="http://schemas.openxmlformats.org/officeDocument/2006/relationships/tags" Target="../tags/tag54.xml"/><Relationship Id="rId19" Type="http://schemas.openxmlformats.org/officeDocument/2006/relationships/tags" Target="../tags/tag71.xml"/><Relationship Id="rId18" Type="http://schemas.openxmlformats.org/officeDocument/2006/relationships/tags" Target="../tags/tag70.xml"/><Relationship Id="rId17" Type="http://schemas.openxmlformats.org/officeDocument/2006/relationships/tags" Target="../tags/tag69.xml"/><Relationship Id="rId16" Type="http://schemas.openxmlformats.org/officeDocument/2006/relationships/tags" Target="../tags/tag68.xml"/><Relationship Id="rId15" Type="http://schemas.openxmlformats.org/officeDocument/2006/relationships/tags" Target="../tags/tag67.xml"/><Relationship Id="rId14" Type="http://schemas.openxmlformats.org/officeDocument/2006/relationships/tags" Target="../tags/tag66.xml"/><Relationship Id="rId13" Type="http://schemas.openxmlformats.org/officeDocument/2006/relationships/tags" Target="../tags/tag65.xml"/><Relationship Id="rId12" Type="http://schemas.openxmlformats.org/officeDocument/2006/relationships/tags" Target="../tags/tag64.xml"/><Relationship Id="rId11" Type="http://schemas.openxmlformats.org/officeDocument/2006/relationships/tags" Target="../tags/tag63.xml"/><Relationship Id="rId10" Type="http://schemas.openxmlformats.org/officeDocument/2006/relationships/tags" Target="../tags/tag62.xml"/><Relationship Id="rId1" Type="http://schemas.openxmlformats.org/officeDocument/2006/relationships/tags" Target="../tags/tag53.xml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tags" Target="../tags/tag81.xml"/><Relationship Id="rId8" Type="http://schemas.openxmlformats.org/officeDocument/2006/relationships/tags" Target="../tags/tag80.xml"/><Relationship Id="rId7" Type="http://schemas.openxmlformats.org/officeDocument/2006/relationships/tags" Target="../tags/tag79.xml"/><Relationship Id="rId6" Type="http://schemas.openxmlformats.org/officeDocument/2006/relationships/tags" Target="../tags/tag78.xml"/><Relationship Id="rId5" Type="http://schemas.openxmlformats.org/officeDocument/2006/relationships/tags" Target="../tags/tag77.xml"/><Relationship Id="rId4" Type="http://schemas.openxmlformats.org/officeDocument/2006/relationships/tags" Target="../tags/tag76.xml"/><Relationship Id="rId3" Type="http://schemas.openxmlformats.org/officeDocument/2006/relationships/tags" Target="../tags/tag75.xml"/><Relationship Id="rId21" Type="http://schemas.openxmlformats.org/officeDocument/2006/relationships/slideLayout" Target="../slideLayouts/slideLayout7.xml"/><Relationship Id="rId20" Type="http://schemas.openxmlformats.org/officeDocument/2006/relationships/tags" Target="../tags/tag91.xml"/><Relationship Id="rId2" Type="http://schemas.openxmlformats.org/officeDocument/2006/relationships/tags" Target="../tags/tag74.xml"/><Relationship Id="rId19" Type="http://schemas.openxmlformats.org/officeDocument/2006/relationships/image" Target="../media/image41.webp"/><Relationship Id="rId18" Type="http://schemas.openxmlformats.org/officeDocument/2006/relationships/tags" Target="../tags/tag90.xml"/><Relationship Id="rId17" Type="http://schemas.openxmlformats.org/officeDocument/2006/relationships/tags" Target="../tags/tag89.xml"/><Relationship Id="rId16" Type="http://schemas.openxmlformats.org/officeDocument/2006/relationships/tags" Target="../tags/tag88.xml"/><Relationship Id="rId15" Type="http://schemas.openxmlformats.org/officeDocument/2006/relationships/tags" Target="../tags/tag87.xml"/><Relationship Id="rId14" Type="http://schemas.openxmlformats.org/officeDocument/2006/relationships/tags" Target="../tags/tag86.xml"/><Relationship Id="rId13" Type="http://schemas.openxmlformats.org/officeDocument/2006/relationships/tags" Target="../tags/tag85.xml"/><Relationship Id="rId12" Type="http://schemas.openxmlformats.org/officeDocument/2006/relationships/tags" Target="../tags/tag84.xml"/><Relationship Id="rId11" Type="http://schemas.openxmlformats.org/officeDocument/2006/relationships/tags" Target="../tags/tag83.xml"/><Relationship Id="rId10" Type="http://schemas.openxmlformats.org/officeDocument/2006/relationships/tags" Target="../tags/tag82.xml"/><Relationship Id="rId1" Type="http://schemas.openxmlformats.org/officeDocument/2006/relationships/tags" Target="../tags/tag73.xml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92.xml"/><Relationship Id="rId3" Type="http://schemas.openxmlformats.org/officeDocument/2006/relationships/image" Target="../media/image42.png"/><Relationship Id="rId2" Type="http://schemas.microsoft.com/office/2007/relationships/media" Target="../media/media10.mp4"/><Relationship Id="rId1" Type="http://schemas.openxmlformats.org/officeDocument/2006/relationships/video" Target="../media/media10.mp4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94.xml"/><Relationship Id="rId4" Type="http://schemas.openxmlformats.org/officeDocument/2006/relationships/image" Target="../media/image43.png"/><Relationship Id="rId3" Type="http://schemas.openxmlformats.org/officeDocument/2006/relationships/tags" Target="../tags/tag93.xml"/><Relationship Id="rId2" Type="http://schemas.microsoft.com/office/2007/relationships/media" Target="../media/media11.mp4"/><Relationship Id="rId1" Type="http://schemas.openxmlformats.org/officeDocument/2006/relationships/video" Target="../media/media11.mp4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725170" y="2029460"/>
            <a:ext cx="8376285" cy="27997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8.4 </a:t>
            </a:r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流体压强与流速的关系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20224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沪粤版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0140950" y="85090"/>
            <a:ext cx="1754505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北京大学图书馆</a:t>
            </a:r>
            <a:endParaRPr lang="zh-CN" altLang="en-US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39240" y="1816735"/>
            <a:ext cx="3691890" cy="3225165"/>
          </a:xfrm>
          <a:prstGeom prst="rect">
            <a:avLst/>
          </a:prstGeom>
        </p:spPr>
      </p:pic>
      <p:pic>
        <p:nvPicPr>
          <p:cNvPr id="6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165" y="1817370"/>
            <a:ext cx="3692525" cy="3224530"/>
          </a:xfrm>
          <a:prstGeom prst="rect">
            <a:avLst/>
          </a:prstGeom>
        </p:spPr>
      </p:pic>
      <p:sp>
        <p:nvSpPr>
          <p:cNvPr id="10" name="文本2"/>
          <p:cNvSpPr txBox="1"/>
          <p:nvPr/>
        </p:nvSpPr>
        <p:spPr>
          <a:xfrm>
            <a:off x="868680" y="5506085"/>
            <a:ext cx="10627360" cy="88582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具有</a:t>
            </a:r>
            <a:r>
              <a:rPr lang="zh-CN" altLang="en-US" sz="3200" b="0" i="0" dirty="0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流动性</a:t>
            </a:r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的气体、液体统称为流体。</a:t>
            </a:r>
            <a:endParaRPr lang="en-US" altLang="zh-CN" sz="3200" b="0" i="0" dirty="0">
              <a:solidFill>
                <a:srgbClr val="000000">
                  <a:alpha val="100000"/>
                </a:srgbClr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72795" y="70802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什么是流体？</a:t>
            </a:r>
            <a:endParaRPr lang="zh-CN" altLang="en-US" sz="3600" b="1" err="1">
              <a:solidFill>
                <a:schemeClr val="bg2">
                  <a:lumMod val="10000"/>
                  <a:alpha val="100000"/>
                </a:schemeClr>
              </a:solidFill>
              <a:latin typeface="微软雅黑" panose="020B0503020204020204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6" grpId="0" bldLvl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1"/>
          <p:cNvSpPr txBox="1"/>
          <p:nvPr/>
        </p:nvSpPr>
        <p:spPr>
          <a:xfrm>
            <a:off x="1102655" y="897226"/>
            <a:ext cx="4157662" cy="851410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5200"/>
              </a:lnSpc>
            </a:pPr>
            <a:r>
              <a:rPr lang="zh-CN" altLang="en-US" sz="3600" b="0" i="0" dirty="0">
                <a:solidFill>
                  <a:srgbClr val="00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液体有压强</a:t>
            </a:r>
            <a:endParaRPr lang="zh-CN" altLang="en-US" sz="3600" b="0" i="0" dirty="0">
              <a:solidFill>
                <a:srgbClr val="000000">
                  <a:alpha val="100000"/>
                </a:srgbClr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5" name="文本2"/>
          <p:cNvSpPr txBox="1"/>
          <p:nvPr/>
        </p:nvSpPr>
        <p:spPr>
          <a:xfrm>
            <a:off x="7205545" y="897312"/>
            <a:ext cx="3382966" cy="851410"/>
          </a:xfrm>
          <a:prstGeom prst="rect">
            <a:avLst/>
          </a:prstGeom>
          <a:noFill/>
        </p:spPr>
        <p:txBody>
          <a:bodyPr anchor="ctr"/>
          <a:lstStyle/>
          <a:p>
            <a:pPr marL="0" algn="l">
              <a:lnSpc>
                <a:spcPts val="5200"/>
              </a:lnSpc>
            </a:pPr>
            <a:r>
              <a:rPr lang="zh-CN" altLang="en-US" sz="3600" b="0" i="0" dirty="0">
                <a:solidFill>
                  <a:srgbClr val="00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气体有压强</a:t>
            </a:r>
            <a:endParaRPr lang="zh-CN" altLang="en-US" sz="3600" b="0" i="0" dirty="0">
              <a:solidFill>
                <a:srgbClr val="000000">
                  <a:alpha val="100000"/>
                </a:srgbClr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grpSp>
        <p:nvGrpSpPr>
          <p:cNvPr id="6" name="组合1"/>
          <p:cNvGrpSpPr/>
          <p:nvPr/>
        </p:nvGrpSpPr>
        <p:grpSpPr>
          <a:xfrm>
            <a:off x="4838398" y="2291989"/>
            <a:ext cx="2086610" cy="1746250"/>
            <a:chOff x="0" y="0"/>
            <a:chExt cx="2086610" cy="1746250"/>
          </a:xfrm>
        </p:grpSpPr>
        <p:sp>
          <p:nvSpPr>
            <p:cNvPr id="7" name="形状3"/>
            <p:cNvSpPr txBox="1"/>
            <p:nvPr/>
          </p:nvSpPr>
          <p:spPr>
            <a:xfrm>
              <a:off x="0" y="0"/>
              <a:ext cx="2086610" cy="1746250"/>
            </a:xfrm>
            <a:prstGeom prst="irregularSeal2">
              <a:avLst/>
            </a:prstGeom>
            <a:solidFill>
              <a:srgbClr val="FECF40">
                <a:alpha val="100000"/>
              </a:srgbClr>
            </a:solidFill>
            <a:ln w="25400">
              <a:solidFill>
                <a:srgbClr val="FF6974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  <a:endParaRPr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sp>
          <p:nvSpPr>
            <p:cNvPr id="8" name="文本4"/>
            <p:cNvSpPr txBox="1"/>
            <p:nvPr/>
          </p:nvSpPr>
          <p:spPr>
            <a:xfrm>
              <a:off x="264205" y="185740"/>
              <a:ext cx="1428712" cy="1292535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70C0">
                      <a:alpha val="100000"/>
                    </a:srgbClr>
                  </a:solidFill>
                  <a:latin typeface="汉仪楷体简" panose="02010600000101010101" charset="-128"/>
                  <a:ea typeface="汉仪楷体简" panose="02010600000101010101" charset="-128"/>
                </a:rPr>
                <a:t>静止压强</a:t>
              </a:r>
              <a:endParaRPr lang="zh-CN" altLang="en-US" sz="3600" b="0" i="0" dirty="0">
                <a:solidFill>
                  <a:srgbClr val="0070C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  <p:sp>
        <p:nvSpPr>
          <p:cNvPr id="9" name="文本3"/>
          <p:cNvSpPr txBox="1"/>
          <p:nvPr/>
        </p:nvSpPr>
        <p:spPr>
          <a:xfrm>
            <a:off x="754999" y="5404529"/>
            <a:ext cx="11103178" cy="80274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800"/>
              </a:lnSpc>
            </a:pPr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当液体和气体处于</a:t>
            </a:r>
            <a:r>
              <a:rPr lang="zh-CN" altLang="en-US" sz="3200" b="0" i="0" dirty="0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流动状态</a:t>
            </a:r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时其</a:t>
            </a:r>
            <a:r>
              <a:rPr lang="zh-CN" altLang="en-US" sz="3200" b="0" i="0" dirty="0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压强</a:t>
            </a:r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</a:rPr>
              <a:t>又会怎样？</a:t>
            </a:r>
            <a:endParaRPr lang="zh-CN" altLang="en-US" sz="3200" b="0" i="0" dirty="0">
              <a:solidFill>
                <a:srgbClr val="000000">
                  <a:alpha val="100000"/>
                </a:srgbClr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10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19161" y="1804883"/>
            <a:ext cx="1565824" cy="3149060"/>
          </a:xfrm>
          <a:prstGeom prst="rect">
            <a:avLst/>
          </a:prstGeom>
        </p:spPr>
      </p:pic>
      <p:pic>
        <p:nvPicPr>
          <p:cNvPr id="11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380" y="2010928"/>
            <a:ext cx="2705100" cy="261937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bldLvl="0" animBg="1"/>
      <p:bldP spid="10" grpId="0" bldLvl="0" animBg="1"/>
      <p:bldP spid="11" grpId="0" bldLvl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/>
          <p:nvPr>
            <p:custDataLst>
              <p:tags r:id="rId1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5706" y="2608552"/>
            <a:ext cx="2873668" cy="3231022"/>
          </a:xfrm>
          <a:prstGeom prst="rect">
            <a:avLst/>
          </a:prstGeom>
        </p:spPr>
      </p:pic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5399405" y="3847465"/>
            <a:ext cx="181356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流速慢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9478645" y="4862195"/>
            <a:ext cx="152654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流速慢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84225" y="675005"/>
            <a:ext cx="9655175" cy="20612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2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如图所示，手握两张纸，让纸自然下垂，在两张纸中间向下吹气，观察看到的现象。</a:t>
            </a:r>
            <a:endParaRPr lang="zh-CN" altLang="en-US" sz="3200" err="1">
              <a:solidFill>
                <a:schemeClr val="bg2">
                  <a:lumMod val="10000"/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endParaRPr lang="zh-CN" altLang="en-US" sz="3200" err="1">
              <a:solidFill>
                <a:schemeClr val="bg2">
                  <a:lumMod val="10000"/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5"/>
            </p:custDataLst>
          </p:nvPr>
        </p:nvSpPr>
        <p:spPr>
          <a:xfrm>
            <a:off x="481330" y="3458845"/>
            <a:ext cx="4124325" cy="19869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l"/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纸张向中间靠拢，其内、</a:t>
            </a:r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外</a:t>
            </a:r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表面受力情况发生了变化即</a:t>
            </a:r>
            <a:endParaRPr lang="zh-CN" altLang="en-US" sz="2400">
              <a:solidFill>
                <a:srgbClr val="7030A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algn="ctr"/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F</a:t>
            </a:r>
            <a:r>
              <a:rPr lang="zh-CN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外</a:t>
            </a:r>
            <a:r>
              <a:rPr lang="zh-CN" altLang="en-US" sz="24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＞</a:t>
            </a:r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F</a:t>
            </a:r>
            <a:r>
              <a:rPr lang="zh-CN" altLang="en-US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内</a:t>
            </a:r>
            <a:endParaRPr lang="zh-CN" altLang="en-US" sz="2400">
              <a:solidFill>
                <a:srgbClr val="C0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algn="l"/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根据压强公式可知</a:t>
            </a:r>
            <a:endParaRPr lang="zh-CN" altLang="en-US" sz="2400">
              <a:solidFill>
                <a:srgbClr val="7030A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algn="ctr"/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p</a:t>
            </a:r>
            <a:r>
              <a:rPr lang="zh-CN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外</a:t>
            </a:r>
            <a:r>
              <a:rPr lang="zh-CN" altLang="en-US" sz="24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&gt;</a:t>
            </a:r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p</a:t>
            </a:r>
            <a:r>
              <a:rPr lang="zh-CN" altLang="en-US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内</a:t>
            </a:r>
            <a:endParaRPr lang="en-US" altLang="zh-CN" sz="2400" baseline="-25000" noProof="1">
              <a:solidFill>
                <a:srgbClr val="C0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/>
            <a:endParaRPr lang="en-US" altLang="zh-CN" sz="2400" baseline="-25000" noProof="1">
              <a:solidFill>
                <a:srgbClr val="C0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796925" y="2338705"/>
            <a:ext cx="3216275" cy="2774315"/>
          </a:xfrm>
          <a:prstGeom prst="rect">
            <a:avLst/>
          </a:prstGeom>
        </p:spPr>
      </p:pic>
      <p:pic>
        <p:nvPicPr>
          <p:cNvPr id="5" name="图片 4" descr="view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5090" y="2338705"/>
            <a:ext cx="3315970" cy="306514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79475" y="397510"/>
            <a:ext cx="1019746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2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如图所示，倒置的漏斗里放一个乒乓球，从漏斗口向下用力吹气，观察看到的现象。</a:t>
            </a:r>
            <a:endParaRPr lang="zh-CN" altLang="en-US" sz="3200" err="1">
              <a:solidFill>
                <a:schemeClr val="bg2">
                  <a:lumMod val="10000"/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4438650" y="3055620"/>
            <a:ext cx="4309110" cy="3656330"/>
            <a:chOff x="11112" y="4812"/>
            <a:chExt cx="6786" cy="5758"/>
          </a:xfrm>
        </p:grpSpPr>
        <p:grpSp>
          <p:nvGrpSpPr>
            <p:cNvPr id="10" name="组合 9"/>
            <p:cNvGrpSpPr/>
            <p:nvPr/>
          </p:nvGrpSpPr>
          <p:grpSpPr>
            <a:xfrm>
              <a:off x="12929" y="5459"/>
              <a:ext cx="3520" cy="5111"/>
              <a:chOff x="12929" y="5459"/>
              <a:chExt cx="3520" cy="5111"/>
            </a:xfrm>
          </p:grpSpPr>
          <p:sp>
            <p:nvSpPr>
              <p:cNvPr id="7" name="下箭头 6"/>
              <p:cNvSpPr/>
              <p:nvPr/>
            </p:nvSpPr>
            <p:spPr>
              <a:xfrm rot="18900000">
                <a:off x="12929" y="5459"/>
                <a:ext cx="737" cy="1256"/>
              </a:xfrm>
              <a:prstGeom prst="downArrow">
                <a:avLst/>
              </a:prstGeom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8" name="下箭头 7"/>
              <p:cNvSpPr/>
              <p:nvPr/>
            </p:nvSpPr>
            <p:spPr>
              <a:xfrm rot="2460000">
                <a:off x="15713" y="5470"/>
                <a:ext cx="737" cy="1256"/>
              </a:xfrm>
              <a:prstGeom prst="downArrow">
                <a:avLst/>
              </a:prstGeom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9" name="下箭头 8"/>
              <p:cNvSpPr/>
              <p:nvPr/>
            </p:nvSpPr>
            <p:spPr>
              <a:xfrm rot="10800000">
                <a:off x="14368" y="8484"/>
                <a:ext cx="650" cy="2086"/>
              </a:xfrm>
              <a:prstGeom prst="downArrow">
                <a:avLst/>
              </a:prstGeom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11" name="文本框 10"/>
            <p:cNvSpPr txBox="1"/>
            <p:nvPr/>
          </p:nvSpPr>
          <p:spPr>
            <a:xfrm>
              <a:off x="11112" y="5037"/>
              <a:ext cx="174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2400">
                  <a:latin typeface="汉仪楷体简" panose="02010600000101010101" charset="-128"/>
                  <a:ea typeface="汉仪楷体简" panose="02010600000101010101" charset="-128"/>
                </a:rPr>
                <a:t>压强小</a:t>
              </a:r>
              <a:endParaRPr lang="zh-CN" altLang="en-US" sz="2400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16153" y="4812"/>
              <a:ext cx="174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2400">
                  <a:latin typeface="汉仪楷体简" panose="02010600000101010101" charset="-128"/>
                  <a:ea typeface="汉仪楷体简" panose="02010600000101010101" charset="-128"/>
                </a:rPr>
                <a:t>压强小</a:t>
              </a:r>
              <a:endParaRPr lang="zh-CN" altLang="en-US" sz="2400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15027" y="9845"/>
              <a:ext cx="174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2400">
                  <a:latin typeface="汉仪楷体简" panose="02010600000101010101" charset="-128"/>
                  <a:ea typeface="汉仪楷体简" panose="02010600000101010101" charset="-128"/>
                </a:rPr>
                <a:t>压强大</a:t>
              </a:r>
              <a:endParaRPr lang="zh-CN" altLang="en-US" sz="2400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  <p:pic>
        <p:nvPicPr>
          <p:cNvPr id="15" name="视频1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47760" y="3296920"/>
            <a:ext cx="3227705" cy="181610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/>
        </p:nvSpPr>
        <p:spPr>
          <a:xfrm>
            <a:off x="784225" y="675005"/>
            <a:ext cx="965517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2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在平静的在水中平行放置两个瓶盖，在两个瓶盖中间水平喷水，两个瓶盖会怎样运动呢</a:t>
            </a:r>
            <a:r>
              <a:rPr lang="en-US" altLang="zh-CN" sz="32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?</a:t>
            </a:r>
            <a:endParaRPr lang="zh-CN" altLang="en-US" sz="3200" err="1">
              <a:solidFill>
                <a:schemeClr val="bg2">
                  <a:lumMod val="10000"/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1"/>
            </p:custDataLst>
          </p:nvPr>
        </p:nvSpPr>
        <p:spPr>
          <a:xfrm>
            <a:off x="1287145" y="3263265"/>
            <a:ext cx="4114800" cy="24726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l"/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乒乓球向中间靠拢，其内、</a:t>
            </a:r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外</a:t>
            </a:r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两侧受力情况发生变化，即</a:t>
            </a:r>
            <a:endParaRPr lang="zh-CN" altLang="en-US" sz="2400">
              <a:solidFill>
                <a:srgbClr val="7030A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algn="ctr"/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F</a:t>
            </a:r>
            <a:r>
              <a:rPr lang="zh-CN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外</a:t>
            </a:r>
            <a:r>
              <a:rPr lang="zh-CN" altLang="en-US" sz="24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＞</a:t>
            </a:r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F</a:t>
            </a:r>
            <a:r>
              <a:rPr lang="zh-CN" altLang="en-US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内</a:t>
            </a:r>
            <a:endParaRPr lang="zh-CN" altLang="en-US" sz="2400">
              <a:solidFill>
                <a:srgbClr val="C0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algn="l"/>
            <a:r>
              <a:rPr lang="zh-CN" altLang="en-US" sz="240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根据压强公式可知</a:t>
            </a:r>
            <a:endParaRPr lang="zh-CN" altLang="en-US" sz="2400">
              <a:solidFill>
                <a:srgbClr val="7030A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algn="ctr"/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p</a:t>
            </a:r>
            <a:r>
              <a:rPr lang="zh-CN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外</a:t>
            </a:r>
            <a:r>
              <a:rPr lang="zh-CN" altLang="en-US" sz="24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&gt;</a:t>
            </a:r>
            <a:r>
              <a:rPr lang="en-US" altLang="zh-CN" sz="2400" i="1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p</a:t>
            </a:r>
            <a:r>
              <a:rPr lang="zh-CN" altLang="en-US" sz="2400" baseline="-250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内</a:t>
            </a:r>
            <a:endParaRPr lang="en-US" altLang="zh-CN" sz="2400" baseline="-25000" noProof="1">
              <a:solidFill>
                <a:srgbClr val="C0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/>
            <a:endParaRPr lang="en-US" altLang="zh-CN" sz="2400" baseline="-25000" noProof="1">
              <a:solidFill>
                <a:srgbClr val="C0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grpSp>
        <p:nvGrpSpPr>
          <p:cNvPr id="39" name="组合 38"/>
          <p:cNvGrpSpPr/>
          <p:nvPr>
            <p:custDataLst>
              <p:tags r:id="rId2"/>
            </p:custDataLst>
          </p:nvPr>
        </p:nvGrpSpPr>
        <p:grpSpPr>
          <a:xfrm>
            <a:off x="5758815" y="2453005"/>
            <a:ext cx="5607685" cy="4037330"/>
            <a:chOff x="843" y="5270"/>
            <a:chExt cx="8831" cy="6358"/>
          </a:xfrm>
        </p:grpSpPr>
        <p:pic>
          <p:nvPicPr>
            <p:cNvPr id="5" name="bandicam 2022-03-11 15-34-14-664">
              <a:hlinkClick r:id="" action="ppaction://media"/>
            </p:cNvPr>
            <p:cNvPicPr/>
            <p:nvPr>
              <a:videoFile r:link="rId3"/>
              <p:extLst>
                <p:ext uri="{DAA4B4D4-6D71-4841-9C94-3DE7FCFB9230}">
                  <p14:media xmlns:p14="http://schemas.microsoft.com/office/powerpoint/2010/main" r:embed="rId4"/>
                </p:ext>
              </p:extLst>
              <p:custDataLst>
                <p:tags r:id="rId5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843" y="5270"/>
              <a:ext cx="8831" cy="5592"/>
            </a:xfrm>
            <a:prstGeom prst="rect">
              <a:avLst/>
            </a:prstGeom>
          </p:spPr>
        </p:pic>
        <p:sp>
          <p:nvSpPr>
            <p:cNvPr id="38" name="文本框 37"/>
            <p:cNvSpPr txBox="1"/>
            <p:nvPr>
              <p:custDataLst>
                <p:tags r:id="rId7"/>
              </p:custDataLst>
            </p:nvPr>
          </p:nvSpPr>
          <p:spPr>
            <a:xfrm>
              <a:off x="4171" y="11000"/>
              <a:ext cx="2696" cy="628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zh-CN" altLang="en-US" sz="2000">
                  <a:solidFill>
                    <a:schemeClr val="accent3">
                      <a:lumMod val="50000"/>
                    </a:schemeClr>
                  </a:solidFill>
                </a:rPr>
                <a:t>【视频欣赏】</a:t>
              </a:r>
              <a:endParaRPr lang="zh-CN" altLang="en-US" sz="200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1314450" y="1094740"/>
            <a:ext cx="9230995" cy="31692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000" b="1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【</a:t>
            </a:r>
            <a:r>
              <a:rPr lang="zh-CN" altLang="en-US" sz="4000" b="1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实验结论</a:t>
            </a:r>
            <a:r>
              <a:rPr lang="en-US" altLang="zh-CN" sz="4000" b="1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】</a:t>
            </a:r>
            <a:endParaRPr lang="en-US" altLang="zh-CN" sz="4000" b="1">
              <a:solidFill>
                <a:srgbClr val="00B0F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endParaRPr lang="en-US" altLang="zh-CN" sz="2600" b="1">
              <a:solidFill>
                <a:srgbClr val="00B0F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endParaRPr lang="en-US" altLang="zh-CN" sz="2600" b="1">
              <a:solidFill>
                <a:srgbClr val="00B0F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流体压强与流体的流速有关，</a:t>
            </a:r>
            <a:endParaRPr lang="zh-CN" altLang="en-US" sz="3600">
              <a:solidFill>
                <a:srgbClr val="C0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流速大的地方压强小，流速小的地方压强大</a:t>
            </a:r>
            <a:r>
              <a:rPr lang="zh-CN" altLang="en-US" sz="360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 </a:t>
            </a:r>
            <a:endParaRPr lang="zh-CN" altLang="en-US" sz="360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/>
          <p:nvPr/>
        </p:nvPicPr>
        <p:blipFill>
          <a:blip r:embed="rId1"/>
          <a:srcRect l="6984" t="23556" r="55426" b="28703"/>
          <a:stretch>
            <a:fillRect/>
          </a:stretch>
        </p:blipFill>
        <p:spPr>
          <a:xfrm>
            <a:off x="853440" y="3311525"/>
            <a:ext cx="3079115" cy="2933065"/>
          </a:xfrm>
          <a:prstGeom prst="rect">
            <a:avLst/>
          </a:prstGeom>
        </p:spPr>
      </p:pic>
      <p:pic>
        <p:nvPicPr>
          <p:cNvPr id="3" name="视频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93046" y="2559174"/>
            <a:ext cx="6533515" cy="368554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74040" y="586740"/>
            <a:ext cx="1034732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现象解释</a:t>
            </a:r>
            <a:r>
              <a:rPr lang="en-US" altLang="zh-CN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——</a:t>
            </a:r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并列同向前进的两船为什么不能靠得太近？</a:t>
            </a:r>
            <a:endParaRPr lang="zh-CN" altLang="en-US" sz="3600" b="1" err="1">
              <a:solidFill>
                <a:schemeClr val="bg2">
                  <a:lumMod val="10000"/>
                  <a:alpha val="100000"/>
                </a:schemeClr>
              </a:solidFill>
              <a:latin typeface="微软雅黑" panose="020B0503020204020204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452755" y="4575810"/>
            <a:ext cx="832675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流速的改变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——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越细，流速越快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t="38130" b="36657"/>
          <a:stretch>
            <a:fillRect/>
          </a:stretch>
        </p:blipFill>
        <p:spPr>
          <a:xfrm>
            <a:off x="209550" y="1813560"/>
            <a:ext cx="6013450" cy="2106295"/>
          </a:xfrm>
          <a:prstGeom prst="rect">
            <a:avLst/>
          </a:prstGeom>
        </p:spPr>
      </p:pic>
      <p:pic>
        <p:nvPicPr>
          <p:cNvPr id="5" name="bandicam 2022-03-11 17-36-35-200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051675" y="2077085"/>
            <a:ext cx="4725670" cy="308229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74040" y="586740"/>
            <a:ext cx="1034732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现象解释</a:t>
            </a:r>
            <a:r>
              <a:rPr lang="en-US" altLang="zh-CN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——</a:t>
            </a:r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管中流水的压强问题</a:t>
            </a:r>
            <a:endParaRPr lang="zh-CN" altLang="en-US" sz="3600" b="1" err="1">
              <a:solidFill>
                <a:schemeClr val="bg2">
                  <a:lumMod val="10000"/>
                  <a:alpha val="100000"/>
                </a:schemeClr>
              </a:solidFill>
              <a:latin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9145" y="676910"/>
            <a:ext cx="1063434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buClrTx/>
              <a:buSzTx/>
              <a:buFontTx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生活中有关</a:t>
            </a:r>
            <a:r>
              <a:rPr lang="zh-CN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流体压强与流速关系的现象</a:t>
            </a:r>
            <a:endParaRPr lang="zh-CN" altLang="zh-CN" sz="36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>
            <a:off x="779145" y="1779905"/>
            <a:ext cx="5715000" cy="3890317"/>
            <a:chOff x="886454" y="1005517"/>
            <a:chExt cx="3597023" cy="2728976"/>
          </a:xfrm>
        </p:grpSpPr>
        <p:pic>
          <p:nvPicPr>
            <p:cNvPr id="11" name="图片 10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886454" y="1005517"/>
              <a:ext cx="3597022" cy="2209787"/>
            </a:xfrm>
            <a:prstGeom prst="rect">
              <a:avLst/>
            </a:prstGeom>
          </p:spPr>
        </p:pic>
        <p:sp>
          <p:nvSpPr>
            <p:cNvPr id="12" name="文本框 11"/>
            <p:cNvSpPr txBox="1"/>
            <p:nvPr>
              <p:custDataLst>
                <p:tags r:id="rId4"/>
              </p:custDataLst>
            </p:nvPr>
          </p:nvSpPr>
          <p:spPr>
            <a:xfrm>
              <a:off x="886455" y="3411550"/>
              <a:ext cx="3597022" cy="322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>
                  <a:solidFill>
                    <a:schemeClr val="tx1"/>
                  </a:solidFill>
                  <a:effectLst/>
                  <a:latin typeface="汉仪楷体简" panose="02010600000101010101" charset="-128"/>
                  <a:ea typeface="汉仪楷体简" panose="02010600000101010101" charset="-128"/>
                </a:rPr>
                <a:t>火车站台的安全线</a:t>
              </a:r>
              <a:endParaRPr lang="zh-CN" altLang="en-US" sz="2400">
                <a:solidFill>
                  <a:schemeClr val="tx1"/>
                </a:solidFill>
                <a:effectLst/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cxnSp>
          <p:nvCxnSpPr>
            <p:cNvPr id="22" name="直接连接符 21"/>
            <p:cNvCxnSpPr/>
            <p:nvPr>
              <p:custDataLst>
                <p:tags r:id="rId5"/>
              </p:custDataLst>
            </p:nvPr>
          </p:nvCxnSpPr>
          <p:spPr>
            <a:xfrm flipV="1">
              <a:off x="2675467" y="2721466"/>
              <a:ext cx="480906" cy="238481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3" name="bandicam 2022-03-11 17-44-08-984">
            <a:hlinkClick r:id="" action="ppaction://media"/>
          </p:cNvPr>
          <p:cNvPicPr/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  <p:custDataLst>
              <p:tags r:id="rId8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152005" y="1779270"/>
            <a:ext cx="4617720" cy="343027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流体流速与压强的危害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2983230" y="1411605"/>
            <a:ext cx="6226175" cy="466979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9145" y="676910"/>
            <a:ext cx="1063434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buClrTx/>
              <a:buSzTx/>
              <a:buFontTx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流体压强与流速关系的应用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——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喷水壶</a:t>
            </a:r>
            <a:endParaRPr lang="zh-CN" altLang="en-US" sz="36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013960" y="2378075"/>
            <a:ext cx="2591435" cy="2760980"/>
          </a:xfrm>
          <a:prstGeom prst="rect">
            <a:avLst/>
          </a:prstGeom>
        </p:spPr>
      </p:pic>
      <p:grpSp>
        <p:nvGrpSpPr>
          <p:cNvPr id="5" name="组合 4"/>
          <p:cNvGrpSpPr/>
          <p:nvPr>
            <p:custDataLst>
              <p:tags r:id="rId3"/>
            </p:custDataLst>
          </p:nvPr>
        </p:nvGrpSpPr>
        <p:grpSpPr>
          <a:xfrm>
            <a:off x="490855" y="2704465"/>
            <a:ext cx="4180205" cy="2548255"/>
            <a:chOff x="773" y="4412"/>
            <a:chExt cx="5404" cy="3294"/>
          </a:xfrm>
        </p:grpSpPr>
        <p:pic>
          <p:nvPicPr>
            <p:cNvPr id="6" name="图片 5" descr="src=http%3A%2F%2Fcbu01.alicdn.com%2Fimg%2Fibank%2F2016%2F857%2F590%2F2940095758_1569334606.jpg&amp;refer=http%3A%2F%2Fcbu01.alicdn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786" y="4412"/>
              <a:ext cx="5263" cy="3246"/>
            </a:xfrm>
            <a:prstGeom prst="rect">
              <a:avLst/>
            </a:prstGeom>
          </p:spPr>
        </p:pic>
        <p:sp>
          <p:nvSpPr>
            <p:cNvPr id="7" name="矩形 6"/>
            <p:cNvSpPr/>
            <p:nvPr>
              <p:custDataLst>
                <p:tags r:id="rId6"/>
              </p:custDataLst>
            </p:nvPr>
          </p:nvSpPr>
          <p:spPr>
            <a:xfrm>
              <a:off x="773" y="7428"/>
              <a:ext cx="5405" cy="2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bandicam 2022-03-11 18-02-11-090">
            <a:hlinkClick r:id="" action="ppaction://media"/>
          </p:cNvPr>
          <p:cNvPicPr/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47355" y="2511425"/>
            <a:ext cx="3693795" cy="262763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9145" y="676910"/>
            <a:ext cx="1063434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buClrTx/>
              <a:buSzTx/>
              <a:buFontTx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流体压强与流速关系的应用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——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草原犬鼠的洞穴</a:t>
            </a:r>
            <a:endParaRPr lang="zh-CN" altLang="en-US" sz="36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054" r="7520"/>
          <a:stretch>
            <a:fillRect/>
          </a:stretch>
        </p:blipFill>
        <p:spPr>
          <a:xfrm>
            <a:off x="679450" y="2590165"/>
            <a:ext cx="3547745" cy="3087370"/>
          </a:xfrm>
          <a:prstGeom prst="rect">
            <a:avLst/>
          </a:prstGeom>
        </p:spPr>
      </p:pic>
      <p:grpSp>
        <p:nvGrpSpPr>
          <p:cNvPr id="31" name="组合 30"/>
          <p:cNvGrpSpPr/>
          <p:nvPr>
            <p:custDataLst>
              <p:tags r:id="rId4"/>
            </p:custDataLst>
          </p:nvPr>
        </p:nvGrpSpPr>
        <p:grpSpPr>
          <a:xfrm>
            <a:off x="4456430" y="3460115"/>
            <a:ext cx="3215005" cy="2135505"/>
            <a:chOff x="7986" y="5809"/>
            <a:chExt cx="4023" cy="2672"/>
          </a:xfrm>
        </p:grpSpPr>
        <p:graphicFrame>
          <p:nvGraphicFramePr>
            <p:cNvPr id="9" name="对象 8">
              <a:hlinkClick r:id="rId5" action="ppaction://hlinkfile"/>
            </p:cNvPr>
            <p:cNvGraphicFramePr>
              <a:graphicFrameLocks noChangeAspect="1"/>
            </p:cNvGraphicFramePr>
            <p:nvPr>
              <p:custDataLst>
                <p:tags r:id="rId6"/>
              </p:custDataLst>
            </p:nvPr>
          </p:nvGraphicFramePr>
          <p:xfrm>
            <a:off x="8074" y="6178"/>
            <a:ext cx="3935" cy="230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8" name="" r:id="rId7" imgW="6772275" imgH="4210050" progId="Paint.Picture">
                    <p:embed/>
                  </p:oleObj>
                </mc:Choice>
                <mc:Fallback>
                  <p:oleObj name="" r:id="rId7" imgW="6772275" imgH="421005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8074" y="6178"/>
                          <a:ext cx="3935" cy="230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0" name="组合 9"/>
            <p:cNvGrpSpPr/>
            <p:nvPr>
              <p:custDataLst>
                <p:tags r:id="rId9"/>
              </p:custDataLst>
            </p:nvPr>
          </p:nvGrpSpPr>
          <p:grpSpPr>
            <a:xfrm>
              <a:off x="8704" y="6297"/>
              <a:ext cx="2203" cy="2134"/>
              <a:chOff x="8732" y="7443"/>
              <a:chExt cx="2924" cy="2831"/>
            </a:xfrm>
          </p:grpSpPr>
          <p:sp>
            <p:nvSpPr>
              <p:cNvPr id="11" name="任意多边形 10"/>
              <p:cNvSpPr/>
              <p:nvPr>
                <p:custDataLst>
                  <p:tags r:id="rId10"/>
                </p:custDataLst>
              </p:nvPr>
            </p:nvSpPr>
            <p:spPr>
              <a:xfrm>
                <a:off x="8732" y="7779"/>
                <a:ext cx="194" cy="1626"/>
              </a:xfrm>
              <a:custGeom>
                <a:avLst/>
                <a:gdLst/>
                <a:ahLst/>
                <a:cxnLst/>
                <a:rect l="0" t="0" r="0" b="0"/>
                <a:pathLst>
                  <a:path w="152" h="776">
                    <a:moveTo>
                      <a:pt x="8" y="0"/>
                    </a:moveTo>
                    <a:cubicBezTo>
                      <a:pt x="4" y="156"/>
                      <a:pt x="0" y="312"/>
                      <a:pt x="8" y="432"/>
                    </a:cubicBezTo>
                    <a:cubicBezTo>
                      <a:pt x="16" y="552"/>
                      <a:pt x="32" y="664"/>
                      <a:pt x="56" y="720"/>
                    </a:cubicBezTo>
                    <a:cubicBezTo>
                      <a:pt x="80" y="776"/>
                      <a:pt x="116" y="772"/>
                      <a:pt x="152" y="768"/>
                    </a:cubicBezTo>
                  </a:path>
                </a:pathLst>
              </a:custGeom>
              <a:noFill/>
              <a:ln w="25400" cap="flat" cmpd="sng">
                <a:solidFill>
                  <a:srgbClr val="FF0000">
                    <a:alpha val="100000"/>
                  </a:srgbClr>
                </a:solidFill>
                <a:prstDash val="solid"/>
                <a:headEnd type="none" w="med" len="med"/>
                <a:tailEnd type="triangle" w="lg" len="lg"/>
              </a:ln>
            </p:spPr>
            <p:txBody>
              <a:bodyPr/>
              <a:lstStyle/>
              <a:p>
                <a:endParaRPr lang="zh-CN" altLang="en-US" sz="2000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12" name="任意多边形 11"/>
              <p:cNvSpPr/>
              <p:nvPr>
                <p:custDataLst>
                  <p:tags r:id="rId11"/>
                </p:custDataLst>
              </p:nvPr>
            </p:nvSpPr>
            <p:spPr>
              <a:xfrm>
                <a:off x="8844" y="9350"/>
                <a:ext cx="2183" cy="412"/>
              </a:xfrm>
              <a:custGeom>
                <a:avLst/>
                <a:gdLst/>
                <a:ahLst/>
                <a:cxnLst/>
                <a:rect l="0" t="0" r="0" b="0"/>
                <a:pathLst>
                  <a:path w="1004" h="168">
                    <a:moveTo>
                      <a:pt x="0" y="0"/>
                    </a:moveTo>
                    <a:cubicBezTo>
                      <a:pt x="116" y="60"/>
                      <a:pt x="232" y="120"/>
                      <a:pt x="336" y="144"/>
                    </a:cubicBezTo>
                    <a:cubicBezTo>
                      <a:pt x="440" y="168"/>
                      <a:pt x="528" y="144"/>
                      <a:pt x="624" y="144"/>
                    </a:cubicBezTo>
                    <a:cubicBezTo>
                      <a:pt x="720" y="144"/>
                      <a:pt x="848" y="168"/>
                      <a:pt x="912" y="144"/>
                    </a:cubicBezTo>
                    <a:cubicBezTo>
                      <a:pt x="976" y="120"/>
                      <a:pt x="992" y="24"/>
                      <a:pt x="1008" y="0"/>
                    </a:cubicBezTo>
                  </a:path>
                </a:pathLst>
              </a:custGeom>
              <a:noFill/>
              <a:ln w="25400" cap="flat" cmpd="sng">
                <a:solidFill>
                  <a:srgbClr val="FF0000">
                    <a:alpha val="100000"/>
                  </a:srgbClr>
                </a:solidFill>
                <a:prstDash val="solid"/>
                <a:headEnd type="none" w="med" len="med"/>
                <a:tailEnd type="triangle" w="lg" len="lg"/>
              </a:ln>
            </p:spPr>
            <p:txBody>
              <a:bodyPr/>
              <a:lstStyle/>
              <a:p>
                <a:endParaRPr lang="zh-CN" altLang="en-US" sz="2000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13" name="任意多边形 12"/>
              <p:cNvSpPr/>
              <p:nvPr>
                <p:custDataLst>
                  <p:tags r:id="rId12"/>
                </p:custDataLst>
              </p:nvPr>
            </p:nvSpPr>
            <p:spPr>
              <a:xfrm rot="792227" flipH="1">
                <a:off x="10784" y="7443"/>
                <a:ext cx="411" cy="1945"/>
              </a:xfrm>
              <a:custGeom>
                <a:avLst/>
                <a:gdLst/>
                <a:ahLst/>
                <a:cxnLst/>
                <a:rect l="0" t="0" r="0" b="0"/>
                <a:pathLst>
                  <a:path w="384" h="1056">
                    <a:moveTo>
                      <a:pt x="0" y="1056"/>
                    </a:moveTo>
                    <a:cubicBezTo>
                      <a:pt x="52" y="976"/>
                      <a:pt x="104" y="896"/>
                      <a:pt x="144" y="816"/>
                    </a:cubicBezTo>
                    <a:cubicBezTo>
                      <a:pt x="184" y="736"/>
                      <a:pt x="208" y="664"/>
                      <a:pt x="240" y="576"/>
                    </a:cubicBezTo>
                    <a:cubicBezTo>
                      <a:pt x="272" y="488"/>
                      <a:pt x="312" y="384"/>
                      <a:pt x="336" y="288"/>
                    </a:cubicBezTo>
                    <a:cubicBezTo>
                      <a:pt x="360" y="192"/>
                      <a:pt x="372" y="96"/>
                      <a:pt x="384" y="0"/>
                    </a:cubicBezTo>
                  </a:path>
                </a:pathLst>
              </a:custGeom>
              <a:noFill/>
              <a:ln w="25400" cap="flat" cmpd="sng">
                <a:solidFill>
                  <a:srgbClr val="FF0000">
                    <a:alpha val="100000"/>
                  </a:srgbClr>
                </a:solidFill>
                <a:prstDash val="solid"/>
                <a:headEnd type="none" w="med" len="med"/>
                <a:tailEnd type="triangle" w="lg" len="lg"/>
              </a:ln>
            </p:spPr>
            <p:txBody>
              <a:bodyPr/>
              <a:lstStyle/>
              <a:p>
                <a:endParaRPr lang="zh-CN" altLang="en-US" sz="2000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14" name="矩形: 圆角 54"/>
              <p:cNvSpPr/>
              <p:nvPr>
                <p:custDataLst>
                  <p:tags r:id="rId13"/>
                </p:custDataLst>
              </p:nvPr>
            </p:nvSpPr>
            <p:spPr>
              <a:xfrm>
                <a:off x="8850" y="9760"/>
                <a:ext cx="2806" cy="514"/>
              </a:xfrm>
              <a:prstGeom prst="round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685165" rtl="0" eaLnBrk="1" fontAlgn="auto" latinLnBrk="0" hangingPunct="1">
                  <a:lnSpc>
                    <a:spcPts val="18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 panose="020B0503020204020204" charset="-122"/>
                    <a:cs typeface="楷体" panose="02010609060101010101" charset="-122"/>
                  </a:rPr>
                  <a:t>空气流动方向</a:t>
                </a: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cs typeface="楷体" panose="02010609060101010101" charset="-122"/>
                </a:endParaRPr>
              </a:p>
            </p:txBody>
          </p:sp>
        </p:grpSp>
        <p:sp>
          <p:nvSpPr>
            <p:cNvPr id="28" name="右箭头 27"/>
            <p:cNvSpPr/>
            <p:nvPr>
              <p:custDataLst>
                <p:tags r:id="rId14"/>
              </p:custDataLst>
            </p:nvPr>
          </p:nvSpPr>
          <p:spPr>
            <a:xfrm>
              <a:off x="7986" y="6281"/>
              <a:ext cx="850" cy="262"/>
            </a:xfrm>
            <a:prstGeom prst="rightArrow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环形箭头 29"/>
            <p:cNvSpPr/>
            <p:nvPr>
              <p:custDataLst>
                <p:tags r:id="rId15"/>
              </p:custDataLst>
            </p:nvPr>
          </p:nvSpPr>
          <p:spPr>
            <a:xfrm rot="300000">
              <a:off x="9686" y="5809"/>
              <a:ext cx="1238" cy="1050"/>
            </a:xfrm>
            <a:prstGeom prst="circularArrow">
              <a:avLst>
                <a:gd name="adj1" fmla="val 10663"/>
                <a:gd name="adj2" fmla="val 746721"/>
                <a:gd name="adj3" fmla="val 20238465"/>
                <a:gd name="adj4" fmla="val 10800000"/>
                <a:gd name="adj5" fmla="val 17915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34" name="组合 33"/>
          <p:cNvGrpSpPr/>
          <p:nvPr>
            <p:custDataLst>
              <p:tags r:id="rId16"/>
            </p:custDataLst>
          </p:nvPr>
        </p:nvGrpSpPr>
        <p:grpSpPr>
          <a:xfrm>
            <a:off x="8425180" y="3352800"/>
            <a:ext cx="3085465" cy="2138680"/>
            <a:chOff x="13268" y="4575"/>
            <a:chExt cx="4859" cy="3368"/>
          </a:xfrm>
        </p:grpSpPr>
        <p:pic>
          <p:nvPicPr>
            <p:cNvPr id="15" name="草原">
              <a:hlinkClick r:id="" action="ppaction://media"/>
            </p:cNvPr>
            <p:cNvPicPr/>
            <p:nvPr>
              <a:videoFile r:link="rId17"/>
              <p:extLst>
                <p:ext uri="{DAA4B4D4-6D71-4841-9C94-3DE7FCFB9230}">
                  <p14:media xmlns:p14="http://schemas.microsoft.com/office/powerpoint/2010/main" r:embed="rId18"/>
                </p:ext>
              </p:extLst>
              <p:custDataLst>
                <p:tags r:id="rId19"/>
              </p:custDataLst>
            </p:nvPr>
          </p:nvPicPr>
          <p:blipFill>
            <a:blip r:embed="rId20"/>
            <a:stretch>
              <a:fillRect/>
            </a:stretch>
          </p:blipFill>
          <p:spPr>
            <a:xfrm>
              <a:off x="13268" y="4575"/>
              <a:ext cx="4859" cy="3368"/>
            </a:xfrm>
            <a:prstGeom prst="rect">
              <a:avLst/>
            </a:prstGeom>
          </p:spPr>
        </p:pic>
        <p:sp>
          <p:nvSpPr>
            <p:cNvPr id="32" name="文本框 31"/>
            <p:cNvSpPr txBox="1"/>
            <p:nvPr>
              <p:custDataLst>
                <p:tags r:id="rId21"/>
              </p:custDataLst>
            </p:nvPr>
          </p:nvSpPr>
          <p:spPr>
            <a:xfrm>
              <a:off x="14459" y="7240"/>
              <a:ext cx="2415" cy="621"/>
            </a:xfrm>
            <a:prstGeom prst="rect">
              <a:avLst/>
            </a:prstGeom>
            <a:noFill/>
          </p:spPr>
          <p:txBody>
            <a:bodyPr wrap="none" rtlCol="0" anchor="t">
              <a:noAutofit/>
            </a:bodyPr>
            <a:lstStyle/>
            <a:p>
              <a:r>
                <a:rPr lang="zh-CN" altLang="en-US" sz="2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【视频欣赏】</a:t>
              </a:r>
              <a:endParaRPr lang="zh-CN" altLang="en-US" sz="2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</p:spTree>
    <p:custDataLst>
      <p:tags r:id="rId2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8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 descr="b823-0b77a2b9fc2035814215035cb6f44d9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79145" y="2543810"/>
            <a:ext cx="6628765" cy="372999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79145" y="676910"/>
            <a:ext cx="1063434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buClrTx/>
              <a:buSzTx/>
              <a:buFontTx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流体压强与流速关系的应用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——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飞机机翼</a:t>
            </a:r>
            <a:endParaRPr lang="zh-CN" altLang="en-US" sz="36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53770" y="1672088"/>
            <a:ext cx="48056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p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</a:rPr>
              <a:t>飞机的机翼形状是上凸下平的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grpSp>
        <p:nvGrpSpPr>
          <p:cNvPr id="9" name="Group 3"/>
          <p:cNvGrpSpPr/>
          <p:nvPr/>
        </p:nvGrpSpPr>
        <p:grpSpPr>
          <a:xfrm>
            <a:off x="6934200" y="2016125"/>
            <a:ext cx="2672080" cy="1322705"/>
            <a:chOff x="0" y="0"/>
            <a:chExt cx="1680" cy="528"/>
          </a:xfrm>
        </p:grpSpPr>
        <p:sp>
          <p:nvSpPr>
            <p:cNvPr id="3081" name="AutoShape 4"/>
            <p:cNvSpPr/>
            <p:nvPr/>
          </p:nvSpPr>
          <p:spPr>
            <a:xfrm>
              <a:off x="0" y="0"/>
              <a:ext cx="1680" cy="528"/>
            </a:xfrm>
            <a:prstGeom prst="wedgeRectCallout">
              <a:avLst>
                <a:gd name="adj1" fmla="val -83602"/>
                <a:gd name="adj2" fmla="val 163202"/>
              </a:avLst>
            </a:prstGeom>
            <a:noFill/>
            <a:ln w="38100" cap="sq" cmpd="sng">
              <a:solidFill>
                <a:schemeClr val="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p>
              <a:pPr algn="ctr"/>
              <a:endParaRPr lang="zh-CN" altLang="zh-CN" sz="2400" dirty="0">
                <a:latin typeface="Times New Roman" panose="02020603050405020304" pitchFamily="18" charset="0"/>
              </a:endParaRPr>
            </a:p>
          </p:txBody>
        </p:sp>
        <p:graphicFrame>
          <p:nvGraphicFramePr>
            <p:cNvPr id="3074" name="Object 5"/>
            <p:cNvGraphicFramePr>
              <a:graphicFrameLocks noChangeAspect="1"/>
            </p:cNvGraphicFramePr>
            <p:nvPr/>
          </p:nvGraphicFramePr>
          <p:xfrm>
            <a:off x="27" y="34"/>
            <a:ext cx="1632" cy="4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76" name="" r:id="rId3" imgW="1524000" imgH="504825" progId="PBrush">
                    <p:embed/>
                  </p:oleObj>
                </mc:Choice>
                <mc:Fallback>
                  <p:oleObj name="" r:id="rId3" imgW="1524000" imgH="504825" progId="PBrush">
                    <p:embed/>
                    <p:pic>
                      <p:nvPicPr>
                        <p:cNvPr id="0" name="图片 3075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27" y="34"/>
                          <a:ext cx="1632" cy="46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52" name="bandicam 2022-03-11 17-57-05-210">
            <a:hlinkClick r:id="" action="ppaction://media"/>
          </p:cNvPr>
          <p:cNvPicPr/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594090" y="3590290"/>
            <a:ext cx="3140075" cy="227711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</p:cTn>
                <p:tgtEl>
                  <p:spTgt spid="52"/>
                </p:tgtEl>
              </p:cMediaNode>
            </p:video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42765" y="1984342"/>
            <a:ext cx="10102873" cy="3921276"/>
          </a:xfrm>
          <a:prstGeom prst="rect">
            <a:avLst/>
          </a:prstGeom>
        </p:spPr>
      </p:pic>
      <p:sp>
        <p:nvSpPr>
          <p:cNvPr id="7" name="Rectangle 8"/>
          <p:cNvSpPr/>
          <p:nvPr/>
        </p:nvSpPr>
        <p:spPr>
          <a:xfrm>
            <a:off x="742141" y="805182"/>
            <a:ext cx="10706894" cy="7683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p>
            <a:pPr indent="0">
              <a:buFont typeface="Wingdings" panose="05000000000000000000" pitchFamily="2" charset="2"/>
              <a:buNone/>
            </a:pPr>
            <a:r>
              <a:rPr lang="zh-CN" altLang="en-US" sz="3600" dirty="0">
                <a:latin typeface="汉仪楷体简" panose="02010600000101010101" charset="-128"/>
                <a:ea typeface="汉仪楷体简" panose="02010600000101010101" charset="-128"/>
              </a:rPr>
              <a:t>机翼上下表面的压强差是产生</a:t>
            </a:r>
            <a:r>
              <a:rPr lang="zh-CN" altLang="en-US" sz="4400" b="1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升力</a:t>
            </a:r>
            <a:r>
              <a:rPr lang="zh-CN" altLang="en-US" sz="3600" dirty="0">
                <a:latin typeface="汉仪楷体简" panose="02010600000101010101" charset="-128"/>
                <a:ea typeface="汉仪楷体简" panose="02010600000101010101" charset="-128"/>
              </a:rPr>
              <a:t>的原因。</a:t>
            </a:r>
            <a:endParaRPr lang="zh-CN" altLang="en-US" sz="3600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graphicFrame>
        <p:nvGraphicFramePr>
          <p:cNvPr id="2" name="对象 1">
            <a:hlinkClick r:id="" action="ppaction://ole?verb="/>
          </p:cNvPr>
          <p:cNvGraphicFramePr>
            <a:graphicFrameLocks noChangeAspect="1"/>
          </p:cNvGraphicFramePr>
          <p:nvPr/>
        </p:nvGraphicFramePr>
        <p:xfrm>
          <a:off x="9530214" y="2182819"/>
          <a:ext cx="1263650" cy="6654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" r:id="rId2" imgW="758190" imgH="399415" progId="Package">
                  <p:embed/>
                </p:oleObj>
              </mc:Choice>
              <mc:Fallback>
                <p:oleObj name="" r:id="rId2" imgW="758190" imgH="399415" progId="Package">
                  <p:embed/>
                  <p:pic>
                    <p:nvPicPr>
                      <p:cNvPr id="0" name="图片 1024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530214" y="2182819"/>
                        <a:ext cx="1263650" cy="6654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64565" y="3592830"/>
            <a:ext cx="4512310" cy="3004820"/>
          </a:xfrm>
          <a:prstGeom prst="rect">
            <a:avLst/>
          </a:prstGeom>
        </p:spPr>
      </p:pic>
      <p:grpSp>
        <p:nvGrpSpPr>
          <p:cNvPr id="58388" name="组合 58387"/>
          <p:cNvGrpSpPr/>
          <p:nvPr/>
        </p:nvGrpSpPr>
        <p:grpSpPr>
          <a:xfrm>
            <a:off x="6468745" y="1524000"/>
            <a:ext cx="4725988" cy="4268788"/>
            <a:chOff x="1344" y="1440"/>
            <a:chExt cx="2977" cy="2689"/>
          </a:xfrm>
        </p:grpSpPr>
        <p:grpSp>
          <p:nvGrpSpPr>
            <p:cNvPr id="7180" name="组合 58388"/>
            <p:cNvGrpSpPr/>
            <p:nvPr/>
          </p:nvGrpSpPr>
          <p:grpSpPr>
            <a:xfrm>
              <a:off x="1824" y="1440"/>
              <a:ext cx="1920" cy="480"/>
              <a:chOff x="1824" y="1440"/>
              <a:chExt cx="1920" cy="480"/>
            </a:xfrm>
          </p:grpSpPr>
          <p:sp>
            <p:nvSpPr>
              <p:cNvPr id="7181" name="直接连接符 58389"/>
              <p:cNvSpPr/>
              <p:nvPr/>
            </p:nvSpPr>
            <p:spPr>
              <a:xfrm>
                <a:off x="1824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2" name="直接连接符 58390"/>
              <p:cNvSpPr/>
              <p:nvPr/>
            </p:nvSpPr>
            <p:spPr>
              <a:xfrm>
                <a:off x="2016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3" name="直接连接符 58391"/>
              <p:cNvSpPr/>
              <p:nvPr/>
            </p:nvSpPr>
            <p:spPr>
              <a:xfrm>
                <a:off x="2208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4" name="直接连接符 58392"/>
              <p:cNvSpPr/>
              <p:nvPr/>
            </p:nvSpPr>
            <p:spPr>
              <a:xfrm>
                <a:off x="2400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5" name="直接连接符 58393"/>
              <p:cNvSpPr/>
              <p:nvPr/>
            </p:nvSpPr>
            <p:spPr>
              <a:xfrm>
                <a:off x="2592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6" name="直接连接符 58394"/>
              <p:cNvSpPr/>
              <p:nvPr/>
            </p:nvSpPr>
            <p:spPr>
              <a:xfrm>
                <a:off x="2784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7" name="直接连接符 58395"/>
              <p:cNvSpPr/>
              <p:nvPr/>
            </p:nvSpPr>
            <p:spPr>
              <a:xfrm>
                <a:off x="2976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8" name="直接连接符 58396"/>
              <p:cNvSpPr/>
              <p:nvPr/>
            </p:nvSpPr>
            <p:spPr>
              <a:xfrm>
                <a:off x="3168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89" name="直接连接符 58397"/>
              <p:cNvSpPr/>
              <p:nvPr/>
            </p:nvSpPr>
            <p:spPr>
              <a:xfrm>
                <a:off x="3360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90" name="直接连接符 58398"/>
              <p:cNvSpPr/>
              <p:nvPr/>
            </p:nvSpPr>
            <p:spPr>
              <a:xfrm>
                <a:off x="3552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  <p:sp>
            <p:nvSpPr>
              <p:cNvPr id="7191" name="直接连接符 58399"/>
              <p:cNvSpPr/>
              <p:nvPr/>
            </p:nvSpPr>
            <p:spPr>
              <a:xfrm>
                <a:off x="3744" y="1440"/>
                <a:ext cx="0" cy="480"/>
              </a:xfrm>
              <a:prstGeom prst="line">
                <a:avLst/>
              </a:prstGeom>
              <a:ln w="254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triangle" w="lg" len="lg"/>
              </a:ln>
            </p:spPr>
          </p:sp>
        </p:grpSp>
        <p:grpSp>
          <p:nvGrpSpPr>
            <p:cNvPr id="7192" name="组合 58400"/>
            <p:cNvGrpSpPr/>
            <p:nvPr/>
          </p:nvGrpSpPr>
          <p:grpSpPr>
            <a:xfrm>
              <a:off x="1344" y="1728"/>
              <a:ext cx="2977" cy="2401"/>
              <a:chOff x="1296" y="1728"/>
              <a:chExt cx="2977" cy="2401"/>
            </a:xfrm>
          </p:grpSpPr>
          <p:pic>
            <p:nvPicPr>
              <p:cNvPr id="7193" name="图片 58401" descr="ba8040107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92" y="2496"/>
                <a:ext cx="2881" cy="163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grpSp>
            <p:nvGrpSpPr>
              <p:cNvPr id="7194" name="组合 58402"/>
              <p:cNvGrpSpPr/>
              <p:nvPr/>
            </p:nvGrpSpPr>
            <p:grpSpPr>
              <a:xfrm>
                <a:off x="1296" y="1728"/>
                <a:ext cx="2880" cy="960"/>
                <a:chOff x="1296" y="1728"/>
                <a:chExt cx="2880" cy="960"/>
              </a:xfrm>
            </p:grpSpPr>
            <p:sp>
              <p:nvSpPr>
                <p:cNvPr id="7195" name="任意多边形 58403"/>
                <p:cNvSpPr>
                  <a:spLocks noChangeAspect="1"/>
                </p:cNvSpPr>
                <p:nvPr/>
              </p:nvSpPr>
              <p:spPr>
                <a:xfrm>
                  <a:off x="1584" y="1920"/>
                  <a:ext cx="2310" cy="474"/>
                </a:xfrm>
                <a:custGeom>
                  <a:avLst/>
                  <a:gdLst/>
                  <a:ahLst/>
                  <a:cxnLst/>
                  <a:pathLst>
                    <a:path w="1912" h="392">
                      <a:moveTo>
                        <a:pt x="208" y="32"/>
                      </a:moveTo>
                      <a:cubicBezTo>
                        <a:pt x="416" y="16"/>
                        <a:pt x="1384" y="32"/>
                        <a:pt x="1648" y="32"/>
                      </a:cubicBezTo>
                      <a:cubicBezTo>
                        <a:pt x="1912" y="32"/>
                        <a:pt x="1784" y="0"/>
                        <a:pt x="1792" y="32"/>
                      </a:cubicBezTo>
                      <a:cubicBezTo>
                        <a:pt x="1800" y="64"/>
                        <a:pt x="1752" y="168"/>
                        <a:pt x="1696" y="224"/>
                      </a:cubicBezTo>
                      <a:cubicBezTo>
                        <a:pt x="1640" y="280"/>
                        <a:pt x="1544" y="344"/>
                        <a:pt x="1456" y="368"/>
                      </a:cubicBezTo>
                      <a:cubicBezTo>
                        <a:pt x="1368" y="392"/>
                        <a:pt x="1288" y="384"/>
                        <a:pt x="1168" y="368"/>
                      </a:cubicBezTo>
                      <a:cubicBezTo>
                        <a:pt x="1048" y="352"/>
                        <a:pt x="864" y="312"/>
                        <a:pt x="736" y="272"/>
                      </a:cubicBezTo>
                      <a:cubicBezTo>
                        <a:pt x="608" y="232"/>
                        <a:pt x="480" y="168"/>
                        <a:pt x="400" y="128"/>
                      </a:cubicBezTo>
                      <a:cubicBezTo>
                        <a:pt x="320" y="88"/>
                        <a:pt x="0" y="48"/>
                        <a:pt x="208" y="32"/>
                      </a:cubicBezTo>
                      <a:close/>
                    </a:path>
                  </a:pathLst>
                </a:custGeom>
                <a:solidFill>
                  <a:srgbClr val="FF9900"/>
                </a:solidFill>
                <a:ln w="19050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lg" len="lg"/>
                </a:ln>
              </p:spPr>
              <p:txBody>
                <a:bodyPr/>
                <a:p>
                  <a:endParaRPr lang="zh-CN" altLang="en-US"/>
                </a:p>
              </p:txBody>
            </p:sp>
            <p:grpSp>
              <p:nvGrpSpPr>
                <p:cNvPr id="7196" name="组合 58404"/>
                <p:cNvGrpSpPr/>
                <p:nvPr/>
              </p:nvGrpSpPr>
              <p:grpSpPr>
                <a:xfrm>
                  <a:off x="1296" y="1728"/>
                  <a:ext cx="2880" cy="816"/>
                  <a:chOff x="1296" y="1728"/>
                  <a:chExt cx="2880" cy="816"/>
                </a:xfrm>
              </p:grpSpPr>
              <p:sp>
                <p:nvSpPr>
                  <p:cNvPr id="7197" name="任意多边形 58405"/>
                  <p:cNvSpPr/>
                  <p:nvPr/>
                </p:nvSpPr>
                <p:spPr>
                  <a:xfrm>
                    <a:off x="1296" y="1920"/>
                    <a:ext cx="2880" cy="528"/>
                  </a:xfrm>
                  <a:custGeom>
                    <a:avLst/>
                    <a:gdLst/>
                    <a:ahLst/>
                    <a:cxnLst/>
                    <a:pathLst>
                      <a:path w="2880" h="528">
                        <a:moveTo>
                          <a:pt x="2880" y="0"/>
                        </a:moveTo>
                        <a:cubicBezTo>
                          <a:pt x="2836" y="4"/>
                          <a:pt x="2792" y="8"/>
                          <a:pt x="2736" y="48"/>
                        </a:cubicBezTo>
                        <a:cubicBezTo>
                          <a:pt x="2680" y="88"/>
                          <a:pt x="2608" y="184"/>
                          <a:pt x="2544" y="240"/>
                        </a:cubicBezTo>
                        <a:cubicBezTo>
                          <a:pt x="2480" y="296"/>
                          <a:pt x="2424" y="344"/>
                          <a:pt x="2352" y="384"/>
                        </a:cubicBezTo>
                        <a:cubicBezTo>
                          <a:pt x="2280" y="424"/>
                          <a:pt x="2200" y="456"/>
                          <a:pt x="2112" y="480"/>
                        </a:cubicBezTo>
                        <a:cubicBezTo>
                          <a:pt x="2024" y="504"/>
                          <a:pt x="1936" y="528"/>
                          <a:pt x="1824" y="528"/>
                        </a:cubicBezTo>
                        <a:cubicBezTo>
                          <a:pt x="1712" y="528"/>
                          <a:pt x="1560" y="504"/>
                          <a:pt x="1440" y="480"/>
                        </a:cubicBezTo>
                        <a:cubicBezTo>
                          <a:pt x="1320" y="456"/>
                          <a:pt x="1200" y="416"/>
                          <a:pt x="1104" y="384"/>
                        </a:cubicBezTo>
                        <a:cubicBezTo>
                          <a:pt x="1008" y="352"/>
                          <a:pt x="944" y="320"/>
                          <a:pt x="864" y="288"/>
                        </a:cubicBezTo>
                        <a:cubicBezTo>
                          <a:pt x="784" y="256"/>
                          <a:pt x="704" y="224"/>
                          <a:pt x="624" y="192"/>
                        </a:cubicBezTo>
                        <a:cubicBezTo>
                          <a:pt x="544" y="160"/>
                          <a:pt x="488" y="128"/>
                          <a:pt x="384" y="96"/>
                        </a:cubicBezTo>
                        <a:cubicBezTo>
                          <a:pt x="280" y="64"/>
                          <a:pt x="140" y="32"/>
                          <a:pt x="0" y="0"/>
                        </a:cubicBezTo>
                      </a:path>
                    </a:pathLst>
                  </a:custGeom>
                  <a:noFill/>
                  <a:ln w="25400" cap="flat" cmpd="sng">
                    <a:solidFill>
                      <a:srgbClr val="FF0000"/>
                    </a:solidFill>
                    <a:prstDash val="dash"/>
                    <a:round/>
                    <a:headEnd type="none" w="med" len="med"/>
                    <a:tailEnd type="triangle" w="lg" len="lg"/>
                  </a:ln>
                </p:spPr>
                <p:txBody>
                  <a:bodyPr/>
                  <a:p>
                    <a:endParaRPr lang="zh-CN" altLang="en-US"/>
                  </a:p>
                </p:txBody>
              </p:sp>
              <p:sp>
                <p:nvSpPr>
                  <p:cNvPr id="7198" name="任意多边形 58406"/>
                  <p:cNvSpPr/>
                  <p:nvPr/>
                </p:nvSpPr>
                <p:spPr>
                  <a:xfrm>
                    <a:off x="1296" y="2016"/>
                    <a:ext cx="2880" cy="528"/>
                  </a:xfrm>
                  <a:custGeom>
                    <a:avLst/>
                    <a:gdLst/>
                    <a:ahLst/>
                    <a:cxnLst/>
                    <a:pathLst>
                      <a:path w="2880" h="528">
                        <a:moveTo>
                          <a:pt x="2880" y="0"/>
                        </a:moveTo>
                        <a:cubicBezTo>
                          <a:pt x="2836" y="4"/>
                          <a:pt x="2792" y="8"/>
                          <a:pt x="2736" y="48"/>
                        </a:cubicBezTo>
                        <a:cubicBezTo>
                          <a:pt x="2680" y="88"/>
                          <a:pt x="2608" y="184"/>
                          <a:pt x="2544" y="240"/>
                        </a:cubicBezTo>
                        <a:cubicBezTo>
                          <a:pt x="2480" y="296"/>
                          <a:pt x="2424" y="344"/>
                          <a:pt x="2352" y="384"/>
                        </a:cubicBezTo>
                        <a:cubicBezTo>
                          <a:pt x="2280" y="424"/>
                          <a:pt x="2200" y="456"/>
                          <a:pt x="2112" y="480"/>
                        </a:cubicBezTo>
                        <a:cubicBezTo>
                          <a:pt x="2024" y="504"/>
                          <a:pt x="1936" y="528"/>
                          <a:pt x="1824" y="528"/>
                        </a:cubicBezTo>
                        <a:cubicBezTo>
                          <a:pt x="1712" y="528"/>
                          <a:pt x="1560" y="504"/>
                          <a:pt x="1440" y="480"/>
                        </a:cubicBezTo>
                        <a:cubicBezTo>
                          <a:pt x="1320" y="456"/>
                          <a:pt x="1200" y="416"/>
                          <a:pt x="1104" y="384"/>
                        </a:cubicBezTo>
                        <a:cubicBezTo>
                          <a:pt x="1008" y="352"/>
                          <a:pt x="944" y="320"/>
                          <a:pt x="864" y="288"/>
                        </a:cubicBezTo>
                        <a:cubicBezTo>
                          <a:pt x="784" y="256"/>
                          <a:pt x="704" y="224"/>
                          <a:pt x="624" y="192"/>
                        </a:cubicBezTo>
                        <a:cubicBezTo>
                          <a:pt x="544" y="160"/>
                          <a:pt x="488" y="128"/>
                          <a:pt x="384" y="96"/>
                        </a:cubicBezTo>
                        <a:cubicBezTo>
                          <a:pt x="280" y="64"/>
                          <a:pt x="140" y="32"/>
                          <a:pt x="0" y="0"/>
                        </a:cubicBezTo>
                      </a:path>
                    </a:pathLst>
                  </a:custGeom>
                  <a:noFill/>
                  <a:ln w="25400" cap="flat" cmpd="sng">
                    <a:solidFill>
                      <a:srgbClr val="FF0000"/>
                    </a:solidFill>
                    <a:prstDash val="dash"/>
                    <a:round/>
                    <a:headEnd type="none" w="med" len="med"/>
                    <a:tailEnd type="triangle" w="lg" len="lg"/>
                  </a:ln>
                </p:spPr>
                <p:txBody>
                  <a:bodyPr/>
                  <a:p>
                    <a:endParaRPr lang="zh-CN" altLang="en-US"/>
                  </a:p>
                </p:txBody>
              </p:sp>
              <p:sp>
                <p:nvSpPr>
                  <p:cNvPr id="7199" name="直接连接符 58407"/>
                  <p:cNvSpPr/>
                  <p:nvPr/>
                </p:nvSpPr>
                <p:spPr>
                  <a:xfrm flipH="1">
                    <a:off x="1296" y="1824"/>
                    <a:ext cx="2832" cy="0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dash"/>
                    <a:round/>
                    <a:headEnd type="none" w="med" len="med"/>
                    <a:tailEnd type="triangle" w="lg" len="lg"/>
                  </a:ln>
                </p:spPr>
              </p:sp>
              <p:sp>
                <p:nvSpPr>
                  <p:cNvPr id="7200" name="直接连接符 58408"/>
                  <p:cNvSpPr/>
                  <p:nvPr/>
                </p:nvSpPr>
                <p:spPr>
                  <a:xfrm flipH="1">
                    <a:off x="1296" y="1728"/>
                    <a:ext cx="2832" cy="0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dash"/>
                    <a:round/>
                    <a:headEnd type="none" w="med" len="med"/>
                    <a:tailEnd type="triangle" w="lg" len="lg"/>
                  </a:ln>
                </p:spPr>
              </p:sp>
            </p:grpSp>
            <p:grpSp>
              <p:nvGrpSpPr>
                <p:cNvPr id="7201" name="组合 58409"/>
                <p:cNvGrpSpPr/>
                <p:nvPr/>
              </p:nvGrpSpPr>
              <p:grpSpPr>
                <a:xfrm>
                  <a:off x="1680" y="2064"/>
                  <a:ext cx="2208" cy="624"/>
                  <a:chOff x="1680" y="2064"/>
                  <a:chExt cx="2208" cy="624"/>
                </a:xfrm>
              </p:grpSpPr>
              <p:sp>
                <p:nvSpPr>
                  <p:cNvPr id="7202" name="直接连接符 58410"/>
                  <p:cNvSpPr/>
                  <p:nvPr/>
                </p:nvSpPr>
                <p:spPr>
                  <a:xfrm flipV="1">
                    <a:off x="1680" y="2064"/>
                    <a:ext cx="144" cy="288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triangle" w="lg" len="lg"/>
                  </a:ln>
                </p:spPr>
              </p:sp>
              <p:sp>
                <p:nvSpPr>
                  <p:cNvPr id="7203" name="直接连接符 58411"/>
                  <p:cNvSpPr/>
                  <p:nvPr/>
                </p:nvSpPr>
                <p:spPr>
                  <a:xfrm flipV="1">
                    <a:off x="2016" y="2160"/>
                    <a:ext cx="48" cy="288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triangle" w="lg" len="lg"/>
                  </a:ln>
                </p:spPr>
              </p:sp>
              <p:sp>
                <p:nvSpPr>
                  <p:cNvPr id="7204" name="直接连接符 58412"/>
                  <p:cNvSpPr/>
                  <p:nvPr/>
                </p:nvSpPr>
                <p:spPr>
                  <a:xfrm flipV="1">
                    <a:off x="2304" y="2256"/>
                    <a:ext cx="48" cy="288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triangle" w="lg" len="lg"/>
                  </a:ln>
                </p:spPr>
              </p:sp>
              <p:sp>
                <p:nvSpPr>
                  <p:cNvPr id="7205" name="直接连接符 58413"/>
                  <p:cNvSpPr/>
                  <p:nvPr/>
                </p:nvSpPr>
                <p:spPr>
                  <a:xfrm flipV="1">
                    <a:off x="2640" y="2352"/>
                    <a:ext cx="0" cy="288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triangle" w="lg" len="lg"/>
                  </a:ln>
                </p:spPr>
              </p:sp>
              <p:sp>
                <p:nvSpPr>
                  <p:cNvPr id="7206" name="直接连接符 58414"/>
                  <p:cNvSpPr/>
                  <p:nvPr/>
                </p:nvSpPr>
                <p:spPr>
                  <a:xfrm flipV="1">
                    <a:off x="3024" y="2400"/>
                    <a:ext cx="0" cy="288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triangle" w="lg" len="lg"/>
                  </a:ln>
                </p:spPr>
              </p:sp>
              <p:sp>
                <p:nvSpPr>
                  <p:cNvPr id="7207" name="直接连接符 58415"/>
                  <p:cNvSpPr/>
                  <p:nvPr/>
                </p:nvSpPr>
                <p:spPr>
                  <a:xfrm flipH="1" flipV="1">
                    <a:off x="3408" y="2352"/>
                    <a:ext cx="96" cy="288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triangle" w="lg" len="lg"/>
                  </a:ln>
                </p:spPr>
              </p:sp>
              <p:sp>
                <p:nvSpPr>
                  <p:cNvPr id="7208" name="直接连接符 58416"/>
                  <p:cNvSpPr/>
                  <p:nvPr/>
                </p:nvSpPr>
                <p:spPr>
                  <a:xfrm flipH="1" flipV="1">
                    <a:off x="3696" y="2160"/>
                    <a:ext cx="192" cy="288"/>
                  </a:xfrm>
                  <a:prstGeom prst="line">
                    <a:avLst/>
                  </a:prstGeom>
                  <a:ln w="25400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triangle" w="lg" len="lg"/>
                  </a:ln>
                </p:spPr>
              </p:sp>
            </p:grpSp>
          </p:grpSp>
        </p:grpSp>
      </p:grpSp>
      <p:pic>
        <p:nvPicPr>
          <p:cNvPr id="4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420495" y="423545"/>
            <a:ext cx="3600450" cy="30822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" name="组合 1"/>
          <p:cNvGrpSpPr/>
          <p:nvPr>
            <p:custDataLst>
              <p:tags r:id="rId1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2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3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4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5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6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7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8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9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0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1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2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3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4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5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6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7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1" name="文本框 20"/>
          <p:cNvSpPr txBox="1"/>
          <p:nvPr/>
        </p:nvSpPr>
        <p:spPr>
          <a:xfrm>
            <a:off x="1035685" y="891540"/>
            <a:ext cx="9967595" cy="4090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133350" indent="-133350">
              <a:lnSpc>
                <a:spcPct val="130000"/>
              </a:lnSpc>
            </a:pPr>
            <a:r>
              <a:rPr lang="en-US" altLang="zh-CN" sz="3200" b="1"/>
              <a:t>1</a:t>
            </a:r>
            <a:r>
              <a:rPr lang="zh-CN" altLang="en-US" sz="3200" b="1"/>
              <a:t>、</a:t>
            </a:r>
            <a:r>
              <a:rPr lang="en-US" altLang="zh-CN" sz="2800" b="1"/>
              <a:t> </a:t>
            </a:r>
            <a:r>
              <a:rPr lang="zh-CN" altLang="en-US" sz="2800" b="1"/>
              <a:t>如图所示的实例中，不能用流体压强与流速关系来解释的是（　　）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A</a:t>
            </a:r>
            <a:r>
              <a:rPr lang="zh-CN" altLang="en-US" sz="2800" b="1"/>
              <a:t>．图甲，向两张纸之间吹气，两张纸会相互靠拢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B</a:t>
            </a:r>
            <a:r>
              <a:rPr lang="zh-CN" altLang="en-US" sz="2800" b="1"/>
              <a:t>．图乙，使用吸管，将杯中牛奶</a:t>
            </a:r>
            <a:r>
              <a:rPr lang="en-US" altLang="zh-CN" sz="2800" b="1"/>
              <a:t>“</a:t>
            </a:r>
            <a:r>
              <a:rPr lang="zh-CN" altLang="en-US" sz="2800" b="1"/>
              <a:t>吸</a:t>
            </a:r>
            <a:r>
              <a:rPr lang="en-US" altLang="zh-CN" sz="2800" b="1"/>
              <a:t>”</a:t>
            </a:r>
            <a:r>
              <a:rPr lang="zh-CN" altLang="en-US" sz="2800" b="1"/>
              <a:t>入嘴中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C</a:t>
            </a:r>
            <a:r>
              <a:rPr lang="zh-CN" altLang="en-US" sz="2800" b="1"/>
              <a:t>．图丙，刮大风时，伞面会被向上</a:t>
            </a:r>
            <a:r>
              <a:rPr lang="en-US" altLang="zh-CN" sz="2800" b="1"/>
              <a:t>“</a:t>
            </a:r>
            <a:r>
              <a:rPr lang="zh-CN" altLang="en-US" sz="2800" b="1"/>
              <a:t>吸</a:t>
            </a:r>
            <a:r>
              <a:rPr lang="en-US" altLang="zh-CN" sz="2800" b="1"/>
              <a:t>”</a:t>
            </a:r>
            <a:r>
              <a:rPr lang="zh-CN" altLang="en-US" sz="2800" b="1"/>
              <a:t>起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D</a:t>
            </a:r>
            <a:r>
              <a:rPr lang="zh-CN" altLang="en-US" sz="2800" b="1"/>
              <a:t>．图丁，等候列车的乘客应站在安全线以外，以确保安全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endParaRPr lang="zh-CN" altLang="en-US" sz="2800" b="1"/>
          </a:p>
        </p:txBody>
      </p:sp>
      <p:sp>
        <p:nvSpPr>
          <p:cNvPr id="20" name="文本框 19"/>
          <p:cNvSpPr txBox="1"/>
          <p:nvPr>
            <p:custDataLst>
              <p:tags r:id="rId18"/>
            </p:custDataLst>
          </p:nvPr>
        </p:nvSpPr>
        <p:spPr>
          <a:xfrm>
            <a:off x="8979631" y="1035042"/>
            <a:ext cx="68578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2237740" y="4368800"/>
            <a:ext cx="5676900" cy="2181225"/>
          </a:xfrm>
          <a:prstGeom prst="rect">
            <a:avLst/>
          </a:prstGeom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" name="组合 1"/>
          <p:cNvGrpSpPr/>
          <p:nvPr>
            <p:custDataLst>
              <p:tags r:id="rId1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2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3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4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5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6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7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8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9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0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1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2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3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4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5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6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7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1" name="文本框 20"/>
          <p:cNvSpPr txBox="1"/>
          <p:nvPr/>
        </p:nvSpPr>
        <p:spPr>
          <a:xfrm>
            <a:off x="1035685" y="891540"/>
            <a:ext cx="9967595" cy="2410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133350" indent="-133350">
              <a:lnSpc>
                <a:spcPct val="130000"/>
              </a:lnSpc>
            </a:pPr>
            <a:r>
              <a:rPr lang="en-US" altLang="zh-CN" sz="3200" b="1"/>
              <a:t>2</a:t>
            </a:r>
            <a:r>
              <a:rPr lang="zh-CN" altLang="en-US" sz="3200" b="1"/>
              <a:t>、</a:t>
            </a:r>
            <a:r>
              <a:rPr lang="zh-CN" altLang="en-US" sz="2800" b="1"/>
              <a:t>唐代著各诗人杜甫的《茅屋为秋风所破歌》中写道：</a:t>
            </a:r>
            <a:r>
              <a:rPr lang="en-US" altLang="zh-CN" sz="2800" b="1"/>
              <a:t>“</a:t>
            </a:r>
            <a:r>
              <a:rPr lang="zh-CN" altLang="en-US" sz="2800" b="1"/>
              <a:t>八月秋高风怒号，卷我屋上三重茅。</a:t>
            </a:r>
            <a:r>
              <a:rPr lang="en-US" altLang="zh-CN" sz="2800" b="1"/>
              <a:t>”</a:t>
            </a:r>
            <a:r>
              <a:rPr lang="zh-CN" altLang="en-US" sz="2800" b="1"/>
              <a:t>说的是大风掀走了茅屋的屋顶，你能解释为什么风大时能把屋顶掀走吗？</a:t>
            </a:r>
            <a:r>
              <a:rPr lang="en-US" altLang="zh-CN" sz="2800" b="1"/>
              <a:t> </a:t>
            </a:r>
            <a:endParaRPr lang="en-US" altLang="zh-CN" sz="2800" b="1"/>
          </a:p>
          <a:p>
            <a:pPr marL="133350" indent="-133350">
              <a:lnSpc>
                <a:spcPct val="130000"/>
              </a:lnSpc>
            </a:pPr>
            <a:endParaRPr lang="en-US" altLang="zh-CN" sz="2800" b="1"/>
          </a:p>
        </p:txBody>
      </p:sp>
      <p:sp>
        <p:nvSpPr>
          <p:cNvPr id="20" name="文本框 19"/>
          <p:cNvSpPr txBox="1"/>
          <p:nvPr>
            <p:custDataLst>
              <p:tags r:id="rId18"/>
            </p:custDataLst>
          </p:nvPr>
        </p:nvSpPr>
        <p:spPr>
          <a:xfrm>
            <a:off x="8979631" y="1035042"/>
            <a:ext cx="68578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2" name="图片 21"/>
          <p:cNvPicPr/>
          <p:nvPr/>
        </p:nvPicPr>
        <p:blipFill>
          <a:blip r:embed="rId19"/>
          <a:stretch>
            <a:fillRect/>
          </a:stretch>
        </p:blipFill>
        <p:spPr>
          <a:xfrm>
            <a:off x="6171565" y="2689860"/>
            <a:ext cx="5109845" cy="3044190"/>
          </a:xfrm>
          <a:prstGeom prst="rect">
            <a:avLst/>
          </a:prstGeom>
        </p:spPr>
      </p:pic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视频1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642620" y="1778000"/>
            <a:ext cx="6730365" cy="378650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42620" y="44704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/>
              <a:t>课外实验：天女散花</a:t>
            </a:r>
            <a:endParaRPr lang="zh-CN" altLang="en-US" sz="3600"/>
          </a:p>
        </p:txBody>
      </p:sp>
      <p:sp>
        <p:nvSpPr>
          <p:cNvPr id="4" name="文本框 3"/>
          <p:cNvSpPr txBox="1"/>
          <p:nvPr/>
        </p:nvSpPr>
        <p:spPr>
          <a:xfrm>
            <a:off x="7767320" y="1997710"/>
            <a:ext cx="353441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/>
              <a:t>准备一根软管与一些彩色碎纸片。</a:t>
            </a:r>
            <a:endParaRPr lang="zh-CN" altLang="en-US" sz="2800"/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文本框 5"/>
          <p:cNvSpPr txBox="1"/>
          <p:nvPr/>
        </p:nvSpPr>
        <p:spPr>
          <a:xfrm>
            <a:off x="574040" y="586740"/>
            <a:ext cx="1034732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一系列流体压强与流速的关系实验</a:t>
            </a:r>
            <a:endParaRPr lang="zh-CN" altLang="en-US" sz="3600" b="1" err="1">
              <a:solidFill>
                <a:schemeClr val="bg2">
                  <a:lumMod val="10000"/>
                  <a:alpha val="100000"/>
                </a:schemeClr>
              </a:solidFill>
              <a:latin typeface="微软雅黑" panose="020B0503020204020204" charset="-122"/>
              <a:sym typeface="+mn-ea"/>
            </a:endParaRPr>
          </a:p>
        </p:txBody>
      </p:sp>
      <p:pic>
        <p:nvPicPr>
          <p:cNvPr id="4" name="好玩的流体压强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801581" y="1584867"/>
            <a:ext cx="8286997" cy="4661171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5189855" y="2233930"/>
            <a:ext cx="685800" cy="68580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68655" y="2293620"/>
            <a:ext cx="1562100" cy="1599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感</a:t>
            </a:r>
            <a:endParaRPr lang="zh-CN" altLang="en-US" sz="9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2705735" y="3353435"/>
            <a:ext cx="386080" cy="38608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72428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学习全力以赴，未来必不辜负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11455400" y="1836420"/>
            <a:ext cx="0" cy="331914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725170" y="4064635"/>
            <a:ext cx="4801870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en-US" altLang="zh-CN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THASNKS</a:t>
            </a:r>
            <a:endParaRPr lang="en-US" altLang="zh-CN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 rot="21540000">
            <a:off x="3281045" y="2385060"/>
            <a:ext cx="172021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谢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DOCER_RESOURCE_TRACE_INFO" val="{&quot;id&quot;:&quot;26513309&quot;,&quot;origin&quot;:0,&quot;type&quot;:&quot;pictures&quot;,&quot;user&quot;:&quot;425579029&quot;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AS_UNIQUEID" val="1330"/>
</p:tagLst>
</file>

<file path=ppt/tags/tag4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5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6.xml><?xml version="1.0" encoding="utf-8"?>
<p:tagLst xmlns:p="http://schemas.openxmlformats.org/presentationml/2006/main">
  <p:tag name="AS_UNIQUEID" val="3584"/>
</p:tagLst>
</file>

<file path=ppt/tags/tag7.xml><?xml version="1.0" encoding="utf-8"?>
<p:tagLst xmlns:p="http://schemas.openxmlformats.org/presentationml/2006/main">
  <p:tag name="AS_UNIQUEID" val="3585"/>
</p:tagLst>
</file>

<file path=ppt/tags/tag8.xml><?xml version="1.0" encoding="utf-8"?>
<p:tagLst xmlns:p="http://schemas.openxmlformats.org/presentationml/2006/main">
  <p:tag name="AS_UNIQUEID" val="3586"/>
</p:tagLst>
</file>

<file path=ppt/tags/tag9.xml><?xml version="1.0" encoding="utf-8"?>
<p:tagLst xmlns:p="http://schemas.openxmlformats.org/presentationml/2006/main">
  <p:tag name="AS_UNIQUEID" val="1811"/>
</p:tagLst>
</file>

<file path=ppt/tags/tag10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1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2.xml><?xml version="1.0" encoding="utf-8"?>
<p:tagLst xmlns:p="http://schemas.openxmlformats.org/presentationml/2006/main">
  <p:tag name="AS_UNIQUEID" val="1844"/>
</p:tagLst>
</file>

<file path=ppt/tags/tag13.xml><?xml version="1.0" encoding="utf-8"?>
<p:tagLst xmlns:p="http://schemas.openxmlformats.org/presentationml/2006/main">
  <p:tag name="AS_UNIQUEID" val="1847"/>
</p:tagLst>
</file>

<file path=ppt/tags/tag14.xml><?xml version="1.0" encoding="utf-8"?>
<p:tagLst xmlns:p="http://schemas.openxmlformats.org/presentationml/2006/main">
  <p:tag name="AS_UNIQUEID" val="1848"/>
  <p:tag name="KSO_WM_BEAUTIFY_FLAG" val="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4415*2796*0*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5.xml><?xml version="1.0" encoding="utf-8"?>
<p:tagLst xmlns:p="http://schemas.openxmlformats.org/presentationml/2006/main">
  <p:tag name="AS_UNIQUEID" val="1849"/>
  <p:tag name="KSO_WM_BEAUTIFY_FLAG" val=""/>
</p:tagLst>
</file>

<file path=ppt/tags/tag16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7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8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9.xml><?xml version="1.0" encoding="utf-8"?>
<p:tagLst xmlns:p="http://schemas.openxmlformats.org/presentationml/2006/main">
  <p:tag name="AS_UNIQUEID" val="1877"/>
  <p:tag name="KSO_WM_BEAUTIFY_FLAG" val=""/>
</p:tagLst>
</file>

<file path=ppt/tags/tag20.xml><?xml version="1.0" encoding="utf-8"?>
<p:tagLst xmlns:p="http://schemas.openxmlformats.org/presentationml/2006/main">
  <p:tag name="AS_UNIQUEID" val="1874"/>
  <p:tag name="KSO_WM_BEAUTIFY_FLAG" val="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3721*2427*0*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1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22.xml><?xml version="1.0" encoding="utf-8"?>
<p:tagLst xmlns:p="http://schemas.openxmlformats.org/presentationml/2006/main">
  <p:tag name="AS_UNIQUEID" val="1048"/>
</p:tagLst>
</file>

<file path=ppt/tags/tag23.xml><?xml version="1.0" encoding="utf-8"?>
<p:tagLst xmlns:p="http://schemas.openxmlformats.org/presentationml/2006/main">
  <p:tag name="AS_UNIQUEID" val="1049"/>
  <p:tag name="KSO_WM_BEAUTIFY_FLAG" val=""/>
</p:tagLst>
</file>

<file path=ppt/tags/tag24.xml><?xml version="1.0" encoding="utf-8"?>
<p:tagLst xmlns:p="http://schemas.openxmlformats.org/presentationml/2006/main">
  <p:tag name="AS_UNIQUEID" val="271"/>
  <p:tag name="KSO_WM_BEAUTIFY_FLAG" val=""/>
</p:tagLst>
</file>

<file path=ppt/tags/tag25.xml><?xml version="1.0" encoding="utf-8"?>
<p:tagLst xmlns:p="http://schemas.openxmlformats.org/presentationml/2006/main">
  <p:tag name="AS_UNIQUEID" val="1050"/>
  <p:tag name="KSO_WM_BEAUTIFY_FLAG" val=""/>
</p:tagLst>
</file>

<file path=ppt/tags/tag26.xml><?xml version="1.0" encoding="utf-8"?>
<p:tagLst xmlns:p="http://schemas.openxmlformats.org/presentationml/2006/main">
  <p:tag name="AS_UNIQUEID" val="1895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3636*2701*0*0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7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28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29.xml><?xml version="1.0" encoding="utf-8"?>
<p:tagLst xmlns:p="http://schemas.openxmlformats.org/presentationml/2006/main">
  <p:tag name="AS_UNIQUEID" val="1901"/>
</p:tagLst>
</file>

<file path=ppt/tags/tag30.xml><?xml version="1.0" encoding="utf-8"?>
<p:tagLst xmlns:p="http://schemas.openxmlformats.org/presentationml/2006/main">
  <p:tag name="AS_UNIQUEID" val="1912"/>
</p:tagLst>
</file>

<file path=ppt/tags/tag31.xml><?xml version="1.0" encoding="utf-8"?>
<p:tagLst xmlns:p="http://schemas.openxmlformats.org/presentationml/2006/main">
  <p:tag name="AS_UNIQUEID" val="1913"/>
  <p:tag name="KSO_WM_BEAUTIFY_FLAG" val=""/>
</p:tagLst>
</file>

<file path=ppt/tags/tag32.xml><?xml version="1.0" encoding="utf-8"?>
<p:tagLst xmlns:p="http://schemas.openxmlformats.org/presentationml/2006/main">
  <p:tag name="AS_UNIQUEID" val="1914"/>
</p:tagLst>
</file>

<file path=ppt/tags/tag33.xml><?xml version="1.0" encoding="utf-8"?>
<p:tagLst xmlns:p="http://schemas.openxmlformats.org/presentationml/2006/main">
  <p:tag name="AS_UNIQUEID" val="1916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2908*2069*0*0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34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35.xml><?xml version="1.0" encoding="utf-8"?>
<p:tagLst xmlns:p="http://schemas.openxmlformats.org/presentationml/2006/main">
  <p:tag name="AS_UNIQUEID" val="1066"/>
</p:tagLst>
</file>

<file path=ppt/tags/tag36.xml><?xml version="1.0" encoding="utf-8"?>
<p:tagLst xmlns:p="http://schemas.openxmlformats.org/presentationml/2006/main">
  <p:tag name="AS_UNIQUEID" val="1955"/>
</p:tagLst>
</file>

<file path=ppt/tags/tag37.xml><?xml version="1.0" encoding="utf-8"?>
<p:tagLst xmlns:p="http://schemas.openxmlformats.org/presentationml/2006/main">
  <p:tag name="AS_UNIQUEID" val="1059"/>
  <p:tag name="KSO_WM_BEAUTIFY_FLAG" val=""/>
</p:tagLst>
</file>

<file path=ppt/tags/tag38.xml><?xml version="1.0" encoding="utf-8"?>
<p:tagLst xmlns:p="http://schemas.openxmlformats.org/presentationml/2006/main">
  <p:tag name="AS_UNIQUEID" val="1956"/>
</p:tagLst>
</file>

<file path=ppt/tags/tag39.xml><?xml version="1.0" encoding="utf-8"?>
<p:tagLst xmlns:p="http://schemas.openxmlformats.org/presentationml/2006/main">
  <p:tag name="AS_UNIQUEID" val="1060"/>
  <p:tag name="KSO_WM_BEAUTIFY_FLAG" val=""/>
</p:tagLst>
</file>

<file path=ppt/tags/tag40.xml><?xml version="1.0" encoding="utf-8"?>
<p:tagLst xmlns:p="http://schemas.openxmlformats.org/presentationml/2006/main">
  <p:tag name="AS_UNIQUEID" val="1061"/>
  <p:tag name="KSO_WM_BEAUTIFY_FLAG" val=""/>
</p:tagLst>
</file>

<file path=ppt/tags/tag41.xml><?xml version="1.0" encoding="utf-8"?>
<p:tagLst xmlns:p="http://schemas.openxmlformats.org/presentationml/2006/main">
  <p:tag name="AS_UNIQUEID" val="1062"/>
  <p:tag name="KSO_WM_BEAUTIFY_FLAG" val=""/>
</p:tagLst>
</file>

<file path=ppt/tags/tag42.xml><?xml version="1.0" encoding="utf-8"?>
<p:tagLst xmlns:p="http://schemas.openxmlformats.org/presentationml/2006/main">
  <p:tag name="AS_UNIQUEID" val="1075"/>
  <p:tag name="KSO_WM_BEAUTIFY_FLAG" val=""/>
</p:tagLst>
</file>

<file path=ppt/tags/tag43.xml><?xml version="1.0" encoding="utf-8"?>
<p:tagLst xmlns:p="http://schemas.openxmlformats.org/presentationml/2006/main">
  <p:tag name="AS_UNIQUEID" val="1957"/>
</p:tagLst>
</file>

<file path=ppt/tags/tag44.xml><?xml version="1.0" encoding="utf-8"?>
<p:tagLst xmlns:p="http://schemas.openxmlformats.org/presentationml/2006/main">
  <p:tag name="AS_UNIQUEID" val="1958"/>
</p:tagLst>
</file>

<file path=ppt/tags/tag45.xml><?xml version="1.0" encoding="utf-8"?>
<p:tagLst xmlns:p="http://schemas.openxmlformats.org/presentationml/2006/main">
  <p:tag name="AS_UNIQUEID" val="1961"/>
</p:tagLst>
</file>

<file path=ppt/tags/tag46.xml><?xml version="1.0" encoding="utf-8"?>
<p:tagLst xmlns:p="http://schemas.openxmlformats.org/presentationml/2006/main">
  <p:tag name="AS_UNIQUEID" val="1962"/>
  <p:tag name="KSO_WM_BEAUTIFY_FLAG" val="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2429*1684*0*0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47.xml><?xml version="1.0" encoding="utf-8"?>
<p:tagLst xmlns:p="http://schemas.openxmlformats.org/presentationml/2006/main">
  <p:tag name="AS_UNIQUEID" val="1963"/>
  <p:tag name="KSO_WM_BEAUTIFY_FLAG" val=""/>
</p:tagLst>
</file>

<file path=ppt/tags/tag48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49.xml><?xml version="1.0" encoding="utf-8"?>
<p:tagLst xmlns:p="http://schemas.openxmlformats.org/presentationml/2006/main">
  <p:tag name="AS_UNIQUEID" val="1978"/>
</p:tagLst>
</file>

<file path=ppt/tags/tag50.xml><?xml version="1.0" encoding="utf-8"?>
<p:tagLst xmlns:p="http://schemas.openxmlformats.org/presentationml/2006/main">
  <p:tag name="AS_UNIQUEID" val="2025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2472*1793*0*0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51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52.xml><?xml version="1.0" encoding="utf-8"?>
<p:tagLst xmlns:p="http://schemas.openxmlformats.org/presentationml/2006/main">
  <p:tag name="AS_UNIQUEID" val="1730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0.xml><?xml version="1.0" encoding="utf-8"?>
<p:tagLst xmlns:p="http://schemas.openxmlformats.org/presentationml/2006/main">
  <p:tag name="AS_UNIQUEID" val="147"/>
</p:tagLst>
</file>

<file path=ppt/tags/tag71.xml><?xml version="1.0" encoding="utf-8"?>
<p:tagLst xmlns:p="http://schemas.openxmlformats.org/presentationml/2006/main">
  <p:tag name="AS_UNIQUEID" val="2124"/>
  <p:tag name="KSO_WM_BEAUTIFY_FLAG" val=""/>
</p:tagLst>
</file>

<file path=ppt/tags/tag72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90.xml><?xml version="1.0" encoding="utf-8"?>
<p:tagLst xmlns:p="http://schemas.openxmlformats.org/presentationml/2006/main">
  <p:tag name="AS_UNIQUEID" val="147"/>
</p:tagLst>
</file>

<file path=ppt/tags/tag91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92.xml><?xml version="1.0" encoding="utf-8"?>
<p:tagLst xmlns:p="http://schemas.openxmlformats.org/presentationml/2006/main">
  <p:tag name="KSO_WM_BEAUTIFY_FLAG" val="#wm#"/>
  <p:tag name="KSO_WM_TEMPLATE_CATEGORY" val="diagram"/>
  <p:tag name="KSO_WM_TEMPLATE_INDEX" val="20217110"/>
</p:tagLst>
</file>

<file path=ppt/tags/tag9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95.xml><?xml version="1.0" encoding="utf-8"?>
<p:tagLst xmlns:p="http://schemas.openxmlformats.org/presentationml/2006/main">
  <p:tag name="COMMONDATA" val="eyJoZGlkIjoiMGM3ZDNiNjQ5MjMwNGE4NGUzZGUzN2M4NzZkODkzZjgifQ=="/>
  <p:tag name="KSO_WPP_MARK_KEY" val="aefd2560-03eb-4c5c-b0e5-6c2d06ca4ba3"/>
  <p:tag name="resource_record_key" val="{&quot;29&quot;:[50000159]}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781</Words>
  <Application>WPS 演示</Application>
  <PresentationFormat>宽屏</PresentationFormat>
  <Paragraphs>107</Paragraphs>
  <Slides>21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3</vt:i4>
      </vt:variant>
      <vt:variant>
        <vt:lpstr>幻灯片标题</vt:lpstr>
      </vt:variant>
      <vt:variant>
        <vt:i4>21</vt:i4>
      </vt:variant>
    </vt:vector>
  </HeadingPairs>
  <TitlesOfParts>
    <vt:vector size="38" baseType="lpstr">
      <vt:lpstr>Arial</vt:lpstr>
      <vt:lpstr>宋体</vt:lpstr>
      <vt:lpstr>Wingdings</vt:lpstr>
      <vt:lpstr>思源黑体 CN Light</vt:lpstr>
      <vt:lpstr>微软雅黑</vt:lpstr>
      <vt:lpstr>Calibri</vt:lpstr>
      <vt:lpstr>楷体</vt:lpstr>
      <vt:lpstr>仓耳渔阳体 W05</vt:lpstr>
      <vt:lpstr>思源黑体 CN Bold</vt:lpstr>
      <vt:lpstr>汉仪楷体简</vt:lpstr>
      <vt:lpstr>Times New Roman</vt:lpstr>
      <vt:lpstr>黑体</vt:lpstr>
      <vt:lpstr>Arial Unicode MS</vt:lpstr>
      <vt:lpstr>Office 主题</vt:lpstr>
      <vt:lpstr>Paint.Picture</vt:lpstr>
      <vt:lpstr>PBrush</vt:lpstr>
      <vt:lpstr>Package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asus</cp:lastModifiedBy>
  <cp:revision>74</cp:revision>
  <dcterms:created xsi:type="dcterms:W3CDTF">2023-03-28T07:58:00Z</dcterms:created>
  <dcterms:modified xsi:type="dcterms:W3CDTF">2026-04-28T01:35:50Z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42F736DC94BD40149D98807ADACE94A6_13</vt:lpwstr>
  </property>
  <property fmtid="{D5CDD505-2E9C-101B-9397-08002B2CF9AE}" pid="3" name="KSOProductBuildVer">
    <vt:lpwstr>2052-12.1.0.25865</vt:lpwstr>
  </property>
  <property fmtid="{D5CDD505-2E9C-101B-9397-08002B2CF9AE}" pid="4" name="KSOTemplateUUID">
    <vt:lpwstr>v1.0_mb_T+L95ysIptv7aZdUMe54pw==</vt:lpwstr>
  </property>
</Properties>
</file>