
<file path=[Content_Types].xml><?xml version="1.0" encoding="utf-8"?>
<Types xmlns="http://schemas.openxmlformats.org/package/2006/content-types">
  <Default Extension="jpeg" ContentType="image/jpeg"/>
  <Default Extension="JPG" ContentType="image/.jp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Default Extension="mp4" ContentType="video/mp4"/>
  <Default Extension="wmv" ContentType="video/x-ms-wmv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4"/>
  </p:notesMasterIdLst>
  <p:handoutMasterIdLst>
    <p:handoutMasterId r:id="rId38"/>
  </p:handoutMasterIdLst>
  <p:sldIdLst>
    <p:sldId id="257" r:id="rId3"/>
    <p:sldId id="447" r:id="rId4"/>
    <p:sldId id="448" r:id="rId5"/>
    <p:sldId id="450" r:id="rId6"/>
    <p:sldId id="449" r:id="rId7"/>
    <p:sldId id="472" r:id="rId8"/>
    <p:sldId id="452" r:id="rId9"/>
    <p:sldId id="451" r:id="rId10"/>
    <p:sldId id="453" r:id="rId11"/>
    <p:sldId id="475" r:id="rId12"/>
    <p:sldId id="455" r:id="rId13"/>
    <p:sldId id="457" r:id="rId14"/>
    <p:sldId id="456" r:id="rId15"/>
    <p:sldId id="459" r:id="rId16"/>
    <p:sldId id="473" r:id="rId17"/>
    <p:sldId id="460" r:id="rId18"/>
    <p:sldId id="311" r:id="rId19"/>
    <p:sldId id="461" r:id="rId20"/>
    <p:sldId id="462" r:id="rId21"/>
    <p:sldId id="477" r:id="rId22"/>
    <p:sldId id="476" r:id="rId23"/>
    <p:sldId id="458" r:id="rId25"/>
    <p:sldId id="463" r:id="rId26"/>
    <p:sldId id="464" r:id="rId27"/>
    <p:sldId id="466" r:id="rId28"/>
    <p:sldId id="465" r:id="rId29"/>
    <p:sldId id="467" r:id="rId30"/>
    <p:sldId id="468" r:id="rId31"/>
    <p:sldId id="471" r:id="rId32"/>
    <p:sldId id="469" r:id="rId33"/>
    <p:sldId id="470" r:id="rId34"/>
    <p:sldId id="478" r:id="rId35"/>
    <p:sldId id="424" r:id="rId36"/>
    <p:sldId id="277" r:id="rId37"/>
  </p:sldIdLst>
  <p:sldSz cx="12192000" cy="6858000"/>
  <p:notesSz cx="6858000" cy="9144000"/>
  <p:embeddedFontLst>
    <p:embeddedFont>
      <p:font typeface="思源黑体 CN Light" panose="020B0300000000000000" charset="-122"/>
      <p:regular r:id="rId43"/>
    </p:embeddedFont>
    <p:embeddedFont>
      <p:font typeface="微软雅黑" panose="020B0503020204020204" charset="-122"/>
      <p:regular r:id="rId44"/>
    </p:embeddedFont>
    <p:embeddedFont>
      <p:font typeface="Calibri" panose="020F0502020204030204" pitchFamily="34" charset="0"/>
      <p:regular r:id="rId45"/>
      <p:bold r:id="rId46"/>
      <p:italic r:id="rId47"/>
      <p:boldItalic r:id="rId48"/>
    </p:embeddedFont>
    <p:embeddedFont>
      <p:font typeface="楷体" panose="02010609060101010101" charset="-122"/>
      <p:regular r:id="rId49"/>
    </p:embeddedFont>
    <p:embeddedFont>
      <p:font typeface="仓耳渔阳体 W05" panose="02020400000000000000" charset="-122"/>
      <p:regular r:id="rId50"/>
    </p:embeddedFont>
    <p:embeddedFont>
      <p:font typeface="思源黑体 CN Bold" panose="020B0800000000000000" charset="-122"/>
      <p:bold r:id="rId51"/>
    </p:embeddedFont>
    <p:embeddedFont>
      <p:font typeface="汉仪楷体简" panose="02010600000101010101" charset="-128"/>
      <p:regular r:id="rId52"/>
    </p:embeddedFont>
    <p:embeddedFont>
      <p:font typeface="等线" panose="02010600030101010101" charset="-122"/>
      <p:regular r:id="rId53"/>
    </p:embeddedFont>
    <p:embeddedFont>
      <p:font typeface="方正兰亭黑简体" panose="02000000000000000000" charset="-122"/>
      <p:regular r:id="rId54"/>
    </p:embeddedFont>
    <p:embeddedFont>
      <p:font typeface="黑体" panose="02010609060101010101" charset="-122"/>
      <p:regular r:id="rId55"/>
    </p:embeddedFont>
    <p:embeddedFont>
      <p:font typeface="华文楷体" panose="02010600040101010101" charset="-122"/>
      <p:regular r:id="rId56"/>
    </p:embeddedFont>
    <p:embeddedFont>
      <p:font typeface="沧澜楷体" charset="-122"/>
      <p:regular r:id="rId57"/>
    </p:embeddedFont>
    <p:embeddedFont>
      <p:font typeface="华康古籍木兰W3" panose="02020309000000000000" charset="-122"/>
      <p:regular r:id="rId58"/>
    </p:embeddedFont>
  </p:embeddedFontLst>
  <p:custDataLst>
    <p:tags r:id="rId5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41" userDrawn="1">
          <p15:clr>
            <a:srgbClr val="A4A3A4"/>
          </p15:clr>
        </p15:guide>
        <p15:guide id="2" pos="334" userDrawn="1">
          <p15:clr>
            <a:srgbClr val="A4A3A4"/>
          </p15:clr>
        </p15:guide>
        <p15:guide id="3" pos="72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A" lastIdx="0" clrIdx="0"/>
  <p:cmAuthor id="2" name="Administrator" initials="A" lastIdx="0" clrIdx="1"/>
  <p:cmAuthor id="3" name="1206988966@qq.com" initials="1" lastIdx="0" clrIdx="2"/>
  <p:cmAuthor id="4" name="Sky123.Org" initials="S" lastIdx="0" clrIdx="3"/>
  <p:cmAuthor id="5" name="姜伟光" initials="姜" lastIdx="0" clrIdx="4"/>
  <p:cmAuthor id="6" name="xkb1.com" initials="x" lastIdx="0" clrIdx="5"/>
  <p:cmAuthor id="7" name="Pueschner, Franziska {FA~Shanghai}" initials="P" lastIdx="0" clrIdx="6"/>
  <p:cmAuthor id="8" name="www.xkb1.com" initials="w" lastIdx="0" clrIdx="7"/>
  <p:cmAuthor id="9" name="lenovo" initials="l" lastIdx="0" clrIdx="8"/>
  <p:cmAuthor id="10" name="幸全" initials="幸全" lastIdx="0" clrIdx="9"/>
  <p:cmAuthor id="11" name="HJZX010" initials="" lastIdx="0" clrIdx="10"/>
  <p:cmAuthor id="12" name="Microsoft" initials="M" lastIdx="0" clrIdx="11"/>
  <p:cmAuthor id="13" name="jh" initials="j" lastIdx="0" clrIdx="12"/>
  <p:cmAuthor id="14" name="ming qiu" initials="m" lastIdx="0" clrIdx="13"/>
  <p:cmAuthor id="15" name="王子涵" initials="王" lastIdx="0" clrIdx="14"/>
  <p:cmAuthor id="16" name="MyPC" initials="M" lastIdx="0" clrIdx="15"/>
  <p:cmAuthor id="17" name="李丽" initials="李" lastIdx="0" clrIdx="16"/>
  <p:cmAuthor id="18" name="Nicole Li  李倩" initials="N" lastIdx="0" clrIdx="17"/>
  <p:cmAuthor id="19" name="admin" initials="a" lastIdx="0" clrIdx="18"/>
  <p:cmAuthor id="20" name="222" initials="2" lastIdx="0" clrIdx="19"/>
  <p:cmAuthor id="21" name="我心飞翔" initials="我" lastIdx="0" clrIdx="2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7B37"/>
    <a:srgbClr val="FFDA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041"/>
        <p:guide pos="334"/>
        <p:guide pos="723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9" Type="http://schemas.openxmlformats.org/officeDocument/2006/relationships/tags" Target="tags/tag130.xml"/><Relationship Id="rId58" Type="http://schemas.openxmlformats.org/officeDocument/2006/relationships/font" Target="fonts/font16.fntdata"/><Relationship Id="rId57" Type="http://schemas.openxmlformats.org/officeDocument/2006/relationships/font" Target="fonts/font15.fntdata"/><Relationship Id="rId56" Type="http://schemas.openxmlformats.org/officeDocument/2006/relationships/font" Target="fonts/font14.fntdata"/><Relationship Id="rId55" Type="http://schemas.openxmlformats.org/officeDocument/2006/relationships/font" Target="fonts/font13.fntdata"/><Relationship Id="rId54" Type="http://schemas.openxmlformats.org/officeDocument/2006/relationships/font" Target="fonts/font12.fntdata"/><Relationship Id="rId53" Type="http://schemas.openxmlformats.org/officeDocument/2006/relationships/font" Target="fonts/font11.fntdata"/><Relationship Id="rId52" Type="http://schemas.openxmlformats.org/officeDocument/2006/relationships/font" Target="fonts/font10.fntdata"/><Relationship Id="rId51" Type="http://schemas.openxmlformats.org/officeDocument/2006/relationships/font" Target="fonts/font9.fntdata"/><Relationship Id="rId50" Type="http://schemas.openxmlformats.org/officeDocument/2006/relationships/font" Target="fonts/font8.fntdata"/><Relationship Id="rId5" Type="http://schemas.openxmlformats.org/officeDocument/2006/relationships/slide" Target="slides/slide3.xml"/><Relationship Id="rId49" Type="http://schemas.openxmlformats.org/officeDocument/2006/relationships/font" Target="fonts/font7.fntdata"/><Relationship Id="rId48" Type="http://schemas.openxmlformats.org/officeDocument/2006/relationships/font" Target="fonts/font6.fntdata"/><Relationship Id="rId47" Type="http://schemas.openxmlformats.org/officeDocument/2006/relationships/font" Target="fonts/font5.fntdata"/><Relationship Id="rId46" Type="http://schemas.openxmlformats.org/officeDocument/2006/relationships/font" Target="fonts/font4.fntdata"/><Relationship Id="rId45" Type="http://schemas.openxmlformats.org/officeDocument/2006/relationships/font" Target="fonts/font3.fntdata"/><Relationship Id="rId44" Type="http://schemas.openxmlformats.org/officeDocument/2006/relationships/font" Target="fonts/font2.fntdata"/><Relationship Id="rId43" Type="http://schemas.openxmlformats.org/officeDocument/2006/relationships/font" Target="fonts/font1.fntdata"/><Relationship Id="rId42" Type="http://schemas.openxmlformats.org/officeDocument/2006/relationships/commentAuthors" Target="commentAuthors.xml"/><Relationship Id="rId41" Type="http://schemas.openxmlformats.org/officeDocument/2006/relationships/tableStyles" Target="tableStyles.xml"/><Relationship Id="rId40" Type="http://schemas.openxmlformats.org/officeDocument/2006/relationships/viewProps" Target="viewProps.xml"/><Relationship Id="rId4" Type="http://schemas.openxmlformats.org/officeDocument/2006/relationships/slide" Target="slides/slide2.xml"/><Relationship Id="rId39" Type="http://schemas.openxmlformats.org/officeDocument/2006/relationships/presProps" Target="presProps.xml"/><Relationship Id="rId38" Type="http://schemas.openxmlformats.org/officeDocument/2006/relationships/handoutMaster" Target="handoutMasters/handoutMaster1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ea typeface="思源黑体 CN Light" panose="020B0300000000000000" charset="-122"/>
              </a:rPr>
            </a:fld>
            <a:endParaRPr lang="zh-CN" altLang="en-US">
              <a:ea typeface="思源黑体 CN Light" panose="020B03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Light" panose="020B0300000000000000" charset="-122"/>
        <a:ea typeface="思源黑体 CN Light" panose="020B0300000000000000" charset="-122"/>
        <a:cs typeface="思源黑体 CN Light" panose="020B03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tags" Target="../tags/tag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tags" Target="../tags/tag3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pic>
        <p:nvPicPr>
          <p:cNvPr id="101" name="图片 100" descr="D:/HuaweiMoveData/Users/samon-ks/Desktop/f98905b3a41040a2acf3791fda592704.jpgf98905b3a41040a2acf3791fda592704"/>
          <p:cNvPicPr/>
          <p:nvPr userDrawn="1">
            <p:custDataLst>
              <p:tags r:id="rId2"/>
            </p:custDataLst>
          </p:nvPr>
        </p:nvPicPr>
        <p:blipFill>
          <a:blip r:embed="rId3"/>
          <a:srcRect l="3144" r="3144"/>
          <a:stretch>
            <a:fillRect/>
          </a:stretch>
        </p:blipFill>
        <p:spPr>
          <a:xfrm>
            <a:off x="2553970" y="635"/>
            <a:ext cx="963549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 userDrawn="1"/>
        </p:nvSpPr>
        <p:spPr>
          <a:xfrm>
            <a:off x="-438785" y="635"/>
            <a:ext cx="10262235" cy="685800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tents-glamping"/>
          <p:cNvPicPr>
            <a:picLocks noChangeAspect="1"/>
          </p:cNvPicPr>
          <p:nvPr userDrawn="1"/>
        </p:nvPicPr>
        <p:blipFill>
          <a:blip r:embed="rId2"/>
          <a:srcRect t="36948" b="31531"/>
          <a:stretch>
            <a:fillRect/>
          </a:stretch>
        </p:blipFill>
        <p:spPr>
          <a:xfrm>
            <a:off x="-19050" y="0"/>
            <a:ext cx="12211685" cy="216154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-19050" y="0"/>
            <a:ext cx="12161520" cy="2161540"/>
          </a:xfrm>
          <a:prstGeom prst="rect">
            <a:avLst/>
          </a:prstGeom>
          <a:gradFill>
            <a:gsLst>
              <a:gs pos="40000">
                <a:srgbClr val="337B37">
                  <a:alpha val="80000"/>
                </a:srgbClr>
              </a:gs>
              <a:gs pos="74000">
                <a:srgbClr val="337B37">
                  <a:alpha val="100000"/>
                </a:srgbClr>
              </a:gs>
              <a:gs pos="60000">
                <a:srgbClr val="337B37">
                  <a:alpha val="94000"/>
                </a:srgbClr>
              </a:gs>
              <a:gs pos="0">
                <a:srgbClr val="337B37">
                  <a:alpha val="0"/>
                </a:srgbClr>
              </a:gs>
              <a:gs pos="87000">
                <a:srgbClr val="337B37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11" name="椭圆 10"/>
          <p:cNvSpPr/>
          <p:nvPr userDrawn="1"/>
        </p:nvSpPr>
        <p:spPr>
          <a:xfrm>
            <a:off x="197485" y="314325"/>
            <a:ext cx="454660" cy="454660"/>
          </a:xfrm>
          <a:prstGeom prst="ellipse">
            <a:avLst/>
          </a:prstGeom>
          <a:solidFill>
            <a:srgbClr val="337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7" name="椭圆 6"/>
          <p:cNvSpPr/>
          <p:nvPr userDrawn="1"/>
        </p:nvSpPr>
        <p:spPr>
          <a:xfrm>
            <a:off x="499110" y="323215"/>
            <a:ext cx="226060" cy="22606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bg>
      <p:bgPr>
        <a:solidFill>
          <a:srgbClr val="FDC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1" name="그룹 1001"/>
          <p:cNvGrpSpPr/>
          <p:nvPr userDrawn="1"/>
        </p:nvGrpSpPr>
        <p:grpSpPr>
          <a:xfrm>
            <a:off x="0" y="0"/>
            <a:ext cx="12190476" cy="6857143"/>
            <a:chOff x="0" y="0"/>
            <a:chExt cx="12190476" cy="6857143"/>
          </a:xfrm>
        </p:grpSpPr>
        <p:pic>
          <p:nvPicPr>
            <p:cNvPr id="6" name="Object 2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0476" cy="6857143"/>
            </a:xfrm>
            <a:prstGeom prst="rect">
              <a:avLst/>
            </a:prstGeom>
          </p:spPr>
        </p:pic>
      </p:grpSp>
      <p:sp>
        <p:nvSpPr>
          <p:cNvPr id="2" name="圆角矩形 1"/>
          <p:cNvSpPr/>
          <p:nvPr userDrawn="1"/>
        </p:nvSpPr>
        <p:spPr>
          <a:xfrm>
            <a:off x="152399" y="152400"/>
            <a:ext cx="11887201" cy="6553200"/>
          </a:xfrm>
          <a:prstGeom prst="roundRect">
            <a:avLst>
              <a:gd name="adj" fmla="val 3933"/>
            </a:avLst>
          </a:prstGeom>
          <a:solidFill>
            <a:srgbClr val="FFFEFB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20" name="그룹 1020"/>
          <p:cNvGrpSpPr/>
          <p:nvPr userDrawn="1"/>
        </p:nvGrpSpPr>
        <p:grpSpPr>
          <a:xfrm>
            <a:off x="609600" y="368395"/>
            <a:ext cx="385032" cy="385032"/>
            <a:chOff x="844899" y="754062"/>
            <a:chExt cx="385032" cy="385032"/>
          </a:xfrm>
        </p:grpSpPr>
        <p:pic>
          <p:nvPicPr>
            <p:cNvPr id="61" name="Object 60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4899" y="754062"/>
              <a:ext cx="385032" cy="385032"/>
            </a:xfrm>
            <a:prstGeom prst="rect">
              <a:avLst/>
            </a:prstGeom>
          </p:spPr>
        </p:pic>
      </p:grpSp>
      <p:cxnSp>
        <p:nvCxnSpPr>
          <p:cNvPr id="3" name="直接连接符 2"/>
          <p:cNvCxnSpPr/>
          <p:nvPr userDrawn="1"/>
        </p:nvCxnSpPr>
        <p:spPr>
          <a:xfrm>
            <a:off x="440563" y="838200"/>
            <a:ext cx="1130935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6" name="图片 0" descr="二一教育logo反白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34600" y="308292"/>
            <a:ext cx="1209040" cy="328295"/>
          </a:xfrm>
          <a:prstGeom prst="rect">
            <a:avLst/>
          </a:prstGeom>
        </p:spPr>
      </p:pic>
      <p:sp>
        <p:nvSpPr>
          <p:cNvPr id="9" name="任意多边形 8"/>
          <p:cNvSpPr/>
          <p:nvPr userDrawn="1"/>
        </p:nvSpPr>
        <p:spPr>
          <a:xfrm>
            <a:off x="1295400" y="152400"/>
            <a:ext cx="947420" cy="718185"/>
          </a:xfrm>
          <a:custGeom>
            <a:avLst/>
            <a:gdLst>
              <a:gd name="adj" fmla="val 1666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92" h="1131">
                <a:moveTo>
                  <a:pt x="160" y="0"/>
                </a:moveTo>
                <a:lnTo>
                  <a:pt x="1332" y="0"/>
                </a:lnTo>
                <a:cubicBezTo>
                  <a:pt x="1420" y="0"/>
                  <a:pt x="1492" y="72"/>
                  <a:pt x="1492" y="160"/>
                </a:cubicBezTo>
                <a:lnTo>
                  <a:pt x="1492" y="800"/>
                </a:lnTo>
                <a:cubicBezTo>
                  <a:pt x="1492" y="888"/>
                  <a:pt x="1420" y="960"/>
                  <a:pt x="1332" y="960"/>
                </a:cubicBezTo>
                <a:lnTo>
                  <a:pt x="1218" y="960"/>
                </a:lnTo>
                <a:lnTo>
                  <a:pt x="1132" y="1131"/>
                </a:lnTo>
                <a:lnTo>
                  <a:pt x="1047" y="960"/>
                </a:lnTo>
                <a:lnTo>
                  <a:pt x="160" y="960"/>
                </a:lnTo>
                <a:cubicBezTo>
                  <a:pt x="72" y="960"/>
                  <a:pt x="0" y="888"/>
                  <a:pt x="0" y="800"/>
                </a:cubicBezTo>
                <a:lnTo>
                  <a:pt x="0" y="160"/>
                </a:lnTo>
                <a:cubicBezTo>
                  <a:pt x="0" y="72"/>
                  <a:pt x="72" y="0"/>
                  <a:pt x="160" y="0"/>
                </a:cubicBezTo>
                <a:close/>
              </a:path>
            </a:pathLst>
          </a:custGeom>
          <a:solidFill>
            <a:srgbClr val="FFCF60"/>
          </a:solidFill>
          <a:ln w="31750">
            <a:solidFill>
              <a:srgbClr val="1E1E1E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tIns="0" bIns="71755" rtlCol="0" anchor="ctr">
            <a:noAutofit/>
          </a:bodyPr>
          <a:lstStyle/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2362200" y="357822"/>
            <a:ext cx="5568636" cy="307340"/>
          </a:xfrm>
          <a:prstGeom prst="rect">
            <a:avLst/>
          </a:prstGeom>
          <a:noFill/>
        </p:spPr>
        <p:txBody>
          <a:bodyPr wrap="square" tIns="0" bIns="0" rtlCol="0">
            <a:spAutoFit/>
          </a:bodyPr>
          <a:lstStyle/>
          <a:p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——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知识点</a:t>
            </a:r>
            <a:r>
              <a:rPr lang="en-US" altLang="zh-CN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2 </a:t>
            </a:r>
            <a:r>
              <a:rPr lang="zh-CN" altLang="en-US" sz="2000" b="1" spc="200" dirty="0">
                <a:solidFill>
                  <a:srgbClr val="523600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弹簧测力计</a:t>
            </a:r>
            <a:endParaRPr lang="zh-CN" altLang="en-US" sz="2000" b="1" spc="200" dirty="0">
              <a:solidFill>
                <a:srgbClr val="523600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新知导入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形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61963" y="155575"/>
            <a:ext cx="1955800" cy="5286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/>
          <p:cNvSpPr txBox="1">
            <a:spLocks noChangeArrowheads="1"/>
          </p:cNvSpPr>
          <p:nvPr userDrawn="1"/>
        </p:nvSpPr>
        <p:spPr bwMode="auto">
          <a:xfrm>
            <a:off x="1022350" y="220663"/>
            <a:ext cx="1500188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新知导入</a:t>
            </a:r>
            <a:endParaRPr lang="zh-CN" altLang="en-US" sz="21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5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02425"/>
            <a:ext cx="12192000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教学分析 涂豆思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Click="0">
        <p14:ripple/>
      </p:transition>
    </mc:Choice>
    <mc:Fallback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2625090" y="-569595"/>
            <a:ext cx="6096000" cy="1868805"/>
            <a:chOff x="4345" y="-1007"/>
            <a:chExt cx="9600" cy="2943"/>
          </a:xfrm>
        </p:grpSpPr>
        <p:pic>
          <p:nvPicPr>
            <p:cNvPr id="4" name="图片 3" descr="c67ac3986204442d866c335f8949a408"/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7673" y="-1007"/>
              <a:ext cx="2943" cy="2943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>
              <a:off x="4345" y="102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  <a:scene3d>
                <a:camera prst="orthographicFront"/>
                <a:lightRig rig="threePt" dir="t"/>
              </a:scene3d>
            </a:bodyPr>
            <a:p>
              <a:pPr algn="ctr"/>
              <a:r>
                <a:rPr lang="zh-CN" altLang="en-US" sz="24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tx1"/>
                  </a:solidFill>
                  <a:effectLst>
                    <a:outerShdw blurRad="12700" dist="38100" dir="2700000" algn="tl" rotWithShape="0">
                      <a:schemeClr val="bg1">
                        <a:lumMod val="50000"/>
                      </a:schemeClr>
                    </a:outerShdw>
                  </a:effectLst>
                  <a:sym typeface="+mn-ea"/>
                </a:rPr>
                <a:t>探究新知</a:t>
              </a:r>
              <a:endParaRPr lang="zh-CN" altLang="en-US" sz="2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sym typeface="+mn-ea"/>
              </a:endParaRPr>
            </a:p>
          </p:txBody>
        </p:sp>
      </p:grp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 userDrawn="1">
            <p:custDataLst>
              <p:tags r:id="rId2"/>
            </p:custDataLst>
          </p:nvPr>
        </p:nvSpPr>
        <p:spPr>
          <a:xfrm>
            <a:off x="75353" y="60106"/>
            <a:ext cx="1881293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lvl="0" algn="l">
              <a:buClrTx/>
              <a:buSzTx/>
              <a:buFont typeface="Arial" panose="020B0604020202020204" pitchFamily="34" charset="0"/>
            </a:pPr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新课导入</a:t>
            </a:r>
            <a:endParaRPr lang="zh-CN" altLang="en-US" sz="3200" b="1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学习目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矩形 313" hidden="1"/>
          <p:cNvSpPr/>
          <p:nvPr userDrawn="1"/>
        </p:nvSpPr>
        <p:spPr>
          <a:xfrm>
            <a:off x="123461" y="346497"/>
            <a:ext cx="11953078" cy="6396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 CN Light" panose="020B0300000000000000" charset="-122"/>
          <a:ea typeface="思源黑体 CN Light" panose="020B0300000000000000" charset="-122"/>
          <a:cs typeface="思源黑体 CN Light" panose="020B03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.xml"/><Relationship Id="rId2" Type="http://schemas.openxmlformats.org/officeDocument/2006/relationships/image" Target="../media/image9.jpeg"/><Relationship Id="rId1" Type="http://schemas.openxmlformats.org/officeDocument/2006/relationships/tags" Target="../tags/tag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6.xml"/><Relationship Id="rId1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.xml"/><Relationship Id="rId1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10.xml"/><Relationship Id="rId4" Type="http://schemas.openxmlformats.org/officeDocument/2006/relationships/image" Target="../media/image13.jpeg"/><Relationship Id="rId3" Type="http://schemas.openxmlformats.org/officeDocument/2006/relationships/tags" Target="../tags/tag9.xml"/><Relationship Id="rId2" Type="http://schemas.openxmlformats.org/officeDocument/2006/relationships/image" Target="../media/image12.jpeg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4.png"/><Relationship Id="rId3" Type="http://schemas.openxmlformats.org/officeDocument/2006/relationships/tags" Target="../tags/tag11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17.xml"/><Relationship Id="rId3" Type="http://schemas.openxmlformats.org/officeDocument/2006/relationships/image" Target="../media/image15.png"/><Relationship Id="rId2" Type="http://schemas.openxmlformats.org/officeDocument/2006/relationships/tags" Target="../tags/tag16.xml"/><Relationship Id="rId1" Type="http://schemas.openxmlformats.org/officeDocument/2006/relationships/tags" Target="../tags/tag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18.xml"/><Relationship Id="rId3" Type="http://schemas.openxmlformats.org/officeDocument/2006/relationships/image" Target="../media/image17.png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0.xml"/><Relationship Id="rId1" Type="http://schemas.openxmlformats.org/officeDocument/2006/relationships/tags" Target="../tags/tag2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vmlDrawing" Target="../drawings/vmlDrawing1.vml"/><Relationship Id="rId7" Type="http://schemas.openxmlformats.org/officeDocument/2006/relationships/slideLayout" Target="../slideLayouts/slideLayout7.xml"/><Relationship Id="rId6" Type="http://schemas.openxmlformats.org/officeDocument/2006/relationships/tags" Target="../tags/tag32.xml"/><Relationship Id="rId5" Type="http://schemas.openxmlformats.org/officeDocument/2006/relationships/image" Target="../media/image20.wmf"/><Relationship Id="rId4" Type="http://schemas.openxmlformats.org/officeDocument/2006/relationships/oleObject" Target="../embeddings/oleObject1.bin"/><Relationship Id="rId3" Type="http://schemas.openxmlformats.org/officeDocument/2006/relationships/image" Target="../media/image19.wmf"/><Relationship Id="rId2" Type="http://schemas.openxmlformats.org/officeDocument/2006/relationships/tags" Target="../tags/tag31.xml"/><Relationship Id="rId1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34.xml"/><Relationship Id="rId1" Type="http://schemas.openxmlformats.org/officeDocument/2006/relationships/tags" Target="../tags/tag33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openxmlformats.org/officeDocument/2006/relationships/tags" Target="../tags/tag41.xml"/><Relationship Id="rId6" Type="http://schemas.openxmlformats.org/officeDocument/2006/relationships/tags" Target="../tags/tag40.xml"/><Relationship Id="rId5" Type="http://schemas.openxmlformats.org/officeDocument/2006/relationships/tags" Target="../tags/tag39.xml"/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0" Type="http://schemas.openxmlformats.org/officeDocument/2006/relationships/slideLayout" Target="../slideLayouts/slideLayout7.xml"/><Relationship Id="rId2" Type="http://schemas.openxmlformats.org/officeDocument/2006/relationships/tags" Target="../tags/tag36.xml"/><Relationship Id="rId19" Type="http://schemas.openxmlformats.org/officeDocument/2006/relationships/tags" Target="../tags/tag53.xml"/><Relationship Id="rId18" Type="http://schemas.openxmlformats.org/officeDocument/2006/relationships/tags" Target="../tags/tag52.xml"/><Relationship Id="rId17" Type="http://schemas.openxmlformats.org/officeDocument/2006/relationships/tags" Target="../tags/tag51.xml"/><Relationship Id="rId16" Type="http://schemas.openxmlformats.org/officeDocument/2006/relationships/tags" Target="../tags/tag50.xml"/><Relationship Id="rId15" Type="http://schemas.openxmlformats.org/officeDocument/2006/relationships/tags" Target="../tags/tag49.xml"/><Relationship Id="rId14" Type="http://schemas.openxmlformats.org/officeDocument/2006/relationships/tags" Target="../tags/tag48.xml"/><Relationship Id="rId13" Type="http://schemas.openxmlformats.org/officeDocument/2006/relationships/tags" Target="../tags/tag47.xml"/><Relationship Id="rId12" Type="http://schemas.openxmlformats.org/officeDocument/2006/relationships/tags" Target="../tags/tag46.xml"/><Relationship Id="rId11" Type="http://schemas.openxmlformats.org/officeDocument/2006/relationships/tags" Target="../tags/tag45.xml"/><Relationship Id="rId10" Type="http://schemas.openxmlformats.org/officeDocument/2006/relationships/tags" Target="../tags/tag44.xml"/><Relationship Id="rId1" Type="http://schemas.openxmlformats.org/officeDocument/2006/relationships/tags" Target="../tags/tag35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1.png"/><Relationship Id="rId2" Type="http://schemas.openxmlformats.org/officeDocument/2006/relationships/tags" Target="../tags/tag55.xml"/><Relationship Id="rId1" Type="http://schemas.openxmlformats.org/officeDocument/2006/relationships/tags" Target="../tags/tag54.xml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microsoft.com/office/2007/relationships/media" Target="../media/media3.mp4"/><Relationship Id="rId7" Type="http://schemas.openxmlformats.org/officeDocument/2006/relationships/video" Target="../media/media3.mp4"/><Relationship Id="rId6" Type="http://schemas.openxmlformats.org/officeDocument/2006/relationships/tags" Target="../tags/tag60.xml"/><Relationship Id="rId5" Type="http://schemas.openxmlformats.org/officeDocument/2006/relationships/tags" Target="../tags/tag59.xml"/><Relationship Id="rId4" Type="http://schemas.openxmlformats.org/officeDocument/2006/relationships/tags" Target="../tags/tag58.xml"/><Relationship Id="rId3" Type="http://schemas.openxmlformats.org/officeDocument/2006/relationships/image" Target="../media/image22.jpeg"/><Relationship Id="rId2" Type="http://schemas.openxmlformats.org/officeDocument/2006/relationships/tags" Target="../tags/tag57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56.xml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2.xml"/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tags" Target="../tags/tag61.xml"/></Relationships>
</file>

<file path=ppt/slides/_rels/slide2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6.png"/><Relationship Id="rId3" Type="http://schemas.openxmlformats.org/officeDocument/2006/relationships/tags" Target="../tags/tag63.xml"/><Relationship Id="rId2" Type="http://schemas.microsoft.com/office/2007/relationships/media" Target="../media/media4.mp4"/><Relationship Id="rId1" Type="http://schemas.openxmlformats.org/officeDocument/2006/relationships/video" Target="../media/media4.mp4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5.xml"/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tags" Target="../tags/tag64.xml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tags" Target="../tags/tag74.xml"/><Relationship Id="rId8" Type="http://schemas.openxmlformats.org/officeDocument/2006/relationships/tags" Target="../tags/tag73.xml"/><Relationship Id="rId7" Type="http://schemas.openxmlformats.org/officeDocument/2006/relationships/tags" Target="../tags/tag7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3" Type="http://schemas.openxmlformats.org/officeDocument/2006/relationships/tags" Target="../tags/tag68.xml"/><Relationship Id="rId20" Type="http://schemas.openxmlformats.org/officeDocument/2006/relationships/slideLayout" Target="../slideLayouts/slideLayout7.xml"/><Relationship Id="rId2" Type="http://schemas.openxmlformats.org/officeDocument/2006/relationships/tags" Target="../tags/tag67.xml"/><Relationship Id="rId19" Type="http://schemas.openxmlformats.org/officeDocument/2006/relationships/tags" Target="../tags/tag84.xml"/><Relationship Id="rId18" Type="http://schemas.openxmlformats.org/officeDocument/2006/relationships/tags" Target="../tags/tag83.xml"/><Relationship Id="rId17" Type="http://schemas.openxmlformats.org/officeDocument/2006/relationships/tags" Target="../tags/tag82.xml"/><Relationship Id="rId16" Type="http://schemas.openxmlformats.org/officeDocument/2006/relationships/tags" Target="../tags/tag81.xml"/><Relationship Id="rId15" Type="http://schemas.openxmlformats.org/officeDocument/2006/relationships/tags" Target="../tags/tag80.xml"/><Relationship Id="rId14" Type="http://schemas.openxmlformats.org/officeDocument/2006/relationships/tags" Target="../tags/tag79.xml"/><Relationship Id="rId13" Type="http://schemas.openxmlformats.org/officeDocument/2006/relationships/tags" Target="../tags/tag78.xml"/><Relationship Id="rId12" Type="http://schemas.openxmlformats.org/officeDocument/2006/relationships/tags" Target="../tags/tag77.xml"/><Relationship Id="rId11" Type="http://schemas.openxmlformats.org/officeDocument/2006/relationships/tags" Target="../tags/tag76.xml"/><Relationship Id="rId10" Type="http://schemas.openxmlformats.org/officeDocument/2006/relationships/tags" Target="../tags/tag75.xml"/><Relationship Id="rId1" Type="http://schemas.openxmlformats.org/officeDocument/2006/relationships/tags" Target="../tags/tag6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90.xml"/><Relationship Id="rId6" Type="http://schemas.openxmlformats.org/officeDocument/2006/relationships/image" Target="../media/image30.jpeg"/><Relationship Id="rId5" Type="http://schemas.openxmlformats.org/officeDocument/2006/relationships/tags" Target="../tags/tag89.xml"/><Relationship Id="rId4" Type="http://schemas.openxmlformats.org/officeDocument/2006/relationships/tags" Target="../tags/tag88.xml"/><Relationship Id="rId3" Type="http://schemas.openxmlformats.org/officeDocument/2006/relationships/image" Target="../media/image29.jpeg"/><Relationship Id="rId2" Type="http://schemas.openxmlformats.org/officeDocument/2006/relationships/tags" Target="../tags/tag87.xml"/><Relationship Id="rId1" Type="http://schemas.openxmlformats.org/officeDocument/2006/relationships/tags" Target="../tags/tag8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93.xml"/><Relationship Id="rId6" Type="http://schemas.openxmlformats.org/officeDocument/2006/relationships/image" Target="../media/image32.png"/><Relationship Id="rId5" Type="http://schemas.openxmlformats.org/officeDocument/2006/relationships/tags" Target="../tags/tag92.xml"/><Relationship Id="rId4" Type="http://schemas.microsoft.com/office/2007/relationships/media" Target="../media/media5.wmv"/><Relationship Id="rId3" Type="http://schemas.openxmlformats.org/officeDocument/2006/relationships/video" Target="../media/media5.wmv"/><Relationship Id="rId2" Type="http://schemas.openxmlformats.org/officeDocument/2006/relationships/image" Target="../media/image31.jpeg"/><Relationship Id="rId1" Type="http://schemas.openxmlformats.org/officeDocument/2006/relationships/tags" Target="../tags/tag91.xml"/></Relationships>
</file>

<file path=ppt/slides/_rels/slide2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96.xml"/><Relationship Id="rId4" Type="http://schemas.openxmlformats.org/officeDocument/2006/relationships/image" Target="../media/image34.jpeg"/><Relationship Id="rId3" Type="http://schemas.openxmlformats.org/officeDocument/2006/relationships/tags" Target="../tags/tag95.xml"/><Relationship Id="rId2" Type="http://schemas.openxmlformats.org/officeDocument/2006/relationships/image" Target="../media/image33.jpeg"/><Relationship Id="rId1" Type="http://schemas.openxmlformats.org/officeDocument/2006/relationships/tags" Target="../tags/tag94.xml"/></Relationships>
</file>

<file path=ppt/slides/_rels/slide28.xml.rels><?xml version="1.0" encoding="UTF-8" standalone="yes"?>
<Relationships xmlns="http://schemas.openxmlformats.org/package/2006/relationships"><Relationship Id="rId9" Type="http://schemas.openxmlformats.org/officeDocument/2006/relationships/vmlDrawing" Target="../drawings/vmlDrawing2.v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99.xml"/><Relationship Id="rId6" Type="http://schemas.openxmlformats.org/officeDocument/2006/relationships/tags" Target="../tags/tag98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oleObject" Target="../embeddings/oleObject2.bin"/><Relationship Id="rId1" Type="http://schemas.openxmlformats.org/officeDocument/2006/relationships/tags" Target="../tags/tag97.xml"/></Relationships>
</file>

<file path=ppt/slides/_rels/slide2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102.xml"/><Relationship Id="rId4" Type="http://schemas.openxmlformats.org/officeDocument/2006/relationships/image" Target="../media/image39.png"/><Relationship Id="rId3" Type="http://schemas.openxmlformats.org/officeDocument/2006/relationships/tags" Target="../tags/tag101.xml"/><Relationship Id="rId2" Type="http://schemas.openxmlformats.org/officeDocument/2006/relationships/image" Target="../media/image38.jpeg"/><Relationship Id="rId1" Type="http://schemas.openxmlformats.org/officeDocument/2006/relationships/tags" Target="../tags/tag100.xml"/></Relationships>
</file>

<file path=ppt/slides/_rels/slide3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105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Relationship Id="rId3" Type="http://schemas.openxmlformats.org/officeDocument/2006/relationships/tags" Target="../tags/tag104.xml"/><Relationship Id="rId2" Type="http://schemas.openxmlformats.org/officeDocument/2006/relationships/image" Target="../media/image40.jpeg"/><Relationship Id="rId1" Type="http://schemas.openxmlformats.org/officeDocument/2006/relationships/tags" Target="../tags/tag103.xml"/></Relationships>
</file>

<file path=ppt/slides/_rels/slide31.xml.rels><?xml version="1.0" encoding="UTF-8" standalone="yes"?>
<Relationships xmlns="http://schemas.openxmlformats.org/package/2006/relationships"><Relationship Id="rId9" Type="http://schemas.openxmlformats.org/officeDocument/2006/relationships/vmlDrawing" Target="../drawings/vmlDrawing3.vml"/><Relationship Id="rId8" Type="http://schemas.openxmlformats.org/officeDocument/2006/relationships/slideLayout" Target="../slideLayouts/slideLayout7.xml"/><Relationship Id="rId7" Type="http://schemas.openxmlformats.org/officeDocument/2006/relationships/tags" Target="../tags/tag108.xml"/><Relationship Id="rId6" Type="http://schemas.openxmlformats.org/officeDocument/2006/relationships/tags" Target="../tags/tag10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3" Type="http://schemas.openxmlformats.org/officeDocument/2006/relationships/image" Target="../media/image35.png"/><Relationship Id="rId2" Type="http://schemas.openxmlformats.org/officeDocument/2006/relationships/oleObject" Target="../embeddings/oleObject3.bin"/><Relationship Id="rId1" Type="http://schemas.openxmlformats.org/officeDocument/2006/relationships/tags" Target="../tags/tag106.xml"/></Relationships>
</file>

<file path=ppt/slides/_rels/slide32.xml.rels><?xml version="1.0" encoding="UTF-8" standalone="yes"?>
<Relationships xmlns="http://schemas.openxmlformats.org/package/2006/relationships"><Relationship Id="rId9" Type="http://schemas.openxmlformats.org/officeDocument/2006/relationships/tags" Target="../tags/tag117.xml"/><Relationship Id="rId8" Type="http://schemas.openxmlformats.org/officeDocument/2006/relationships/tags" Target="../tags/tag116.xml"/><Relationship Id="rId7" Type="http://schemas.openxmlformats.org/officeDocument/2006/relationships/tags" Target="../tags/tag115.xml"/><Relationship Id="rId6" Type="http://schemas.openxmlformats.org/officeDocument/2006/relationships/tags" Target="../tags/tag114.xml"/><Relationship Id="rId5" Type="http://schemas.openxmlformats.org/officeDocument/2006/relationships/tags" Target="../tags/tag113.xml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28.xml"/><Relationship Id="rId20" Type="http://schemas.openxmlformats.org/officeDocument/2006/relationships/image" Target="../media/image43.wmf"/><Relationship Id="rId2" Type="http://schemas.openxmlformats.org/officeDocument/2006/relationships/tags" Target="../tags/tag110.xml"/><Relationship Id="rId19" Type="http://schemas.openxmlformats.org/officeDocument/2006/relationships/tags" Target="../tags/tag127.xml"/><Relationship Id="rId18" Type="http://schemas.openxmlformats.org/officeDocument/2006/relationships/tags" Target="../tags/tag126.xml"/><Relationship Id="rId17" Type="http://schemas.openxmlformats.org/officeDocument/2006/relationships/tags" Target="../tags/tag125.xml"/><Relationship Id="rId16" Type="http://schemas.openxmlformats.org/officeDocument/2006/relationships/tags" Target="../tags/tag124.xml"/><Relationship Id="rId15" Type="http://schemas.openxmlformats.org/officeDocument/2006/relationships/tags" Target="../tags/tag123.xml"/><Relationship Id="rId14" Type="http://schemas.openxmlformats.org/officeDocument/2006/relationships/tags" Target="../tags/tag122.xml"/><Relationship Id="rId13" Type="http://schemas.openxmlformats.org/officeDocument/2006/relationships/tags" Target="../tags/tag121.xml"/><Relationship Id="rId12" Type="http://schemas.openxmlformats.org/officeDocument/2006/relationships/tags" Target="../tags/tag120.xml"/><Relationship Id="rId11" Type="http://schemas.openxmlformats.org/officeDocument/2006/relationships/tags" Target="../tags/tag119.xml"/><Relationship Id="rId10" Type="http://schemas.openxmlformats.org/officeDocument/2006/relationships/tags" Target="../tags/tag118.xml"/><Relationship Id="rId1" Type="http://schemas.openxmlformats.org/officeDocument/2006/relationships/tags" Target="../tags/tag109.xml"/></Relationships>
</file>

<file path=ppt/slides/_rels/slide3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129.xml"/><Relationship Id="rId2" Type="http://schemas.openxmlformats.org/officeDocument/2006/relationships/image" Target="../media/image45.png"/><Relationship Id="rId1" Type="http://schemas.openxmlformats.org/officeDocument/2006/relationships/image" Target="../media/image44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725170" y="2537460"/>
            <a:ext cx="837628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8.3 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大气</a:t>
            </a:r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压强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20224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沪粤版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0140950" y="85090"/>
            <a:ext cx="1754505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zh-CN" altLang="en-US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北京大学图书馆</a:t>
            </a:r>
            <a:endParaRPr lang="zh-CN" altLang="en-US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19" b="16118"/>
          <a:stretch>
            <a:fillRect/>
          </a:stretch>
        </p:blipFill>
        <p:spPr>
          <a:xfrm>
            <a:off x="937895" y="426085"/>
            <a:ext cx="10316210" cy="3739515"/>
          </a:xfrm>
          <a:prstGeom prst="rect">
            <a:avLst/>
          </a:prstGeom>
          <a:effectLst>
            <a:reflection blurRad="6350" stA="50000" endA="300" endPos="38500" dist="50800" dir="5400000" sy="-100000" algn="bl" rotWithShape="0"/>
          </a:effectLst>
        </p:spPr>
      </p:pic>
      <p:sp>
        <p:nvSpPr>
          <p:cNvPr id="3" name="文本框 2"/>
          <p:cNvSpPr txBox="1"/>
          <p:nvPr/>
        </p:nvSpPr>
        <p:spPr>
          <a:xfrm>
            <a:off x="937895" y="4884420"/>
            <a:ext cx="1031621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大气（空气）虽然看不见，但的确我们生活在大气之中，而且处于大气层的底部，那么，大气内部有没有压强？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70802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覆杯实验（杯水倒置实验）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29920" y="2252345"/>
            <a:ext cx="6018530" cy="36309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纸片不会掉下的</a:t>
            </a:r>
            <a:r>
              <a:rPr 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原因</a:t>
            </a:r>
            <a:r>
              <a:rPr lang="zh-CN" altLang="en-US" sz="32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是什么？</a:t>
            </a:r>
            <a:endParaRPr lang="zh-CN" altLang="en-US" sz="32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3200" b="1">
              <a:solidFill>
                <a:srgbClr val="7030A0">
                  <a:alpha val="100000"/>
                </a:srgbClr>
              </a:solidFill>
              <a:latin typeface="汉仪楷体简" panose="02010600000101010101" charset="-128"/>
              <a:ea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证明大气的确存在压强，且</a:t>
            </a:r>
            <a:r>
              <a:rPr 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杯内</a:t>
            </a:r>
            <a:r>
              <a:rPr lang="zh-CN" alt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液体压强</a:t>
            </a:r>
            <a:r>
              <a:rPr 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小</a:t>
            </a:r>
            <a:r>
              <a:rPr lang="zh-CN" alt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于外界的</a:t>
            </a:r>
            <a:r>
              <a:rPr lang="zh-CN" altLang="en-US" sz="3600" b="1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大气压强</a:t>
            </a:r>
            <a:r>
              <a:rPr lang="zh-CN" altLang="en-US" sz="32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。</a:t>
            </a:r>
            <a:endParaRPr lang="zh-CN" altLang="en-US" sz="3200" b="1">
              <a:solidFill>
                <a:srgbClr val="7030A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endParaRPr lang="zh-CN" altLang="en-US" sz="3200" b="1" err="1">
              <a:solidFill>
                <a:srgbClr val="7030A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5" name="图片 4"/>
          <p:cNvPicPr/>
          <p:nvPr/>
        </p:nvPicPr>
        <p:blipFill>
          <a:blip r:embed="rId1"/>
          <a:srcRect r="22484"/>
          <a:stretch>
            <a:fillRect/>
          </a:stretch>
        </p:blipFill>
        <p:spPr>
          <a:xfrm>
            <a:off x="6868795" y="1688465"/>
            <a:ext cx="4577715" cy="294322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70802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600" b="1" err="1">
                <a:solidFill>
                  <a:schemeClr val="bg2">
                    <a:lumMod val="10000"/>
                    <a:alpha val="100000"/>
                  </a:schemeClr>
                </a:solidFill>
                <a:latin typeface="微软雅黑" panose="020B0503020204020204" charset="-122"/>
                <a:sym typeface="+mn-ea"/>
              </a:rPr>
              <a:t>瓶吞鸡蛋实验</a:t>
            </a:r>
            <a:endParaRPr lang="zh-CN" altLang="en-US" sz="3600" b="1" err="1">
              <a:solidFill>
                <a:schemeClr val="bg2">
                  <a:lumMod val="10000"/>
                  <a:alpha val="100000"/>
                </a:schemeClr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29920" y="2252345"/>
            <a:ext cx="5764530" cy="31997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鸡蛋掉入瓶中的</a:t>
            </a:r>
            <a:r>
              <a:rPr lang="en-US" sz="28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原因</a:t>
            </a:r>
            <a:r>
              <a:rPr lang="zh-CN" altLang="en-US" sz="2800" err="1">
                <a:solidFill>
                  <a:schemeClr val="bg2">
                    <a:lumMod val="10000"/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是什么？</a:t>
            </a:r>
            <a:endParaRPr lang="zh-CN" altLang="en-US" sz="28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800" b="1">
              <a:solidFill>
                <a:srgbClr val="7030A0">
                  <a:alpha val="100000"/>
                </a:srgbClr>
              </a:solidFill>
              <a:latin typeface="汉仪楷体简" panose="02010600000101010101" charset="-128"/>
              <a:ea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证明大气的确存在压强，且瓶内气体压强</a:t>
            </a:r>
            <a:r>
              <a:rPr lang="en-US" sz="28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小</a:t>
            </a:r>
            <a:r>
              <a:rPr lang="zh-CN" altLang="en-US" sz="28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于外界的</a:t>
            </a:r>
            <a:r>
              <a:rPr lang="zh-CN" altLang="en-US" sz="3200" b="1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大气压强</a:t>
            </a:r>
            <a:r>
              <a:rPr lang="zh-CN" altLang="en-US" sz="2800" b="1">
                <a:solidFill>
                  <a:srgbClr val="7030A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。</a:t>
            </a:r>
            <a:endParaRPr lang="zh-CN" altLang="en-US" sz="2800" b="1">
              <a:solidFill>
                <a:srgbClr val="7030A0">
                  <a:alpha val="100000"/>
                </a:srgb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endParaRPr lang="zh-CN" altLang="en-US" sz="2800" err="1">
              <a:solidFill>
                <a:schemeClr val="bg2">
                  <a:lumMod val="10000"/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  <p:pic>
        <p:nvPicPr>
          <p:cNvPr id="4" name="图片 3" descr="073943d0b45749fa9cff4e3990805f6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77305" y="2082800"/>
            <a:ext cx="5073015" cy="287909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640715" y="352425"/>
            <a:ext cx="1144714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zh-CN" altLang="en-US" sz="3600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最早</a:t>
            </a:r>
            <a:r>
              <a:rPr lang="en-US" sz="3600" b="1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sym typeface="Arial" panose="020B0604020202020204" pitchFamily="34" charset="0"/>
              </a:rPr>
              <a:t>证明大气压存在</a:t>
            </a:r>
            <a:r>
              <a:rPr lang="en-US" sz="3600">
                <a:solidFill>
                  <a:schemeClr val="tx2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Arial" panose="020B0604020202020204" pitchFamily="34" charset="0"/>
              </a:rPr>
              <a:t>的</a:t>
            </a:r>
            <a:r>
              <a:rPr lang="zh-CN" altLang="en-US" sz="3600">
                <a:solidFill>
                  <a:schemeClr val="tx2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sym typeface="宋体" panose="02010600030101010101" pitchFamily="2" charset="-122"/>
              </a:rPr>
              <a:t>实验：</a:t>
            </a:r>
            <a:r>
              <a:rPr lang="en-US" sz="3600" b="1">
                <a:solidFill>
                  <a:srgbClr val="FF0000">
                    <a:alpha val="100000"/>
                  </a:srgbClr>
                </a:solidFill>
                <a:highlight>
                  <a:srgbClr val="FFFF00"/>
                </a:highlight>
                <a:latin typeface="汉仪楷体简" panose="02010600000101010101" charset="-128"/>
                <a:ea typeface="汉仪楷体简" panose="02010600000101010101" charset="-128"/>
                <a:sym typeface="Arial" panose="020B0604020202020204" pitchFamily="34" charset="0"/>
              </a:rPr>
              <a:t>马德堡半球实验</a:t>
            </a:r>
            <a:endParaRPr lang="en-US" altLang="en-US" sz="3600" b="1">
              <a:solidFill>
                <a:srgbClr val="FF0000">
                  <a:alpha val="100000"/>
                </a:srgbClr>
              </a:solidFill>
              <a:highlight>
                <a:srgbClr val="FFFF00"/>
              </a:highlight>
              <a:latin typeface="汉仪楷体简" panose="02010600000101010101" charset="-128"/>
              <a:ea typeface="汉仪楷体简" panose="02010600000101010101" charset="-128"/>
              <a:sym typeface="Arial" panose="020B0604020202020204" pitchFamily="34" charset="0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12380" y="2450465"/>
            <a:ext cx="4104005" cy="267779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15" y="2622550"/>
            <a:ext cx="6560185" cy="2505710"/>
          </a:xfrm>
          <a:prstGeom prst="rect">
            <a:avLst/>
          </a:prstGeom>
          <a:effectLst/>
        </p:spPr>
      </p:pic>
      <p:sp>
        <p:nvSpPr>
          <p:cNvPr id="7" name="文本框 6"/>
          <p:cNvSpPr txBox="1"/>
          <p:nvPr/>
        </p:nvSpPr>
        <p:spPr>
          <a:xfrm>
            <a:off x="684530" y="5571490"/>
            <a:ext cx="1103185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defTabSz="609600">
              <a:spcBef>
                <a:spcPct val="50000"/>
              </a:spcBef>
            </a:pPr>
            <a:r>
              <a:rPr lang="zh-CN" altLang="en-US" sz="28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马德堡半球实验说明</a:t>
            </a:r>
            <a:r>
              <a:rPr lang="zh-CN" altLang="en-US" sz="28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：（</a:t>
            </a:r>
            <a:r>
              <a:rPr lang="en-US" altLang="zh-CN" sz="28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1</a:t>
            </a:r>
            <a:r>
              <a:rPr lang="zh-CN" altLang="en-US" sz="28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）证明了大气压的</a:t>
            </a:r>
            <a:r>
              <a:rPr lang="zh-CN" altLang="en-US" sz="2800" smtClean="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存在（</a:t>
            </a:r>
            <a:r>
              <a:rPr lang="en-US" altLang="zh-CN" sz="28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2</a:t>
            </a:r>
            <a:r>
              <a:rPr lang="zh-CN" altLang="en-US" sz="2800">
                <a:solidFill>
                  <a:prstClr val="black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字魂105号-简雅黑" panose="00000500000000000000" pitchFamily="2" charset="-122"/>
              </a:rPr>
              <a:t>）大气压很大 </a:t>
            </a:r>
            <a:endParaRPr lang="zh-CN" altLang="en-US" sz="2800">
              <a:solidFill>
                <a:prstClr val="black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字魂105号-简雅黑" panose="00000500000000000000" pitchFamily="2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马德堡还原实验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54635" y="176530"/>
            <a:ext cx="11682730" cy="6504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1184910" y="756920"/>
            <a:ext cx="40640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highlight>
                  <a:srgbClr val="FFFF00"/>
                </a:highlight>
                <a:latin typeface="汉仪楷体简" panose="02010600000101010101" charset="-128"/>
                <a:ea typeface="汉仪楷体简" panose="02010600000101010101" charset="-128"/>
              </a:rPr>
              <a:t>归纳总结</a:t>
            </a:r>
            <a:endParaRPr lang="zh-CN" altLang="en-US" sz="5400">
              <a:highlight>
                <a:srgbClr val="FFFF00"/>
              </a:highlight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379220" y="2862580"/>
            <a:ext cx="974026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>
                <a:latin typeface="汉仪楷体简" panose="02010600000101010101" charset="-128"/>
                <a:ea typeface="汉仪楷体简" panose="02010600000101010101" charset="-128"/>
              </a:rPr>
              <a:t>大气对浸在它里面的物体产生的压强叫做大气压强，简称气压。</a:t>
            </a:r>
            <a:endParaRPr lang="zh-CN" altLang="en-US" sz="3200">
              <a:latin typeface="汉仪楷体简" panose="02010600000101010101" charset="-128"/>
              <a:ea typeface="汉仪楷体简" panose="02010600000101010101" charset="-128"/>
            </a:endParaRPr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16940" y="984885"/>
            <a:ext cx="9739630" cy="44615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6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大气压强产生的原因</a:t>
            </a:r>
            <a:r>
              <a:rPr lang="en-US" altLang="zh-CN" sz="36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——</a:t>
            </a:r>
            <a:r>
              <a:rPr lang="zh-CN" altLang="en-US" sz="36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类似水一样，空气也受到</a:t>
            </a:r>
            <a:r>
              <a:rPr lang="zh-CN" altLang="en-US" sz="3600" b="1" err="1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重力</a:t>
            </a:r>
            <a:r>
              <a:rPr lang="zh-CN" altLang="en-US" sz="36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，也具有</a:t>
            </a:r>
            <a:r>
              <a:rPr lang="zh-CN" altLang="en-US" sz="3600" b="1" err="1">
                <a:solidFill>
                  <a:srgbClr val="FF0000">
                    <a:alpha val="100000"/>
                  </a:srgb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流动性</a:t>
            </a:r>
            <a:r>
              <a:rPr lang="zh-CN" altLang="en-US" sz="36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600" err="1">
              <a:solidFill>
                <a:schemeClr val="tx1"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en-US" sz="3200" err="1">
              <a:solidFill>
                <a:schemeClr val="tx1"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算一算，教室里充满的空气质量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,</a:t>
            </a:r>
            <a:r>
              <a:rPr lang="zh-CN" altLang="en-US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设一教室长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10</a:t>
            </a:r>
            <a:r>
              <a:rPr lang="zh-CN" altLang="en-US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米，宽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5</a:t>
            </a:r>
            <a:r>
              <a:rPr lang="zh-CN" altLang="en-US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米，高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3</a:t>
            </a:r>
            <a:r>
              <a:rPr lang="zh-CN" altLang="en-US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米，空气密度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ρ</a:t>
            </a:r>
            <a:r>
              <a:rPr lang="zh-CN" altLang="en-US" sz="3200" baseline="-250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空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=1.29kg/m</a:t>
            </a:r>
            <a:r>
              <a:rPr lang="en-US" altLang="zh-CN" sz="3200" baseline="300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3</a:t>
            </a:r>
            <a:r>
              <a:rPr lang="en-US" altLang="zh-CN" sz="3200" err="1">
                <a:solidFill>
                  <a:schemeClr val="tx1">
                    <a:alpha val="100000"/>
                  </a:schemeClr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.</a:t>
            </a:r>
            <a:endParaRPr lang="en-US" altLang="zh-CN" sz="3200" err="1">
              <a:solidFill>
                <a:schemeClr val="tx1"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  <a:p>
            <a:endParaRPr lang="en-US" altLang="zh-CN" sz="3200" err="1">
              <a:solidFill>
                <a:schemeClr val="tx1">
                  <a:alpha val="100000"/>
                </a:schemeClr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50875" y="582930"/>
            <a:ext cx="927671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汉仪楷体简" panose="02010600000101010101" charset="-128"/>
                <a:ea typeface="汉仪楷体简" panose="02010600000101010101" charset="-128"/>
              </a:rPr>
              <a:t>如何测量大气压强</a:t>
            </a:r>
            <a:r>
              <a:rPr lang="en-US" altLang="zh-CN" sz="4000">
                <a:latin typeface="汉仪楷体简" panose="02010600000101010101" charset="-128"/>
                <a:ea typeface="汉仪楷体简" panose="02010600000101010101" charset="-128"/>
              </a:rPr>
              <a:t>——</a:t>
            </a:r>
            <a:r>
              <a:rPr lang="zh-CN" altLang="en-US" sz="4000">
                <a:latin typeface="汉仪楷体简" panose="02010600000101010101" charset="-128"/>
                <a:ea typeface="汉仪楷体简" panose="02010600000101010101" charset="-128"/>
              </a:rPr>
              <a:t>托里拆利实验</a:t>
            </a:r>
            <a:endParaRPr lang="zh-CN" altLang="en-US" sz="40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828040" y="1659890"/>
            <a:ext cx="31476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atin typeface="方正兰亭黑简体" panose="02000000000000000000" charset="-122"/>
                <a:ea typeface="方正兰亭黑简体" panose="02000000000000000000" charset="-122"/>
                <a:cs typeface="方正兰亭黑简体" panose="02000000000000000000" charset="-122"/>
              </a:rPr>
              <a:t>P</a:t>
            </a:r>
            <a:r>
              <a:rPr lang="zh-CN" altLang="en-US" sz="3600" baseline="-25000">
                <a:latin typeface="方正兰亭黑简体" panose="02000000000000000000" charset="-122"/>
                <a:ea typeface="方正兰亭黑简体" panose="02000000000000000000" charset="-122"/>
                <a:cs typeface="方正兰亭黑简体" panose="02000000000000000000" charset="-122"/>
              </a:rPr>
              <a:t>大气</a:t>
            </a:r>
            <a:r>
              <a:rPr lang="en-US" altLang="zh-CN" sz="3600">
                <a:latin typeface="方正兰亭黑简体" panose="02000000000000000000" charset="-122"/>
                <a:ea typeface="方正兰亭黑简体" panose="02000000000000000000" charset="-122"/>
                <a:cs typeface="方正兰亭黑简体" panose="02000000000000000000" charset="-122"/>
              </a:rPr>
              <a:t>=P</a:t>
            </a:r>
            <a:r>
              <a:rPr lang="zh-CN" altLang="en-US" sz="3600" baseline="-25000">
                <a:latin typeface="方正兰亭黑简体" panose="02000000000000000000" charset="-122"/>
                <a:ea typeface="方正兰亭黑简体" panose="02000000000000000000" charset="-122"/>
                <a:cs typeface="方正兰亭黑简体" panose="02000000000000000000" charset="-122"/>
              </a:rPr>
              <a:t>水银</a:t>
            </a:r>
            <a:endParaRPr lang="zh-CN" altLang="en-US" sz="3600" baseline="-25000">
              <a:latin typeface="方正兰亭黑简体" panose="02000000000000000000" charset="-122"/>
              <a:ea typeface="方正兰亭黑简体" panose="02000000000000000000" charset="-122"/>
              <a:cs typeface="方正兰亭黑简体" panose="02000000000000000000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828040" y="2519045"/>
            <a:ext cx="81832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rgbClr val="C00000"/>
                </a:solidFill>
                <a:latin typeface="方正兰亭黑简体" panose="02000000000000000000" charset="-122"/>
                <a:ea typeface="方正兰亭黑简体" panose="02000000000000000000" charset="-122"/>
              </a:rPr>
              <a:t>大气压强转化</a:t>
            </a:r>
            <a:r>
              <a:rPr lang="zh-CN" altLang="en-US" sz="2400">
                <a:latin typeface="方正兰亭黑简体" panose="02000000000000000000" charset="-122"/>
                <a:ea typeface="方正兰亭黑简体" panose="02000000000000000000" charset="-122"/>
              </a:rPr>
              <a:t>为水银柱液体的压强</a:t>
            </a:r>
            <a:endParaRPr lang="zh-CN" altLang="en-US" sz="2400">
              <a:latin typeface="方正兰亭黑简体" panose="02000000000000000000" charset="-122"/>
              <a:ea typeface="方正兰亭黑简体" panose="02000000000000000000" charset="-122"/>
            </a:endParaRPr>
          </a:p>
        </p:txBody>
      </p:sp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5070475" y="2979420"/>
            <a:ext cx="6906260" cy="346837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30860" y="5882640"/>
            <a:ext cx="43408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0" hangingPunct="0">
              <a:spcBef>
                <a:spcPct val="50000"/>
              </a:spcBef>
            </a:pPr>
            <a:r>
              <a:rPr lang="en-US" altLang="zh-CN" sz="2400" b="1" dirty="0">
                <a:latin typeface="Arial" panose="020B0604020202020204" pitchFamily="34" charset="0"/>
                <a:sym typeface="+mn-ea"/>
              </a:rPr>
              <a:t>1</a:t>
            </a:r>
            <a:r>
              <a:rPr lang="zh-CN" altLang="en-US" sz="2400" b="1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标准大气压</a:t>
            </a:r>
            <a:r>
              <a:rPr lang="en-US" altLang="zh-CN" sz="2400" b="1" dirty="0">
                <a:latin typeface="Arial" panose="020B0604020202020204" pitchFamily="34" charset="0"/>
                <a:sym typeface="+mn-ea"/>
              </a:rPr>
              <a:t>=</a:t>
            </a:r>
            <a:r>
              <a:rPr lang="en-US" altLang="zh-CN" sz="2400" dirty="0">
                <a:latin typeface="Arial" panose="020B0604020202020204" pitchFamily="34" charset="0"/>
                <a:sym typeface="+mn-ea"/>
              </a:rPr>
              <a:t> </a:t>
            </a:r>
            <a:r>
              <a:rPr lang="en-US" altLang="zh-CN" sz="2400" b="1" dirty="0">
                <a:solidFill>
                  <a:schemeClr val="accent2"/>
                </a:solidFill>
                <a:latin typeface="Arial" panose="020B0604020202020204" pitchFamily="34" charset="0"/>
                <a:sym typeface="+mn-ea"/>
              </a:rPr>
              <a:t>1.01×10</a:t>
            </a:r>
            <a:r>
              <a:rPr lang="en-US" altLang="zh-CN" sz="2400" b="1" baseline="30000" dirty="0">
                <a:solidFill>
                  <a:schemeClr val="accent2"/>
                </a:solidFill>
                <a:latin typeface="Arial" panose="020B0604020202020204" pitchFamily="34" charset="0"/>
                <a:sym typeface="+mn-ea"/>
              </a:rPr>
              <a:t>5</a:t>
            </a:r>
            <a:r>
              <a:rPr lang="en-US" altLang="zh-CN" sz="2400" b="1" dirty="0">
                <a:solidFill>
                  <a:schemeClr val="accent2"/>
                </a:solidFill>
                <a:latin typeface="Arial" panose="020B0604020202020204" pitchFamily="34" charset="0"/>
                <a:sym typeface="+mn-ea"/>
              </a:rPr>
              <a:t>Pa</a:t>
            </a:r>
            <a:endParaRPr lang="en-US" altLang="zh-CN" sz="2400" b="1" dirty="0">
              <a:solidFill>
                <a:schemeClr val="accent2"/>
              </a:solidFill>
              <a:latin typeface="Arial" panose="020B0604020202020204" pitchFamily="34" charset="0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470" y="764540"/>
            <a:ext cx="6970395" cy="4544060"/>
          </a:xfrm>
        </p:spPr>
        <p:txBody>
          <a:bodyPr/>
          <a:p>
            <a:pPr algn="l">
              <a:lnSpc>
                <a:spcPct val="150000"/>
              </a:lnSpc>
            </a:pPr>
            <a: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托里拆利是世界上第一个精确测出大气压值的科学家。所以这个实验叫做</a:t>
            </a:r>
            <a:r>
              <a:rPr lang="zh-CN" altLang="en-US" sz="3200" b="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托里拆利实验</a:t>
            </a:r>
            <a: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b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</a:br>
            <a:b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</a:br>
            <a: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方法运用了</a:t>
            </a:r>
            <a:r>
              <a:rPr lang="en-US" altLang="zh-CN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“</a:t>
            </a:r>
            <a: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转换法</a:t>
            </a:r>
            <a:r>
              <a:rPr lang="en-US" altLang="zh-CN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”</a:t>
            </a:r>
            <a:r>
              <a:rPr lang="zh-CN" altLang="en-US" sz="3200" b="0">
                <a:solidFill>
                  <a:schemeClr val="tx1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  <a:sym typeface="+mn-ea"/>
              </a:rPr>
              <a:t>。</a:t>
            </a:r>
            <a:endParaRPr lang="zh-CN" altLang="en-US" sz="3200" b="0">
              <a:solidFill>
                <a:schemeClr val="tx1"/>
              </a:solidFill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8616315" y="980440"/>
            <a:ext cx="3242945" cy="4661535"/>
          </a:xfrm>
          <a:prstGeom prst="ellipse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584575" y="6202680"/>
            <a:ext cx="8183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zh-CN" altLang="en-US" b="0">
                <a:solidFill>
                  <a:srgbClr val="FF0000"/>
                </a:solidFill>
                <a:latin typeface="华康古籍木兰W3" panose="02020309000000000000" charset="-122"/>
                <a:ea typeface="华康古籍木兰W3" panose="02020309000000000000" charset="-122"/>
                <a:cs typeface="华康古籍木兰W3" panose="02020309000000000000" charset="-122"/>
                <a:sym typeface="+mn-ea"/>
              </a:rPr>
              <a:t>托里拆利：意大利物理学家、数学家。托里拆利是伽利略的学生和晚年的助手。</a:t>
            </a:r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托里拆利实验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2204085" y="174625"/>
            <a:ext cx="8136255" cy="650875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40715" y="48323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 b="1"/>
              <a:t>分析与思考</a:t>
            </a:r>
            <a:endParaRPr lang="zh-CN" altLang="en-US" sz="4000" b="1"/>
          </a:p>
        </p:txBody>
      </p:sp>
      <p:sp>
        <p:nvSpPr>
          <p:cNvPr id="3" name="文本框 2"/>
          <p:cNvSpPr txBox="1"/>
          <p:nvPr/>
        </p:nvSpPr>
        <p:spPr>
          <a:xfrm>
            <a:off x="800100" y="1402080"/>
            <a:ext cx="10988675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1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、为什么要在玻璃管中灌满水银？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灌满水银是为了排尽玻璃管的空气。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2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、若没有灌满水银会怎样？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这时玻璃管内可能会有空气，水银柱高度会下降，导致测量值比实际值小。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3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、若将玻璃管倾斜，管中水银柱的长度和高度如何变化呢？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若将玻璃管倾斜，水银柱长度增加，但竖直高度仍然是</a:t>
            </a: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760mm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40715" y="48323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 b="1"/>
              <a:t>分析与思考</a:t>
            </a:r>
            <a:endParaRPr lang="zh-CN" altLang="en-US" sz="4000" b="1"/>
          </a:p>
        </p:txBody>
      </p:sp>
      <p:sp>
        <p:nvSpPr>
          <p:cNvPr id="3" name="文本框 2"/>
          <p:cNvSpPr txBox="1"/>
          <p:nvPr/>
        </p:nvSpPr>
        <p:spPr>
          <a:xfrm>
            <a:off x="800100" y="1402080"/>
            <a:ext cx="10126980" cy="50463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4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、将玻璃管下按、上提对实验结果有影响吗？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水银柱高度仍是</a:t>
            </a: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760mm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。不会影响到测量结果。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5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、将玻璃管加粗、改细一些，对实验结果有影响吗？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水银柱高度仍是</a:t>
            </a: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760mm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6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、若在玻璃管顶端凿一小孔，会出现什么现象？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此时玻璃管已同水银槽构成连通器，管中水银就会下降，到和水银槽中水银面相平。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40715" y="48323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 b="1"/>
              <a:t>分析与思考</a:t>
            </a:r>
            <a:endParaRPr lang="zh-CN" altLang="en-US" sz="4000" b="1"/>
          </a:p>
        </p:txBody>
      </p:sp>
      <p:sp>
        <p:nvSpPr>
          <p:cNvPr id="3" name="文本框 2"/>
          <p:cNvSpPr txBox="1"/>
          <p:nvPr/>
        </p:nvSpPr>
        <p:spPr>
          <a:xfrm>
            <a:off x="711835" y="1402080"/>
            <a:ext cx="1012698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8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、水银</a:t>
            </a: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(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汞</a:t>
            </a:r>
            <a:r>
              <a:rPr lang="en-US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)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有毒，若以水代替水银做托里拆利实验，大气压能支持的水柱的高度大约是多少米？</a:t>
            </a:r>
            <a:endParaRPr lang="zh-CN" altLang="en-US" sz="28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57200" y="2971800"/>
            <a:ext cx="10033000" cy="3431540"/>
            <a:chOff x="720" y="4680"/>
            <a:chExt cx="15800" cy="5404"/>
          </a:xfrm>
        </p:grpSpPr>
        <p:sp>
          <p:nvSpPr>
            <p:cNvPr id="6" name="文本框 5"/>
            <p:cNvSpPr txBox="1"/>
            <p:nvPr>
              <p:custDataLst>
                <p:tags r:id="rId1"/>
              </p:custDataLst>
            </p:nvPr>
          </p:nvSpPr>
          <p:spPr>
            <a:xfrm>
              <a:off x="3080" y="4960"/>
              <a:ext cx="13440" cy="30"/>
            </a:xfrm>
            <a:prstGeom prst="rect">
              <a:avLst/>
            </a:prstGeom>
            <a:noFill/>
          </p:spPr>
          <p:txBody>
            <a:bodyPr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endParaRPr sz="100">
                <a:solidFill>
                  <a:schemeClr val="tx1"/>
                </a:solidFill>
                <a:latin typeface="沧澜楷体" charset="-122"/>
                <a:ea typeface="沧澜楷体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2"/>
              </p:custDataLst>
            </p:nvPr>
          </p:nvSpPr>
          <p:spPr>
            <a:xfrm>
              <a:off x="3080" y="5860"/>
              <a:ext cx="8000" cy="30"/>
            </a:xfrm>
            <a:prstGeom prst="rect">
              <a:avLst/>
            </a:prstGeom>
            <a:noFill/>
          </p:spPr>
          <p:txBody>
            <a:bodyPr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endParaRPr sz="100">
                <a:solidFill>
                  <a:schemeClr val="tx1"/>
                </a:solidFill>
                <a:latin typeface="沧澜楷体" charset="-122"/>
                <a:ea typeface="沧澜楷体" charset="-122"/>
              </a:endParaRPr>
            </a:p>
          </p:txBody>
        </p:sp>
        <p:sp>
          <p:nvSpPr>
            <p:cNvPr id="10" name="文本框 9"/>
            <p:cNvSpPr txBox="1"/>
            <p:nvPr>
              <p:custDataLst>
                <p:tags r:id="rId3"/>
              </p:custDataLst>
            </p:nvPr>
          </p:nvSpPr>
          <p:spPr>
            <a:xfrm>
              <a:off x="3080" y="6820"/>
              <a:ext cx="8000" cy="30"/>
            </a:xfrm>
            <a:prstGeom prst="rect">
              <a:avLst/>
            </a:prstGeom>
            <a:noFill/>
          </p:spPr>
          <p:txBody>
            <a:bodyPr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endParaRPr sz="100">
                <a:solidFill>
                  <a:schemeClr val="tx1"/>
                </a:solidFill>
                <a:latin typeface="沧澜楷体" charset="-122"/>
                <a:ea typeface="沧澜楷体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4"/>
              </p:custDataLst>
            </p:nvPr>
          </p:nvSpPr>
          <p:spPr>
            <a:xfrm>
              <a:off x="3080" y="8100"/>
              <a:ext cx="8000" cy="30"/>
            </a:xfrm>
            <a:prstGeom prst="rect">
              <a:avLst/>
            </a:prstGeom>
            <a:noFill/>
          </p:spPr>
          <p:txBody>
            <a:bodyPr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endParaRPr sz="100">
                <a:solidFill>
                  <a:schemeClr val="tx1"/>
                </a:solidFill>
                <a:latin typeface="沧澜楷体" charset="-122"/>
                <a:ea typeface="沧澜楷体" charset="-122"/>
              </a:endParaRPr>
            </a:p>
          </p:txBody>
        </p:sp>
        <p:sp>
          <p:nvSpPr>
            <p:cNvPr id="14" name="文本框 13"/>
            <p:cNvSpPr txBox="1"/>
            <p:nvPr>
              <p:custDataLst>
                <p:tags r:id="rId5"/>
              </p:custDataLst>
            </p:nvPr>
          </p:nvSpPr>
          <p:spPr>
            <a:xfrm>
              <a:off x="2759" y="9240"/>
              <a:ext cx="4246" cy="84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r>
                <a:rPr lang="en-US" sz="3065" u="none" spc="0">
                  <a:solidFill>
                    <a:schemeClr val="tx1">
                      <a:alpha val="100000"/>
                    </a:schemeClr>
                  </a:solidFill>
                  <a:highlight>
                    <a:srgbClr val="FFFF00"/>
                  </a:highlight>
                  <a:latin typeface="沧澜楷体" charset="-122"/>
                  <a:ea typeface="沧澜楷体" charset="-122"/>
                </a:rPr>
                <a:t>=  10.336 m</a:t>
              </a:r>
              <a:endParaRPr lang="en-US" sz="3065" u="none" spc="0">
                <a:solidFill>
                  <a:schemeClr val="tx1">
                    <a:alpha val="100000"/>
                  </a:schemeClr>
                </a:solidFill>
                <a:highlight>
                  <a:srgbClr val="FFFF00"/>
                </a:highlight>
                <a:latin typeface="沧澜楷体" charset="-122"/>
                <a:ea typeface="沧澜楷体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6"/>
              </p:custDataLst>
            </p:nvPr>
          </p:nvSpPr>
          <p:spPr>
            <a:xfrm>
              <a:off x="1920" y="4680"/>
              <a:ext cx="10487" cy="84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r>
                <a:rPr lang="zh-CN" altLang="en-US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设水柱高度为</a:t>
              </a:r>
              <a:r>
                <a:rPr lang="en-US" altLang="zh-CN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h</a:t>
              </a:r>
              <a:r>
                <a:rPr lang="zh-CN" altLang="en-US" sz="3065" u="none" spc="0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水</a:t>
              </a:r>
              <a:r>
                <a:rPr lang="zh-CN" altLang="en-US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，由压强相等得：</a:t>
              </a:r>
              <a:endParaRPr lang="zh-CN" altLang="en-US" sz="3065" u="none" spc="0">
                <a:solidFill>
                  <a:schemeClr val="tx1">
                    <a:alpha val="100000"/>
                  </a:schemeClr>
                </a:solidFill>
                <a:latin typeface="沧澜楷体" charset="-122"/>
                <a:ea typeface="沧澜楷体" charset="-122"/>
                <a:cs typeface="沧澜楷体" charset="-122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7"/>
              </p:custDataLst>
            </p:nvPr>
          </p:nvSpPr>
          <p:spPr>
            <a:xfrm>
              <a:off x="1920" y="5746"/>
              <a:ext cx="6020" cy="93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r>
                <a:rPr lang="en-US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P</a:t>
              </a:r>
              <a:r>
                <a:rPr lang="zh-CN" altLang="en-US" sz="3065" u="none" spc="0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大气</a:t>
              </a:r>
              <a:r>
                <a:rPr lang="en-US" altLang="zh-CN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= </a:t>
              </a:r>
              <a:r>
                <a:rPr lang="zh-CN" alt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ρ</a:t>
              </a:r>
              <a:r>
                <a:rPr lang="zh-CN" altLang="en-US" sz="3065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水 </a:t>
              </a:r>
              <a:r>
                <a:rPr lang="en-US" altLang="zh-CN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g h</a:t>
              </a:r>
              <a:r>
                <a:rPr lang="zh-CN" altLang="en-US" sz="3065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水</a:t>
              </a:r>
              <a:endParaRPr lang="zh-CN" altLang="en-US" sz="3065" u="none" spc="0" baseline="-25000">
                <a:solidFill>
                  <a:schemeClr val="tx1">
                    <a:alpha val="100000"/>
                  </a:schemeClr>
                </a:solidFill>
                <a:latin typeface="沧澜楷体" charset="-122"/>
                <a:ea typeface="沧澜楷体" charset="-122"/>
                <a:cs typeface="沧澜楷体" charset="-122"/>
                <a:sym typeface="+mn-ea"/>
              </a:endParaRPr>
            </a:p>
          </p:txBody>
        </p:sp>
        <p:sp>
          <p:nvSpPr>
            <p:cNvPr id="20" name="文本框 19"/>
            <p:cNvSpPr txBox="1"/>
            <p:nvPr>
              <p:custDataLst>
                <p:tags r:id="rId8"/>
              </p:custDataLst>
            </p:nvPr>
          </p:nvSpPr>
          <p:spPr>
            <a:xfrm>
              <a:off x="720" y="7080"/>
              <a:ext cx="6994" cy="93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r>
                <a:rPr lang="zh-CN" alt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 则   </a:t>
              </a:r>
              <a:r>
                <a:rPr lang="en-US" altLang="zh-CN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h</a:t>
              </a:r>
              <a:r>
                <a:rPr lang="zh-CN" altLang="en-US" sz="3060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水</a:t>
              </a:r>
              <a:r>
                <a:rPr lang="en-US" altLang="zh-CN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=</a:t>
              </a:r>
              <a:r>
                <a:rPr 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P</a:t>
              </a:r>
              <a:r>
                <a:rPr lang="zh-CN" altLang="en-US" sz="3060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大气</a:t>
              </a:r>
              <a:r>
                <a:rPr lang="en-US" altLang="zh-CN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/</a:t>
              </a:r>
              <a:r>
                <a:rPr lang="zh-CN" alt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ρ</a:t>
              </a:r>
              <a:r>
                <a:rPr lang="zh-CN" altLang="en-US" sz="3065" baseline="-25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水</a:t>
              </a:r>
              <a:r>
                <a:rPr lang="en-US" altLang="zh-CN" sz="3065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g</a:t>
              </a:r>
              <a:endParaRPr lang="en-US" altLang="zh-CN" sz="3065" u="none" spc="0">
                <a:solidFill>
                  <a:schemeClr val="tx1">
                    <a:alpha val="100000"/>
                  </a:schemeClr>
                </a:solidFill>
                <a:latin typeface="沧澜楷体" charset="-122"/>
                <a:ea typeface="沧澜楷体" charset="-122"/>
                <a:cs typeface="沧澜楷体" charset="-122"/>
                <a:sym typeface="+mn-ea"/>
              </a:endParaRPr>
            </a:p>
          </p:txBody>
        </p:sp>
        <p:sp>
          <p:nvSpPr>
            <p:cNvPr id="21" name="文本框 20"/>
            <p:cNvSpPr txBox="1"/>
            <p:nvPr>
              <p:custDataLst>
                <p:tags r:id="rId9"/>
              </p:custDataLst>
            </p:nvPr>
          </p:nvSpPr>
          <p:spPr>
            <a:xfrm>
              <a:off x="2758" y="8130"/>
              <a:ext cx="11642" cy="93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fontAlgn="base">
                <a:lnSpc>
                  <a:spcPct val="125000"/>
                </a:lnSpc>
              </a:pPr>
              <a:r>
                <a:rPr lang="en-US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=1.013</a:t>
              </a:r>
              <a:r>
                <a:rPr lang="en-US" sz="3065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×10</a:t>
              </a:r>
              <a:r>
                <a:rPr lang="en-US" sz="3065" baseline="30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5</a:t>
              </a:r>
              <a:r>
                <a:rPr lang="en-US" sz="3065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Pa</a:t>
              </a:r>
              <a:r>
                <a:rPr lang="en-US" sz="3065" u="none" spc="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</a:rPr>
                <a:t>/1</a:t>
              </a:r>
              <a:r>
                <a:rPr 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×10</a:t>
              </a:r>
              <a:r>
                <a:rPr lang="en-US" sz="3065" baseline="30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3</a:t>
              </a:r>
              <a:r>
                <a:rPr 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kg/m</a:t>
              </a:r>
              <a:r>
                <a:rPr lang="en-US" sz="3060" baseline="3000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3</a:t>
              </a:r>
              <a:r>
                <a:rPr lang="en-US" sz="3060">
                  <a:solidFill>
                    <a:schemeClr val="tx1">
                      <a:alpha val="100000"/>
                    </a:schemeClr>
                  </a:solidFill>
                  <a:latin typeface="沧澜楷体" charset="-122"/>
                  <a:ea typeface="沧澜楷体" charset="-122"/>
                  <a:cs typeface="沧澜楷体" charset="-122"/>
                  <a:sym typeface="+mn-ea"/>
                </a:rPr>
                <a:t>×10N/kg</a:t>
              </a:r>
              <a:endParaRPr lang="en-US" sz="3060" u="none" spc="0" baseline="30000">
                <a:solidFill>
                  <a:schemeClr val="tx1">
                    <a:alpha val="100000"/>
                  </a:schemeClr>
                </a:solidFill>
                <a:latin typeface="沧澜楷体" charset="-122"/>
                <a:ea typeface="沧澜楷体" charset="-122"/>
                <a:cs typeface="沧澜楷体" charset="-122"/>
                <a:sym typeface="+mn-ea"/>
              </a:endParaRPr>
            </a:p>
          </p:txBody>
        </p:sp>
      </p:grpSp>
    </p:spTree>
    <p:custDataLst>
      <p:tags r:id="rId10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50875" y="582930"/>
            <a:ext cx="927671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汉仪楷体简" panose="02010600000101010101" charset="-128"/>
                <a:ea typeface="汉仪楷体简" panose="02010600000101010101" charset="-128"/>
              </a:rPr>
              <a:t>如何估测大气压强</a:t>
            </a:r>
            <a:endParaRPr lang="zh-CN" altLang="en-US" sz="40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4" name="图片 3"/>
          <p:cNvPicPr/>
          <p:nvPr/>
        </p:nvPicPr>
        <p:blipFill>
          <a:blip r:embed="rId1"/>
          <a:stretch>
            <a:fillRect/>
          </a:stretch>
        </p:blipFill>
        <p:spPr>
          <a:xfrm>
            <a:off x="7557770" y="1714500"/>
            <a:ext cx="4121150" cy="4540885"/>
          </a:xfrm>
          <a:prstGeom prst="rect">
            <a:avLst/>
          </a:prstGeom>
        </p:spPr>
      </p:pic>
      <p:pic>
        <p:nvPicPr>
          <p:cNvPr id="14" name="Picture 63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6579" y="2048800"/>
            <a:ext cx="1690847" cy="4137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784225" y="1714500"/>
            <a:ext cx="310197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先把注射器的活塞推至顶端，把管内空气排出，用橡皮帽把它的小孔堵住</a:t>
            </a:r>
            <a:r>
              <a:rPr lang="en-US" altLang="zh-CN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,</a:t>
            </a: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然后在活塞下端悬挂钩码，直至活塞刚好被拉下来。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graphicFrame>
        <p:nvGraphicFramePr>
          <p:cNvPr id="7" name="对象 6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6299200" y="373380"/>
          <a:ext cx="4716780" cy="12490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" r:id="rId4" imgW="1955800" imgH="596900" progId="Equation.KSEE3">
                  <p:embed/>
                </p:oleObj>
              </mc:Choice>
              <mc:Fallback>
                <p:oleObj name="" r:id="rId4" imgW="1955800" imgH="596900" progId="Equation.KSEE3">
                  <p:embed/>
                  <p:pic>
                    <p:nvPicPr>
                      <p:cNvPr id="0" name="图片 1024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299200" y="373380"/>
                        <a:ext cx="4716780" cy="12490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1282065" y="954405"/>
            <a:ext cx="40640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/>
              <a:t>总结</a:t>
            </a:r>
            <a:endParaRPr lang="zh-CN" altLang="en-US" sz="4000" b="1"/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1282065" y="2313305"/>
            <a:ext cx="9907905" cy="26714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>
                <a:latin typeface="沧澜楷体" charset="-122"/>
                <a:ea typeface="沧澜楷体" charset="-122"/>
              </a:rPr>
              <a:t>水银柱的高度：与管内</a:t>
            </a:r>
            <a:r>
              <a:rPr lang="zh-CN" altLang="en-US" sz="3200" u="sng">
                <a:solidFill>
                  <a:srgbClr val="C00000"/>
                </a:solidFill>
                <a:latin typeface="沧澜楷体" charset="-122"/>
                <a:ea typeface="沧澜楷体" charset="-122"/>
              </a:rPr>
              <a:t>是否有空气</a:t>
            </a:r>
            <a:r>
              <a:rPr lang="zh-CN" altLang="en-US" sz="3200">
                <a:latin typeface="沧澜楷体" charset="-122"/>
                <a:ea typeface="沧澜楷体" charset="-122"/>
              </a:rPr>
              <a:t>和</a:t>
            </a:r>
            <a:r>
              <a:rPr lang="zh-CN" altLang="en-US" sz="3200" u="sng">
                <a:solidFill>
                  <a:srgbClr val="C00000"/>
                </a:solidFill>
                <a:latin typeface="沧澜楷体" charset="-122"/>
                <a:ea typeface="沧澜楷体" charset="-122"/>
              </a:rPr>
              <a:t>管外气压</a:t>
            </a:r>
            <a:r>
              <a:rPr lang="zh-CN" altLang="en-US" sz="3200">
                <a:latin typeface="沧澜楷体" charset="-122"/>
                <a:ea typeface="沧澜楷体" charset="-122"/>
              </a:rPr>
              <a:t>有关；与管的</a:t>
            </a:r>
            <a:r>
              <a:rPr lang="zh-CN" altLang="en-US" sz="3200" u="sng">
                <a:latin typeface="沧澜楷体" charset="-122"/>
                <a:ea typeface="沧澜楷体" charset="-122"/>
              </a:rPr>
              <a:t>长度、粗细、形状、是否倾斜、是否移动</a:t>
            </a:r>
            <a:r>
              <a:rPr lang="zh-CN" altLang="en-US" sz="3200">
                <a:latin typeface="沧澜楷体" charset="-122"/>
                <a:ea typeface="沧澜楷体" charset="-122"/>
              </a:rPr>
              <a:t>无关。</a:t>
            </a:r>
            <a:endParaRPr lang="zh-CN" altLang="en-US" sz="3200">
              <a:latin typeface="沧澜楷体" charset="-122"/>
              <a:ea typeface="沧澜楷体" charset="-12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>
            <p:custDataLst>
              <p:tags r:id="rId1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2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3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5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6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7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8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9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0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1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2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3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4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5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6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7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035685" y="891540"/>
            <a:ext cx="9967595" cy="3529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33350" indent="-133350">
              <a:lnSpc>
                <a:spcPct val="130000"/>
              </a:lnSpc>
            </a:pPr>
            <a:r>
              <a:rPr lang="en-US" altLang="zh-CN" sz="3200" b="1"/>
              <a:t>1</a:t>
            </a:r>
            <a:r>
              <a:rPr lang="zh-CN" altLang="en-US" sz="3200" b="1"/>
              <a:t>、</a:t>
            </a:r>
            <a:r>
              <a:rPr lang="zh-CN" altLang="en-US" sz="2800" b="1"/>
              <a:t>做托里拆利实验时，测量的大气压强值比真实值小，其中的原因可能是</a:t>
            </a:r>
            <a:r>
              <a:rPr lang="en-US" altLang="zh-CN" sz="2800" b="1"/>
              <a:t>(         )</a:t>
            </a:r>
            <a:endParaRPr lang="en-US" altLang="zh-CN" sz="2800" b="1"/>
          </a:p>
          <a:p>
            <a:pPr marL="133350" indent="-133350">
              <a:lnSpc>
                <a:spcPct val="130000"/>
              </a:lnSpc>
            </a:pPr>
            <a:endParaRPr lang="en-US" altLang="zh-CN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A.</a:t>
            </a:r>
            <a:r>
              <a:rPr lang="zh-CN" altLang="en-US" sz="2800" b="1"/>
              <a:t>玻璃管放得不竖直</a:t>
            </a:r>
            <a:r>
              <a:rPr lang="en-US" altLang="zh-CN" sz="2800" b="1"/>
              <a:t>              B.</a:t>
            </a:r>
            <a:r>
              <a:rPr lang="zh-CN" altLang="en-US" sz="2800" b="1"/>
              <a:t>玻璃管内混入少量空气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C.</a:t>
            </a:r>
            <a:r>
              <a:rPr lang="zh-CN" altLang="en-US" sz="2800" b="1"/>
              <a:t>水银管内的水银太多</a:t>
            </a:r>
            <a:r>
              <a:rPr lang="en-US" altLang="zh-CN" sz="2800" b="1"/>
              <a:t>            D.</a:t>
            </a:r>
            <a:r>
              <a:rPr lang="zh-CN" altLang="en-US" sz="2800" b="1"/>
              <a:t>玻璃管粗细不均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endParaRPr lang="zh-CN" altLang="en-US" sz="2800" b="1"/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3568161" y="1618607"/>
            <a:ext cx="685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Text Box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85800" y="362585"/>
            <a:ext cx="3954145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zh-CN" altLang="en-US" sz="4000" b="1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rPr>
              <a:t>气压与海拔高度</a:t>
            </a:r>
            <a:endParaRPr lang="zh-CN" altLang="en-US" sz="4000" b="1">
              <a:solidFill>
                <a:schemeClr val="tx1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15370" name="Rectangle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19125" y="1739265"/>
            <a:ext cx="5632450" cy="370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大气压的大小跟大气的密度直接相关。大气的密度随高度而减小，所以高度越高，大气压越小。</a:t>
            </a:r>
            <a:endParaRPr lang="zh-CN" altLang="en-US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大气压随</a:t>
            </a:r>
            <a:r>
              <a:rPr lang="zh-CN" altLang="en-US" sz="3600" b="1">
                <a:solidFill>
                  <a:srgbClr val="FF3300"/>
                </a:solidFill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高度</a:t>
            </a:r>
            <a:r>
              <a:rPr lang="zh-CN" altLang="en-US">
                <a:latin typeface="汉仪楷体简" panose="02010600000101010101" charset="-128"/>
                <a:ea typeface="汉仪楷体简" panose="02010600000101010101" charset="-128"/>
                <a:cs typeface="汉仪楷体简" panose="02010600000101010101" charset="-128"/>
              </a:rPr>
              <a:t>增加而减小。</a:t>
            </a:r>
            <a:endParaRPr lang="zh-CN" altLang="en-US">
              <a:latin typeface="汉仪楷体简" panose="02010600000101010101" charset="-128"/>
              <a:ea typeface="汉仪楷体简" panose="02010600000101010101" charset="-128"/>
              <a:cs typeface="汉仪楷体简" panose="02010600000101010101" charset="-128"/>
            </a:endParaRPr>
          </a:p>
        </p:txBody>
      </p:sp>
      <p:pic>
        <p:nvPicPr>
          <p:cNvPr id="2" name="图片 1"/>
          <p:cNvPicPr/>
          <p:nvPr/>
        </p:nvPicPr>
        <p:blipFill>
          <a:blip r:embed="rId3"/>
          <a:srcRect t="7072"/>
          <a:stretch>
            <a:fillRect/>
          </a:stretch>
        </p:blipFill>
        <p:spPr>
          <a:xfrm>
            <a:off x="6826250" y="1336040"/>
            <a:ext cx="4762500" cy="451421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9" name="Group 5"/>
          <p:cNvGrpSpPr/>
          <p:nvPr>
            <p:custDataLst>
              <p:tags r:id="rId1"/>
            </p:custDataLst>
          </p:nvPr>
        </p:nvGrpSpPr>
        <p:grpSpPr>
          <a:xfrm>
            <a:off x="2547620" y="3411220"/>
            <a:ext cx="2035432" cy="3359627"/>
            <a:chOff x="0" y="0"/>
            <a:chExt cx="1178" cy="2471"/>
          </a:xfrm>
        </p:grpSpPr>
        <p:pic>
          <p:nvPicPr>
            <p:cNvPr id="19463" name="Picture 6" descr="W020070308523264785177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3"/>
            <a:srcRect l="70949" t="55431" r="15077" b="28419"/>
            <a:stretch>
              <a:fillRect/>
            </a:stretch>
          </p:blipFill>
          <p:spPr>
            <a:xfrm>
              <a:off x="0" y="0"/>
              <a:ext cx="1083" cy="214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464" name="Text Box 8"/>
            <p:cNvSpPr txBox="1"/>
            <p:nvPr>
              <p:custDataLst>
                <p:tags r:id="rId4"/>
              </p:custDataLst>
            </p:nvPr>
          </p:nvSpPr>
          <p:spPr>
            <a:xfrm>
              <a:off x="0" y="2132"/>
              <a:ext cx="1178" cy="3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r>
                <a:rPr lang="zh-CN" altLang="en-US" sz="2400" b="1">
                  <a:latin typeface="Calibri" panose="020F0502020204030204" pitchFamily="34" charset="0"/>
                </a:rPr>
                <a:t>自制气压计</a:t>
              </a:r>
              <a:endParaRPr lang="zh-CN" altLang="en-US" sz="2400" b="1">
                <a:latin typeface="Calibri" panose="020F0502020204030204" pitchFamily="34" charset="0"/>
              </a:endParaRPr>
            </a:p>
          </p:txBody>
        </p:sp>
      </p:grpSp>
      <p:sp>
        <p:nvSpPr>
          <p:cNvPr id="19460" name="Text Box 4"/>
          <p:cNvSpPr txBox="1"/>
          <p:nvPr>
            <p:custDataLst>
              <p:tags r:id="rId5"/>
            </p:custDataLst>
          </p:nvPr>
        </p:nvSpPr>
        <p:spPr>
          <a:xfrm>
            <a:off x="927735" y="604838"/>
            <a:ext cx="428625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8081F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</a:rPr>
              <a:t>自制气压计</a:t>
            </a:r>
            <a:endParaRPr lang="zh-CN" altLang="en-US" sz="4000" b="1">
              <a:solidFill>
                <a:srgbClr val="F8081F"/>
              </a:solidFill>
              <a:highlight>
                <a:srgbClr val="FFFF00"/>
              </a:highligh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9461" name="TextBox 7"/>
          <p:cNvSpPr txBox="1"/>
          <p:nvPr>
            <p:custDataLst>
              <p:tags r:id="rId6"/>
            </p:custDataLst>
          </p:nvPr>
        </p:nvSpPr>
        <p:spPr>
          <a:xfrm>
            <a:off x="927418" y="1778318"/>
            <a:ext cx="5643562" cy="1124585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F7964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000000"/>
                </a:solidFill>
                <a:latin typeface="汉仪楷体简" panose="02010600000101010101" charset="-128"/>
                <a:ea typeface="汉仪楷体简" panose="02010600000101010101" charset="-128"/>
              </a:rPr>
              <a:t>拿着自制气压计从楼下到楼上，玻璃管内水柱高度有怎样变化？</a:t>
            </a:r>
            <a:endParaRPr lang="zh-CN" altLang="en-US" sz="2800" b="1">
              <a:solidFill>
                <a:srgbClr val="000000"/>
              </a:solidFill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4" name="高度和大气压的关系">
            <a:hlinkClick r:id="" action="ppaction://media"/>
          </p:cNvPr>
          <p:cNvPicPr>
            <a:picLocks noChangeAspect="1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65135" y="243205"/>
            <a:ext cx="3496945" cy="621728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4" name="Text Box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85800" y="362585"/>
            <a:ext cx="3954145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zh-CN" altLang="en-US" sz="4000" b="1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rPr>
              <a:t>气压与沸点</a:t>
            </a:r>
            <a:endParaRPr lang="en-US" altLang="zh-CN" sz="4000" b="1">
              <a:solidFill>
                <a:schemeClr val="tx1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4225" y="1202055"/>
            <a:ext cx="979487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沸点与水面上方的气压有关，液面上的气压越高，液体的沸点越高；反之，液面气压越低，液体的沸点越低。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280" y="3364865"/>
            <a:ext cx="2765425" cy="2901950"/>
          </a:xfrm>
          <a:prstGeom prst="rect">
            <a:avLst/>
          </a:prstGeom>
        </p:spPr>
      </p:pic>
      <p:pic>
        <p:nvPicPr>
          <p:cNvPr id="6" name="图片 5"/>
          <p:cNvPicPr/>
          <p:nvPr/>
        </p:nvPicPr>
        <p:blipFill>
          <a:blip r:embed="rId3"/>
          <a:stretch>
            <a:fillRect/>
          </a:stretch>
        </p:blipFill>
        <p:spPr>
          <a:xfrm>
            <a:off x="5197475" y="2960370"/>
            <a:ext cx="6096000" cy="34290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2851785" y="5909945"/>
            <a:ext cx="829818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 b="0" dirty="0">
                <a:effectLst/>
                <a:latin typeface="华康古籍木兰W3" panose="02020309000000000000" charset="-122"/>
                <a:ea typeface="华康古籍木兰W3" panose="02020309000000000000" charset="-122"/>
                <a:cs typeface="华康古籍木兰W3" panose="02020309000000000000" charset="-122"/>
                <a:sym typeface="+mn-ea"/>
              </a:rPr>
              <a:t>液面上的气压越高，液体的沸点越高；反之，液面气压越低，液体的沸点越低。</a:t>
            </a:r>
            <a:endParaRPr lang="zh-CN" altLang="en-US" sz="2400" b="0" dirty="0">
              <a:effectLst/>
              <a:latin typeface="华康古籍木兰W3" panose="02020309000000000000" charset="-122"/>
              <a:ea typeface="华康古籍木兰W3" panose="02020309000000000000" charset="-122"/>
              <a:cs typeface="华康古籍木兰W3" panose="02020309000000000000" charset="-122"/>
              <a:sym typeface="+mn-ea"/>
            </a:endParaRPr>
          </a:p>
        </p:txBody>
      </p:sp>
      <p:pic>
        <p:nvPicPr>
          <p:cNvPr id="4" name="水的沸点与气压关系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09775" y="120015"/>
            <a:ext cx="9982835" cy="5544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4" name="Text Box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85800" y="362585"/>
            <a:ext cx="3954145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zh-CN" altLang="en-US" sz="4000" b="1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rPr>
              <a:t>气压与沸点</a:t>
            </a:r>
            <a:endParaRPr lang="en-US" altLang="zh-CN" sz="4000" b="1">
              <a:solidFill>
                <a:schemeClr val="tx1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4225" y="1202055"/>
            <a:ext cx="979487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普通锅，锅内与大气压强相通，大气压强越高、沸点越高。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汉仪楷体简" panose="02010600000101010101" charset="-128"/>
                <a:ea typeface="汉仪楷体简" panose="02010600000101010101" charset="-128"/>
              </a:rPr>
              <a:t>高压锅，沸点与锅内气压有关。限压阀越重，锅内气压越高，水的沸点越高。因此，高压锅内的液体沸点与大气压无关。</a:t>
            </a:r>
            <a:endParaRPr lang="zh-CN" altLang="en-US" sz="2800">
              <a:latin typeface="汉仪楷体简" panose="02010600000101010101" charset="-128"/>
              <a:ea typeface="汉仪楷体简" panose="02010600000101010101" charset="-128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10740" y="4011295"/>
            <a:ext cx="2893695" cy="2475230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6261735" y="3573145"/>
            <a:ext cx="3238500" cy="309435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>
            <p:custDataLst>
              <p:tags r:id="rId1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2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3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5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6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7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8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9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0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1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2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3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4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5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6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7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035685" y="891540"/>
            <a:ext cx="9967595" cy="3529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33350" indent="-133350">
              <a:lnSpc>
                <a:spcPct val="130000"/>
              </a:lnSpc>
            </a:pPr>
            <a:r>
              <a:rPr lang="en-US" altLang="zh-CN" sz="3200" b="1"/>
              <a:t>2</a:t>
            </a:r>
            <a:r>
              <a:rPr lang="zh-CN" altLang="en-US" sz="3200" b="1"/>
              <a:t>、</a:t>
            </a:r>
            <a:r>
              <a:rPr lang="zh-CN" altLang="en-US" sz="2800" b="1"/>
              <a:t>宋代文豪范成大到峨眉山旅游时，发现在山顶</a:t>
            </a:r>
            <a:r>
              <a:rPr lang="en-US" altLang="zh-CN" sz="2800" b="1"/>
              <a:t>“</a:t>
            </a:r>
            <a:r>
              <a:rPr lang="zh-CN" altLang="en-US" sz="2800" b="1"/>
              <a:t>煮米不成饭</a:t>
            </a:r>
            <a:r>
              <a:rPr lang="en-US" altLang="zh-CN" sz="2800" b="1"/>
              <a:t>”</a:t>
            </a:r>
            <a:r>
              <a:rPr lang="zh-CN" altLang="en-US" sz="2800" b="1"/>
              <a:t>，这是由于山顶（</a:t>
            </a:r>
            <a:r>
              <a:rPr lang="en-US" altLang="zh-CN" sz="2800" b="1"/>
              <a:t>       </a:t>
            </a:r>
            <a:r>
              <a:rPr lang="zh-CN" altLang="en-US" sz="2800" b="1"/>
              <a:t>）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  A</a:t>
            </a:r>
            <a:r>
              <a:rPr lang="zh-CN" altLang="en-US" sz="2800" b="1"/>
              <a:t>．气压大沸点高　　</a:t>
            </a:r>
            <a:r>
              <a:rPr lang="en-US" altLang="zh-CN" sz="2800" b="1"/>
              <a:t>B</a:t>
            </a:r>
            <a:r>
              <a:rPr lang="zh-CN" altLang="en-US" sz="2800" b="1"/>
              <a:t>．气压大沸点低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r>
              <a:rPr lang="en-US" altLang="zh-CN" sz="2800" b="1"/>
              <a:t>  C</a:t>
            </a:r>
            <a:r>
              <a:rPr lang="zh-CN" altLang="en-US" sz="2800" b="1"/>
              <a:t>．气压小沸点高　　</a:t>
            </a:r>
            <a:r>
              <a:rPr lang="en-US" altLang="zh-CN" sz="2800" b="1"/>
              <a:t>D</a:t>
            </a:r>
            <a:r>
              <a:rPr lang="zh-CN" altLang="en-US" sz="2800" b="1"/>
              <a:t>．气压小沸点低</a:t>
            </a:r>
            <a:endParaRPr lang="zh-CN" altLang="en-US" sz="2800" b="1"/>
          </a:p>
          <a:p>
            <a:pPr marL="133350" indent="-133350">
              <a:lnSpc>
                <a:spcPct val="130000"/>
              </a:lnSpc>
            </a:pPr>
            <a:endParaRPr lang="zh-CN" altLang="en-US" sz="2800" b="1"/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4694651" y="1618607"/>
            <a:ext cx="68578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39165" y="986155"/>
            <a:ext cx="9817735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气压与天气有关，一般情况下，同一地区</a:t>
            </a:r>
            <a:r>
              <a:rPr lang="zh-CN" altLang="en-US" sz="36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晴天</a:t>
            </a:r>
            <a:r>
              <a:rPr lang="zh-CN" altLang="en-US" sz="3600" b="1"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的气压比阴天</a:t>
            </a:r>
            <a:r>
              <a:rPr lang="zh-CN" altLang="en-US" sz="3600" b="1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高。</a:t>
            </a:r>
            <a:endParaRPr lang="zh-CN" altLang="en-US" sz="3600" b="1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3600" b="1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latin typeface="汉仪楷体简" panose="02010600000101010101" charset="-128"/>
                <a:ea typeface="汉仪楷体简" panose="02010600000101010101" charset="-128"/>
                <a:sym typeface="+mn-ea"/>
              </a:rPr>
              <a:t>由于水蒸气的密度小于空气密度，当阴天时，空气中水蒸气含量越多，则大气密度越小。</a:t>
            </a:r>
            <a:endParaRPr lang="zh-CN" altLang="en-US" sz="3600">
              <a:solidFill>
                <a:srgbClr val="FF0000"/>
              </a:solidFill>
              <a:latin typeface="汉仪楷体简" panose="02010600000101010101" charset="-128"/>
              <a:ea typeface="汉仪楷体简" panose="02010600000101010101" charset="-128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39470" y="76835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4" name="组合 3"/>
          <p:cNvGrpSpPr/>
          <p:nvPr>
            <p:custDataLst>
              <p:tags r:id="rId1"/>
            </p:custDataLst>
          </p:nvPr>
        </p:nvGrpSpPr>
        <p:grpSpPr>
          <a:xfrm>
            <a:off x="839470" y="2393950"/>
            <a:ext cx="6525999" cy="3656030"/>
            <a:chOff x="1322" y="3109"/>
            <a:chExt cx="12041" cy="6437"/>
          </a:xfrm>
        </p:grpSpPr>
        <p:pic>
          <p:nvPicPr>
            <p:cNvPr id="125" name="图片 124"/>
            <p:cNvPicPr/>
            <p:nvPr>
              <p:custDataLst>
                <p:tags r:id="rId2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322" y="3109"/>
              <a:ext cx="7598" cy="514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" name="流程图: 可选过程 2"/>
            <p:cNvSpPr/>
            <p:nvPr>
              <p:custDataLst>
                <p:tags r:id="rId4"/>
              </p:custDataLst>
            </p:nvPr>
          </p:nvSpPr>
          <p:spPr>
            <a:xfrm>
              <a:off x="8321" y="8801"/>
              <a:ext cx="5042" cy="745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活塞式抽水机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1" name="图片 10"/>
          <p:cNvPicPr/>
          <p:nvPr>
            <p:custDataLst>
              <p:tags r:id="rId5"/>
            </p:custDataLst>
          </p:nvPr>
        </p:nvPicPr>
        <p:blipFill>
          <a:blip r:embed="rId6"/>
          <a:srcRect l="1797" r="6753" b="1334"/>
          <a:stretch>
            <a:fillRect/>
          </a:stretch>
        </p:blipFill>
        <p:spPr>
          <a:xfrm>
            <a:off x="6935470" y="2484120"/>
            <a:ext cx="3954780" cy="274383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39470" y="76835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4984314" y="1771193"/>
            <a:ext cx="6559829" cy="4298591"/>
            <a:chOff x="6569" y="2661"/>
            <a:chExt cx="10969" cy="7330"/>
          </a:xfrm>
        </p:grpSpPr>
        <p:sp>
          <p:nvSpPr>
            <p:cNvPr id="7" name="流程图: 可选过程 6"/>
            <p:cNvSpPr/>
            <p:nvPr>
              <p:custDataLst>
                <p:tags r:id="rId1"/>
              </p:custDataLst>
            </p:nvPr>
          </p:nvSpPr>
          <p:spPr>
            <a:xfrm>
              <a:off x="6569" y="9246"/>
              <a:ext cx="5042" cy="745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离心式抽水机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9" name="图片 8"/>
            <p:cNvPicPr/>
            <p:nvPr/>
          </p:nvPicPr>
          <p:blipFill>
            <a:blip r:embed="rId2"/>
            <a:srcRect r="26882"/>
            <a:stretch>
              <a:fillRect/>
            </a:stretch>
          </p:blipFill>
          <p:spPr>
            <a:xfrm>
              <a:off x="8845" y="2661"/>
              <a:ext cx="8693" cy="6020"/>
            </a:xfrm>
            <a:prstGeom prst="rect">
              <a:avLst/>
            </a:prstGeom>
          </p:spPr>
        </p:pic>
      </p:grpSp>
      <p:pic>
        <p:nvPicPr>
          <p:cNvPr id="12" name="212afc666ebd2f0d418a309ddf896d13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27355" y="2341245"/>
            <a:ext cx="5262245" cy="2960370"/>
          </a:xfrm>
          <a:prstGeom prst="rect">
            <a:avLst/>
          </a:prstGeom>
          <a:effectLst>
            <a:outerShdw blurRad="50800" dist="88900" dir="2700000" algn="ctr" rotWithShape="0">
              <a:srgbClr val="FFC000"/>
            </a:outerShdw>
          </a:effectLst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39470" y="76835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3" name="流程图: 可选过程 2"/>
          <p:cNvSpPr/>
          <p:nvPr>
            <p:custDataLst>
              <p:tags r:id="rId1"/>
            </p:custDataLst>
          </p:nvPr>
        </p:nvSpPr>
        <p:spPr>
          <a:xfrm>
            <a:off x="1463040" y="5833110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吸墨水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0482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645" y="1681480"/>
            <a:ext cx="3618230" cy="39452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流程图: 可选过程 5"/>
          <p:cNvSpPr/>
          <p:nvPr>
            <p:custDataLst>
              <p:tags r:id="rId3"/>
            </p:custDataLst>
          </p:nvPr>
        </p:nvSpPr>
        <p:spPr>
          <a:xfrm>
            <a:off x="7520305" y="5833110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吸饮料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" name="图片 7"/>
          <p:cNvPicPr/>
          <p:nvPr/>
        </p:nvPicPr>
        <p:blipFill>
          <a:blip r:embed="rId4"/>
          <a:stretch>
            <a:fillRect/>
          </a:stretch>
        </p:blipFill>
        <p:spPr>
          <a:xfrm>
            <a:off x="6501765" y="1682115"/>
            <a:ext cx="4207510" cy="394398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52324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93420" y="1642745"/>
            <a:ext cx="5741035" cy="4880610"/>
            <a:chOff x="8535" y="2323"/>
            <a:chExt cx="9041" cy="7686"/>
          </a:xfrm>
        </p:grpSpPr>
        <p:sp>
          <p:nvSpPr>
            <p:cNvPr id="6" name="流程图: 可选过程 5"/>
            <p:cNvSpPr/>
            <p:nvPr>
              <p:custDataLst>
                <p:tags r:id="rId1"/>
              </p:custDataLst>
            </p:nvPr>
          </p:nvSpPr>
          <p:spPr>
            <a:xfrm>
              <a:off x="10922" y="9343"/>
              <a:ext cx="4303" cy="666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打吊针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aphicFrame>
          <p:nvGraphicFramePr>
            <p:cNvPr id="28674" name="Object 5"/>
            <p:cNvGraphicFramePr>
              <a:graphicFrameLocks noChangeAspect="1"/>
            </p:cNvGraphicFramePr>
            <p:nvPr/>
          </p:nvGraphicFramePr>
          <p:xfrm>
            <a:off x="8535" y="2323"/>
            <a:ext cx="3027" cy="681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76" name="" r:id="rId2" imgW="3629025" imgH="11268075" progId="Paint.Picture">
                    <p:embed/>
                  </p:oleObj>
                </mc:Choice>
                <mc:Fallback>
                  <p:oleObj name="" r:id="rId2" imgW="3629025" imgH="11268075" progId="Paint.Picture">
                    <p:embed/>
                    <p:pic>
                      <p:nvPicPr>
                        <p:cNvPr id="0" name="图片 3075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8535" y="2323"/>
                          <a:ext cx="3027" cy="68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28676" name="Picture 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772" y="2323"/>
              <a:ext cx="4804" cy="6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" name="组合 6"/>
          <p:cNvGrpSpPr/>
          <p:nvPr/>
        </p:nvGrpSpPr>
        <p:grpSpPr>
          <a:xfrm>
            <a:off x="6800850" y="2433320"/>
            <a:ext cx="4466590" cy="3538220"/>
            <a:chOff x="578" y="4437"/>
            <a:chExt cx="7034" cy="5572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78" y="4437"/>
              <a:ext cx="7035" cy="4500"/>
            </a:xfrm>
            <a:prstGeom prst="rect">
              <a:avLst/>
            </a:prstGeom>
          </p:spPr>
        </p:pic>
        <p:sp>
          <p:nvSpPr>
            <p:cNvPr id="5" name="流程图: 可选过程 4"/>
            <p:cNvSpPr/>
            <p:nvPr>
              <p:custDataLst>
                <p:tags r:id="rId6"/>
              </p:custDataLst>
            </p:nvPr>
          </p:nvSpPr>
          <p:spPr>
            <a:xfrm>
              <a:off x="2443" y="9343"/>
              <a:ext cx="4303" cy="666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针头吸药液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52324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流程图: 可选过程 5"/>
          <p:cNvSpPr/>
          <p:nvPr>
            <p:custDataLst>
              <p:tags r:id="rId1"/>
            </p:custDataLst>
          </p:nvPr>
        </p:nvSpPr>
        <p:spPr>
          <a:xfrm>
            <a:off x="1850390" y="5006975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抽油烟机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0482" name="Picture 6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455" y="2506345"/>
            <a:ext cx="3978275" cy="2216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流程图: 可选过程 7"/>
          <p:cNvSpPr/>
          <p:nvPr>
            <p:custDataLst>
              <p:tags r:id="rId3"/>
            </p:custDataLst>
          </p:nvPr>
        </p:nvSpPr>
        <p:spPr>
          <a:xfrm>
            <a:off x="7185660" y="5006975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吸尘器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6306820" y="1764030"/>
            <a:ext cx="3335655" cy="32429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fltVal val="1.00000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fltVal val="1.00000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52324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流程图: 可选过程 5"/>
          <p:cNvSpPr/>
          <p:nvPr>
            <p:custDataLst>
              <p:tags r:id="rId1"/>
            </p:custDataLst>
          </p:nvPr>
        </p:nvSpPr>
        <p:spPr>
          <a:xfrm>
            <a:off x="983615" y="4752975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吸盘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0484" name="Picture 10" descr="blcp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735" y="2190750"/>
            <a:ext cx="3537585" cy="22332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流程图: 可选过程 2"/>
          <p:cNvSpPr/>
          <p:nvPr>
            <p:custDataLst>
              <p:tags r:id="rId3"/>
            </p:custDataLst>
          </p:nvPr>
        </p:nvSpPr>
        <p:spPr>
          <a:xfrm>
            <a:off x="7617460" y="5514975"/>
            <a:ext cx="2732405" cy="422910"/>
          </a:xfrm>
          <a:prstGeom prst="flowChartAlternateProcess">
            <a:avLst/>
          </a:prstGeom>
          <a:solidFill>
            <a:srgbClr val="7CD52B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55000" dir="5400000" sy="-100000" algn="bl" rotWithShape="0"/>
            <a:softEdge rad="635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defTabSz="166624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吸盘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1" name="图片 10"/>
          <p:cNvPicPr/>
          <p:nvPr/>
        </p:nvPicPr>
        <p:blipFill>
          <a:blip r:embed="rId4"/>
          <a:srcRect t="15009" b="11074"/>
          <a:stretch>
            <a:fillRect/>
          </a:stretch>
        </p:blipFill>
        <p:spPr>
          <a:xfrm>
            <a:off x="4913630" y="991870"/>
            <a:ext cx="4440555" cy="404622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720" y="2475230"/>
            <a:ext cx="2366645" cy="236664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72795" y="52324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大气压的应用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93420" y="1642745"/>
            <a:ext cx="5741035" cy="4880610"/>
            <a:chOff x="8535" y="2323"/>
            <a:chExt cx="9041" cy="7686"/>
          </a:xfrm>
        </p:grpSpPr>
        <p:sp>
          <p:nvSpPr>
            <p:cNvPr id="6" name="流程图: 可选过程 5"/>
            <p:cNvSpPr/>
            <p:nvPr>
              <p:custDataLst>
                <p:tags r:id="rId1"/>
              </p:custDataLst>
            </p:nvPr>
          </p:nvSpPr>
          <p:spPr>
            <a:xfrm>
              <a:off x="10922" y="9343"/>
              <a:ext cx="4303" cy="666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打吊针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aphicFrame>
          <p:nvGraphicFramePr>
            <p:cNvPr id="28674" name="Object 5"/>
            <p:cNvGraphicFramePr>
              <a:graphicFrameLocks noChangeAspect="1"/>
            </p:cNvGraphicFramePr>
            <p:nvPr/>
          </p:nvGraphicFramePr>
          <p:xfrm>
            <a:off x="8535" y="2323"/>
            <a:ext cx="3027" cy="681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76" name="" r:id="rId2" imgW="3629025" imgH="11268075" progId="Paint.Picture">
                    <p:embed/>
                  </p:oleObj>
                </mc:Choice>
                <mc:Fallback>
                  <p:oleObj name="" r:id="rId2" imgW="3629025" imgH="11268075" progId="Paint.Picture">
                    <p:embed/>
                    <p:pic>
                      <p:nvPicPr>
                        <p:cNvPr id="0" name="图片 3075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8535" y="2323"/>
                          <a:ext cx="3027" cy="68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28676" name="Picture 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772" y="2323"/>
              <a:ext cx="4804" cy="6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" name="组合 6"/>
          <p:cNvGrpSpPr/>
          <p:nvPr/>
        </p:nvGrpSpPr>
        <p:grpSpPr>
          <a:xfrm>
            <a:off x="6800850" y="2433320"/>
            <a:ext cx="4466590" cy="3538220"/>
            <a:chOff x="578" y="4437"/>
            <a:chExt cx="7034" cy="5572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78" y="4437"/>
              <a:ext cx="7035" cy="4500"/>
            </a:xfrm>
            <a:prstGeom prst="rect">
              <a:avLst/>
            </a:prstGeom>
          </p:spPr>
        </p:pic>
        <p:sp>
          <p:nvSpPr>
            <p:cNvPr id="5" name="流程图: 可选过程 4"/>
            <p:cNvSpPr/>
            <p:nvPr>
              <p:custDataLst>
                <p:tags r:id="rId6"/>
              </p:custDataLst>
            </p:nvPr>
          </p:nvSpPr>
          <p:spPr>
            <a:xfrm>
              <a:off x="2443" y="9343"/>
              <a:ext cx="4303" cy="666"/>
            </a:xfrm>
            <a:prstGeom prst="flowChartAlternateProcess">
              <a:avLst/>
            </a:prstGeom>
            <a:solidFill>
              <a:srgbClr val="7CD52B"/>
            </a:solidFill>
            <a:effectLst>
              <a:outerShdw blurRad="40000" dist="23000" dir="5400000" rotWithShape="0">
                <a:srgbClr val="000000">
                  <a:alpha val="35000"/>
                </a:srgbClr>
              </a:outerShdw>
              <a:reflection blurRad="6350" stA="50000" endA="300" endPos="55000" dir="5400000" sy="-100000" algn="bl" rotWithShape="0"/>
              <a:softEdge rad="63500"/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6662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针头吸药液</a:t>
              </a:r>
              <a:endPara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>
            <p:custDataLst>
              <p:tags r:id="rId1"/>
            </p:custDataLst>
          </p:nvPr>
        </p:nvGrpSpPr>
        <p:grpSpPr>
          <a:xfrm>
            <a:off x="457200" y="457200"/>
            <a:ext cx="11277600" cy="5943600"/>
            <a:chOff x="720" y="720"/>
            <a:chExt cx="17760" cy="9360"/>
          </a:xfrm>
        </p:grpSpPr>
        <p:sp>
          <p:nvSpPr>
            <p:cNvPr id="3" name="图形 11"/>
            <p:cNvSpPr/>
            <p:nvPr>
              <p:custDataLst>
                <p:tags r:id="rId2"/>
              </p:custDataLst>
            </p:nvPr>
          </p:nvSpPr>
          <p:spPr>
            <a:xfrm>
              <a:off x="72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" name="图形 11"/>
            <p:cNvSpPr/>
            <p:nvPr>
              <p:custDataLst>
                <p:tags r:id="rId3"/>
              </p:custDataLst>
            </p:nvPr>
          </p:nvSpPr>
          <p:spPr>
            <a:xfrm rot="16200000">
              <a:off x="72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1680" y="72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6" name="直接连接符 5"/>
            <p:cNvCxnSpPr/>
            <p:nvPr>
              <p:custDataLst>
                <p:tags r:id="rId5"/>
              </p:custDataLst>
            </p:nvPr>
          </p:nvCxnSpPr>
          <p:spPr>
            <a:xfrm>
              <a:off x="1680" y="984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7" name="直接连接符 6"/>
            <p:cNvCxnSpPr/>
            <p:nvPr>
              <p:custDataLst>
                <p:tags r:id="rId6"/>
              </p:custDataLst>
            </p:nvPr>
          </p:nvCxnSpPr>
          <p:spPr>
            <a:xfrm>
              <a:off x="72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8" name="图形 11"/>
            <p:cNvSpPr/>
            <p:nvPr>
              <p:custDataLst>
                <p:tags r:id="rId7"/>
              </p:custDataLst>
            </p:nvPr>
          </p:nvSpPr>
          <p:spPr>
            <a:xfrm rot="5400000">
              <a:off x="17430" y="72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图形 11"/>
            <p:cNvSpPr/>
            <p:nvPr>
              <p:custDataLst>
                <p:tags r:id="rId8"/>
              </p:custDataLst>
            </p:nvPr>
          </p:nvSpPr>
          <p:spPr>
            <a:xfrm rot="10800000">
              <a:off x="17430" y="9030"/>
              <a:ext cx="1050" cy="105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9"/>
              </p:custDataLst>
            </p:nvPr>
          </p:nvCxnSpPr>
          <p:spPr>
            <a:xfrm>
              <a:off x="18480" y="1560"/>
              <a:ext cx="0" cy="78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1" name="图形 11"/>
            <p:cNvSpPr/>
            <p:nvPr>
              <p:custDataLst>
                <p:tags r:id="rId10"/>
              </p:custDataLst>
            </p:nvPr>
          </p:nvSpPr>
          <p:spPr>
            <a:xfrm>
              <a:off x="96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图形 11"/>
            <p:cNvSpPr/>
            <p:nvPr>
              <p:custDataLst>
                <p:tags r:id="rId11"/>
              </p:custDataLst>
            </p:nvPr>
          </p:nvSpPr>
          <p:spPr>
            <a:xfrm rot="16200000">
              <a:off x="96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12"/>
              </p:custDataLst>
            </p:nvPr>
          </p:nvCxnSpPr>
          <p:spPr>
            <a:xfrm>
              <a:off x="1680" y="96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4" name="直接连接符 13"/>
            <p:cNvCxnSpPr/>
            <p:nvPr>
              <p:custDataLst>
                <p:tags r:id="rId13"/>
              </p:custDataLst>
            </p:nvPr>
          </p:nvCxnSpPr>
          <p:spPr>
            <a:xfrm>
              <a:off x="1680" y="10080"/>
              <a:ext cx="15840" cy="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cxnSp>
          <p:nvCxnSpPr>
            <p:cNvPr id="15" name="直接连接符 14"/>
            <p:cNvCxnSpPr/>
            <p:nvPr>
              <p:custDataLst>
                <p:tags r:id="rId14"/>
              </p:custDataLst>
            </p:nvPr>
          </p:nvCxnSpPr>
          <p:spPr>
            <a:xfrm>
              <a:off x="960" y="1784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  <p:sp>
          <p:nvSpPr>
            <p:cNvPr id="16" name="图形 11"/>
            <p:cNvSpPr/>
            <p:nvPr>
              <p:custDataLst>
                <p:tags r:id="rId15"/>
              </p:custDataLst>
            </p:nvPr>
          </p:nvSpPr>
          <p:spPr>
            <a:xfrm rot="5400000">
              <a:off x="17400" y="96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图形 11"/>
            <p:cNvSpPr/>
            <p:nvPr>
              <p:custDataLst>
                <p:tags r:id="rId16"/>
              </p:custDataLst>
            </p:nvPr>
          </p:nvSpPr>
          <p:spPr>
            <a:xfrm rot="10800000">
              <a:off x="17400" y="9000"/>
              <a:ext cx="840" cy="840"/>
            </a:xfrm>
            <a:custGeom>
              <a:avLst/>
              <a:gdLst>
                <a:gd name="connsiteX0" fmla="*/ 666750 w 666750"/>
                <a:gd name="connsiteY0" fmla="*/ 0 h 666750"/>
                <a:gd name="connsiteX1" fmla="*/ 432435 w 666750"/>
                <a:gd name="connsiteY1" fmla="*/ 0 h 666750"/>
                <a:gd name="connsiteX2" fmla="*/ 182880 w 666750"/>
                <a:gd name="connsiteY2" fmla="*/ 214313 h 666750"/>
                <a:gd name="connsiteX3" fmla="*/ 182880 w 666750"/>
                <a:gd name="connsiteY3" fmla="*/ 214313 h 666750"/>
                <a:gd name="connsiteX4" fmla="*/ 0 w 666750"/>
                <a:gd name="connsiteY4" fmla="*/ 466725 h 666750"/>
                <a:gd name="connsiteX5" fmla="*/ 0 w 666750"/>
                <a:gd name="connsiteY5" fmla="*/ 666750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750" h="666750">
                  <a:moveTo>
                    <a:pt x="666750" y="0"/>
                  </a:moveTo>
                  <a:lnTo>
                    <a:pt x="432435" y="0"/>
                  </a:lnTo>
                  <a:cubicBezTo>
                    <a:pt x="305753" y="0"/>
                    <a:pt x="200978" y="93345"/>
                    <a:pt x="182880" y="214313"/>
                  </a:cubicBezTo>
                  <a:lnTo>
                    <a:pt x="182880" y="214313"/>
                  </a:lnTo>
                  <a:cubicBezTo>
                    <a:pt x="76200" y="249555"/>
                    <a:pt x="0" y="349568"/>
                    <a:pt x="0" y="466725"/>
                  </a:cubicBezTo>
                  <a:lnTo>
                    <a:pt x="0" y="666750"/>
                  </a:lnTo>
                </a:path>
              </a:pathLst>
            </a:cu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17"/>
              </p:custDataLst>
            </p:nvPr>
          </p:nvCxnSpPr>
          <p:spPr>
            <a:xfrm>
              <a:off x="18240" y="1680"/>
              <a:ext cx="0" cy="7440"/>
            </a:xfrm>
            <a:prstGeom prst="line">
              <a:avLst/>
            </a:prstGeom>
            <a:noFill/>
            <a:ln w="25400" cap="flat">
              <a:solidFill>
                <a:srgbClr val="BFA77E"/>
              </a:solidFill>
              <a:prstDash val="solid"/>
              <a:miter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cxnSp>
      </p:grpSp>
      <p:sp>
        <p:nvSpPr>
          <p:cNvPr id="21" name="文本框 20"/>
          <p:cNvSpPr txBox="1"/>
          <p:nvPr/>
        </p:nvSpPr>
        <p:spPr>
          <a:xfrm>
            <a:off x="1035685" y="891540"/>
            <a:ext cx="9967595" cy="1290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133350" indent="-133350">
              <a:lnSpc>
                <a:spcPct val="130000"/>
              </a:lnSpc>
            </a:pPr>
            <a:r>
              <a:rPr lang="en-US" altLang="zh-CN" sz="3200" b="1"/>
              <a:t>3</a:t>
            </a:r>
            <a:r>
              <a:rPr lang="zh-CN" altLang="en-US" sz="3200" b="1"/>
              <a:t>、</a:t>
            </a:r>
            <a:r>
              <a:rPr lang="zh-CN" altLang="en-US" sz="2800" b="1"/>
              <a:t>如图所示事例中，不属于利用大气压工作的是</a:t>
            </a:r>
            <a:r>
              <a:rPr lang="en-US" altLang="zh-CN" sz="2800" b="1"/>
              <a:t>(</a:t>
            </a:r>
            <a:r>
              <a:rPr lang="zh-CN" altLang="en-US" sz="2800" b="1"/>
              <a:t>　　</a:t>
            </a:r>
            <a:r>
              <a:rPr lang="en-US" altLang="zh-CN" sz="2800" b="1"/>
              <a:t>)</a:t>
            </a:r>
            <a:endParaRPr lang="en-US" altLang="zh-CN" sz="2800" b="1"/>
          </a:p>
          <a:p>
            <a:pPr marL="133350" indent="-133350">
              <a:lnSpc>
                <a:spcPct val="130000"/>
              </a:lnSpc>
            </a:pPr>
            <a:endParaRPr lang="zh-CN" altLang="en-US" sz="2800" b="1"/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8979631" y="1035042"/>
            <a:ext cx="68578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193" name="Picture 2" descr="G:\PPT\物理课件（定稿）\3xli21.EPS"/>
          <p:cNvPicPr>
            <a:picLocks noChangeAspect="1" noChangeArrowheads="1"/>
          </p:cNvPicPr>
          <p:nvPr>
            <p:custDataLst>
              <p:tags r:id="rId19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7290" y="2150745"/>
            <a:ext cx="9468485" cy="364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6494145" y="701040"/>
            <a:ext cx="4583441" cy="5840920"/>
            <a:chOff x="1015" y="790"/>
            <a:chExt cx="7099" cy="8405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1015" y="790"/>
              <a:ext cx="7099" cy="7013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/>
          </p:nvSpPr>
          <p:spPr>
            <a:xfrm>
              <a:off x="1780" y="8444"/>
              <a:ext cx="5570" cy="75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en-US" sz="2800" b="0">
                  <a:latin typeface="华康古籍木兰W3" panose="02020309000000000000" charset="-122"/>
                  <a:ea typeface="华康古籍木兰W3" panose="02020309000000000000" charset="-122"/>
                </a:rPr>
                <a:t>大气压压扁易拉罐</a:t>
              </a:r>
              <a:endParaRPr lang="zh-CN" altLang="en-US" sz="2800" b="0">
                <a:latin typeface="华康古籍木兰W3" panose="02020309000000000000" charset="-122"/>
                <a:ea typeface="华康古籍木兰W3" panose="02020309000000000000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851535" y="602615"/>
            <a:ext cx="4503420" cy="5735320"/>
            <a:chOff x="1341" y="949"/>
            <a:chExt cx="7092" cy="9032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41" y="949"/>
              <a:ext cx="7092" cy="7986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/>
          </p:nvSpPr>
          <p:spPr>
            <a:xfrm>
              <a:off x="1884" y="9159"/>
              <a:ext cx="5663" cy="82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ctr"/>
              <a:r>
                <a:rPr lang="zh-CN" altLang="en-US" sz="2800" b="0">
                  <a:latin typeface="华康古籍木兰W3" panose="02020309000000000000" charset="-122"/>
                  <a:ea typeface="华康古籍木兰W3" panose="02020309000000000000" charset="-122"/>
                </a:rPr>
                <a:t>覆杯实验</a:t>
              </a:r>
              <a:endParaRPr lang="zh-CN" altLang="en-US" sz="2800" b="0">
                <a:latin typeface="华康古籍木兰W3" panose="02020309000000000000" charset="-122"/>
                <a:ea typeface="华康古籍木兰W3" panose="02020309000000000000" charset="-122"/>
              </a:endParaRPr>
            </a:p>
          </p:txBody>
        </p:sp>
      </p:grp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椭圆 10"/>
          <p:cNvSpPr/>
          <p:nvPr/>
        </p:nvSpPr>
        <p:spPr>
          <a:xfrm>
            <a:off x="5189855" y="2233930"/>
            <a:ext cx="685800" cy="685800"/>
          </a:xfrm>
          <a:prstGeom prst="ellipse">
            <a:avLst/>
          </a:prstGeom>
          <a:solidFill>
            <a:srgbClr val="FFDA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68655" y="2293620"/>
            <a:ext cx="1562100" cy="1599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9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感</a:t>
            </a:r>
            <a:endParaRPr lang="zh-CN" altLang="en-US" sz="9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2705735" y="3353435"/>
            <a:ext cx="386080" cy="386080"/>
          </a:xfrm>
          <a:prstGeom prst="ellipse">
            <a:avLst/>
          </a:prstGeom>
          <a:solidFill>
            <a:srgbClr val="FFDA84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sp>
        <p:nvSpPr>
          <p:cNvPr id="94" name="文本框 7"/>
          <p:cNvSpPr txBox="1"/>
          <p:nvPr/>
        </p:nvSpPr>
        <p:spPr>
          <a:xfrm>
            <a:off x="877570" y="5992495"/>
            <a:ext cx="72428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dirty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思源黑体 CN Light" panose="020B0300000000000000" charset="-122"/>
                <a:sym typeface="+mn-lt"/>
              </a:rPr>
              <a:t>学习全力以赴，未来必不辜负</a:t>
            </a:r>
            <a:endParaRPr lang="zh-CN" altLang="en-US" sz="2000" dirty="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725170" y="6115685"/>
            <a:ext cx="152400" cy="152400"/>
          </a:xfrm>
          <a:prstGeom prst="chevr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思源黑体 CN Light" panose="020B0300000000000000" charset="-122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11455400" y="1836420"/>
            <a:ext cx="0" cy="331914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725170" y="4064635"/>
            <a:ext cx="4801870" cy="429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algn="dist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28F51"/>
              </a:buClr>
              <a:buSzTx/>
              <a:buFontTx/>
            </a:pPr>
            <a:r>
              <a:rPr lang="en-US" altLang="zh-CN" sz="1600" b="0">
                <a:solidFill>
                  <a:schemeClr val="bg1"/>
                </a:solidFill>
                <a:latin typeface="思源黑体 CN Light" panose="020B0300000000000000" charset="-122"/>
                <a:ea typeface="思源黑体 CN Light" panose="020B0300000000000000" charset="-122"/>
                <a:cs typeface="思源黑体 CN Light" panose="020B0300000000000000" charset="-122"/>
              </a:rPr>
              <a:t>THASNKS</a:t>
            </a:r>
            <a:endParaRPr lang="en-US" altLang="zh-CN" sz="1600" b="0">
              <a:solidFill>
                <a:schemeClr val="bg1"/>
              </a:solidFill>
              <a:latin typeface="思源黑体 CN Light" panose="020B0300000000000000" charset="-122"/>
              <a:ea typeface="思源黑体 CN Light" panose="020B0300000000000000" charset="-122"/>
              <a:cs typeface="思源黑体 CN Light" panose="020B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 rot="21540000">
            <a:off x="3281045" y="2385060"/>
            <a:ext cx="172021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8800">
                <a:solidFill>
                  <a:schemeClr val="bg1"/>
                </a:solidFill>
                <a:latin typeface="仓耳渔阳体 W05" panose="02020400000000000000" charset="-122"/>
                <a:ea typeface="仓耳渔阳体 W05" panose="02020400000000000000" charset="-122"/>
                <a:cs typeface="思源黑体 CN Light" panose="020B0300000000000000" charset="-122"/>
              </a:rPr>
              <a:t>谢</a:t>
            </a:r>
            <a:endParaRPr lang="zh-CN" altLang="en-US" sz="8800">
              <a:solidFill>
                <a:schemeClr val="bg1"/>
              </a:solidFill>
              <a:latin typeface="仓耳渔阳体 W05" panose="02020400000000000000" charset="-122"/>
              <a:ea typeface="仓耳渔阳体 W05" panose="02020400000000000000" charset="-122"/>
              <a:cs typeface="思源黑体 CN Light" panose="020B0300000000000000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DOCER_RESOURCE_TRACE_INFO" val="{&quot;id&quot;:&quot;26513309&quot;,&quot;origin&quot;:0,&quot;type&quot;:&quot;pictures&quot;,&quot;user&quot;:&quot;425579029&quot;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AS_UNIQUEID" val="1330"/>
</p:tagLst>
</file>

<file path=ppt/tags/tag4.xml><?xml version="1.0" encoding="utf-8"?>
<p:tagLst xmlns:p="http://schemas.openxmlformats.org/presentationml/2006/main">
  <p:tag name="AS_UNIQUEID" val="360"/>
</p:tagLst>
</file>

<file path=ppt/tags/tag5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6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7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8.xml><?xml version="1.0" encoding="utf-8"?>
<p:tagLst xmlns:p="http://schemas.openxmlformats.org/presentationml/2006/main">
  <p:tag name="AS_UNIQUEID" val="37"/>
</p:tagLst>
</file>

<file path=ppt/tags/tag9.xml><?xml version="1.0" encoding="utf-8"?>
<p:tagLst xmlns:p="http://schemas.openxmlformats.org/presentationml/2006/main">
  <p:tag name="AS_UNIQUEID" val="2"/>
</p:tagLst>
</file>

<file path=ppt/tags/tag10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1.xml><?xml version="1.0" encoding="utf-8"?>
<p:tagLst xmlns:p="http://schemas.openxmlformats.org/presentationml/2006/main">
  <p:tag name="KSO_WM_MEDIACOVER_FLAG" val="1"/>
</p:tagLst>
</file>

<file path=ppt/tags/tag12.xml><?xml version="1.0" encoding="utf-8"?>
<p:tagLst xmlns:p="http://schemas.openxmlformats.org/presentationml/2006/main">
  <p:tag name="AS_UNIQUEID" val="39"/>
</p:tagLst>
</file>

<file path=ppt/tags/tag13.xml><?xml version="1.0" encoding="utf-8"?>
<p:tagLst xmlns:p="http://schemas.openxmlformats.org/presentationml/2006/main">
  <p:tag name="AS_UNIQUEID" val="40"/>
</p:tagLst>
</file>

<file path=ppt/tags/tag14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5.xml><?xml version="1.0" encoding="utf-8"?>
<p:tagLst xmlns:p="http://schemas.openxmlformats.org/presentationml/2006/main">
  <p:tag name="AS_UNIQUEID" val="72"/>
</p:tagLst>
</file>

<file path=ppt/tags/tag16.xml><?xml version="1.0" encoding="utf-8"?>
<p:tagLst xmlns:p="http://schemas.openxmlformats.org/presentationml/2006/main">
  <p:tag name="AS_UNIQUEID" val="73"/>
</p:tagLst>
</file>

<file path=ppt/tags/tag17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8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9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20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21.xml><?xml version="1.0" encoding="utf-8"?>
<p:tagLst xmlns:p="http://schemas.openxmlformats.org/presentationml/2006/main">
  <p:tag name="AS_UNIQUEID" val="131"/>
</p:tagLst>
</file>

<file path=ppt/tags/tag22.xml><?xml version="1.0" encoding="utf-8"?>
<p:tagLst xmlns:p="http://schemas.openxmlformats.org/presentationml/2006/main">
  <p:tag name="AS_UNIQUEID" val="132"/>
</p:tagLst>
</file>

<file path=ppt/tags/tag23.xml><?xml version="1.0" encoding="utf-8"?>
<p:tagLst xmlns:p="http://schemas.openxmlformats.org/presentationml/2006/main">
  <p:tag name="AS_UNIQUEID" val="133"/>
</p:tagLst>
</file>

<file path=ppt/tags/tag24.xml><?xml version="1.0" encoding="utf-8"?>
<p:tagLst xmlns:p="http://schemas.openxmlformats.org/presentationml/2006/main">
  <p:tag name="AS_UNIQUEID" val="134"/>
</p:tagLst>
</file>

<file path=ppt/tags/tag25.xml><?xml version="1.0" encoding="utf-8"?>
<p:tagLst xmlns:p="http://schemas.openxmlformats.org/presentationml/2006/main">
  <p:tag name="AS_UNIQUEID" val="135"/>
</p:tagLst>
</file>

<file path=ppt/tags/tag26.xml><?xml version="1.0" encoding="utf-8"?>
<p:tagLst xmlns:p="http://schemas.openxmlformats.org/presentationml/2006/main">
  <p:tag name="AS_UNIQUEID" val="137"/>
</p:tagLst>
</file>

<file path=ppt/tags/tag27.xml><?xml version="1.0" encoding="utf-8"?>
<p:tagLst xmlns:p="http://schemas.openxmlformats.org/presentationml/2006/main">
  <p:tag name="AS_UNIQUEID" val="138"/>
</p:tagLst>
</file>

<file path=ppt/tags/tag28.xml><?xml version="1.0" encoding="utf-8"?>
<p:tagLst xmlns:p="http://schemas.openxmlformats.org/presentationml/2006/main">
  <p:tag name="AS_UNIQUEID" val="139"/>
</p:tagLst>
</file>

<file path=ppt/tags/tag29.xml><?xml version="1.0" encoding="utf-8"?>
<p:tagLst xmlns:p="http://schemas.openxmlformats.org/presentationml/2006/main">
  <p:tag name="AS_UNIQUEID" val="140"/>
</p:tagLst>
</file>

<file path=ppt/tags/tag30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31.xml><?xml version="1.0" encoding="utf-8"?>
<p:tagLst xmlns:p="http://schemas.openxmlformats.org/presentationml/2006/main">
  <p:tag name="AS_UNIQUEID" val="218"/>
</p:tagLst>
</file>

<file path=ppt/tags/tag32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33.xml><?xml version="1.0" encoding="utf-8"?>
<p:tagLst xmlns:p="http://schemas.openxmlformats.org/presentationml/2006/main">
  <p:tag name="AS_UNIQUEID" val="142"/>
</p:tagLst>
</file>

<file path=ppt/tags/tag34.xml><?xml version="1.0" encoding="utf-8"?>
<p:tagLst xmlns:p="http://schemas.openxmlformats.org/presentationml/2006/main">
  <p:tag name="AS_UNIQUEID" val="143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52.xml><?xml version="1.0" encoding="utf-8"?>
<p:tagLst xmlns:p="http://schemas.openxmlformats.org/presentationml/2006/main">
  <p:tag name="AS_UNIQUEID" val="147"/>
</p:tagLst>
</file>

<file path=ppt/tags/tag53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54.xml><?xml version="1.0" encoding="utf-8"?>
<p:tagLst xmlns:p="http://schemas.openxmlformats.org/presentationml/2006/main">
  <p:tag name="AS_UNIQUEID" val="162"/>
</p:tagLst>
</file>

<file path=ppt/tags/tag55.xml><?xml version="1.0" encoding="utf-8"?>
<p:tagLst xmlns:p="http://schemas.openxmlformats.org/presentationml/2006/main">
  <p:tag name="AS_UNIQUEID" val="163"/>
</p:tagLst>
</file>

<file path=ppt/tags/tag56.xml><?xml version="1.0" encoding="utf-8"?>
<p:tagLst xmlns:p="http://schemas.openxmlformats.org/presentationml/2006/main">
  <p:tag name="AS_UNIQUEID" val="166"/>
</p:tagLst>
</file>

<file path=ppt/tags/tag57.xml><?xml version="1.0" encoding="utf-8"?>
<p:tagLst xmlns:p="http://schemas.openxmlformats.org/presentationml/2006/main">
  <p:tag name="AS_UNIQUEID" val="167"/>
</p:tagLst>
</file>

<file path=ppt/tags/tag58.xml><?xml version="1.0" encoding="utf-8"?>
<p:tagLst xmlns:p="http://schemas.openxmlformats.org/presentationml/2006/main">
  <p:tag name="AS_UNIQUEID" val="168"/>
</p:tagLst>
</file>

<file path=ppt/tags/tag59.xml><?xml version="1.0" encoding="utf-8"?>
<p:tagLst xmlns:p="http://schemas.openxmlformats.org/presentationml/2006/main">
  <p:tag name="AS_UNIQUEID" val="169"/>
</p:tagLst>
</file>

<file path=ppt/tags/tag60.xml><?xml version="1.0" encoding="utf-8"?>
<p:tagLst xmlns:p="http://schemas.openxmlformats.org/presentationml/2006/main">
  <p:tag name="AS_UNIQUEID" val="170"/>
</p:tagLst>
</file>

<file path=ppt/tags/tag61.xml><?xml version="1.0" encoding="utf-8"?>
<p:tagLst xmlns:p="http://schemas.openxmlformats.org/presentationml/2006/main">
  <p:tag name="AS_UNIQUEID" val="162"/>
</p:tagLst>
</file>

<file path=ppt/tags/tag62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63.xml><?xml version="1.0" encoding="utf-8"?>
<p:tagLst xmlns:p="http://schemas.openxmlformats.org/presentationml/2006/main">
  <p:tag name="KSO_WM_MEDIACOVER_FLAG" val="1"/>
</p:tagLst>
</file>

<file path=ppt/tags/tag64.xml><?xml version="1.0" encoding="utf-8"?>
<p:tagLst xmlns:p="http://schemas.openxmlformats.org/presentationml/2006/main">
  <p:tag name="AS_UNIQUEID" val="162"/>
</p:tagLst>
</file>

<file path=ppt/tags/tag65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83.xml><?xml version="1.0" encoding="utf-8"?>
<p:tagLst xmlns:p="http://schemas.openxmlformats.org/presentationml/2006/main">
  <p:tag name="AS_UNIQUEID" val="147"/>
</p:tagLst>
</file>

<file path=ppt/tags/tag84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85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86.xml><?xml version="1.0" encoding="utf-8"?>
<p:tagLst xmlns:p="http://schemas.openxmlformats.org/presentationml/2006/main">
  <p:tag name="KSO_WM_DIAGRAM_VIRTUALLY_FRAME" val="{&quot;height&quot;:311.57637336314275,&quot;left&quot;:66.1,&quot;top&quot;:164.8,&quot;width&quot;:791.4}"/>
</p:tagLst>
</file>

<file path=ppt/tags/tag87.xml><?xml version="1.0" encoding="utf-8"?>
<p:tagLst xmlns:p="http://schemas.openxmlformats.org/presentationml/2006/main">
  <p:tag name="AS_UNIQUEID" val="2020"/>
  <p:tag name="KSO_WM_DIAGRAM_VIRTUALLY_FRAME" val="{&quot;height&quot;:311.57637336314275,&quot;left&quot;:66.1,&quot;top&quot;:164.8,&quot;width&quot;:791.4}"/>
</p:tagLst>
</file>

<file path=ppt/tags/tag88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11.57637336314275,&quot;left&quot;:66.1,&quot;top&quot;:164.8,&quot;width&quot;:791.4}"/>
</p:tagLst>
</file>

<file path=ppt/tags/tag89.xml><?xml version="1.0" encoding="utf-8"?>
<p:tagLst xmlns:p="http://schemas.openxmlformats.org/presentationml/2006/main">
  <p:tag name="KSO_WM_DIAGRAM_VIRTUALLY_FRAME" val="{&quot;height&quot;:311.57637336314275,&quot;left&quot;:66.1,&quot;top&quot;:164.8,&quot;width&quot;:791.4}"/>
</p:tagLst>
</file>

<file path=ppt/tags/tag90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91.xml><?xml version="1.0" encoding="utf-8"?>
<p:tagLst xmlns:p="http://schemas.openxmlformats.org/presentationml/2006/main">
  <p:tag name="AS_UNIQUEID" val="2021"/>
  <p:tag name="KSO_WM_BEAUTIFY_FLAG" val=""/>
</p:tagLst>
</file>

<file path=ppt/tags/tag92.xml><?xml version="1.0" encoding="utf-8"?>
<p:tagLst xmlns:p="http://schemas.openxmlformats.org/presentationml/2006/main">
  <p:tag name="AS_UNIQUEID" val="167"/>
</p:tagLst>
</file>

<file path=ppt/tags/tag93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94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11.57637336314275,&quot;left&quot;:66.1,&quot;top&quot;:164.8,&quot;width&quot;:791.4}"/>
</p:tagLst>
</file>

<file path=ppt/tags/tag95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11.57637336314275,&quot;left&quot;:66.1,&quot;top&quot;:164.8,&quot;width&quot;:791.4}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97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98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99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00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1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2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03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4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5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06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7.xml><?xml version="1.0" encoding="utf-8"?>
<p:tagLst xmlns:p="http://schemas.openxmlformats.org/presentationml/2006/main">
  <p:tag name="AS_UNIQUEID" val="2021"/>
  <p:tag name="KSO_WM_BEAUTIFY_FLAG" val=""/>
  <p:tag name="KSO_WM_DIAGRAM_VIRTUALLY_FRAME" val="{&quot;height&quot;:360.15,&quot;left&quot;:66.1,&quot;top&quot;:132.45,&quot;width&quot;:791.4}"/>
</p:tagLst>
</file>

<file path=ppt/tags/tag108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diagram20217110_1*i*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BLOCK" val="0"/>
  <p:tag name="KSO_WM_UNIT_SM_LIMIT_TYPE" val="2"/>
  <p:tag name="KSO_WM_UNIT_DEC_AREA_ID" val="febec62ec89d4fae899d9e38d57c0f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diagram20217110_1*i*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diagram20217110_1*i*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diagram20217110_1*i*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diagram20217110_1*i*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diagram20217110_1*i*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diagram20217110_1*i*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diagram20217110_1*i*8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diagram20217110_1*i*9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diagram20217110_1*i*10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diagram20217110_1*i*11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diagram20217110_1*i*12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diagram20217110_1*i*13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diagram20217110_1*i*14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diagram20217110_1*i*15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diagram20217110_1*i*16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UNIT_TEXT_FILL_FORE_SCHEMECOLOR_INDEX_BRIGHTNESS" val="0"/>
  <p:tag name="KSO_WM_UNIT_TEXT_FILL_FORE_SCHEMECOLOR_INDEX" val="13"/>
  <p:tag name="KSO_WM_UNIT_TEXT_FILL_TYPE" val="1"/>
  <p:tag name="KSO_WM_UNIT_VALUE" val="4"/>
  <p:tag name="KSO_WM_TEMPLATE_ASSEMBLE_XID" val="6065706a4054ed1e2fb814f8"/>
  <p:tag name="KSO_WM_TEMPLATE_ASSEMBLE_GROUPID" val="6065706a4054ed1e2fb814f8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diagram20217110_1*i*17"/>
  <p:tag name="KSO_WM_TEMPLATE_CATEGORY" val="diagram"/>
  <p:tag name="KSO_WM_TEMPLATE_INDEX" val="20217110"/>
  <p:tag name="KSO_WM_UNIT_LAYERLEVEL" val="1"/>
  <p:tag name="KSO_WM_TAG_VERSION" val="1.0"/>
  <p:tag name="KSO_WM_BEAUTIFY_FLAG" val="#wm#"/>
  <p:tag name="KSO_WM_UNIT_SM_LIMIT_TYPE" val="2"/>
  <p:tag name="KSO_WM_CHIP_GROUPID" val="5fc5e83f310219e61717cdf2"/>
  <p:tag name="KSO_WM_CHIP_XID" val="5fc5e83f310219e61717cdf3"/>
  <p:tag name="KSO_WM_TEMPLATE_ASSEMBLE_XID" val="6065706a4054ed1e2fb814f8"/>
  <p:tag name="KSO_WM_TEMPLATE_ASSEMBLE_GROUPID" val="6065706a4054ed1e2fb814f8"/>
</p:tagLst>
</file>

<file path=ppt/tags/tag126.xml><?xml version="1.0" encoding="utf-8"?>
<p:tagLst xmlns:p="http://schemas.openxmlformats.org/presentationml/2006/main">
  <p:tag name="AS_UNIQUEID" val="147"/>
</p:tagLst>
</file>

<file path=ppt/tags/tag127.xml><?xml version="1.0" encoding="utf-8"?>
<p:tagLst xmlns:p="http://schemas.openxmlformats.org/presentationml/2006/main">
  <p:tag name="AS_UNIQUEID" val="206"/>
</p:tagLst>
</file>

<file path=ppt/tags/tag128.xml><?xml version="1.0" encoding="utf-8"?>
<p:tagLst xmlns:p="http://schemas.openxmlformats.org/presentationml/2006/main">
  <p:tag name="KSO_WM_SLIDE_ID" val="diagram20217110_1"/>
  <p:tag name="KSO_WM_TEMPLATE_SUBCATEGORY" val="21"/>
  <p:tag name="KSO_WM_TEMPLATE_MASTER_TYPE" val="0"/>
  <p:tag name="KSO_WM_TEMPLATE_COLOR_TYPE" val="1"/>
  <p:tag name="KSO_WM_SLIDE_TYPE" val="text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diagram"/>
  <p:tag name="KSO_WM_TEMPLATE_INDEX" val="20217110"/>
  <p:tag name="KSO_WM_SLIDE_LAYOUT" val="a_d"/>
  <p:tag name="KSO_WM_SLIDE_LAYOUT_CNT" val="1_1"/>
  <p:tag name="KSO_WM_TEMPLATE_THUMBS_INDEX" val="1、4、7、12、13、14、15、16、17、18、20、24、25、28、33、36、40、43、44"/>
  <p:tag name="KSO_WM_SLIDE_SIZE" val="888*468"/>
  <p:tag name="KSO_WM_SLIDE_POSITION" val="36*36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6:16:43&quot;,&quot;maxSize&quot;:{&quot;size1&quot;:33.299650680520394},&quot;minSize&quot;:{&quot;size1&quot;:24.5996506805204},&quot;normalSize&quot;:{&quot;size1&quot;:30.432984013853734},&quot;subLayout&quot;:[{&quot;id&quot;:&quot;2021-04-01T16:16:43&quot;,&quot;margin&quot;:{&quot;bottom&quot;:0.02600000612437725,&quot;left&quot;:4.657000541687012,&quot;right&quot;:4.657000541687012,&quot;top&quot;:2.5399999618530273},&quot;type&quot;:0},{&quot;id&quot;:&quot;2021-04-01T16:16:43&quot;,&quot;margin&quot;:{&quot;bottom&quot;:2.5399999618530273,&quot;left&quot;:4.657000541687012,&quot;right&quot;:4.657000541687012,&quot;top&quot;:0.8199999928474426},&quot;type&quot;:0}],&quot;type&quot;:0}"/>
  <p:tag name="KSO_WM_SLIDE_BACKGROUND" val="[&quot;general&quot;]"/>
  <p:tag name="KSO_WM_SLIDE_RATIO" val="1.777778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c5e83f310219e61717cdf3"/>
  <p:tag name="KSO_WM_CHIP_FILLPROP" val="[[{&quot;text_align&quot;:&quot;cm&quot;,&quot;text_direction&quot;:&quot;horizontal&quot;,&quot;support_big_font&quot;:false,&quot;picture_toward&quot;:0,&quot;picture_dockside&quot;:[],&quot;fill_id&quot;:&quot;ba3ff9d51a534949a36d761c038b2272&quot;,&quot;fill_align&quot;:&quot;c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385b67bca2024cfd9b21355f5a1f21ce&quot;,&quot;fill_align&quot;:&quot;cm&quot;,&quot;chip_types&quot;:[&quot;diagram&quot;,&quot;pictext&quot;,&quot;text&quot;,&quot;picture&quot;,&quot;chart&quot;,&quot;table&quot;,&quot;video&quot;]}]]"/>
  <p:tag name="KSO_WM_CHIP_DECFILLPROP" val="[]"/>
  <p:tag name="KSO_WM_CHIP_GROUPID" val="5fc5e83f310219e61717cdf2"/>
  <p:tag name="KSO_WM_SLIDE_BK_DARK_LIGHT" val="2"/>
  <p:tag name="KSO_WM_SLIDE_BACKGROUND_TYPE" val="general"/>
  <p:tag name="KSO_WM_SLIDE_SUPPORT_FEATURE_TYPE" val="3"/>
  <p:tag name="KSO_WM_TEMPLATE_ASSEMBLE_XID" val="6065706a4054ed1e2fb814f8"/>
  <p:tag name="KSO_WM_TEMPLATE_ASSEMBLE_GROUPID" val="6065706a4054ed1e2fb814f8"/>
</p:tagLst>
</file>

<file path=ppt/tags/tag129.xml><?xml version="1.0" encoding="utf-8"?>
<p:tagLst xmlns:p="http://schemas.openxmlformats.org/presentationml/2006/main">
  <p:tag name="KSO_WM_BEAUTIFY_FLAG" val="#wm#"/>
  <p:tag name="KSO_WM_TEMPLATE_CATEGORY" val="diagram"/>
  <p:tag name="KSO_WM_TEMPLATE_INDEX" val="20229735"/>
</p:tagLst>
</file>

<file path=ppt/tags/tag130.xml><?xml version="1.0" encoding="utf-8"?>
<p:tagLst xmlns:p="http://schemas.openxmlformats.org/presentationml/2006/main">
  <p:tag name="COMMONDATA" val="eyJoZGlkIjoiMGM3ZDNiNjQ5MjMwNGE4NGUzZGUzN2M4NzZkODkzZjgifQ=="/>
  <p:tag name="KSO_WPP_MARK_KEY" val="aefd2560-03eb-4c5c-b0e5-6c2d06ca4ba3"/>
  <p:tag name="resource_record_key" val="{&quot;29&quot;:[50000159]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Light"/>
        <a:ea typeface=""/>
        <a:cs typeface=""/>
        <a:font script="Jpan" typeface="ＭＳ Ｐゴシック"/>
        <a:font script="Hang" typeface="맑은 고딕"/>
        <a:font script="Hans" typeface="思源黑体 CN Light"/>
        <a:font script="Hant" typeface="新細明體"/>
        <a:font script="Arab" typeface="思源黑体 CN Light"/>
        <a:font script="Hebr" typeface="思源黑体 CN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1690</Words>
  <Application>WPS 演示</Application>
  <PresentationFormat>宽屏</PresentationFormat>
  <Paragraphs>187</Paragraphs>
  <Slides>34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30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3</vt:i4>
      </vt:variant>
      <vt:variant>
        <vt:lpstr>幻灯片标题</vt:lpstr>
      </vt:variant>
      <vt:variant>
        <vt:i4>34</vt:i4>
      </vt:variant>
    </vt:vector>
  </HeadingPairs>
  <TitlesOfParts>
    <vt:vector size="68" baseType="lpstr">
      <vt:lpstr>Arial</vt:lpstr>
      <vt:lpstr>宋体</vt:lpstr>
      <vt:lpstr>Wingdings</vt:lpstr>
      <vt:lpstr>思源黑体 CN Light</vt:lpstr>
      <vt:lpstr>微软雅黑</vt:lpstr>
      <vt:lpstr>Calibri</vt:lpstr>
      <vt:lpstr>楷体</vt:lpstr>
      <vt:lpstr>仓耳渔阳体 W05</vt:lpstr>
      <vt:lpstr>思源黑体 CN Bold</vt:lpstr>
      <vt:lpstr>汉仪楷体简</vt:lpstr>
      <vt:lpstr>方正大标宋简体</vt:lpstr>
      <vt:lpstr>Times New Roman</vt:lpstr>
      <vt:lpstr>Arial Unicode MS</vt:lpstr>
      <vt:lpstr>Segoe UI</vt:lpstr>
      <vt:lpstr>等线</vt:lpstr>
      <vt:lpstr>隶书</vt:lpstr>
      <vt:lpstr>方正兰亭黑简体</vt:lpstr>
      <vt:lpstr>字魂105号-简雅黑</vt:lpstr>
      <vt:lpstr>黑体</vt:lpstr>
      <vt:lpstr>字魂105号-简雅黑</vt:lpstr>
      <vt:lpstr>方正楷体简体</vt:lpstr>
      <vt:lpstr>方正盛世楷书简体_粗</vt:lpstr>
      <vt:lpstr>华文楷体</vt:lpstr>
      <vt:lpstr>沧澜楷体</vt:lpstr>
      <vt:lpstr>华康行楷体 W5</vt:lpstr>
      <vt:lpstr>标准粗黑</vt:lpstr>
      <vt:lpstr>方正刻本仿宋简体</vt:lpstr>
      <vt:lpstr>方正小标宋_GBK</vt:lpstr>
      <vt:lpstr>华康古籍木兰W3</vt:lpstr>
      <vt:lpstr>Cambria Math</vt:lpstr>
      <vt:lpstr>Office 主题</vt:lpstr>
      <vt:lpstr>Equation.KSEE3</vt:lpstr>
      <vt:lpstr>Paint.Picture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托里拆利是世界上第一个精确测出大气压值的科学家。所以这个实验叫做托里拆利实验。  他测定大气压值的方法运用了“等效替代法”。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xiongsongyan</cp:lastModifiedBy>
  <cp:revision>71</cp:revision>
  <dcterms:created xsi:type="dcterms:W3CDTF">2023-03-28T07:58:00Z</dcterms:created>
  <dcterms:modified xsi:type="dcterms:W3CDTF">2026-04-22T03:39:10Z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DAF90E2E2E9D4362AA6C76A8F1D87A7B_13</vt:lpwstr>
  </property>
  <property fmtid="{D5CDD505-2E9C-101B-9397-08002B2CF9AE}" pid="3" name="KSOProductBuildVer">
    <vt:lpwstr>2052-12.1.0.25225</vt:lpwstr>
  </property>
  <property fmtid="{D5CDD505-2E9C-101B-9397-08002B2CF9AE}" pid="4" name="KSOTemplateUUID">
    <vt:lpwstr>v1.0_mb_T+L95ysIptv7aZdUMe54pw==</vt:lpwstr>
  </property>
</Properties>
</file>