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9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3"/>
    <p:sldId id="424" r:id="rId4"/>
    <p:sldId id="441" r:id="rId5"/>
    <p:sldId id="414" r:id="rId6"/>
    <p:sldId id="412" r:id="rId7"/>
    <p:sldId id="444" r:id="rId8"/>
    <p:sldId id="422" r:id="rId9"/>
    <p:sldId id="442" r:id="rId10"/>
    <p:sldId id="415" r:id="rId11"/>
    <p:sldId id="416" r:id="rId12"/>
    <p:sldId id="417" r:id="rId13"/>
    <p:sldId id="418" r:id="rId14"/>
    <p:sldId id="445" r:id="rId15"/>
    <p:sldId id="419" r:id="rId16"/>
    <p:sldId id="446" r:id="rId17"/>
    <p:sldId id="431" r:id="rId18"/>
    <p:sldId id="430" r:id="rId19"/>
    <p:sldId id="429" r:id="rId20"/>
    <p:sldId id="433" r:id="rId21"/>
    <p:sldId id="432" r:id="rId22"/>
    <p:sldId id="436" r:id="rId23"/>
    <p:sldId id="435" r:id="rId24"/>
    <p:sldId id="434" r:id="rId25"/>
    <p:sldId id="311" r:id="rId26"/>
    <p:sldId id="371" r:id="rId27"/>
    <p:sldId id="440" r:id="rId28"/>
    <p:sldId id="443" r:id="rId29"/>
    <p:sldId id="277" r:id="rId30"/>
  </p:sldIdLst>
  <p:sldSz cx="12192000" cy="6858000"/>
  <p:notesSz cx="6858000" cy="9144000"/>
  <p:embeddedFontLst>
    <p:embeddedFont>
      <p:font typeface="思源黑体 CN Light" panose="020B0300000000000000" charset="-122"/>
      <p:regular r:id="rId37"/>
    </p:embeddedFont>
    <p:embeddedFont>
      <p:font typeface="微软雅黑" panose="020B0503020204020204" charset="-122"/>
      <p:regular r:id="rId38"/>
    </p:embeddedFont>
    <p:embeddedFont>
      <p:font typeface="楷体" panose="02010609060101010101" charset="-122"/>
      <p:regular r:id="rId39"/>
    </p:embeddedFont>
    <p:embeddedFont>
      <p:font typeface="仓耳渔阳体 W05" panose="02020400000000000000" charset="-122"/>
      <p:regular r:id="rId40"/>
    </p:embeddedFont>
    <p:embeddedFont>
      <p:font typeface="思源黑体 CN Bold" panose="020B0800000000000000" charset="-122"/>
      <p:bold r:id="rId41"/>
    </p:embeddedFont>
    <p:embeddedFont>
      <p:font typeface="汉仪楷体简" panose="02010600000101010101" charset="-128"/>
      <p:regular r:id="rId42"/>
    </p:embeddedFont>
    <p:embeddedFont>
      <p:font typeface="方正大标宋简体" panose="02000000000000000000" charset="-122"/>
      <p:regular r:id="rId43"/>
    </p:embeddedFont>
    <p:embeddedFont>
      <p:font typeface="等线" panose="02010600030101010101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43" userDrawn="1">
          <p15:clr>
            <a:srgbClr val="A4A3A4"/>
          </p15:clr>
        </p15:guide>
        <p15:guide id="3" pos="72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  <p:cmAuthor id="3" name="1206988966@qq.com" initials="1" lastIdx="0" clrIdx="2"/>
  <p:cmAuthor id="4" name="Sky123.Org" initials="S" lastIdx="0" clrIdx="3"/>
  <p:cmAuthor id="5" name="姜伟光" initials="姜" lastIdx="0" clrIdx="4"/>
  <p:cmAuthor id="6" name="xkb1.com" initials="x" lastIdx="0" clrIdx="5"/>
  <p:cmAuthor id="7" name="Pueschner, Franziska {FA~Shanghai}" initials="P" lastIdx="0" clrIdx="6"/>
  <p:cmAuthor id="8" name="www.xkb1.com" initials="w" lastIdx="0" clrIdx="7"/>
  <p:cmAuthor id="9" name="lenovo" initials="l" lastIdx="0" clrIdx="8"/>
  <p:cmAuthor id="10" name="幸全" initials="幸全" lastIdx="0" clrIdx="9"/>
  <p:cmAuthor id="11" name="HJZX010" initials="" lastIdx="0" clrIdx="10"/>
  <p:cmAuthor id="12" name="Microsoft" initials="M" lastIdx="0" clrIdx="11"/>
  <p:cmAuthor id="13" name="jh" initials="j" lastIdx="0" clrIdx="12"/>
  <p:cmAuthor id="14" name="ming qiu" initials="m" lastIdx="0" clrIdx="13"/>
  <p:cmAuthor id="15" name="王子涵" initials="王" lastIdx="0" clrIdx="14"/>
  <p:cmAuthor id="16" name="MyPC" initials="M" lastIdx="0" clrIdx="15"/>
  <p:cmAuthor id="17" name="李丽" initials="李" lastIdx="0" clrIdx="16"/>
  <p:cmAuthor id="18" name="Nicole Li  李倩" initials="N" lastIdx="0" clrIdx="17"/>
  <p:cmAuthor id="19" name="admin" initials="a" lastIdx="0" clrIdx="18"/>
  <p:cmAuthor id="20" name="222" initials="2" lastIdx="0" clrIdx="19"/>
  <p:cmAuthor id="21" name="我心飞翔" initials="我" lastIdx="0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041"/>
        <p:guide pos="343"/>
        <p:guide pos="72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117.xml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D:/HuaweiMoveData/Users/samon-ks/Desktop/f98905b3a41040a2acf3791fda592704.jpgf98905b3a41040a2acf3791fda592704"/>
          <p:cNvPicPr/>
          <p:nvPr userDrawn="1">
            <p:custDataLst>
              <p:tags r:id="rId2"/>
            </p:custDataLst>
          </p:nvPr>
        </p:nvPicPr>
        <p:blipFill>
          <a:blip r:embed="rId3"/>
          <a:srcRect l="3144" r="3144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-438785" y="635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新知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963" y="155575"/>
            <a:ext cx="1955800" cy="5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1022350" y="220663"/>
            <a:ext cx="15001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endParaRPr lang="zh-CN" altLang="en-US" sz="2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425"/>
            <a:ext cx="121920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教学分析 涂豆思"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究新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625090" y="-569595"/>
            <a:ext cx="6096000" cy="1868805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345" y="102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75353" y="60106"/>
            <a:ext cx="188129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新课导入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学习目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矩形 313" hidden="1"/>
          <p:cNvSpPr/>
          <p:nvPr userDrawn="1"/>
        </p:nvSpPr>
        <p:spPr>
          <a:xfrm>
            <a:off x="123461" y="346497"/>
            <a:ext cx="11953078" cy="639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5.xml"/><Relationship Id="rId2" Type="http://schemas.openxmlformats.org/officeDocument/2006/relationships/image" Target="../media/image19.webp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.xml"/><Relationship Id="rId4" Type="http://schemas.openxmlformats.org/officeDocument/2006/relationships/image" Target="../media/image22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1.wmf"/><Relationship Id="rId1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.xml"/><Relationship Id="rId4" Type="http://schemas.openxmlformats.org/officeDocument/2006/relationships/image" Target="../media/image24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23.wmf"/><Relationship Id="rId1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5.xml"/><Relationship Id="rId5" Type="http://schemas.openxmlformats.org/officeDocument/2006/relationships/image" Target="../media/image27.jpeg"/><Relationship Id="rId4" Type="http://schemas.openxmlformats.org/officeDocument/2006/relationships/tags" Target="../tags/tag24.xml"/><Relationship Id="rId3" Type="http://schemas.openxmlformats.org/officeDocument/2006/relationships/image" Target="../media/image26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8.jpeg"/><Relationship Id="rId2" Type="http://schemas.openxmlformats.org/officeDocument/2006/relationships/tags" Target="../tags/tag2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7.xml"/><Relationship Id="rId5" Type="http://schemas.openxmlformats.org/officeDocument/2006/relationships/image" Target="../media/image33.jpeg"/><Relationship Id="rId4" Type="http://schemas.openxmlformats.org/officeDocument/2006/relationships/tags" Target="../tags/tag36.xml"/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tags" Target="../tags/tag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.xml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oleObject" Target="../embeddings/oleObject6.bin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9" Type="http://schemas.openxmlformats.org/officeDocument/2006/relationships/tags" Target="../tags/tag58.xml"/><Relationship Id="rId18" Type="http://schemas.openxmlformats.org/officeDocument/2006/relationships/image" Target="../media/image38.png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tags" Target="../tags/tag4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9" Type="http://schemas.openxmlformats.org/officeDocument/2006/relationships/tags" Target="../tags/tag76.xml"/><Relationship Id="rId18" Type="http://schemas.openxmlformats.org/officeDocument/2006/relationships/image" Target="../media/image39.png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80.xml"/><Relationship Id="rId39" Type="http://schemas.openxmlformats.org/officeDocument/2006/relationships/tags" Target="../tags/tag114.xml"/><Relationship Id="rId38" Type="http://schemas.openxmlformats.org/officeDocument/2006/relationships/tags" Target="../tags/tag113.xml"/><Relationship Id="rId37" Type="http://schemas.openxmlformats.org/officeDocument/2006/relationships/tags" Target="../tags/tag112.xml"/><Relationship Id="rId36" Type="http://schemas.openxmlformats.org/officeDocument/2006/relationships/tags" Target="../tags/tag111.xml"/><Relationship Id="rId35" Type="http://schemas.openxmlformats.org/officeDocument/2006/relationships/image" Target="../media/image40.png"/><Relationship Id="rId34" Type="http://schemas.openxmlformats.org/officeDocument/2006/relationships/tags" Target="../tags/tag110.xml"/><Relationship Id="rId33" Type="http://schemas.openxmlformats.org/officeDocument/2006/relationships/tags" Target="../tags/tag109.xml"/><Relationship Id="rId32" Type="http://schemas.openxmlformats.org/officeDocument/2006/relationships/tags" Target="../tags/tag108.xml"/><Relationship Id="rId31" Type="http://schemas.openxmlformats.org/officeDocument/2006/relationships/tags" Target="../tags/tag107.xml"/><Relationship Id="rId30" Type="http://schemas.openxmlformats.org/officeDocument/2006/relationships/tags" Target="../tags/tag106.xml"/><Relationship Id="rId3" Type="http://schemas.openxmlformats.org/officeDocument/2006/relationships/tags" Target="../tags/tag79.xml"/><Relationship Id="rId29" Type="http://schemas.openxmlformats.org/officeDocument/2006/relationships/tags" Target="../tags/tag105.xml"/><Relationship Id="rId28" Type="http://schemas.openxmlformats.org/officeDocument/2006/relationships/tags" Target="../tags/tag104.xml"/><Relationship Id="rId27" Type="http://schemas.openxmlformats.org/officeDocument/2006/relationships/tags" Target="../tags/tag103.xml"/><Relationship Id="rId26" Type="http://schemas.openxmlformats.org/officeDocument/2006/relationships/tags" Target="../tags/tag102.xml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tags" Target="../tags/tag99.xml"/><Relationship Id="rId22" Type="http://schemas.openxmlformats.org/officeDocument/2006/relationships/tags" Target="../tags/tag98.xml"/><Relationship Id="rId21" Type="http://schemas.openxmlformats.org/officeDocument/2006/relationships/tags" Target="../tags/tag97.xml"/><Relationship Id="rId20" Type="http://schemas.openxmlformats.org/officeDocument/2006/relationships/tags" Target="../tags/tag96.xml"/><Relationship Id="rId2" Type="http://schemas.openxmlformats.org/officeDocument/2006/relationships/tags" Target="../tags/tag78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6.xml"/><Relationship Id="rId4" Type="http://schemas.openxmlformats.org/officeDocument/2006/relationships/image" Target="../media/image41.png"/><Relationship Id="rId3" Type="http://schemas.openxmlformats.org/officeDocument/2006/relationships/tags" Target="../tags/tag115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image" Target="../media/image10.png"/><Relationship Id="rId3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25170" y="2537460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8.2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液体的压强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北京大学图书馆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76275" y="73469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探究液体内部压强的特点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rcRect l="27914" r="16566"/>
          <a:stretch>
            <a:fillRect/>
          </a:stretch>
        </p:blipFill>
        <p:spPr>
          <a:xfrm>
            <a:off x="5033010" y="2841625"/>
            <a:ext cx="3445510" cy="302196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>
            <a:lum bright="-24000" contrast="60000"/>
          </a:blip>
          <a:stretch>
            <a:fillRect/>
          </a:stretch>
        </p:blipFill>
        <p:spPr>
          <a:xfrm>
            <a:off x="742950" y="3430270"/>
            <a:ext cx="3714115" cy="223456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1"/>
          <a:srcRect l="66182"/>
          <a:stretch>
            <a:fillRect/>
          </a:stretch>
        </p:blipFill>
        <p:spPr>
          <a:xfrm>
            <a:off x="9232265" y="2841625"/>
            <a:ext cx="2098675" cy="3021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3765" y="1887855"/>
            <a:ext cx="9352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1. 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探究液体压强与液体密度的关系时，应运用什么方法？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44880" y="1055370"/>
            <a:ext cx="1071626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结论：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1. 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液体压强随液体深度的增加而增大；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2. 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在同一深度，液体向各个方向的压强相等；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3. 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深度相同时，液体密度越大，压强越大。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76275" y="53657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液体内部压强的计算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24577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3545" y="1892935"/>
            <a:ext cx="3896995" cy="3154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993775" y="1751013"/>
            <a:ext cx="46164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这个液柱的体积：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V=sh</a:t>
            </a:r>
            <a:endParaRPr lang="en-US" altLang="zh-CN" sz="24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5988" y="2503488"/>
            <a:ext cx="53038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这个液柱的质量：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m=</a:t>
            </a:r>
            <a:r>
              <a:rPr lang="el-GR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ρ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V =</a:t>
            </a:r>
            <a:r>
              <a:rPr lang="el-GR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 ρ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Sh</a:t>
            </a:r>
            <a:endParaRPr lang="en-US" altLang="zh-CN" sz="24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8688" y="3338513"/>
            <a:ext cx="60960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这个液柱受到的重力：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G= mg =</a:t>
            </a:r>
            <a:r>
              <a:rPr lang="el-GR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ρ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Shg</a:t>
            </a:r>
            <a:endParaRPr lang="en-US" altLang="zh-CN" sz="24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8688" y="4156075"/>
            <a:ext cx="65198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这个液柱对平面的压力：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F= G =</a:t>
            </a:r>
            <a:r>
              <a:rPr lang="el-GR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ρ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Shg</a:t>
            </a:r>
            <a:endParaRPr lang="en-US" altLang="zh-CN" sz="24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8688" y="5715000"/>
            <a:ext cx="60801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液面下深度为</a:t>
            </a:r>
            <a:r>
              <a: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h</a:t>
            </a:r>
            <a:r>
              <a:rPr lang="zh-CN" altLang="en-US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处的压强为：</a:t>
            </a:r>
            <a:r>
              <a:rPr lang="en-US" altLang="zh-CN" sz="240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p=</a:t>
            </a:r>
            <a:r>
              <a:rPr lang="el-GR" altLang="zh-CN" sz="240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ρ</a:t>
            </a:r>
            <a:r>
              <a:rPr lang="en-US" altLang="zh-CN" sz="240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gh</a:t>
            </a:r>
            <a:endParaRPr lang="en-US" altLang="zh-CN" sz="2400" dirty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grpSp>
        <p:nvGrpSpPr>
          <p:cNvPr id="14344" name="组合 14343"/>
          <p:cNvGrpSpPr/>
          <p:nvPr/>
        </p:nvGrpSpPr>
        <p:grpSpPr>
          <a:xfrm>
            <a:off x="965200" y="4793792"/>
            <a:ext cx="7807325" cy="904985"/>
            <a:chOff x="247694" y="4956572"/>
            <a:chExt cx="7807734" cy="905272"/>
          </a:xfrm>
        </p:grpSpPr>
        <p:sp>
          <p:nvSpPr>
            <p:cNvPr id="24586" name="TextBox 37"/>
            <p:cNvSpPr txBox="1"/>
            <p:nvPr/>
          </p:nvSpPr>
          <p:spPr>
            <a:xfrm>
              <a:off x="247694" y="5210302"/>
              <a:ext cx="7807734" cy="4605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eaLnBrk="0" hangingPunct="0"/>
              <a:r>
                <a:rPr lang="zh-CN" altLang="en-US" sz="2400" dirty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Arial" panose="020B0604020202020204" pitchFamily="34" charset="0"/>
                </a:rPr>
                <a:t>这个液柱对平面的压强：</a:t>
              </a: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Arial" panose="020B0604020202020204" pitchFamily="34" charset="0"/>
                </a:rPr>
                <a:t>p=      = </a:t>
              </a:r>
              <a:r>
                <a:rPr lang="el-GR" altLang="zh-CN" sz="2400" dirty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Arial" panose="020B0604020202020204" pitchFamily="34" charset="0"/>
                </a:rPr>
                <a:t> </a:t>
              </a: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Arial" panose="020B0604020202020204" pitchFamily="34" charset="0"/>
                </a:rPr>
                <a:t>      =</a:t>
              </a:r>
              <a:r>
                <a:rPr lang="el-GR" altLang="zh-CN" sz="2400" dirty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Arial" panose="020B0604020202020204" pitchFamily="34" charset="0"/>
                </a:rPr>
                <a:t>ρ</a:t>
              </a: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Arial" panose="020B0604020202020204" pitchFamily="34" charset="0"/>
                </a:rPr>
                <a:t>gh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endParaRPr>
            </a:p>
          </p:txBody>
        </p:sp>
        <p:grpSp>
          <p:nvGrpSpPr>
            <p:cNvPr id="24587" name="组合 14340"/>
            <p:cNvGrpSpPr/>
            <p:nvPr/>
          </p:nvGrpSpPr>
          <p:grpSpPr>
            <a:xfrm>
              <a:off x="4098852" y="4956572"/>
              <a:ext cx="662331" cy="904724"/>
              <a:chOff x="7826138" y="5440284"/>
              <a:chExt cx="662331" cy="904724"/>
            </a:xfrm>
          </p:grpSpPr>
          <p:sp>
            <p:nvSpPr>
              <p:cNvPr id="24588" name="TextBox 39"/>
              <p:cNvSpPr txBox="1"/>
              <p:nvPr/>
            </p:nvSpPr>
            <p:spPr>
              <a:xfrm>
                <a:off x="7919399" y="5440284"/>
                <a:ext cx="569070" cy="4605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en-US" altLang="zh-CN" sz="2400" dirty="0">
                    <a:latin typeface="汉仪楷体简" panose="02010600000101010101" charset="-128"/>
                    <a:ea typeface="汉仪楷体简" panose="02010600000101010101" charset="-128"/>
                    <a:sym typeface="Arial" panose="020B0604020202020204" pitchFamily="34" charset="0"/>
                  </a:rPr>
                  <a:t>F</a:t>
                </a:r>
                <a:endParaRPr lang="en-US" altLang="zh-CN" sz="2400" dirty="0">
                  <a:latin typeface="汉仪楷体简" panose="02010600000101010101" charset="-128"/>
                  <a:ea typeface="汉仪楷体简" panose="02010600000101010101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24589" name="TextBox 40"/>
              <p:cNvSpPr txBox="1"/>
              <p:nvPr/>
            </p:nvSpPr>
            <p:spPr>
              <a:xfrm>
                <a:off x="7904883" y="5884487"/>
                <a:ext cx="569070" cy="4605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en-US" altLang="zh-CN" sz="2400" dirty="0">
                    <a:latin typeface="汉仪楷体简" panose="02010600000101010101" charset="-128"/>
                    <a:ea typeface="汉仪楷体简" panose="02010600000101010101" charset="-128"/>
                    <a:sym typeface="Arial" panose="020B0604020202020204" pitchFamily="34" charset="0"/>
                  </a:rPr>
                  <a:t>S</a:t>
                </a:r>
                <a:endParaRPr lang="en-US" altLang="zh-CN" sz="2400" dirty="0">
                  <a:latin typeface="汉仪楷体简" panose="02010600000101010101" charset="-128"/>
                  <a:ea typeface="汉仪楷体简" panose="02010600000101010101" charset="-128"/>
                  <a:sym typeface="Arial" panose="020B0604020202020204" pitchFamily="34" charset="0"/>
                </a:endParaRPr>
              </a:p>
            </p:txBody>
          </p:sp>
          <p:cxnSp>
            <p:nvCxnSpPr>
              <p:cNvPr id="14339" name="直接连接符 14338"/>
              <p:cNvCxnSpPr/>
              <p:nvPr/>
            </p:nvCxnSpPr>
            <p:spPr>
              <a:xfrm>
                <a:off x="7826138" y="5934244"/>
                <a:ext cx="6096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91" name="组合 14342"/>
            <p:cNvGrpSpPr/>
            <p:nvPr/>
          </p:nvGrpSpPr>
          <p:grpSpPr>
            <a:xfrm>
              <a:off x="5246041" y="5001494"/>
              <a:ext cx="1361711" cy="860350"/>
              <a:chOff x="8482726" y="5301393"/>
              <a:chExt cx="1361711" cy="860350"/>
            </a:xfrm>
          </p:grpSpPr>
          <p:sp>
            <p:nvSpPr>
              <p:cNvPr id="24592" name="TextBox 46"/>
              <p:cNvSpPr txBox="1"/>
              <p:nvPr/>
            </p:nvSpPr>
            <p:spPr>
              <a:xfrm>
                <a:off x="8546663" y="5301393"/>
                <a:ext cx="1297774" cy="4605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el-GR" altLang="zh-CN" sz="2400" dirty="0">
                    <a:latin typeface="汉仪楷体简" panose="02010600000101010101" charset="-128"/>
                    <a:ea typeface="汉仪楷体简" panose="02010600000101010101" charset="-128"/>
                    <a:sym typeface="Arial" panose="020B0604020202020204" pitchFamily="34" charset="0"/>
                  </a:rPr>
                  <a:t>ρ</a:t>
                </a:r>
                <a:r>
                  <a:rPr lang="en-US" altLang="zh-CN" sz="2400" dirty="0">
                    <a:latin typeface="汉仪楷体简" panose="02010600000101010101" charset="-128"/>
                    <a:ea typeface="汉仪楷体简" panose="02010600000101010101" charset="-128"/>
                    <a:sym typeface="Arial" panose="020B0604020202020204" pitchFamily="34" charset="0"/>
                  </a:rPr>
                  <a:t>Shg</a:t>
                </a:r>
                <a:endParaRPr lang="en-US" altLang="zh-CN" sz="2400" dirty="0">
                  <a:latin typeface="汉仪楷体简" panose="02010600000101010101" charset="-128"/>
                  <a:ea typeface="汉仪楷体简" panose="02010600000101010101" charset="-128"/>
                  <a:sym typeface="Arial" panose="020B0604020202020204" pitchFamily="34" charset="0"/>
                </a:endParaRPr>
              </a:p>
            </p:txBody>
          </p:sp>
          <p:sp>
            <p:nvSpPr>
              <p:cNvPr id="24593" name="TextBox 47"/>
              <p:cNvSpPr txBox="1"/>
              <p:nvPr/>
            </p:nvSpPr>
            <p:spPr>
              <a:xfrm>
                <a:off x="8707017" y="5701222"/>
                <a:ext cx="569070" cy="4605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eaLnBrk="0" hangingPunct="0"/>
                <a:r>
                  <a:rPr lang="en-US" altLang="zh-CN" sz="2400" dirty="0">
                    <a:latin typeface="汉仪楷体简" panose="02010600000101010101" charset="-128"/>
                    <a:ea typeface="汉仪楷体简" panose="02010600000101010101" charset="-128"/>
                    <a:sym typeface="Arial" panose="020B0604020202020204" pitchFamily="34" charset="0"/>
                  </a:rPr>
                  <a:t>S</a:t>
                </a:r>
                <a:endParaRPr lang="en-US" altLang="zh-CN" sz="2400" dirty="0">
                  <a:latin typeface="汉仪楷体简" panose="02010600000101010101" charset="-128"/>
                  <a:ea typeface="汉仪楷体简" panose="02010600000101010101" charset="-128"/>
                  <a:sym typeface="Arial" panose="020B0604020202020204" pitchFamily="34" charset="0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8482726" y="5750412"/>
                <a:ext cx="104621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椭圆形标注 3"/>
          <p:cNvSpPr/>
          <p:nvPr/>
        </p:nvSpPr>
        <p:spPr>
          <a:xfrm>
            <a:off x="5610225" y="1510030"/>
            <a:ext cx="2662555" cy="993775"/>
          </a:xfrm>
          <a:prstGeom prst="wedgeEllipseCallout">
            <a:avLst>
              <a:gd name="adj1" fmla="val -79119"/>
              <a:gd name="adj2" fmla="val 224760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2400" b="1"/>
              <a:t>液柱的重力</a:t>
            </a:r>
            <a:endParaRPr lang="zh-CN" altLang="en-US" sz="24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  <p:bldP spid="39" grpId="0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76275" y="53657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液体内部压强的计算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graphicFrame>
        <p:nvGraphicFramePr>
          <p:cNvPr id="29" name="对象 2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648585" y="2700020"/>
          <a:ext cx="2778760" cy="84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545465" imgH="203200" progId="Equation.KSEE3">
                  <p:embed/>
                </p:oleObj>
              </mc:Choice>
              <mc:Fallback>
                <p:oleObj name="" r:id="rId1" imgW="545465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48585" y="2700020"/>
                        <a:ext cx="2778760" cy="843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453630" y="2700020"/>
          <a:ext cx="2082800" cy="85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495300" imgH="203200" progId="Equation.KSEE3">
                  <p:embed/>
                </p:oleObj>
              </mc:Choice>
              <mc:Fallback>
                <p:oleObj name="" r:id="rId3" imgW="4953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3630" y="2700020"/>
                        <a:ext cx="2082800" cy="854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TextBox 27"/>
          <p:cNvSpPr txBox="1"/>
          <p:nvPr/>
        </p:nvSpPr>
        <p:spPr>
          <a:xfrm>
            <a:off x="902653" y="1158558"/>
            <a:ext cx="9318625" cy="9531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200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液体对容器底的压力一定等于重力吗？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 rot="0">
            <a:off x="1466215" y="2553970"/>
            <a:ext cx="1003935" cy="1882775"/>
            <a:chOff x="1801907" y="1913965"/>
            <a:chExt cx="1004047" cy="1882587"/>
          </a:xfrm>
        </p:grpSpPr>
        <p:sp>
          <p:nvSpPr>
            <p:cNvPr id="2" name="矩形 1"/>
            <p:cNvSpPr/>
            <p:nvPr/>
          </p:nvSpPr>
          <p:spPr>
            <a:xfrm>
              <a:off x="1801907" y="2129117"/>
              <a:ext cx="1004047" cy="16674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801907" y="1913965"/>
              <a:ext cx="0" cy="2913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805954" y="1913965"/>
              <a:ext cx="0" cy="2913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 rot="0">
            <a:off x="6082030" y="2343785"/>
            <a:ext cx="1682115" cy="2084705"/>
            <a:chOff x="4375069" y="1763806"/>
            <a:chExt cx="1712111" cy="2111188"/>
          </a:xfrm>
        </p:grpSpPr>
        <p:grpSp>
          <p:nvGrpSpPr>
            <p:cNvPr id="35" name="组合 34"/>
            <p:cNvGrpSpPr/>
            <p:nvPr/>
          </p:nvGrpSpPr>
          <p:grpSpPr>
            <a:xfrm>
              <a:off x="4410780" y="1763806"/>
              <a:ext cx="1676400" cy="2111188"/>
              <a:chOff x="4334436" y="1613647"/>
              <a:chExt cx="1676400" cy="2111188"/>
            </a:xfrm>
          </p:grpSpPr>
          <p:sp>
            <p:nvSpPr>
              <p:cNvPr id="3" name="梯形 2"/>
              <p:cNvSpPr/>
              <p:nvPr/>
            </p:nvSpPr>
            <p:spPr>
              <a:xfrm>
                <a:off x="4334436" y="1994647"/>
                <a:ext cx="1676400" cy="1730188"/>
              </a:xfrm>
              <a:prstGeom prst="trapezoi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 flipH="1">
                <a:off x="4334436" y="1613647"/>
                <a:ext cx="506505" cy="21111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5531014" y="1676400"/>
                <a:ext cx="479822" cy="20484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直接连接符 36"/>
            <p:cNvCxnSpPr/>
            <p:nvPr/>
          </p:nvCxnSpPr>
          <p:spPr>
            <a:xfrm flipH="1">
              <a:off x="4375069" y="2098145"/>
              <a:ext cx="20017" cy="17346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067163" y="2140323"/>
              <a:ext cx="20017" cy="17346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3413125" y="2181860"/>
            <a:ext cx="1635760" cy="2291080"/>
            <a:chOff x="7574889" y="1534281"/>
            <a:chExt cx="1927699" cy="2340713"/>
          </a:xfrm>
        </p:grpSpPr>
        <p:grpSp>
          <p:nvGrpSpPr>
            <p:cNvPr id="36" name="组合 35"/>
            <p:cNvGrpSpPr/>
            <p:nvPr/>
          </p:nvGrpSpPr>
          <p:grpSpPr>
            <a:xfrm>
              <a:off x="7574889" y="1534281"/>
              <a:ext cx="1927699" cy="2309019"/>
              <a:chOff x="7413525" y="1415816"/>
              <a:chExt cx="2187675" cy="2309019"/>
            </a:xfrm>
          </p:grpSpPr>
          <p:sp>
            <p:nvSpPr>
              <p:cNvPr id="5" name="流程图: 手动操作 4"/>
              <p:cNvSpPr/>
              <p:nvPr/>
            </p:nvSpPr>
            <p:spPr>
              <a:xfrm>
                <a:off x="7539318" y="1913965"/>
                <a:ext cx="1963271" cy="1810870"/>
              </a:xfrm>
              <a:prstGeom prst="flowChartManualOperati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 flipH="1">
                <a:off x="9094695" y="1415816"/>
                <a:ext cx="506505" cy="23090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连接符 3"/>
              <p:cNvCxnSpPr/>
              <p:nvPr/>
            </p:nvCxnSpPr>
            <p:spPr>
              <a:xfrm>
                <a:off x="7413525" y="1415816"/>
                <a:ext cx="507079" cy="229750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直接连接符 41"/>
            <p:cNvCxnSpPr/>
            <p:nvPr/>
          </p:nvCxnSpPr>
          <p:spPr>
            <a:xfrm flipH="1">
              <a:off x="8045138" y="2032430"/>
              <a:ext cx="10008" cy="184256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9084708" y="2016583"/>
              <a:ext cx="10008" cy="184256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 48"/>
          <p:cNvSpPr/>
          <p:nvPr/>
        </p:nvSpPr>
        <p:spPr>
          <a:xfrm>
            <a:off x="1177290" y="5755005"/>
            <a:ext cx="1343660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F</a:t>
            </a:r>
            <a:r>
              <a:rPr lang="zh-CN" altLang="en-US" sz="2800" baseline="-25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压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=</a:t>
            </a:r>
            <a:r>
              <a:rPr lang="en-US" altLang="zh-CN" sz="28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G</a:t>
            </a:r>
            <a:r>
              <a:rPr lang="zh-CN" altLang="en-US" sz="2800" baseline="-25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液</a:t>
            </a:r>
            <a:endParaRPr lang="zh-CN" altLang="en-US" dirty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564494" y="5755148"/>
            <a:ext cx="13436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F</a:t>
            </a:r>
            <a:r>
              <a:rPr lang="zh-CN" altLang="en-US" sz="2800" baseline="-25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压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&lt;</a:t>
            </a:r>
            <a:r>
              <a:rPr lang="en-US" altLang="zh-C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</a:t>
            </a:r>
            <a:r>
              <a: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液</a:t>
            </a:r>
            <a:endParaRPr lang="zh-CN" altLang="en-US" dirty="0">
              <a:solidFill>
                <a:prstClr val="black"/>
              </a:solidFill>
            </a:endParaRPr>
          </a:p>
          <a:p>
            <a:pPr lvl="0"/>
            <a:endParaRPr lang="zh-CN" altLang="en-US" dirty="0" smtClean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52" name="矩形 51"/>
          <p:cNvSpPr/>
          <p:nvPr/>
        </p:nvSpPr>
        <p:spPr>
          <a:xfrm>
            <a:off x="6149489" y="5755783"/>
            <a:ext cx="13436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F</a:t>
            </a:r>
            <a:r>
              <a:rPr lang="zh-CN" altLang="en-US" sz="2800" baseline="-25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压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&gt;</a:t>
            </a:r>
            <a:r>
              <a:rPr lang="en-US" altLang="zh-C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</a:t>
            </a:r>
            <a:r>
              <a: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液</a:t>
            </a:r>
            <a:endParaRPr lang="zh-CN" altLang="en-US" dirty="0">
              <a:solidFill>
                <a:prstClr val="black"/>
              </a:solidFill>
            </a:endParaRPr>
          </a:p>
          <a:p>
            <a:pPr lvl="0"/>
            <a:endParaRPr lang="zh-CN" altLang="en-US" dirty="0" smtClean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82930" y="210820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200000"/>
              </a:lnSpc>
            </a:pP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小组交流讨论</a:t>
            </a:r>
            <a:r>
              <a:rPr lang="zh-CN" altLang="en-US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：</a:t>
            </a:r>
            <a:endParaRPr lang="zh-CN" altLang="en-US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91845" y="2756535"/>
            <a:ext cx="1659890" cy="2252980"/>
            <a:chOff x="2922" y="5108"/>
            <a:chExt cx="2614" cy="3548"/>
          </a:xfrm>
        </p:grpSpPr>
        <p:cxnSp>
          <p:nvCxnSpPr>
            <p:cNvPr id="17" name="直接箭头连接符 16"/>
            <p:cNvCxnSpPr/>
            <p:nvPr/>
          </p:nvCxnSpPr>
          <p:spPr>
            <a:xfrm>
              <a:off x="3564" y="5172"/>
              <a:ext cx="0" cy="2471"/>
            </a:xfrm>
            <a:prstGeom prst="straightConnector1">
              <a:avLst/>
            </a:prstGeom>
            <a:ln w="31750" cap="rnd">
              <a:solidFill>
                <a:prstClr val="black"/>
              </a:solidFill>
              <a:round/>
              <a:headEnd type="arrow" w="med" len="med"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2922" y="5108"/>
              <a:ext cx="2615" cy="3549"/>
              <a:chOff x="2922" y="5108"/>
              <a:chExt cx="2615" cy="3549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3970" y="7705"/>
                <a:ext cx="0" cy="438"/>
              </a:xfrm>
              <a:prstGeom prst="line">
                <a:avLst/>
              </a:prstGeom>
              <a:ln w="31750" cap="rnd">
                <a:solidFill>
                  <a:schemeClr val="accent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5537" y="7787"/>
                <a:ext cx="0" cy="438"/>
              </a:xfrm>
              <a:prstGeom prst="line">
                <a:avLst/>
              </a:prstGeom>
              <a:ln w="31750" cap="rnd">
                <a:solidFill>
                  <a:schemeClr val="accent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3374" y="5108"/>
                <a:ext cx="582" cy="13"/>
              </a:xfrm>
              <a:prstGeom prst="line">
                <a:avLst/>
              </a:prstGeom>
              <a:ln w="31750" cap="rnd">
                <a:solidFill>
                  <a:schemeClr val="accent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H="1" flipV="1">
                <a:off x="3374" y="7731"/>
                <a:ext cx="582" cy="13"/>
              </a:xfrm>
              <a:prstGeom prst="line">
                <a:avLst/>
              </a:prstGeom>
              <a:ln w="31750" cap="rnd">
                <a:solidFill>
                  <a:schemeClr val="accent1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 flipH="1">
                <a:off x="3970" y="7940"/>
                <a:ext cx="1423" cy="5"/>
              </a:xfrm>
              <a:prstGeom prst="straightConnector1">
                <a:avLst/>
              </a:prstGeom>
              <a:ln w="31750" cap="rnd">
                <a:solidFill>
                  <a:prstClr val="black"/>
                </a:solidFill>
                <a:round/>
                <a:headEnd type="arrow" w="med" len="med"/>
                <a:tailEnd type="arrow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0" name="文本框 19"/>
              <p:cNvSpPr txBox="1"/>
              <p:nvPr/>
            </p:nvSpPr>
            <p:spPr>
              <a:xfrm>
                <a:off x="2922" y="6136"/>
                <a:ext cx="55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/>
                  <a:t>h</a:t>
                </a:r>
                <a:endParaRPr lang="en-US" altLang="zh-CN" sz="2400" b="1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4435" y="7933"/>
                <a:ext cx="55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/>
                  <a:t>S</a:t>
                </a:r>
                <a:endParaRPr lang="en-US" altLang="zh-CN" sz="2400" b="1"/>
              </a:p>
            </p:txBody>
          </p:sp>
        </p:grpSp>
      </p:grpSp>
      <p:graphicFrame>
        <p:nvGraphicFramePr>
          <p:cNvPr id="27" name="对象 2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121400" y="287718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14300" imgH="215900" progId="Equation.KSEE3">
                  <p:embed/>
                </p:oleObj>
              </mc:Choice>
              <mc:Fallback>
                <p:oleObj name="" r:id="rId1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121400" y="287718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143000" y="4982845"/>
          <a:ext cx="5139055" cy="525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2234565" imgH="228600" progId="Equation.KSEE3">
                  <p:embed/>
                </p:oleObj>
              </mc:Choice>
              <mc:Fallback>
                <p:oleObj name="" r:id="rId3" imgW="2234565" imgH="2286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4982845"/>
                        <a:ext cx="5139055" cy="525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69135" y="1179830"/>
            <a:ext cx="842645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规律小结：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、对于液体，先求压强，再求压力；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、对于非柱状容器，压力不等于重力。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21055" y="602615"/>
            <a:ext cx="1051877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例题：如图所示，有一平底热水壶，内底面积为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1.8</a:t>
            </a:r>
            <a:r>
              <a:rPr lang="en-US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×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10</a:t>
            </a:r>
            <a:r>
              <a:rPr lang="en-US" altLang="zh-CN" sz="2800" kern="0" baseline="3000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-2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cm</a:t>
            </a:r>
            <a:r>
              <a:rPr lang="en-US" altLang="zh-CN" sz="2800" kern="0" baseline="3000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。有一次小军同学用该热水壶装了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1.5Kg</a:t>
            </a: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的水放在水平桌面上，测得壶中水深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0.15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m</a:t>
            </a: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kern="0" baseline="-2500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水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=1.0</a:t>
            </a:r>
            <a:r>
              <a:rPr lang="en-US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×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10</a:t>
            </a:r>
            <a:r>
              <a:rPr lang="en-US" altLang="zh-CN" sz="2800" kern="0" baseline="3000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3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kg/m</a:t>
            </a:r>
            <a:r>
              <a:rPr lang="en-US" altLang="zh-CN" sz="2800" kern="0" baseline="3000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3</a:t>
            </a: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，请你通过计算回答：</a:t>
            </a:r>
            <a:endParaRPr lang="zh-CN" altLang="en-US" sz="2800" kern="0" dirty="0" smtClean="0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（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）壶中水的重力是多少？</a:t>
            </a:r>
            <a:endParaRPr lang="zh-CN" altLang="en-US" sz="2800" kern="0" dirty="0" smtClean="0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（</a:t>
            </a:r>
            <a:r>
              <a:rPr lang="en-US" altLang="zh-CN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r>
              <a:rPr lang="zh-CN" altLang="en-US" sz="2800" kern="0" dirty="0" smtClean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）水对壶底的压力是多少？</a:t>
            </a:r>
            <a:endParaRPr lang="zh-CN" altLang="en-US" sz="2800" kern="0" dirty="0" smtClean="0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endParaRPr lang="zh-CN" altLang="en-US" sz="2800" kern="0" dirty="0" smtClean="0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629015" y="2428875"/>
            <a:ext cx="2797175" cy="2880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609564" y="737853"/>
            <a:ext cx="5048275" cy="141984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0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大坝的横截面为什么均为上窄下宽，呈梯形状？ </a:t>
            </a:r>
            <a:endParaRPr lang="zh-CN" altLang="en-US" sz="3000" spc="2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856" b="856"/>
          <a:stretch>
            <a:fillRect/>
          </a:stretch>
        </p:blipFill>
        <p:spPr>
          <a:xfrm>
            <a:off x="609559" y="2639039"/>
            <a:ext cx="5048250" cy="330457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6240">
                <a:moveTo>
                  <a:pt x="0" y="0"/>
                </a:moveTo>
                <a:lnTo>
                  <a:pt x="6960" y="0"/>
                </a:lnTo>
                <a:lnTo>
                  <a:pt x="696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3763" r="13763"/>
          <a:stretch>
            <a:fillRect/>
          </a:stretch>
        </p:blipFill>
        <p:spPr>
          <a:xfrm>
            <a:off x="6115053" y="914381"/>
            <a:ext cx="5467388" cy="50292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7920">
                <a:moveTo>
                  <a:pt x="0" y="0"/>
                </a:moveTo>
                <a:lnTo>
                  <a:pt x="9600" y="0"/>
                </a:lnTo>
                <a:lnTo>
                  <a:pt x="960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" name="椭圆 86"/>
          <p:cNvSpPr/>
          <p:nvPr>
            <p:custDataLst>
              <p:tags r:id="rId1"/>
            </p:custDataLst>
          </p:nvPr>
        </p:nvSpPr>
        <p:spPr>
          <a:xfrm>
            <a:off x="4089911" y="4541706"/>
            <a:ext cx="684102" cy="6841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9" name="图片 8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grayscl/>
          </a:blip>
          <a:srcRect t="10446" b="10446"/>
          <a:stretch>
            <a:fillRect/>
          </a:stretch>
        </p:blipFill>
        <p:spPr>
          <a:xfrm>
            <a:off x="914412" y="1513518"/>
            <a:ext cx="4000603" cy="4011702"/>
          </a:xfrm>
          <a:custGeom>
            <a:avLst/>
            <a:gdLst>
              <a:gd name="connsiteX0" fmla="*/ 2514620 w 5015327"/>
              <a:gd name="connsiteY0" fmla="*/ 0 h 5029242"/>
              <a:gd name="connsiteX1" fmla="*/ 4978152 w 5015327"/>
              <a:gd name="connsiteY1" fmla="*/ 2007837 h 5029242"/>
              <a:gd name="connsiteX2" fmla="*/ 5015327 w 5015327"/>
              <a:gd name="connsiteY2" fmla="*/ 2251420 h 5029242"/>
              <a:gd name="connsiteX3" fmla="*/ 5015327 w 5015327"/>
              <a:gd name="connsiteY3" fmla="*/ 2777822 h 5029242"/>
              <a:gd name="connsiteX4" fmla="*/ 4978152 w 5015327"/>
              <a:gd name="connsiteY4" fmla="*/ 3021405 h 5029242"/>
              <a:gd name="connsiteX5" fmla="*/ 2514620 w 5015327"/>
              <a:gd name="connsiteY5" fmla="*/ 5029242 h 5029242"/>
              <a:gd name="connsiteX6" fmla="*/ 0 w 5015327"/>
              <a:gd name="connsiteY6" fmla="*/ 2514621 h 5029242"/>
              <a:gd name="connsiteX7" fmla="*/ 2514620 w 5015327"/>
              <a:gd name="connsiteY7" fmla="*/ 0 h 502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5327" h="5029242">
                <a:moveTo>
                  <a:pt x="2514620" y="0"/>
                </a:moveTo>
                <a:cubicBezTo>
                  <a:pt x="3729808" y="0"/>
                  <a:pt x="4743673" y="861967"/>
                  <a:pt x="4978152" y="2007837"/>
                </a:cubicBezTo>
                <a:lnTo>
                  <a:pt x="5015327" y="2251420"/>
                </a:lnTo>
                <a:lnTo>
                  <a:pt x="5015327" y="2777822"/>
                </a:lnTo>
                <a:lnTo>
                  <a:pt x="4978152" y="3021405"/>
                </a:lnTo>
                <a:cubicBezTo>
                  <a:pt x="4743673" y="4167276"/>
                  <a:pt x="3729808" y="5029242"/>
                  <a:pt x="2514620" y="5029242"/>
                </a:cubicBezTo>
                <a:cubicBezTo>
                  <a:pt x="1125834" y="5029242"/>
                  <a:pt x="0" y="3903408"/>
                  <a:pt x="0" y="2514621"/>
                </a:cubicBezTo>
                <a:cubicBezTo>
                  <a:pt x="0" y="1125834"/>
                  <a:pt x="1125834" y="0"/>
                  <a:pt x="2514620" y="0"/>
                </a:cubicBezTo>
                <a:close/>
              </a:path>
            </a:pathLst>
          </a:custGeom>
        </p:spPr>
      </p:pic>
      <p:sp>
        <p:nvSpPr>
          <p:cNvPr id="91" name="椭圆 90"/>
          <p:cNvSpPr/>
          <p:nvPr>
            <p:custDataLst>
              <p:tags r:id="rId4"/>
            </p:custDataLst>
          </p:nvPr>
        </p:nvSpPr>
        <p:spPr>
          <a:xfrm>
            <a:off x="1189347" y="1400254"/>
            <a:ext cx="934526" cy="9345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3" name="椭圆 92"/>
          <p:cNvSpPr/>
          <p:nvPr>
            <p:custDataLst>
              <p:tags r:id="rId5"/>
            </p:custDataLst>
          </p:nvPr>
        </p:nvSpPr>
        <p:spPr>
          <a:xfrm>
            <a:off x="996121" y="4702169"/>
            <a:ext cx="934526" cy="934526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5" name="椭圆 94"/>
          <p:cNvSpPr/>
          <p:nvPr>
            <p:custDataLst>
              <p:tags r:id="rId6"/>
            </p:custDataLst>
          </p:nvPr>
        </p:nvSpPr>
        <p:spPr>
          <a:xfrm>
            <a:off x="3440567" y="1221732"/>
            <a:ext cx="639948" cy="639948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5524548" y="2286024"/>
            <a:ext cx="5905538" cy="1981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400" spc="2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为什么深海鱼类总是很扁，被捕捞上岸后会死亡？ </a:t>
            </a:r>
            <a:endParaRPr lang="zh-CN" altLang="en-US" sz="3400" spc="2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5"/>
          <p:cNvSpPr/>
          <p:nvPr>
            <p:custDataLst>
              <p:tags r:id="rId8"/>
            </p:custDataLst>
          </p:nvPr>
        </p:nvSpPr>
        <p:spPr>
          <a:xfrm>
            <a:off x="12039599" y="1523985"/>
            <a:ext cx="152401" cy="3810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844233" y="2710546"/>
            <a:ext cx="8748295" cy="2807604"/>
            <a:chOff x="1330" y="4269"/>
            <a:chExt cx="13777" cy="442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436" y="4676"/>
              <a:ext cx="2670" cy="4014"/>
            </a:xfrm>
            <a:prstGeom prst="rect">
              <a:avLst/>
            </a:prstGeom>
          </p:spPr>
        </p:pic>
        <p:grpSp>
          <p:nvGrpSpPr>
            <p:cNvPr id="36865" name="组合 2"/>
            <p:cNvGrpSpPr/>
            <p:nvPr/>
          </p:nvGrpSpPr>
          <p:grpSpPr>
            <a:xfrm>
              <a:off x="1330" y="4269"/>
              <a:ext cx="9576" cy="4421"/>
              <a:chOff x="179961" y="892584"/>
              <a:chExt cx="6651326" cy="2841078"/>
            </a:xfrm>
          </p:grpSpPr>
          <p:pic>
            <p:nvPicPr>
              <p:cNvPr id="36866" name="图片 1" descr="0360400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61" y="892584"/>
                <a:ext cx="2722896" cy="284107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6867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31201" y="1651588"/>
                <a:ext cx="2500086" cy="203853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5" name="椭圆 4"/>
          <p:cNvSpPr/>
          <p:nvPr/>
        </p:nvSpPr>
        <p:spPr>
          <a:xfrm>
            <a:off x="963295" y="2778125"/>
            <a:ext cx="282575" cy="168275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307648" y="3937953"/>
            <a:ext cx="1217613" cy="1730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701483" y="2779713"/>
            <a:ext cx="282575" cy="168275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339658" y="2778125"/>
            <a:ext cx="282575" cy="168275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060383" y="2778125"/>
            <a:ext cx="284163" cy="168275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35818" y="3987800"/>
            <a:ext cx="406400" cy="152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002905" y="3194050"/>
            <a:ext cx="500380" cy="152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862060" y="3194050"/>
            <a:ext cx="479425" cy="152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245870" y="4140200"/>
            <a:ext cx="1814513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042535" y="4792663"/>
            <a:ext cx="147955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8502968" y="5307330"/>
            <a:ext cx="4826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07648" y="2301240"/>
            <a:ext cx="166846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开口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54943" y="5654675"/>
            <a:ext cx="16700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连通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1437" y="792505"/>
            <a:ext cx="9430871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kern="0" dirty="0" smtClean="0">
                <a:solidFill>
                  <a:sysClr val="windowText" lastClr="000000"/>
                </a:solidFill>
                <a:latin typeface="汉仪楷体简" panose="02010600000101010101" charset="-128"/>
                <a:ea typeface="汉仪楷体简" panose="02010600000101010101" charset="-128"/>
              </a:rPr>
              <a:t>它们在结构上有什么共同点？</a:t>
            </a: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6" grpId="0" bldLvl="0" animBg="1"/>
      <p:bldP spid="17" grpId="0" bldLvl="0" animBg="1"/>
      <p:bldP spid="31" grpId="0"/>
      <p:bldP spid="3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582930" y="155575"/>
            <a:ext cx="60960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200000"/>
              </a:lnSpc>
            </a:pP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帕斯卡裂桶实验</a:t>
            </a:r>
            <a:endParaRPr lang="zh-CN" altLang="en-US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9095" y="1558290"/>
            <a:ext cx="2508250" cy="45358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2930" y="1837690"/>
            <a:ext cx="6478905" cy="3182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400"/>
              <a:t>帕斯卡在</a:t>
            </a:r>
            <a:r>
              <a:rPr lang="en-US" altLang="zh-CN" sz="2400"/>
              <a:t>1648</a:t>
            </a:r>
            <a:r>
              <a:rPr lang="zh-CN" altLang="en-US" sz="2400"/>
              <a:t>年表演了一个著名的实验。他用一个密闭的装满水的桶，在桶盖上插入一根细长的管子，从楼房的阳台上向细管子里灌水。</a:t>
            </a:r>
            <a:endParaRPr lang="zh-CN" altLang="en-US" sz="2400"/>
          </a:p>
          <a:p>
            <a:pPr>
              <a:lnSpc>
                <a:spcPct val="150000"/>
              </a:lnSpc>
            </a:pP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400"/>
              <a:t>结果只用了几杯水，就把桶压裂了，桶里的水就从裂缝中流了出来。你相信吗？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91437" y="595655"/>
            <a:ext cx="9430871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连通器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上端开口、下端连通的容器叫做连通器。</a:t>
            </a:r>
            <a:endParaRPr kumimoji="0" lang="zh-CN" altLang="en-US" sz="3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01165" y="3735070"/>
            <a:ext cx="2730500" cy="2946400"/>
            <a:chOff x="2679" y="5882"/>
            <a:chExt cx="4300" cy="464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" y="5882"/>
              <a:ext cx="4201" cy="384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679" y="9894"/>
              <a:ext cx="430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排水管</a:t>
              </a:r>
              <a:r>
                <a:rPr lang="zh-CN" altLang="en-US" sz="2000" smtClean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的</a:t>
              </a:r>
              <a:r>
                <a:rPr lang="en-US" altLang="zh-CN" sz="2000" smtClean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U</a:t>
              </a:r>
              <a:r>
                <a:rPr lang="zh-CN" altLang="en-US" sz="2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形“反水弯”</a:t>
              </a:r>
              <a:endParaRPr lang="zh-CN" altLang="en-US" sz="2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99100" y="2922905"/>
            <a:ext cx="2730500" cy="3758565"/>
            <a:chOff x="8660" y="4603"/>
            <a:chExt cx="4300" cy="5919"/>
          </a:xfrm>
        </p:grpSpPr>
        <p:pic>
          <p:nvPicPr>
            <p:cNvPr id="9227" name="Picture 11"/>
            <p:cNvPicPr>
              <a:picLocks noChangeAspect="1"/>
            </p:cNvPicPr>
            <p:nvPr/>
          </p:nvPicPr>
          <p:blipFill>
            <a:blip r:embed="rId3"/>
            <a:srcRect t="10164" b="6801"/>
            <a:stretch>
              <a:fillRect/>
            </a:stretch>
          </p:blipFill>
          <p:spPr>
            <a:xfrm>
              <a:off x="8660" y="4603"/>
              <a:ext cx="4034" cy="51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文本框 13"/>
            <p:cNvSpPr txBox="1"/>
            <p:nvPr/>
          </p:nvSpPr>
          <p:spPr>
            <a:xfrm>
              <a:off x="8660" y="9894"/>
              <a:ext cx="430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2000" smtClean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U</a:t>
              </a:r>
              <a:r>
                <a:rPr lang="zh-CN" altLang="en-US" sz="2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形压强计</a:t>
              </a:r>
              <a:endParaRPr lang="zh-CN" altLang="en-US" sz="2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6" name="椭圆形标注 5"/>
          <p:cNvSpPr/>
          <p:nvPr/>
        </p:nvSpPr>
        <p:spPr>
          <a:xfrm>
            <a:off x="8441690" y="1838960"/>
            <a:ext cx="2371725" cy="1491615"/>
          </a:xfrm>
          <a:prstGeom prst="wedgeEllipseCallout">
            <a:avLst>
              <a:gd name="adj1" fmla="val -95592"/>
              <a:gd name="adj2" fmla="val 71541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 sz="2000"/>
              <a:t>U</a:t>
            </a:r>
            <a:r>
              <a:rPr lang="zh-CN" altLang="en-US" sz="2000"/>
              <a:t>形压强计</a:t>
            </a:r>
            <a:r>
              <a:rPr lang="zh-CN" altLang="en-US" sz="2400" b="1">
                <a:solidFill>
                  <a:srgbClr val="FF0000"/>
                </a:solidFill>
              </a:rPr>
              <a:t>不是</a:t>
            </a:r>
            <a:r>
              <a:rPr lang="zh-CN" altLang="en-US" sz="2000"/>
              <a:t>连通器</a:t>
            </a:r>
            <a:endParaRPr lang="zh-CN" altLang="en-US" sz="2000"/>
          </a:p>
        </p:txBody>
      </p:sp>
      <p:grpSp>
        <p:nvGrpSpPr>
          <p:cNvPr id="17" name="组合 16"/>
          <p:cNvGrpSpPr/>
          <p:nvPr/>
        </p:nvGrpSpPr>
        <p:grpSpPr>
          <a:xfrm>
            <a:off x="8529955" y="3743325"/>
            <a:ext cx="3253740" cy="2938145"/>
            <a:chOff x="13433" y="5895"/>
            <a:chExt cx="5124" cy="4627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3" y="5895"/>
              <a:ext cx="5125" cy="3831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3845" y="9894"/>
              <a:ext cx="430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rPr>
                <a:t>过路涵洞</a:t>
              </a:r>
              <a:endParaRPr lang="zh-CN" altLang="en-US" sz="2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91437" y="595655"/>
            <a:ext cx="9430871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连通器原理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连通器里装的是相同的液体，当液体不流动时，连通器各部分中的液面高度总是相同的，这个规律称为</a:t>
            </a: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连通器原理</a:t>
            </a: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。（同液，静止，相平）</a:t>
            </a:r>
            <a:endParaRPr kumimoji="0" lang="zh-CN" altLang="en-US" sz="28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0643" y="3331810"/>
            <a:ext cx="1695450" cy="254864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5" name="文本框 59394"/>
          <p:cNvSpPr txBox="1"/>
          <p:nvPr/>
        </p:nvSpPr>
        <p:spPr>
          <a:xfrm>
            <a:off x="716915" y="705485"/>
            <a:ext cx="6459855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连通器原理的证明：</a:t>
            </a:r>
            <a:r>
              <a:rPr lang="en-US" altLang="zh-CN" sz="320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h</a:t>
            </a:r>
            <a:r>
              <a:rPr lang="zh-CN" altLang="en-US" sz="3200" baseline="-2500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en-US" altLang="zh-CN" sz="320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=h</a:t>
            </a:r>
            <a:r>
              <a:rPr lang="zh-CN" altLang="en-US" sz="3200" baseline="-25000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右</a:t>
            </a:r>
            <a:endParaRPr lang="zh-CN" altLang="en-US" sz="3200" baseline="-2500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grpSp>
        <p:nvGrpSpPr>
          <p:cNvPr id="90115" name="组合 59395"/>
          <p:cNvGrpSpPr/>
          <p:nvPr/>
        </p:nvGrpSpPr>
        <p:grpSpPr>
          <a:xfrm>
            <a:off x="7032625" y="2921953"/>
            <a:ext cx="3348038" cy="3340100"/>
            <a:chOff x="0" y="0"/>
            <a:chExt cx="2109" cy="2104"/>
          </a:xfrm>
        </p:grpSpPr>
        <p:grpSp>
          <p:nvGrpSpPr>
            <p:cNvPr id="90116" name="组合 59396"/>
            <p:cNvGrpSpPr/>
            <p:nvPr/>
          </p:nvGrpSpPr>
          <p:grpSpPr>
            <a:xfrm>
              <a:off x="454" y="0"/>
              <a:ext cx="1277" cy="2104"/>
              <a:chOff x="0" y="0"/>
              <a:chExt cx="1277" cy="2104"/>
            </a:xfrm>
          </p:grpSpPr>
          <p:pic>
            <p:nvPicPr>
              <p:cNvPr id="90117" name="内容占位符 59397" descr="1"/>
              <p:cNvPicPr>
                <a:picLocks noGrp="1" noChangeAspect="1"/>
              </p:cNvPicPr>
              <p:nvPr>
                <p:ph idx="4294967295"/>
              </p:nvPr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204" cy="1958"/>
              </a:xfrm>
            </p:spPr>
          </p:pic>
          <p:sp>
            <p:nvSpPr>
              <p:cNvPr id="90118" name="文本框 59398"/>
              <p:cNvSpPr txBox="1"/>
              <p:nvPr/>
            </p:nvSpPr>
            <p:spPr>
              <a:xfrm>
                <a:off x="0" y="1814"/>
                <a:ext cx="41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2400" b="1"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rPr>
                  <a:t>p</a:t>
                </a:r>
                <a:r>
                  <a:rPr lang="zh-CN" altLang="en-US" sz="2400" b="1"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rPr>
                  <a:t>左</a:t>
                </a:r>
                <a:endParaRPr lang="zh-CN" altLang="en-US" sz="2400" b="1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endParaRPr>
              </a:p>
            </p:txBody>
          </p:sp>
          <p:sp>
            <p:nvSpPr>
              <p:cNvPr id="90119" name="文本框 59399"/>
              <p:cNvSpPr txBox="1"/>
              <p:nvPr/>
            </p:nvSpPr>
            <p:spPr>
              <a:xfrm>
                <a:off x="862" y="1769"/>
                <a:ext cx="41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2400" b="1"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rPr>
                  <a:t>p</a:t>
                </a:r>
                <a:r>
                  <a:rPr lang="zh-CN" altLang="en-US" sz="2400" b="1"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</a:rPr>
                  <a:t>右</a:t>
                </a:r>
                <a:endParaRPr lang="zh-CN" altLang="en-US" sz="2400" b="1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endParaRPr>
              </a:p>
            </p:txBody>
          </p:sp>
        </p:grpSp>
        <p:sp>
          <p:nvSpPr>
            <p:cNvPr id="90120" name="矩形 59400"/>
            <p:cNvSpPr/>
            <p:nvPr/>
          </p:nvSpPr>
          <p:spPr>
            <a:xfrm>
              <a:off x="0" y="633"/>
              <a:ext cx="42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3200" b="1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h</a:t>
              </a:r>
              <a:r>
                <a:rPr lang="zh-CN" altLang="en-US" sz="3200" b="1" baseline="-2500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左</a:t>
              </a:r>
              <a:endParaRPr lang="zh-CN" altLang="en-US" sz="32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  <p:sp>
          <p:nvSpPr>
            <p:cNvPr id="90121" name="矩形 59401"/>
            <p:cNvSpPr/>
            <p:nvPr/>
          </p:nvSpPr>
          <p:spPr>
            <a:xfrm>
              <a:off x="1656" y="726"/>
              <a:ext cx="45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3200" b="1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h</a:t>
              </a:r>
              <a:r>
                <a:rPr lang="zh-CN" altLang="en-US" sz="3200" b="1" baseline="-25000"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右</a:t>
              </a:r>
              <a:endParaRPr lang="zh-CN" altLang="en-US" sz="3200" b="1" baseline="-250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  <p:sp>
          <p:nvSpPr>
            <p:cNvPr id="90122" name="直接连接符 59402"/>
            <p:cNvSpPr/>
            <p:nvPr/>
          </p:nvSpPr>
          <p:spPr>
            <a:xfrm flipH="1">
              <a:off x="91" y="1815"/>
              <a:ext cx="201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123" name="直接连接符 59403"/>
            <p:cNvSpPr/>
            <p:nvPr/>
          </p:nvSpPr>
          <p:spPr>
            <a:xfrm>
              <a:off x="45" y="182"/>
              <a:ext cx="590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124" name="直接连接符 59404"/>
            <p:cNvSpPr/>
            <p:nvPr/>
          </p:nvSpPr>
          <p:spPr>
            <a:xfrm>
              <a:off x="1406" y="182"/>
              <a:ext cx="70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125" name="直接连接符 59405"/>
            <p:cNvSpPr/>
            <p:nvPr/>
          </p:nvSpPr>
          <p:spPr>
            <a:xfrm>
              <a:off x="227" y="182"/>
              <a:ext cx="0" cy="58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90126" name="直接连接符 59406"/>
            <p:cNvSpPr/>
            <p:nvPr/>
          </p:nvSpPr>
          <p:spPr>
            <a:xfrm flipV="1">
              <a:off x="227" y="1089"/>
              <a:ext cx="0" cy="72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90127" name="直接连接符 59407"/>
            <p:cNvSpPr/>
            <p:nvPr/>
          </p:nvSpPr>
          <p:spPr>
            <a:xfrm>
              <a:off x="1814" y="182"/>
              <a:ext cx="0" cy="58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90128" name="直接连接符 59408"/>
            <p:cNvSpPr/>
            <p:nvPr/>
          </p:nvSpPr>
          <p:spPr>
            <a:xfrm flipV="1">
              <a:off x="1814" y="1089"/>
              <a:ext cx="0" cy="72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59411" name="矩形 59410"/>
          <p:cNvSpPr/>
          <p:nvPr/>
        </p:nvSpPr>
        <p:spPr>
          <a:xfrm>
            <a:off x="1307148" y="1910398"/>
            <a:ext cx="4464050" cy="461581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∵</a:t>
            </a: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液体静止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</a:t>
            </a:r>
            <a:r>
              <a:rPr lang="en-US" altLang="zh-CN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∴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=F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右</a:t>
            </a:r>
            <a:endParaRPr lang="zh-CN" altLang="en-US" sz="2800" i="1" baseline="-250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∴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p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S = p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S </a:t>
            </a:r>
            <a:endParaRPr lang="zh-CN" altLang="en-US" sz="2800" i="1" baseline="-250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∵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S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=S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右</a:t>
            </a:r>
            <a:endParaRPr lang="zh-CN" altLang="en-US" sz="2800" i="1" baseline="-250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∴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p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=p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右</a:t>
            </a:r>
            <a:endParaRPr lang="zh-CN" altLang="en-US" sz="2800" i="1" baseline="-250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∴</a:t>
            </a:r>
            <a:r>
              <a:rPr lang="el-GR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ρ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gh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</a:t>
            </a:r>
            <a:r>
              <a:rPr lang="el-GR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ρ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gh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右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endParaRPr lang="zh-CN" altLang="en-US" sz="2800" i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∴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h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</a:t>
            </a:r>
            <a:r>
              <a:rPr lang="zh-CN" altLang="en-US" sz="2800" i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=h</a:t>
            </a:r>
            <a:r>
              <a:rPr lang="zh-CN" altLang="en-US" sz="2800" i="1" baseline="-250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右</a:t>
            </a:r>
            <a:endParaRPr lang="zh-CN" altLang="en-US" sz="2800" i="1" baseline="-250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左右两管中的液面相平</a:t>
            </a:r>
            <a:endParaRPr lang="zh-CN" altLang="en-US" sz="28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ldLvl="0" animBg="1"/>
      <p:bldP spid="594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图片 58370" descr="CW1004001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193" y="2024380"/>
            <a:ext cx="3311525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38505" y="6515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连通器的应用</a:t>
            </a:r>
            <a:endParaRPr lang="zh-CN" altLang="en-US" sz="4000" b="1" kern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168775" y="2294890"/>
            <a:ext cx="7172325" cy="3054985"/>
            <a:chOff x="6565" y="3614"/>
            <a:chExt cx="11295" cy="4811"/>
          </a:xfrm>
        </p:grpSpPr>
        <p:graphicFrame>
          <p:nvGraphicFramePr>
            <p:cNvPr id="97282" name="对象 66562"/>
            <p:cNvGraphicFramePr>
              <a:graphicFrameLocks noChangeAspect="1"/>
            </p:cNvGraphicFramePr>
            <p:nvPr/>
          </p:nvGraphicFramePr>
          <p:xfrm>
            <a:off x="6565" y="3614"/>
            <a:ext cx="4589" cy="3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" r:id="rId2" imgW="3324225" imgH="2409825" progId="Paint.Picture">
                    <p:embed/>
                  </p:oleObj>
                </mc:Choice>
                <mc:Fallback>
                  <p:oleObj name="" r:id="rId2" imgW="3324225" imgH="2409825" progId="Paint.Picture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3"/>
                        <a:srcRect l="16733"/>
                        <a:stretch>
                          <a:fillRect/>
                        </a:stretch>
                      </p:blipFill>
                      <p:spPr>
                        <a:xfrm>
                          <a:off x="6565" y="3614"/>
                          <a:ext cx="4589" cy="399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文本框 2"/>
            <p:cNvSpPr txBox="1"/>
            <p:nvPr/>
          </p:nvSpPr>
          <p:spPr>
            <a:xfrm>
              <a:off x="11924" y="7845"/>
              <a:ext cx="147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船闸</a:t>
              </a:r>
              <a:endParaRPr lang="zh-CN" altLang="en-US"/>
            </a:p>
          </p:txBody>
        </p:sp>
        <p:pic>
          <p:nvPicPr>
            <p:cNvPr id="4" name="图片 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344" y="3614"/>
              <a:ext cx="6516" cy="3997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1035685" y="891540"/>
            <a:ext cx="9967595" cy="4810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33350" indent="-133350">
              <a:lnSpc>
                <a:spcPct val="130000"/>
              </a:lnSpc>
            </a:pPr>
            <a:r>
              <a:rPr lang="en-US" altLang="zh-CN" sz="3200" b="1"/>
              <a:t>1</a:t>
            </a:r>
            <a:r>
              <a:rPr lang="zh-CN" altLang="en-US" sz="3200" b="1"/>
              <a:t>、在水平桌面上有一只盛有某种液体的试管，将试管口从下图所示位置沿箭头所指方向转动时</a:t>
            </a:r>
            <a:r>
              <a:rPr lang="en-US" altLang="zh-CN" sz="3200" b="1"/>
              <a:t>,</a:t>
            </a:r>
            <a:r>
              <a:rPr lang="zh-CN" altLang="en-US" sz="3200" b="1"/>
              <a:t>液体对试管底部的压强</a:t>
            </a:r>
            <a:r>
              <a:rPr lang="en-US" altLang="zh-CN" sz="3200" b="1"/>
              <a:t>(    ).</a:t>
            </a:r>
            <a:endParaRPr lang="en-US" altLang="zh-CN" sz="3200" b="1"/>
          </a:p>
          <a:p>
            <a:pPr marL="133350" indent="-133350">
              <a:lnSpc>
                <a:spcPct val="130000"/>
              </a:lnSpc>
            </a:pPr>
            <a:r>
              <a:rPr lang="en-US" altLang="zh-CN" sz="2800" b="1"/>
              <a:t>A.</a:t>
            </a:r>
            <a:r>
              <a:rPr lang="zh-CN" altLang="en-US" sz="2800" b="1"/>
              <a:t>不变</a:t>
            </a:r>
            <a:endParaRPr lang="zh-CN" altLang="en-US" sz="2800" b="1"/>
          </a:p>
          <a:p>
            <a:pPr marL="133350" indent="-133350">
              <a:lnSpc>
                <a:spcPct val="130000"/>
              </a:lnSpc>
            </a:pPr>
            <a:r>
              <a:rPr lang="en-US" altLang="zh-CN" sz="2800" b="1"/>
              <a:t>B.</a:t>
            </a:r>
            <a:r>
              <a:rPr lang="zh-CN" altLang="en-US" sz="2800" b="1"/>
              <a:t>一直变大</a:t>
            </a:r>
            <a:endParaRPr lang="zh-CN" altLang="en-US" sz="2800" b="1"/>
          </a:p>
          <a:p>
            <a:pPr marL="133350" indent="-133350">
              <a:lnSpc>
                <a:spcPct val="130000"/>
              </a:lnSpc>
            </a:pPr>
            <a:r>
              <a:rPr lang="en-US" altLang="zh-CN" sz="2800" b="1"/>
              <a:t>C.</a:t>
            </a:r>
            <a:r>
              <a:rPr lang="zh-CN" altLang="en-US" sz="2800" b="1"/>
              <a:t>先变小后变大</a:t>
            </a:r>
            <a:endParaRPr lang="zh-CN" altLang="en-US" sz="2800" b="1"/>
          </a:p>
          <a:p>
            <a:pPr marL="133350" indent="-133350">
              <a:lnSpc>
                <a:spcPct val="130000"/>
              </a:lnSpc>
            </a:pPr>
            <a:r>
              <a:rPr lang="en-US" altLang="zh-CN" sz="2800" b="1"/>
              <a:t>D.</a:t>
            </a:r>
            <a:r>
              <a:rPr lang="zh-CN" altLang="en-US" sz="2800" b="1"/>
              <a:t>先变大后变小</a:t>
            </a:r>
            <a:endParaRPr lang="zh-CN" altLang="en-US" sz="2800" b="1"/>
          </a:p>
          <a:p>
            <a:pPr marL="133350" indent="-133350">
              <a:lnSpc>
                <a:spcPct val="130000"/>
              </a:lnSpc>
            </a:pPr>
            <a:endParaRPr lang="zh-CN" altLang="en-US" sz="2800" b="1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lum bright="-18000" contrast="42000"/>
          </a:blip>
          <a:srcRect l="2089" t="46272" r="75688" b="41668"/>
          <a:stretch>
            <a:fillRect/>
          </a:stretch>
        </p:blipFill>
        <p:spPr>
          <a:xfrm>
            <a:off x="8067675" y="3131820"/>
            <a:ext cx="2371090" cy="228790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1035685" y="688975"/>
            <a:ext cx="9967595" cy="3262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3600" b="1"/>
              <a:t>2</a:t>
            </a:r>
            <a:r>
              <a:rPr lang="zh-CN" altLang="en-US" sz="3600" b="1"/>
              <a:t>、</a:t>
            </a:r>
            <a:r>
              <a:rPr lang="zh-CN" altLang="en-US" sz="2800" b="1">
                <a:sym typeface="+mn-ea"/>
              </a:rPr>
              <a:t>如图所示，</a:t>
            </a:r>
            <a:r>
              <a:rPr lang="zh-CN" altLang="en-US" sz="2800" b="1"/>
              <a:t>将未装满水先正立放置在水平桌面上，再倒立放置，两次放置时，水对瓶底和瓶盖的压强分别为</a:t>
            </a:r>
            <a:r>
              <a:rPr lang="en-US" altLang="zh-CN" sz="2800" b="1"/>
              <a:t>p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和</a:t>
            </a:r>
            <a:r>
              <a:rPr lang="en-US" altLang="zh-CN" sz="2800" b="1"/>
              <a:t>p</a:t>
            </a:r>
            <a:r>
              <a:rPr lang="en-US" altLang="zh-CN" sz="2800" b="1" baseline="-25000"/>
              <a:t>B</a:t>
            </a:r>
            <a:r>
              <a:rPr lang="zh-CN" altLang="en-US" sz="2800" b="1"/>
              <a:t>，水对瓶底和瓶盖的压力分别为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和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B</a:t>
            </a:r>
            <a:r>
              <a:rPr lang="zh-CN" altLang="en-US" sz="2800" b="1"/>
              <a:t>，则（　</a:t>
            </a:r>
            <a:r>
              <a:rPr lang="en-US" altLang="zh-CN" sz="2800" b="1"/>
              <a:t>   </a:t>
            </a:r>
            <a:r>
              <a:rPr lang="zh-CN" altLang="en-US" sz="2800" b="1"/>
              <a:t>）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A.p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＞</a:t>
            </a:r>
            <a:r>
              <a:rPr lang="en-US" altLang="zh-CN" sz="2800" b="1"/>
              <a:t>p</a:t>
            </a:r>
            <a:r>
              <a:rPr lang="en-US" altLang="zh-CN" sz="2800" b="1" baseline="-25000"/>
              <a:t>B</a:t>
            </a:r>
            <a:r>
              <a:rPr lang="zh-CN" altLang="en-US" sz="2800" b="1"/>
              <a:t>，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＞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B</a:t>
            </a:r>
            <a:r>
              <a:rPr lang="en-US" altLang="zh-CN" sz="2800" b="1"/>
              <a:t>   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B.p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＜</a:t>
            </a:r>
            <a:r>
              <a:rPr lang="en-US" altLang="zh-CN" sz="2800" b="1"/>
              <a:t>p</a:t>
            </a:r>
            <a:r>
              <a:rPr lang="en-US" altLang="zh-CN" sz="2800" b="1" baseline="-25000"/>
              <a:t>B</a:t>
            </a:r>
            <a:r>
              <a:rPr lang="zh-CN" altLang="en-US" sz="2800" b="1"/>
              <a:t>，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A</a:t>
            </a:r>
            <a:r>
              <a:rPr lang="en-US" altLang="zh-CN" sz="2800" b="1"/>
              <a:t>=F</a:t>
            </a:r>
            <a:r>
              <a:rPr lang="en-US" altLang="zh-CN" sz="2800" b="1" baseline="-25000"/>
              <a:t>B</a:t>
            </a:r>
            <a:r>
              <a:rPr lang="en-US" altLang="zh-CN" sz="2800" b="1"/>
              <a:t>   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C.p</a:t>
            </a:r>
            <a:r>
              <a:rPr lang="en-US" altLang="zh-CN" sz="2800" b="1" baseline="-25000"/>
              <a:t>A</a:t>
            </a:r>
            <a:r>
              <a:rPr lang="en-US" altLang="zh-CN" sz="2800" b="1"/>
              <a:t>=p</a:t>
            </a:r>
            <a:r>
              <a:rPr lang="en-US" altLang="zh-CN" sz="2800" b="1" baseline="-25000"/>
              <a:t>B</a:t>
            </a:r>
            <a:r>
              <a:rPr lang="zh-CN" altLang="en-US" sz="2800" b="1"/>
              <a:t>，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＜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B</a:t>
            </a:r>
            <a:r>
              <a:rPr lang="en-US" altLang="zh-CN" sz="2800" b="1"/>
              <a:t>   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D.p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＜</a:t>
            </a:r>
            <a:r>
              <a:rPr lang="en-US" altLang="zh-CN" sz="2800" b="1"/>
              <a:t>p</a:t>
            </a:r>
            <a:r>
              <a:rPr lang="en-US" altLang="zh-CN" sz="2800" b="1" baseline="-25000"/>
              <a:t>B</a:t>
            </a:r>
            <a:r>
              <a:rPr lang="zh-CN" altLang="en-US" sz="2800" b="1"/>
              <a:t>，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A</a:t>
            </a:r>
            <a:r>
              <a:rPr lang="zh-CN" altLang="en-US" sz="2800" b="1"/>
              <a:t>＞</a:t>
            </a:r>
            <a:r>
              <a:rPr lang="en-US" altLang="zh-CN" sz="2800" b="1"/>
              <a:t>F</a:t>
            </a:r>
            <a:r>
              <a:rPr lang="en-US" altLang="zh-CN" sz="2800" b="1" baseline="-25000"/>
              <a:t>B</a:t>
            </a:r>
            <a:endParaRPr lang="en-US" altLang="zh-CN" sz="2800" b="1"/>
          </a:p>
          <a:p>
            <a:pPr>
              <a:lnSpc>
                <a:spcPct val="150000"/>
              </a:lnSpc>
            </a:pPr>
            <a:endParaRPr lang="en-US" altLang="zh-CN" sz="2800" b="1"/>
          </a:p>
        </p:txBody>
      </p:sp>
      <p:pic>
        <p:nvPicPr>
          <p:cNvPr id="43010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0965" y="3268345"/>
            <a:ext cx="2533650" cy="25888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1035685" y="688975"/>
            <a:ext cx="9967595" cy="3262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3600" b="1"/>
              <a:t>3</a:t>
            </a:r>
            <a:r>
              <a:rPr lang="zh-CN" altLang="en-US" sz="3600" b="1"/>
              <a:t>、</a:t>
            </a:r>
            <a:r>
              <a:rPr lang="en-US" altLang="zh-CN" sz="2800" b="1"/>
              <a:t>3.</a:t>
            </a:r>
            <a:r>
              <a:rPr lang="zh-CN" altLang="en-US" sz="2800" b="1"/>
              <a:t>如图所示甲乙两个容器中盛有水并且水面相平，它们之间有斜管相通，</a:t>
            </a:r>
            <a:r>
              <a:rPr lang="en-US" altLang="zh-CN" sz="2800" b="1"/>
              <a:t>K</a:t>
            </a:r>
            <a:r>
              <a:rPr lang="zh-CN" altLang="en-US" sz="2800" b="1"/>
              <a:t>是开关，当</a:t>
            </a:r>
            <a:r>
              <a:rPr lang="en-US" altLang="zh-CN" sz="2800" b="1"/>
              <a:t>K</a:t>
            </a:r>
            <a:r>
              <a:rPr lang="zh-CN" altLang="en-US" sz="2800" b="1"/>
              <a:t>打开后，则（　　）</a:t>
            </a:r>
            <a:endParaRPr lang="zh-CN" altLang="en-US" sz="2800" b="1"/>
          </a:p>
          <a:p>
            <a:pPr>
              <a:lnSpc>
                <a:spcPct val="150000"/>
              </a:lnSpc>
            </a:pPr>
            <a:endParaRPr lang="en-US" altLang="zh-CN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A.</a:t>
            </a:r>
            <a:r>
              <a:rPr lang="zh-CN" altLang="en-US" sz="2400" b="1"/>
              <a:t>由于水的重力，水由甲流向乙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B.</a:t>
            </a:r>
            <a:r>
              <a:rPr lang="zh-CN" altLang="en-US" sz="2400" b="1"/>
              <a:t>由于</a:t>
            </a:r>
            <a:r>
              <a:rPr lang="en-US" altLang="zh-CN" sz="2400" b="1"/>
              <a:t>N</a:t>
            </a:r>
            <a:r>
              <a:rPr lang="zh-CN" altLang="en-US" sz="2400" b="1"/>
              <a:t>处的压强大于</a:t>
            </a:r>
            <a:r>
              <a:rPr lang="en-US" altLang="zh-CN" sz="2400" b="1"/>
              <a:t>M</a:t>
            </a:r>
            <a:r>
              <a:rPr lang="zh-CN" altLang="en-US" sz="2400" b="1"/>
              <a:t>处的压强，水由乙流向甲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C.</a:t>
            </a:r>
            <a:r>
              <a:rPr lang="zh-CN" altLang="en-US" sz="2400" b="1"/>
              <a:t>水不流动，</a:t>
            </a:r>
            <a:r>
              <a:rPr lang="en-US" altLang="zh-CN" sz="2400" b="1"/>
              <a:t>M</a:t>
            </a:r>
            <a:r>
              <a:rPr lang="zh-CN" altLang="en-US" sz="2400" b="1"/>
              <a:t>处的压强等于</a:t>
            </a:r>
            <a:r>
              <a:rPr lang="en-US" altLang="zh-CN" sz="2400" b="1"/>
              <a:t>N</a:t>
            </a:r>
            <a:r>
              <a:rPr lang="zh-CN" altLang="en-US" sz="2400" b="1"/>
              <a:t>处的压强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D.</a:t>
            </a:r>
            <a:r>
              <a:rPr lang="zh-CN" altLang="en-US" sz="2400" b="1"/>
              <a:t>水不流动，</a:t>
            </a:r>
            <a:r>
              <a:rPr lang="en-US" altLang="zh-CN" sz="2400" b="1"/>
              <a:t>M</a:t>
            </a:r>
            <a:r>
              <a:rPr lang="zh-CN" altLang="en-US" sz="2400" b="1"/>
              <a:t>处的压强小于</a:t>
            </a:r>
            <a:r>
              <a:rPr lang="en-US" altLang="zh-CN" sz="2400" b="1"/>
              <a:t>N</a:t>
            </a:r>
            <a:r>
              <a:rPr lang="zh-CN" altLang="en-US" sz="2400" b="1"/>
              <a:t>处的压强</a:t>
            </a:r>
            <a:endParaRPr lang="zh-CN" altLang="en-US" sz="2400" b="1"/>
          </a:p>
          <a:p>
            <a:pPr>
              <a:lnSpc>
                <a:spcPct val="150000"/>
              </a:lnSpc>
            </a:pPr>
            <a:endParaRPr lang="zh-CN" altLang="en-US" sz="2400" b="1"/>
          </a:p>
        </p:txBody>
      </p:sp>
      <p:grpSp>
        <p:nvGrpSpPr>
          <p:cNvPr id="31" name="组合 30"/>
          <p:cNvGrpSpPr/>
          <p:nvPr>
            <p:custDataLst>
              <p:tags r:id="rId18"/>
            </p:custDataLst>
          </p:nvPr>
        </p:nvGrpSpPr>
        <p:grpSpPr>
          <a:xfrm>
            <a:off x="8462246" y="3760140"/>
            <a:ext cx="2073898" cy="1855155"/>
            <a:chOff x="5458119" y="3648173"/>
            <a:chExt cx="2535812" cy="2187019"/>
          </a:xfrm>
        </p:grpSpPr>
        <p:sp>
          <p:nvSpPr>
            <p:cNvPr id="32" name="矩形 31"/>
            <p:cNvSpPr/>
            <p:nvPr>
              <p:custDataLst>
                <p:tags r:id="rId19"/>
              </p:custDataLst>
            </p:nvPr>
          </p:nvSpPr>
          <p:spPr>
            <a:xfrm>
              <a:off x="5475405" y="3893268"/>
              <a:ext cx="876693" cy="139516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20"/>
              </p:custDataLst>
            </p:nvPr>
          </p:nvSpPr>
          <p:spPr>
            <a:xfrm>
              <a:off x="7070103" y="3893268"/>
              <a:ext cx="923827" cy="194192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21"/>
              </p:custDataLst>
            </p:nvPr>
          </p:nvSpPr>
          <p:spPr>
            <a:xfrm rot="18626154">
              <a:off x="6678110" y="4112392"/>
              <a:ext cx="190986" cy="133854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cxnSp>
          <p:nvCxnSpPr>
            <p:cNvPr id="35" name="直接连接符 34"/>
            <p:cNvCxnSpPr/>
            <p:nvPr>
              <p:custDataLst>
                <p:tags r:id="rId22"/>
              </p:custDataLst>
            </p:nvPr>
          </p:nvCxnSpPr>
          <p:spPr>
            <a:xfrm>
              <a:off x="5458119" y="5288435"/>
              <a:ext cx="9167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23"/>
              </p:custDataLst>
            </p:nvPr>
          </p:nvCxnSpPr>
          <p:spPr>
            <a:xfrm>
              <a:off x="7070103" y="5835191"/>
              <a:ext cx="9238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24"/>
              </p:custDataLst>
            </p:nvPr>
          </p:nvCxnSpPr>
          <p:spPr>
            <a:xfrm flipH="1" flipV="1">
              <a:off x="7993930" y="3648173"/>
              <a:ext cx="1" cy="21870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25"/>
              </p:custDataLst>
            </p:nvPr>
          </p:nvCxnSpPr>
          <p:spPr>
            <a:xfrm flipH="1" flipV="1">
              <a:off x="5463815" y="3685881"/>
              <a:ext cx="592" cy="16025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26"/>
              </p:custDataLst>
            </p:nvPr>
          </p:nvCxnSpPr>
          <p:spPr>
            <a:xfrm flipH="1">
              <a:off x="7070103" y="3695308"/>
              <a:ext cx="0" cy="1216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27"/>
              </p:custDataLst>
            </p:nvPr>
          </p:nvCxnSpPr>
          <p:spPr>
            <a:xfrm flipH="1">
              <a:off x="7070103" y="5148605"/>
              <a:ext cx="0" cy="6865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28"/>
              </p:custDataLst>
            </p:nvPr>
          </p:nvCxnSpPr>
          <p:spPr>
            <a:xfrm flipH="1">
              <a:off x="6362308" y="4523129"/>
              <a:ext cx="0" cy="7653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9"/>
              </p:custDataLst>
            </p:nvPr>
          </p:nvCxnSpPr>
          <p:spPr>
            <a:xfrm>
              <a:off x="6352881" y="3685881"/>
              <a:ext cx="1571" cy="629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30"/>
              </p:custDataLst>
            </p:nvPr>
          </p:nvCxnSpPr>
          <p:spPr>
            <a:xfrm>
              <a:off x="6361524" y="4309722"/>
              <a:ext cx="699936" cy="6054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31"/>
              </p:custDataLst>
            </p:nvPr>
          </p:nvCxnSpPr>
          <p:spPr>
            <a:xfrm>
              <a:off x="6352881" y="4533691"/>
              <a:ext cx="725866" cy="629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 形 44"/>
            <p:cNvSpPr/>
            <p:nvPr>
              <p:custDataLst>
                <p:tags r:id="rId32"/>
              </p:custDataLst>
            </p:nvPr>
          </p:nvSpPr>
          <p:spPr>
            <a:xfrm rot="10800000">
              <a:off x="6437514" y="4270403"/>
              <a:ext cx="150828" cy="499557"/>
            </a:xfrm>
            <a:prstGeom prst="corner">
              <a:avLst>
                <a:gd name="adj1" fmla="val 48861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6" name="椭圆 45"/>
            <p:cNvSpPr/>
            <p:nvPr>
              <p:custDataLst>
                <p:tags r:id="rId33"/>
              </p:custDataLst>
            </p:nvPr>
          </p:nvSpPr>
          <p:spPr>
            <a:xfrm>
              <a:off x="6216224" y="4462185"/>
              <a:ext cx="45719" cy="45719"/>
            </a:xfrm>
            <a:prstGeom prst="ellipse">
              <a:avLst/>
            </a:prstGeom>
            <a:solidFill>
              <a:srgbClr val="FF0000"/>
            </a:solidFill>
            <a:ln w="317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7302268" y="5080823"/>
              <a:ext cx="42676" cy="42676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36"/>
              </p:custDataLst>
            </p:nvPr>
          </p:nvSpPr>
          <p:spPr>
            <a:xfrm>
              <a:off x="5816285" y="4213716"/>
              <a:ext cx="424206" cy="377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37"/>
              </p:custDataLst>
            </p:nvPr>
          </p:nvSpPr>
          <p:spPr>
            <a:xfrm>
              <a:off x="7344944" y="4939710"/>
              <a:ext cx="337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38"/>
              </p:custDataLst>
            </p:nvPr>
          </p:nvSpPr>
          <p:spPr>
            <a:xfrm>
              <a:off x="6543773" y="4103740"/>
              <a:ext cx="377072" cy="377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3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液体内部压强的特点实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4910" y="1837690"/>
            <a:ext cx="9497695" cy="48393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6275" y="536575"/>
            <a:ext cx="80314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探究液体内部压强的特点（视频）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406463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帕斯卡实验（CCTV版）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48765" y="1371600"/>
            <a:ext cx="9490710" cy="52724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2930" y="135255"/>
            <a:ext cx="6096000" cy="911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eaLnBrk="0" hangingPunct="0">
              <a:lnSpc>
                <a:spcPct val="200000"/>
              </a:lnSpc>
            </a:pPr>
            <a:r>
              <a:rPr lang="zh-CN" altLang="en-US" sz="32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帕斯卡裂桶实验</a:t>
            </a:r>
            <a:endParaRPr lang="zh-CN" altLang="en-US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extBox 2"/>
          <p:cNvSpPr txBox="1"/>
          <p:nvPr>
            <p:custDataLst>
              <p:tags r:id="rId1"/>
            </p:custDataLst>
          </p:nvPr>
        </p:nvSpPr>
        <p:spPr>
          <a:xfrm>
            <a:off x="669290" y="713740"/>
            <a:ext cx="82321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这说明：液体对容器底部有压强。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540" y="2229485"/>
            <a:ext cx="60960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b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</a:b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液体对容器底部之所以有压强，是因为液体受到</a:t>
            </a:r>
            <a:r>
              <a:rPr lang="zh-CN" altLang="en-US" sz="36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重力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graphicFrame>
        <p:nvGraphicFramePr>
          <p:cNvPr id="7180" name="Object 12"/>
          <p:cNvGraphicFramePr>
            <a:graphicFrameLocks noChangeAspect="1"/>
          </p:cNvGraphicFramePr>
          <p:nvPr/>
        </p:nvGraphicFramePr>
        <p:xfrm>
          <a:off x="7252653" y="2565400"/>
          <a:ext cx="3816350" cy="332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2" imgW="4356100" imgH="3797300" progId="Photoshop.Image.9">
                  <p:embed/>
                </p:oleObj>
              </mc:Choice>
              <mc:Fallback>
                <p:oleObj name="" r:id="rId2" imgW="4356100" imgH="3797300" progId="Photoshop.Image.9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52653" y="2565400"/>
                        <a:ext cx="3816350" cy="3328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extBox 2"/>
          <p:cNvSpPr txBox="1"/>
          <p:nvPr>
            <p:custDataLst>
              <p:tags r:id="rId1"/>
            </p:custDataLst>
          </p:nvPr>
        </p:nvSpPr>
        <p:spPr>
          <a:xfrm>
            <a:off x="762635" y="506730"/>
            <a:ext cx="76981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这说明：液体对容器侧壁有压强。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5320" y="1794510"/>
            <a:ext cx="60960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液体对侧壁之所以有压强，是因为液体具有</a:t>
            </a:r>
            <a:r>
              <a:rPr lang="zh-CN" altLang="en-US" sz="3600" b="1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流动性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。</a:t>
            </a: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pic>
        <p:nvPicPr>
          <p:cNvPr id="9226" name="Picture 10"/>
          <p:cNvPicPr>
            <a:picLocks noChangeAspect="1"/>
          </p:cNvPicPr>
          <p:nvPr/>
        </p:nvPicPr>
        <p:blipFill>
          <a:blip r:embed="rId2"/>
          <a:srcRect t="-2303" r="9335"/>
          <a:stretch>
            <a:fillRect/>
          </a:stretch>
        </p:blipFill>
        <p:spPr>
          <a:xfrm>
            <a:off x="4432300" y="4445000"/>
            <a:ext cx="1986280" cy="212471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5" name="图片 4" descr="IMG_20190425_1609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765" y="1794510"/>
            <a:ext cx="3631565" cy="4843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extBox 2"/>
          <p:cNvSpPr txBox="1"/>
          <p:nvPr>
            <p:custDataLst>
              <p:tags r:id="rId1"/>
            </p:custDataLst>
          </p:nvPr>
        </p:nvSpPr>
        <p:spPr>
          <a:xfrm>
            <a:off x="762635" y="506730"/>
            <a:ext cx="63785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对深度的理解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2635" y="1951990"/>
            <a:ext cx="6508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深度是指液体中某点到液面的竖直距离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8635" y="3753485"/>
            <a:ext cx="9144000" cy="2331720"/>
            <a:chOff x="801" y="5911"/>
            <a:chExt cx="14400" cy="3672"/>
          </a:xfrm>
        </p:grpSpPr>
        <p:pic>
          <p:nvPicPr>
            <p:cNvPr id="7" name="图片 6" descr="view"/>
            <p:cNvPicPr>
              <a:picLocks noChangeAspect="1"/>
            </p:cNvPicPr>
            <p:nvPr/>
          </p:nvPicPr>
          <p:blipFill>
            <a:blip r:embed="rId2"/>
            <a:srcRect t="45519" b="20481"/>
            <a:stretch>
              <a:fillRect/>
            </a:stretch>
          </p:blipFill>
          <p:spPr>
            <a:xfrm>
              <a:off x="801" y="5911"/>
              <a:ext cx="14400" cy="3672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 flipH="1">
              <a:off x="5920" y="8392"/>
              <a:ext cx="17" cy="849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round/>
              <a:headEnd type="arrow" w="med" len="med"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545" y="9257"/>
              <a:ext cx="111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6084" y="8392"/>
              <a:ext cx="10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latin typeface="方正大标宋简体" panose="02000000000000000000" charset="-122"/>
                  <a:ea typeface="方正大标宋简体" panose="02000000000000000000" charset="-122"/>
                </a:rPr>
                <a:t>h</a:t>
              </a:r>
              <a:r>
                <a:rPr lang="en-US" altLang="zh-CN" sz="2400" b="1" baseline="-25000">
                  <a:latin typeface="方正大标宋简体" panose="02000000000000000000" charset="-122"/>
                  <a:ea typeface="方正大标宋简体" panose="02000000000000000000" charset="-122"/>
                </a:rPr>
                <a:t>3</a:t>
              </a:r>
              <a:endParaRPr lang="en-US" altLang="zh-CN" sz="2400" b="1" baseline="-2500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</p:grpSp>
      <p:pic>
        <p:nvPicPr>
          <p:cNvPr id="13" name="图片 12" descr="view (1)"/>
          <p:cNvPicPr>
            <a:picLocks noChangeAspect="1"/>
          </p:cNvPicPr>
          <p:nvPr/>
        </p:nvPicPr>
        <p:blipFill>
          <a:blip r:embed="rId3"/>
          <a:srcRect l="5528" r="59125" b="57333"/>
          <a:stretch>
            <a:fillRect/>
          </a:stretch>
        </p:blipFill>
        <p:spPr>
          <a:xfrm>
            <a:off x="8110220" y="506730"/>
            <a:ext cx="3232150" cy="2926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液体内部向上的压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11985" y="1293495"/>
            <a:ext cx="8368665" cy="5277485"/>
          </a:xfrm>
          <a:prstGeom prst="rect">
            <a:avLst/>
          </a:prstGeom>
        </p:spPr>
      </p:pic>
      <p:sp>
        <p:nvSpPr>
          <p:cNvPr id="14337" name="TextBox 1"/>
          <p:cNvSpPr txBox="1"/>
          <p:nvPr/>
        </p:nvSpPr>
        <p:spPr>
          <a:xfrm>
            <a:off x="369570" y="397510"/>
            <a:ext cx="58686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液体内部是否有压强？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44880" y="1025525"/>
            <a:ext cx="1071626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结论：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液体压强随液体深度的增加而增大；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新的问题：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zh-CN" altLang="en-US" sz="320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、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同一深度各方向的压强是否相等？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     2</a:t>
            </a:r>
            <a:r>
              <a:rPr lang="zh-CN" altLang="en-US" sz="320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</a:rPr>
              <a:t>、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液体内部的压强是否与液体的密度有关？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latin typeface="汉仪楷体简" panose="02010600000101010101" charset="-128"/>
              <a:ea typeface="汉仪楷体简" panose="02010600000101010101" charset="-128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7" name="Picture 11"/>
          <p:cNvPicPr>
            <a:picLocks noChangeAspect="1"/>
          </p:cNvPicPr>
          <p:nvPr/>
        </p:nvPicPr>
        <p:blipFill>
          <a:blip r:embed="rId1"/>
          <a:srcRect t="10164" b="6801"/>
          <a:stretch>
            <a:fillRect/>
          </a:stretch>
        </p:blipFill>
        <p:spPr>
          <a:xfrm>
            <a:off x="2593658" y="1521778"/>
            <a:ext cx="3629025" cy="4608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10"/>
          <p:cNvSpPr txBox="1"/>
          <p:nvPr/>
        </p:nvSpPr>
        <p:spPr>
          <a:xfrm>
            <a:off x="7272020" y="1491615"/>
            <a:ext cx="4161155" cy="2291715"/>
          </a:xfrm>
          <a:prstGeom prst="rect">
            <a:avLst/>
          </a:prstGeom>
          <a:noFill/>
          <a:ln w="38100">
            <a:noFill/>
          </a:ln>
        </p:spPr>
        <p:txBody>
          <a:bodyPr wrap="square" anchor="t">
            <a:no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原理：</a:t>
            </a:r>
            <a:r>
              <a:rPr lang="zh-CN" altLang="en-US" sz="32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橡皮膜受到压强越大，</a:t>
            </a:r>
            <a:r>
              <a:rPr lang="en-US" altLang="zh-CN" sz="32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U</a:t>
            </a:r>
            <a:r>
              <a:rPr lang="zh-CN" altLang="en-US" sz="32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形管两侧液面的高度差越大</a:t>
            </a:r>
            <a:r>
              <a:rPr lang="zh-CN" altLang="en-US" sz="3200" dirty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。</a:t>
            </a:r>
            <a:endParaRPr lang="zh-CN" altLang="en-US" sz="3200" dirty="0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8530273" y="4914583"/>
            <a:ext cx="1476375" cy="52228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zh-CN" altLang="en-US" sz="2800" b="1" kern="1200" cap="none" spc="0" normalizeH="0" baseline="0" noProof="0" dirty="0"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Arial" panose="020B0604020202020204" pitchFamily="34" charset="0"/>
              </a:rPr>
              <a:t>转换法</a:t>
            </a:r>
            <a:endParaRPr kumimoji="0" lang="zh-CN" altLang="en-US" sz="2800" b="1" kern="1200" cap="none" spc="0" normalizeH="0" baseline="0" noProof="0" dirty="0"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8976678" y="3903663"/>
            <a:ext cx="304800" cy="752475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5843588" y="5351463"/>
            <a:ext cx="1287463" cy="485775"/>
          </a:xfrm>
          <a:prstGeom prst="wedgeRectCallout">
            <a:avLst>
              <a:gd name="adj1" fmla="val -99445"/>
              <a:gd name="adj2" fmla="val -30326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Arial" panose="020B0604020202020204" pitchFamily="34" charset="0"/>
              </a:rPr>
              <a:t>形管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 pitchFamily="34" charset="0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681990" y="3771900"/>
            <a:ext cx="1263650" cy="477838"/>
          </a:xfrm>
          <a:prstGeom prst="wedgeRectCallout">
            <a:avLst>
              <a:gd name="adj1" fmla="val 200703"/>
              <a:gd name="adj2" fmla="val 18229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Arial" panose="020B0604020202020204" pitchFamily="34" charset="0"/>
              </a:rPr>
              <a:t>橡皮膜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1114425" y="2409825"/>
            <a:ext cx="1389063" cy="487363"/>
          </a:xfrm>
          <a:prstGeom prst="wedgeRectCallout">
            <a:avLst>
              <a:gd name="adj1" fmla="val 202525"/>
              <a:gd name="adj2" fmla="val 136709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Arial" panose="020B0604020202020204" pitchFamily="34" charset="0"/>
              </a:rPr>
              <a:t>橡皮管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1318895" y="5837555"/>
            <a:ext cx="979488" cy="401638"/>
          </a:xfrm>
          <a:prstGeom prst="wedgeRectCallout">
            <a:avLst>
              <a:gd name="adj1" fmla="val 210745"/>
              <a:gd name="adj2" fmla="val -178221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Times New Roman" panose="02020603050405020304" pitchFamily="18" charset="0"/>
                <a:sym typeface="Arial" panose="020B0604020202020204" pitchFamily="34" charset="0"/>
              </a:rPr>
              <a:t>探头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337" name="TextBox 1"/>
          <p:cNvSpPr txBox="1"/>
          <p:nvPr/>
        </p:nvSpPr>
        <p:spPr>
          <a:xfrm>
            <a:off x="1075055" y="492125"/>
            <a:ext cx="58686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3600" b="1" dirty="0">
                <a:latin typeface="汉仪楷体简" panose="02010600000101010101" charset="-128"/>
                <a:ea typeface="汉仪楷体简" panose="02010600000101010101" charset="-128"/>
                <a:sym typeface="Arial" panose="020B0604020202020204" pitchFamily="34" charset="0"/>
              </a:rPr>
              <a:t>U</a:t>
            </a:r>
            <a:r>
              <a:rPr lang="zh-CN" altLang="en-US" sz="3600" b="1" dirty="0">
                <a:latin typeface="汉仪楷体简" panose="02010600000101010101" charset="-128"/>
                <a:ea typeface="宋体" panose="02010600030101010101" pitchFamily="2" charset="-122"/>
                <a:sym typeface="Arial" panose="020B0604020202020204" pitchFamily="34" charset="0"/>
              </a:rPr>
              <a:t>形压强计</a:t>
            </a:r>
            <a:endParaRPr lang="zh-CN" altLang="en-US" sz="3600" b="1" dirty="0">
              <a:latin typeface="汉仪楷体简" panose="02010600000101010101" charset="-128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10" grpId="0" bldLvl="0" animBg="1"/>
      <p:bldP spid="11" grpId="0" bldLvl="0" animBg="1"/>
      <p:bldP spid="7" grpId="0" bldLvl="0" animBg="1"/>
      <p:bldP spid="6" grpId="0" bldLvl="0" animBg="1"/>
      <p:bldP spid="5" grpId="0" bldLvl="0" animBg="1"/>
      <p:bldP spid="9" grpId="0" bldLvl="0" animBg="1"/>
    </p:bld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00.xml><?xml version="1.0" encoding="utf-8"?>
<p:tagLst xmlns:p="http://schemas.openxmlformats.org/presentationml/2006/main">
  <p:tag name="AS_UNIQUEID" val="419"/>
</p:tagLst>
</file>

<file path=ppt/tags/tag101.xml><?xml version="1.0" encoding="utf-8"?>
<p:tagLst xmlns:p="http://schemas.openxmlformats.org/presentationml/2006/main">
  <p:tag name="AS_UNIQUEID" val="420"/>
</p:tagLst>
</file>

<file path=ppt/tags/tag102.xml><?xml version="1.0" encoding="utf-8"?>
<p:tagLst xmlns:p="http://schemas.openxmlformats.org/presentationml/2006/main">
  <p:tag name="AS_UNIQUEID" val="421"/>
</p:tagLst>
</file>

<file path=ppt/tags/tag103.xml><?xml version="1.0" encoding="utf-8"?>
<p:tagLst xmlns:p="http://schemas.openxmlformats.org/presentationml/2006/main">
  <p:tag name="AS_UNIQUEID" val="422"/>
</p:tagLst>
</file>

<file path=ppt/tags/tag104.xml><?xml version="1.0" encoding="utf-8"?>
<p:tagLst xmlns:p="http://schemas.openxmlformats.org/presentationml/2006/main">
  <p:tag name="AS_UNIQUEID" val="423"/>
</p:tagLst>
</file>

<file path=ppt/tags/tag105.xml><?xml version="1.0" encoding="utf-8"?>
<p:tagLst xmlns:p="http://schemas.openxmlformats.org/presentationml/2006/main">
  <p:tag name="AS_UNIQUEID" val="424"/>
</p:tagLst>
</file>

<file path=ppt/tags/tag106.xml><?xml version="1.0" encoding="utf-8"?>
<p:tagLst xmlns:p="http://schemas.openxmlformats.org/presentationml/2006/main">
  <p:tag name="AS_UNIQUEID" val="425"/>
</p:tagLst>
</file>

<file path=ppt/tags/tag107.xml><?xml version="1.0" encoding="utf-8"?>
<p:tagLst xmlns:p="http://schemas.openxmlformats.org/presentationml/2006/main">
  <p:tag name="AS_UNIQUEID" val="426"/>
</p:tagLst>
</file>

<file path=ppt/tags/tag108.xml><?xml version="1.0" encoding="utf-8"?>
<p:tagLst xmlns:p="http://schemas.openxmlformats.org/presentationml/2006/main">
  <p:tag name="AS_UNIQUEID" val="427"/>
</p:tagLst>
</file>

<file path=ppt/tags/tag109.xml><?xml version="1.0" encoding="utf-8"?>
<p:tagLst xmlns:p="http://schemas.openxmlformats.org/presentationml/2006/main">
  <p:tag name="AS_UNIQUEID" val="428"/>
</p:tagLst>
</file>

<file path=ppt/tags/tag11.xml><?xml version="1.0" encoding="utf-8"?>
<p:tagLst xmlns:p="http://schemas.openxmlformats.org/presentationml/2006/main">
  <p:tag name="KSO_WM_DIAGRAM_VIRTUALLY_FRAME" val="{&quot;height&quot;:266.4,&quot;left&quot;:35.65,&quot;top&quot;:39.9,&quot;width&quot;:536.65}"/>
</p:tagLst>
</file>

<file path=ppt/tags/tag110.xml><?xml version="1.0" encoding="utf-8"?>
<p:tagLst xmlns:p="http://schemas.openxmlformats.org/presentationml/2006/main">
  <p:tag name="AS_UNIQUEID" val="429"/>
</p:tagLst>
</file>

<file path=ppt/tags/tag111.xml><?xml version="1.0" encoding="utf-8"?>
<p:tagLst xmlns:p="http://schemas.openxmlformats.org/presentationml/2006/main">
  <p:tag name="AS_UNIQUEID" val="430"/>
</p:tagLst>
</file>

<file path=ppt/tags/tag112.xml><?xml version="1.0" encoding="utf-8"?>
<p:tagLst xmlns:p="http://schemas.openxmlformats.org/presentationml/2006/main">
  <p:tag name="AS_UNIQUEID" val="431"/>
</p:tagLst>
</file>

<file path=ppt/tags/tag113.xml><?xml version="1.0" encoding="utf-8"?>
<p:tagLst xmlns:p="http://schemas.openxmlformats.org/presentationml/2006/main">
  <p:tag name="AS_UNIQUEID" val="432"/>
</p:tagLst>
</file>

<file path=ppt/tags/tag11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15.xml><?xml version="1.0" encoding="utf-8"?>
<p:tagLst xmlns:p="http://schemas.openxmlformats.org/presentationml/2006/main">
  <p:tag name="KSO_WM_MEDIACOVER_FLAG" val="1"/>
</p:tagLst>
</file>

<file path=ppt/tags/tag116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17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  <p:tag name="resource_record_key" val="{&quot;29&quot;:[50000159]}"/>
</p:tagLst>
</file>

<file path=ppt/tags/tag12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3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4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5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6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7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8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19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</p:tagLst>
</file>

<file path=ppt/tags/tag2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693_1*f*1"/>
  <p:tag name="KSO_WM_TEMPLATE_CATEGORY" val="diagram"/>
  <p:tag name="KSO_WM_TEMPLATE_INDEX" val="2022969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8"/>
  <p:tag name="KSO_WM_UNIT_SHOW_EDIT_AREA_INDICATION" val="1"/>
  <p:tag name="KSO_WM_CHIP_GROUPID" val="5e6b05596848fb12bee65ac8"/>
  <p:tag name="KSO_WM_CHIP_XID" val="5e6b05596848fb12bee65aca"/>
  <p:tag name="KSO_WM_UNIT_DEC_AREA_ID" val="e351c49ba5264408953431222eeee9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2ced1f7b3fd46168173a4f8690958a9"/>
  <p:tag name="KSO_WM_UNIT_TEXT_FILL_FORE_SCHEMECOLOR_INDEX_BRIGHTNESS" val="0.25"/>
  <p:tag name="KSO_WM_UNIT_TEXT_FILL_FORE_SCHEMECOLOR_INDEX" val="13"/>
  <p:tag name="KSO_WM_UNIT_TEXT_FILL_TYPE" val="1"/>
  <p:tag name="KSO_WM_TEMPLATE_ASSEMBLE_XID" val="639b06370c9383becde71a2a"/>
  <p:tag name="KSO_WM_TEMPLATE_ASSEMBLE_GROUPID" val="639b06370c9383becde71a2a"/>
</p:tagLst>
</file>

<file path=ppt/tags/tag23.xml><?xml version="1.0" encoding="utf-8"?>
<p:tagLst xmlns:p="http://schemas.openxmlformats.org/presentationml/2006/main">
  <p:tag name="KSO_WM_UNIT_VALUE" val="1100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29693_1*d*2"/>
  <p:tag name="KSO_WM_TEMPLATE_CATEGORY" val="diagram"/>
  <p:tag name="KSO_WM_TEMPLATE_INDEX" val="2022969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d8c68811aaf44b0afeaf1ed0eeeb9c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f744aa00c724dfabe96e346104ec300"/>
  <p:tag name="KSO_WM_TEMPLATE_ASSEMBLE_XID" val="639b06370c9383becde71a2a"/>
  <p:tag name="KSO_WM_TEMPLATE_ASSEMBLE_GROUPID" val="639b06370c9383becde71a2a"/>
</p:tagLst>
</file>

<file path=ppt/tags/tag24.xml><?xml version="1.0" encoding="utf-8"?>
<p:tagLst xmlns:p="http://schemas.openxmlformats.org/presentationml/2006/main">
  <p:tag name="KSO_WM_UNIT_VALUE" val="1396*169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693_1*d*1"/>
  <p:tag name="KSO_WM_TEMPLATE_CATEGORY" val="diagram"/>
  <p:tag name="KSO_WM_TEMPLATE_INDEX" val="2022969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e42755467c24c488a05a463a658ad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09d70351654747d0b334f3689a28fd92"/>
  <p:tag name="KSO_WM_UNIT_SUPPORT_UNIT_TYPE" val="[&quot;d&quot;,&quot;α&quot;,&quot;β&quot;,&quot;θ&quot;]"/>
  <p:tag name="KSO_WM_TEMPLATE_ASSEMBLE_XID" val="639b06370c9383becde71a2a"/>
  <p:tag name="KSO_WM_TEMPLATE_ASSEMBLE_GROUPID" val="639b06370c9383becde71a2a"/>
</p:tagLst>
</file>

<file path=ppt/tags/tag25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93"/>
  <p:tag name="KSO_WM_SLIDE_ID" val="diagram20229693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cab20a758c1ec0b7089d3"/>
  <p:tag name="KSO_WM_SLIDE_TYPE" val="text"/>
  <p:tag name="KSO_WM_SLIDE_SUBTYPE" val="picTxt"/>
  <p:tag name="KSO_WM_SLIDE_SIZE" val="864*396"/>
  <p:tag name="KSO_WM_SLIDE_POSITION" val="48*72"/>
  <p:tag name="KSO_WM_SLIDE_LAYOUT" val="d_f"/>
  <p:tag name="KSO_WM_SLIDE_LAYOUT_CNT" val="2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2-12-15T19:34:17&quot;,&quot;maxSize&quot;:{&quot;size1&quot;:49.99966382980347},&quot;minSize&quot;:{&quot;size1&quot;:36.19966382980347},&quot;normalSize&quot;:{&quot;size1&quot;:46.45591382980346},&quot;subLayout&quot;:[{&quot;id&quot;:&quot;2022-12-15T19:34:17&quot;,&quot;maxSize&quot;:{&quot;size1&quot;:46.69965068052849},&quot;minSize&quot;:{&quot;size1&quot;:19.999650680528482},&quot;normalSize&quot;:{&quot;size1&quot;:34.1920580879359},&quot;subLayout&quot;:[{&quot;id&quot;:&quot;2022-12-15T19:34:17&quot;,&quot;margin&quot;:{&quot;bottom&quot;:0.02600000612437725,&quot;left&quot;:1.6929999589920044,&quot;right&quot;:0.02600000612437725,&quot;top&quot;:1.6929999589920044},&quot;type&quot;:0},{&quot;id&quot;:&quot;2022-12-15T19:34:17&quot;,&quot;margin&quot;:{&quot;bottom&quot;:1.6929999589920044,&quot;left&quot;:1.6929999589920044,&quot;right&quot;:0.02600000612437725,&quot;top&quot;:0.8199999928474426},&quot;type&quot;:0}],&quot;type&quot;:0},{&quot;id&quot;:&quot;2022-12-15T19:34:17&quot;,&quot;margin&quot;:{&quot;bottom&quot;:1.6929999589920044,&quot;left&quot;:1.243999719619751,&quot;right&quot;:1.6929999589920044,&quot;top&quot;:1.6929999589920044},&quot;type&quot;:0}],&quot;type&quot;:0}"/>
  <p:tag name="KSO_WM_SLIDE_BACKGROUND" val="[&quot;general&quot;]"/>
  <p:tag name="KSO_WM_SLIDE_RATIO" val="1.777778"/>
  <p:tag name="KSO_WM_CHIP_FILLPROP" val="[[{&quot;text_align&quot;:&quot;lb&quot;,&quot;text_direction&quot;:&quot;horizontal&quot;,&quot;support_big_font&quot;:false,&quot;picture_toward&quot;:0,&quot;picture_dockside&quot;:[],&quot;fill_id&quot;:&quot;b7340f5df43247b388bf8111af5beefc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39e5b8525f65425eb1a46efefc99b092&quot;,&quot;fill_align&quot;:&quot;lt&quot;,&quot;chip_types&quot;:[&quot;pictext&quot;,&quot;text&quot;,&quot;picture&quot;,&quot;chart&quot;,&quot;table&quot;,&quot;video&quot;]},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36771e6c83554b7eb13570d10bad3e3b&quot;,&quot;fill_align&quot;:&quot;cm&quot;,&quot;chip_types&quot;:[&quot;diagram&quot;,&quot;pictext&quot;,&quot;text&quot;,&quot;picture&quot;,&quot;chart&quot;,&quot;table&quot;,&quot;video&quot;]}],[{&quot;text_align&quot;:&quot;lb&quot;,&quot;text_direction&quot;:&quot;horizontal&quot;,&quot;support_big_font&quot;:false,&quot;picture_toward&quot;:0,&quot;picture_dockside&quot;:[],&quot;fill_id&quot;:&quot;b7340f5df43247b388bf8111af5beefc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39e5b8525f65425eb1a46efefc99b092&quot;,&quot;fill_align&quot;:&quot;lt&quot;,&quot;chip_types&quot;:[&quot;picture&quot;]},{&quot;text_align&quot;:&quot;lm&quot;,&quot;text_direction&quot;:&quot;horizontal&quot;,&quot;support_features&quot;:[&quot;collage&quot;],&quot;support_big_font&quot;:false,&quot;picture_toward&quot;:0,&quot;picture_dockside&quot;:[],&quot;fill_id&quot;:&quot;36771e6c83554b7eb13570d10bad3e3b&quot;,&quot;fill_align&quot;:&quot;rm&quot;,&quot;chip_types&quot;:[&quot;pictext&quot;,&quot;picture&quot;,&quot;chart&quot;,&quot;table&quot;,&quot;video&quot;]}]]"/>
  <p:tag name="KSO_WM_CHIP_DECFILLPROP" val="[]"/>
  <p:tag name="KSO_WM_CHIP_GROUPID" val="5eecab20a758c1ec0b7089d1"/>
  <p:tag name="KSO_WM_SLIDE_BK_DARK_LIGHT" val="2"/>
  <p:tag name="KSO_WM_SLIDE_BACKGROUND_TYPE" val="general"/>
  <p:tag name="KSO_WM_SLIDE_SUPPORT_FEATURE_TYPE" val="0"/>
  <p:tag name="KSO_WM_TEMPLATE_ASSEMBLE_XID" val="639b06370c9383becde71a2a"/>
  <p:tag name="KSO_WM_TEMPLATE_ASSEMBLE_GROUPID" val="639b06370c9383becde71a2a"/>
</p:tagLst>
</file>

<file path=ppt/tags/tag2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27_1*ζ_h_i*1_1_1"/>
  <p:tag name="KSO_WM_TEMPLATE_CATEGORY" val="diagram"/>
  <p:tag name="KSO_WM_TEMPLATE_INDEX" val="2021542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UNIT_PICTURE_TOWARD" val="1"/>
  <p:tag name="KSO_WM_UNIT_VALUE" val="1396*139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27_1*ζ_h_d*1_1_1"/>
  <p:tag name="KSO_WM_TEMPLATE_CATEGORY" val="diagram"/>
  <p:tag name="KSO_WM_TEMPLATE_INDEX" val="2021542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2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427_1*ζ_h_i*1_1_2"/>
  <p:tag name="KSO_WM_TEMPLATE_CATEGORY" val="diagram"/>
  <p:tag name="KSO_WM_TEMPLATE_INDEX" val="2021542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427_1*ζ_h_i*1_1_3"/>
  <p:tag name="KSO_WM_TEMPLATE_CATEGORY" val="diagram"/>
  <p:tag name="KSO_WM_TEMPLATE_INDEX" val="2021542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AS_UNIQUEID" val="1330"/>
</p:tagLst>
</file>

<file path=ppt/tags/tag3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4"/>
  <p:tag name="KSO_WM_UNIT_ID" val="diagram20215427_1*ζ_h_i*1_1_4"/>
  <p:tag name="KSO_WM_TEMPLATE_CATEGORY" val="diagram"/>
  <p:tag name="KSO_WM_TEMPLATE_INDEX" val="2021542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34_1*f*1"/>
  <p:tag name="KSO_WM_TEMPLATE_CATEGORY" val="diagram"/>
  <p:tag name="KSO_WM_TEMPLATE_INDEX" val="2021703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fcfb6491c6474251baf080c86c8573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f818371ca6e430d9cc46fdc0af2530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6"/>
  <p:tag name="KSO_WM_TEMPLATE_ASSEMBLE_GROUPID" val="6065703f4054ed1e2fb81496"/>
</p:tagLst>
</file>

<file path=ppt/tags/tag32.xml><?xml version="1.0" encoding="utf-8"?>
<p:tagLst xmlns:p="http://schemas.openxmlformats.org/presentationml/2006/main">
  <p:tag name="KSO_WM_UNIT_BLOCK" val="0"/>
  <p:tag name="KSO_WM_UNIT_SM_LIMIT_TYPE" val="1"/>
  <p:tag name="KSO_WM_UNIT_DEC_AREA_ID" val="fd846e3714d9467994bd464714eb6ba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34_1*i*1"/>
  <p:tag name="KSO_WM_TEMPLATE_CATEGORY" val="diagram"/>
  <p:tag name="KSO_WM_TEMPLATE_INDEX" val="20217034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23c998712faa657ab9b"/>
  <p:tag name="KSO_WM_CHIP_XID" val="5fadf23c998712faa657ab9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3f4054ed1e2fb81496"/>
  <p:tag name="KSO_WM_TEMPLATE_ASSEMBLE_GROUPID" val="6065703f4054ed1e2fb81496"/>
</p:tagLst>
</file>

<file path=ppt/tags/tag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  <p:tag name="KSO_WM_SLIDE_LAYOUT_INFO" val="{&quot;direction&quot;:1,&quot;id&quot;:&quot;2021-04-01T16:15:35&quot;,&quot;maxSize&quot;:{&quot;size1&quot;:61.3},&quot;minSize&quot;:{&quot;size1&quot;:41.2},&quot;normalSize&quot;:{&quot;size1&quot;:45.26250000000001},&quot;subLayout&quot;:[{&quot;id&quot;:&quot;2021-04-01T16:15:35&quot;,&quot;margin&quot;:{&quot;bottom&quot;:1.6929999589920044,&quot;left&quot;:1.6929999589920044,&quot;right&quot;:1.6929999589920044,&quot;top&quot;:1.6929999589920044},&quot;type&quot;:0},{&quot;id&quot;:&quot;2021-04-01T16:15:35&quot;,&quot;margin&quot;:{&quot;bottom&quot;:1.6929999589920044,&quot;left&quot;:0.02600000612437725,&quot;right&quot;:2.115999937057495,&quot;top&quot;:1.6929999589920044},&quot;type&quot;:0}],&quot;type&quot;:0}"/>
  <p:tag name="KSO_WM_SLIDE_RATIO" val="1.777778"/>
  <p:tag name="KSO_WM_SLIDE_ID" val="diagram20217034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23c998712faa657ab9c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54af87c18ac942a5aeb3bac38f8644f5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444a7d36fbb94b9b9947a9b2c3dbafa1&quot;,&quot;fill_align&quot;:&quot;lb&quot;,&quot;chip_types&quot;:[&quot;text&quot;]}]]"/>
  <p:tag name="KSO_WM_CHIP_DECFILLPROP" val="[]"/>
  <p:tag name="KSO_WM_SLIDE_TYPE" val="text"/>
  <p:tag name="KSO_WM_SLIDE_SIZE" val="887*348"/>
  <p:tag name="KSO_WM_SLIDE_POSITION" val="72*95"/>
  <p:tag name="KSO_WM_CHIP_GROUPID" val="5fadf23c998712faa657ab9b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3f4054ed1e2fb81496"/>
  <p:tag name="KSO_WM_TEMPLATE_ASSEMBLE_GROUPID" val="6065703f4054ed1e2fb81496"/>
</p:tagLst>
</file>

<file path=ppt/tags/tag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</p:tagLst>
</file>

<file path=ppt/tags/tag35.xml><?xml version="1.0" encoding="utf-8"?>
<p:tagLst xmlns:p="http://schemas.openxmlformats.org/presentationml/2006/main">
  <p:tag name="AS_UNIQUEID" val="894"/>
</p:tagLst>
</file>

<file path=ppt/tags/tag36.xml><?xml version="1.0" encoding="utf-8"?>
<p:tagLst xmlns:p="http://schemas.openxmlformats.org/presentationml/2006/main">
  <p:tag name="AS_UNIQUEID" val="889"/>
</p:tagLst>
</file>

<file path=ppt/tags/tag3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</p:tagLst>
</file>

<file path=ppt/tags/tag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</p:tagLst>
</file>

<file path=ppt/tags/tag3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4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4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MEDIACOVER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8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DIAGRAM_VIRTUALLY_FRAME" val="{&quot;height&quot;:266.4,&quot;left&quot;:35.65,&quot;top&quot;:39.9,&quot;width&quot;:536.65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6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.xml><?xml version="1.0" encoding="utf-8"?>
<p:tagLst xmlns:p="http://schemas.openxmlformats.org/presentationml/2006/main">
  <p:tag name="KSO_WM_DIAGRAM_VIRTUALLY_FRAME" val="{&quot;height&quot;:266.4,&quot;left&quot;:35.65,&quot;top&quot;:39.9,&quot;width&quot;:536.65}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4.xml><?xml version="1.0" encoding="utf-8"?>
<p:tagLst xmlns:p="http://schemas.openxmlformats.org/presentationml/2006/main">
  <p:tag name="AS_UNIQUEID" val="413"/>
</p:tagLst>
</file>

<file path=ppt/tags/tag95.xml><?xml version="1.0" encoding="utf-8"?>
<p:tagLst xmlns:p="http://schemas.openxmlformats.org/presentationml/2006/main">
  <p:tag name="AS_UNIQUEID" val="414"/>
</p:tagLst>
</file>

<file path=ppt/tags/tag96.xml><?xml version="1.0" encoding="utf-8"?>
<p:tagLst xmlns:p="http://schemas.openxmlformats.org/presentationml/2006/main">
  <p:tag name="AS_UNIQUEID" val="415"/>
</p:tagLst>
</file>

<file path=ppt/tags/tag97.xml><?xml version="1.0" encoding="utf-8"?>
<p:tagLst xmlns:p="http://schemas.openxmlformats.org/presentationml/2006/main">
  <p:tag name="AS_UNIQUEID" val="416"/>
</p:tagLst>
</file>

<file path=ppt/tags/tag98.xml><?xml version="1.0" encoding="utf-8"?>
<p:tagLst xmlns:p="http://schemas.openxmlformats.org/presentationml/2006/main">
  <p:tag name="AS_UNIQUEID" val="417"/>
</p:tagLst>
</file>

<file path=ppt/tags/tag99.xml><?xml version="1.0" encoding="utf-8"?>
<p:tagLst xmlns:p="http://schemas.openxmlformats.org/presentationml/2006/main">
  <p:tag name="AS_UNIQUEID" val="41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</Words>
  <Application>WPS 演示</Application>
  <PresentationFormat>宽屏</PresentationFormat>
  <Paragraphs>208</Paragraphs>
  <Slides>28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宋体</vt:lpstr>
      <vt:lpstr>Wingdings</vt:lpstr>
      <vt:lpstr>思源黑体 CN Light</vt:lpstr>
      <vt:lpstr>微软雅黑</vt:lpstr>
      <vt:lpstr>Calibri</vt:lpstr>
      <vt:lpstr>楷体</vt:lpstr>
      <vt:lpstr>仓耳渔阳体 W05</vt:lpstr>
      <vt:lpstr>思源黑体 CN Bold</vt:lpstr>
      <vt:lpstr>汉仪楷体简</vt:lpstr>
      <vt:lpstr>Times New Roman</vt:lpstr>
      <vt:lpstr>Arial Unicode MS</vt:lpstr>
      <vt:lpstr>方正大标宋简体</vt:lpstr>
      <vt:lpstr>Segoe UI</vt:lpstr>
      <vt:lpstr>等线</vt:lpstr>
      <vt:lpstr>隶书</vt:lpstr>
      <vt:lpstr>Office 主题</vt:lpstr>
      <vt:lpstr>Photoshop.Image.9</vt:lpstr>
      <vt:lpstr>Equation.KSEE3</vt:lpstr>
      <vt:lpstr>Equation.KSEE3</vt:lpstr>
      <vt:lpstr>Equation.KSEE3</vt:lpstr>
      <vt:lpstr>Equation.KSEE3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70</cp:revision>
  <dcterms:created xsi:type="dcterms:W3CDTF">2023-03-28T07:58:00Z</dcterms:created>
  <dcterms:modified xsi:type="dcterms:W3CDTF">2026-04-09T11:49:33Z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2AA0693733C54EA98D261F1520293FC1_13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