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4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3"/>
  </p:sldMasterIdLst>
  <p:notesMasterIdLst>
    <p:notesMasterId r:id="rId34"/>
  </p:notesMasterIdLst>
  <p:handoutMasterIdLst>
    <p:handoutMasterId r:id="rId35"/>
  </p:handoutMasterIdLst>
  <p:sldIdLst>
    <p:sldId id="257" r:id="rId4"/>
    <p:sldId id="387" r:id="rId5"/>
    <p:sldId id="388" r:id="rId6"/>
    <p:sldId id="409" r:id="rId7"/>
    <p:sldId id="384" r:id="rId8"/>
    <p:sldId id="386" r:id="rId9"/>
    <p:sldId id="385" r:id="rId10"/>
    <p:sldId id="389" r:id="rId11"/>
    <p:sldId id="390" r:id="rId12"/>
    <p:sldId id="392" r:id="rId13"/>
    <p:sldId id="391" r:id="rId14"/>
    <p:sldId id="393" r:id="rId15"/>
    <p:sldId id="394" r:id="rId16"/>
    <p:sldId id="395" r:id="rId17"/>
    <p:sldId id="396" r:id="rId18"/>
    <p:sldId id="398" r:id="rId19"/>
    <p:sldId id="399" r:id="rId20"/>
    <p:sldId id="400" r:id="rId21"/>
    <p:sldId id="402" r:id="rId22"/>
    <p:sldId id="401" r:id="rId23"/>
    <p:sldId id="404" r:id="rId24"/>
    <p:sldId id="411" r:id="rId25"/>
    <p:sldId id="405" r:id="rId26"/>
    <p:sldId id="403" r:id="rId27"/>
    <p:sldId id="407" r:id="rId28"/>
    <p:sldId id="408" r:id="rId29"/>
    <p:sldId id="311" r:id="rId30"/>
    <p:sldId id="371" r:id="rId31"/>
    <p:sldId id="372" r:id="rId32"/>
    <p:sldId id="277" r:id="rId33"/>
  </p:sldIdLst>
  <p:sldSz cx="12192000" cy="6858000"/>
  <p:notesSz cx="6858000" cy="9144000"/>
  <p:embeddedFontLst>
    <p:embeddedFont>
      <p:font typeface="思源黑体 CN Light" panose="020B0300000000000000" charset="-122"/>
      <p:regular r:id="rId40"/>
    </p:embeddedFont>
    <p:embeddedFont>
      <p:font typeface="微软雅黑" panose="020B0503020204020204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楷体" panose="02010609060101010101" charset="-122"/>
      <p:regular r:id="rId46"/>
    </p:embeddedFont>
    <p:embeddedFont>
      <p:font typeface="仓耳渔阳体 W05" panose="02020400000000000000" charset="-122"/>
      <p:regular r:id="rId47"/>
    </p:embeddedFont>
    <p:embeddedFont>
      <p:font typeface="思源黑体 CN Bold" panose="020B0800000000000000" charset="-122"/>
      <p:bold r:id="rId48"/>
    </p:embeddedFont>
    <p:embeddedFont>
      <p:font typeface="汉仪楷体简" panose="02010600000101010101" charset="-128"/>
      <p:regular r:id="rId49"/>
    </p:embeddedFont>
    <p:embeddedFont>
      <p:font typeface="黑体" panose="02010609060101010101" pitchFamily="49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3" userDrawn="1">
          <p15:clr>
            <a:srgbClr val="A4A3A4"/>
          </p15:clr>
        </p15:guide>
        <p15:guide id="2" pos="367" userDrawn="1">
          <p15:clr>
            <a:srgbClr val="A4A3A4"/>
          </p15:clr>
        </p15:guide>
        <p15:guide id="3" pos="72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  <p:cmAuthor id="3" name="1206988966@qq.com" initials="1" lastIdx="0" clrIdx="2"/>
  <p:cmAuthor id="4" name="Sky123.Org" initials="S" lastIdx="0" clrIdx="3"/>
  <p:cmAuthor id="5" name="姜伟光" initials="姜" lastIdx="0" clrIdx="4"/>
  <p:cmAuthor id="6" name="xkb1.com" initials="x" lastIdx="0" clrIdx="5"/>
  <p:cmAuthor id="7" name="Pueschner, Franziska {FA~Shanghai}" initials="P" lastIdx="0" clrIdx="6"/>
  <p:cmAuthor id="8" name="www.xkb1.com" initials="w" lastIdx="0" clrIdx="7"/>
  <p:cmAuthor id="9" name="lenovo" initials="l" lastIdx="0" clrIdx="8"/>
  <p:cmAuthor id="10" name="幸全" initials="幸全" lastIdx="0" clrIdx="9"/>
  <p:cmAuthor id="11" name="HJZX010" initials="" lastIdx="0" clrIdx="10"/>
  <p:cmAuthor id="12" name="Microsoft" initials="M" lastIdx="0" clrIdx="11"/>
  <p:cmAuthor id="13" name="jh" initials="j" lastIdx="0" clrIdx="12"/>
  <p:cmAuthor id="14" name="ming qiu" initials="m" lastIdx="0" clrIdx="13"/>
  <p:cmAuthor id="15" name="王子涵" initials="王" lastIdx="0" clrIdx="14"/>
  <p:cmAuthor id="16" name="MyPC" initials="M" lastIdx="0" clrIdx="15"/>
  <p:cmAuthor id="17" name="李丽" initials="李" lastIdx="0" clrIdx="16"/>
  <p:cmAuthor id="18" name="Nicole Li  李倩" initials="N" lastIdx="0" clrIdx="17"/>
  <p:cmAuthor id="19" name="admin" initials="a" lastIdx="0" clrIdx="18"/>
  <p:cmAuthor id="20" name="222" initials="2" lastIdx="0" clrIdx="19"/>
  <p:cmAuthor id="21" name="我心飞翔" initials="我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033"/>
        <p:guide pos="367"/>
        <p:guide pos="72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117.xml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D:/HuaweiMoveData/Users/samon-ks/Desktop/f98905b3a41040a2acf3791fda592704.jpgf98905b3a41040a2acf3791fda592704"/>
          <p:cNvPicPr/>
          <p:nvPr userDrawn="1">
            <p:custDataLst>
              <p:tags r:id="rId2"/>
            </p:custDataLst>
          </p:nvPr>
        </p:nvPicPr>
        <p:blipFill>
          <a:blip r:embed="rId3"/>
          <a:srcRect l="3144" r="3144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438785" y="635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知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963" y="155575"/>
            <a:ext cx="1955800" cy="5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1022350" y="220663"/>
            <a:ext cx="15001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endParaRPr lang="zh-CN" altLang="en-US" sz="2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425"/>
            <a:ext cx="121920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学分析 涂豆思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究新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625090" y="-569595"/>
            <a:ext cx="6096000" cy="1868805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345" y="102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75353" y="60106"/>
            <a:ext cx="188129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新课导入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D:/HuaweiMoveData/Users/samon-ks/Desktop/f98905b3a41040a2acf3791fda592704.jpgf98905b3a41040a2acf3791fda592704"/>
          <p:cNvPicPr/>
          <p:nvPr userDrawn="1">
            <p:custDataLst>
              <p:tags r:id="rId2"/>
            </p:custDataLst>
          </p:nvPr>
        </p:nvPicPr>
        <p:blipFill>
          <a:blip r:embed="rId3"/>
          <a:srcRect l="3144" r="3144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438785" y="635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知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963" y="155575"/>
            <a:ext cx="1955800" cy="5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1022350" y="220663"/>
            <a:ext cx="15001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endParaRPr lang="zh-CN" altLang="en-US" sz="2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425"/>
            <a:ext cx="121920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学分析 涂豆思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究新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625090" y="-569595"/>
            <a:ext cx="6096000" cy="1868805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345" y="102"/>
              <a:ext cx="960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image" Target="../media/image25.jpeg"/><Relationship Id="rId3" Type="http://schemas.openxmlformats.org/officeDocument/2006/relationships/image" Target="../media/image24.webp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28.jpeg"/><Relationship Id="rId7" Type="http://schemas.openxmlformats.org/officeDocument/2006/relationships/tags" Target="../tags/tag38.xml"/><Relationship Id="rId6" Type="http://schemas.openxmlformats.org/officeDocument/2006/relationships/image" Target="../media/image27.jpeg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image" Target="../media/image29.jpeg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Relationship Id="rId3" Type="http://schemas.openxmlformats.org/officeDocument/2006/relationships/image" Target="../media/image31.w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8.xml"/><Relationship Id="rId6" Type="http://schemas.openxmlformats.org/officeDocument/2006/relationships/image" Target="../media/image36.jpeg"/><Relationship Id="rId5" Type="http://schemas.openxmlformats.org/officeDocument/2006/relationships/tags" Target="../tags/tag47.xml"/><Relationship Id="rId4" Type="http://schemas.openxmlformats.org/officeDocument/2006/relationships/image" Target="../media/image35.jpeg"/><Relationship Id="rId3" Type="http://schemas.openxmlformats.org/officeDocument/2006/relationships/tags" Target="../tags/tag46.xml"/><Relationship Id="rId2" Type="http://schemas.openxmlformats.org/officeDocument/2006/relationships/image" Target="../media/image34.jpeg"/><Relationship Id="rId1" Type="http://schemas.openxmlformats.org/officeDocument/2006/relationships/tags" Target="../tags/tag4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.xml"/><Relationship Id="rId3" Type="http://schemas.openxmlformats.org/officeDocument/2006/relationships/image" Target="../media/image38.jpeg"/><Relationship Id="rId2" Type="http://schemas.openxmlformats.org/officeDocument/2006/relationships/tags" Target="../tags/tag49.xml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" Type="http://schemas.openxmlformats.org/officeDocument/2006/relationships/image" Target="../media/image39.jpe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41.jpe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40.jpeg"/><Relationship Id="rId1" Type="http://schemas.openxmlformats.org/officeDocument/2006/relationships/tags" Target="../tags/tag52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9.xml"/><Relationship Id="rId5" Type="http://schemas.openxmlformats.org/officeDocument/2006/relationships/image" Target="../media/image44.jpeg"/><Relationship Id="rId4" Type="http://schemas.openxmlformats.org/officeDocument/2006/relationships/tags" Target="../tags/tag58.xml"/><Relationship Id="rId3" Type="http://schemas.openxmlformats.org/officeDocument/2006/relationships/image" Target="../media/image43.jpeg"/><Relationship Id="rId2" Type="http://schemas.openxmlformats.org/officeDocument/2006/relationships/tags" Target="../tags/tag57.xml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tags" Target="../tags/tag62.xml"/><Relationship Id="rId4" Type="http://schemas.openxmlformats.org/officeDocument/2006/relationships/image" Target="../media/image46.jpeg"/><Relationship Id="rId3" Type="http://schemas.openxmlformats.org/officeDocument/2006/relationships/tags" Target="../tags/tag61.xml"/><Relationship Id="rId2" Type="http://schemas.openxmlformats.org/officeDocument/2006/relationships/image" Target="../media/image45.jpeg"/><Relationship Id="rId1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9" Type="http://schemas.openxmlformats.org/officeDocument/2006/relationships/tags" Target="../tags/tag80.xml"/><Relationship Id="rId18" Type="http://schemas.openxmlformats.org/officeDocument/2006/relationships/image" Target="../media/image47.png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9" Type="http://schemas.openxmlformats.org/officeDocument/2006/relationships/tags" Target="../tags/tag98.xml"/><Relationship Id="rId18" Type="http://schemas.openxmlformats.org/officeDocument/2006/relationships/image" Target="../media/image48.png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9" Type="http://schemas.openxmlformats.org/officeDocument/2006/relationships/tags" Target="../tags/tag116.xml"/><Relationship Id="rId18" Type="http://schemas.openxmlformats.org/officeDocument/2006/relationships/image" Target="../media/image49.png"/><Relationship Id="rId17" Type="http://schemas.openxmlformats.org/officeDocument/2006/relationships/tags" Target="../tags/tag115.xml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5" Type="http://schemas.openxmlformats.org/officeDocument/2006/relationships/image" Target="../media/image13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image" Target="../media/image12.png"/><Relationship Id="rId2" Type="http://schemas.openxmlformats.org/officeDocument/2006/relationships/tags" Target="../tags/tag2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3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25170" y="253746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8.1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压强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北京大学图书馆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 rot="0">
            <a:off x="864870" y="3790950"/>
            <a:ext cx="10323195" cy="2338705"/>
            <a:chOff x="750414" y="3566966"/>
            <a:chExt cx="10322974" cy="233865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14" y="3798140"/>
              <a:ext cx="2844000" cy="21074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813" y="3766252"/>
              <a:ext cx="2844000" cy="213664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8" y="3566966"/>
              <a:ext cx="2844000" cy="231895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965200" y="431165"/>
            <a:ext cx="9883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实验探究压力作用效果与压力、受力面积的关系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0940" y="1610360"/>
            <a:ext cx="6096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分析甲、乙两图可得到什么结论？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分析乙、丙两图可得到什么结论？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实验中是否可以海绵替代沙坑？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49020" y="917575"/>
            <a:ext cx="9883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实验探究压力作用效果与压力、受力面积的关系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9953" name="文本框 17"/>
          <p:cNvSpPr/>
          <p:nvPr/>
        </p:nvSpPr>
        <p:spPr>
          <a:xfrm>
            <a:off x="919480" y="2236470"/>
            <a:ext cx="7214235" cy="7962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器材：海绵，小方桌模型，砖块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9954" name="图片 225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3970" y="3474720"/>
            <a:ext cx="6877685" cy="21882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07871" y="1472079"/>
            <a:ext cx="11426341" cy="295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1800"/>
              </a:spcAft>
            </a:pPr>
            <a:r>
              <a:rPr lang="zh-CN" altLang="en-US" sz="4000" b="1">
                <a:latin typeface="汉仪楷体简" panose="02010600000101010101" charset="-128"/>
                <a:ea typeface="汉仪楷体简" panose="02010600000101010101" charset="-128"/>
              </a:rPr>
              <a:t>结论：</a:t>
            </a:r>
            <a:endParaRPr lang="en-US" altLang="zh-CN" sz="3600" b="1">
              <a:latin typeface="汉仪楷体简" panose="02010600000101010101" charset="-128"/>
              <a:ea typeface="汉仪楷体简" panose="02010600000101010101" charset="-128"/>
            </a:endParaRPr>
          </a:p>
          <a:p>
            <a:pPr indent="457200">
              <a:lnSpc>
                <a:spcPct val="150000"/>
              </a:lnSpc>
              <a:spcAft>
                <a:spcPts val="1800"/>
              </a:spcAft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当受力面积相同时，压力越大，压力的作用效果越明显；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  <a:p>
            <a:pPr indent="457200">
              <a:lnSpc>
                <a:spcPct val="150000"/>
              </a:lnSpc>
              <a:spcAft>
                <a:spcPts val="1800"/>
              </a:spcAft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当压力相同时受力面积越小，压力的作用效果越明显。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05510" y="1036320"/>
            <a:ext cx="1023683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由于压力的作用效果与压力的大小和受力面积的大小有关，为了定量地反映压力的作用效果，仿照描述速度的方法，引入</a:t>
            </a:r>
            <a:r>
              <a:rPr lang="zh-CN" altLang="en-US" sz="36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压强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的概念。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53789" y="823245"/>
            <a:ext cx="11310582" cy="1660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物理学中，</a:t>
            </a:r>
            <a:r>
              <a:rPr lang="zh-CN" altLang="en-US" sz="3200">
                <a:highlight>
                  <a:srgbClr val="FFFFE7"/>
                </a:highlight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把物体表面受到的压力与受力面积之比叫做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E7"/>
                </a:highlight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压强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(pressure)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，即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4172804" y="2766188"/>
                <a:ext cx="3872552" cy="863600"/>
              </a:xfrm>
              <a:prstGeom prst="rect">
                <a:avLst/>
              </a:prstGeom>
              <a:solidFill>
                <a:srgbClr val="E7FFE7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3200">
                    <a:latin typeface="汉仪楷体简" panose="02010600000101010101" charset="-128"/>
                    <a:ea typeface="汉仪楷体简" panose="02010600000101010101" charset="-128"/>
                    <a:cs typeface="汉仪楷体简" panose="02010600000101010101" charset="-128"/>
                  </a:rPr>
                  <a:t>压强＝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 smtClean="0">
                            <a:latin typeface="Cambria Math" panose="02040503050406030204" pitchFamily="18" charset="0"/>
                            <a:ea typeface="汉仪楷体简" panose="02010600000101010101" charset="-128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压力</m:t>
                        </m:r>
                      </m:num>
                      <m:den>
                        <m:r>
                          <a:rPr lang="zh-CN" altLang="en-US" sz="3200">
                            <a:latin typeface="Cambria Math" panose="02040503050406030204" pitchFamily="18" charset="0"/>
                            <a:ea typeface="MS Mincho" panose="02020609040205080304" charset="-128"/>
                            <a:cs typeface="Cambria Math" panose="02040503050406030204" pitchFamily="18" charset="0"/>
                          </a:rPr>
                          <m:t>受力面积</m:t>
                        </m:r>
                      </m:den>
                    </m:f>
                  </m:oMath>
                </a14:m>
                <a:endParaRPr lang="zh-CN" altLang="en-US" sz="32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804" y="2766188"/>
                <a:ext cx="3872552" cy="863600"/>
              </a:xfrm>
              <a:prstGeom prst="rect">
                <a:avLst/>
              </a:prstGeom>
              <a:blipFill rotWithShape="1">
                <a:blip r:embed="rId1"/>
                <a:stretch>
                  <a:fillRect l="-6" t="-15" r="14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453789" y="4082992"/>
            <a:ext cx="10464421" cy="1782777"/>
            <a:chOff x="453789" y="3973808"/>
            <a:chExt cx="10464421" cy="1782777"/>
          </a:xfrm>
        </p:grpSpPr>
        <p:sp>
          <p:nvSpPr>
            <p:cNvPr id="7" name="文本框 6"/>
            <p:cNvSpPr txBox="1"/>
            <p:nvPr/>
          </p:nvSpPr>
          <p:spPr>
            <a:xfrm>
              <a:off x="453789" y="3973808"/>
              <a:ext cx="10464421" cy="1076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457200">
                <a:lnSpc>
                  <a:spcPct val="150000"/>
                </a:lnSpc>
                <a:defRPr sz="3200" b="1"/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b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如果用 </a:t>
              </a:r>
              <a:r>
                <a:rPr lang="en-US" altLang="zh-CN" b="0" i="1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F </a:t>
              </a:r>
              <a:r>
                <a:rPr lang="zh-CN" altLang="en-US" b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表示压力，</a:t>
              </a:r>
              <a:r>
                <a:rPr lang="en-US" altLang="zh-CN" b="0" i="1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S </a:t>
              </a:r>
              <a:r>
                <a:rPr lang="zh-CN" altLang="en-US" b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表示受力面积，</a:t>
              </a:r>
              <a:r>
                <a:rPr lang="en-US" altLang="zh-CN" b="0" i="1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p </a:t>
              </a:r>
              <a:r>
                <a:rPr lang="zh-CN" altLang="en-US" b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表示压强，则</a:t>
              </a:r>
              <a:endParaRPr lang="zh-CN" altLang="en-US" b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5036025" y="4967280"/>
                  <a:ext cx="2146109" cy="789305"/>
                </a:xfrm>
                <a:prstGeom prst="rect">
                  <a:avLst/>
                </a:prstGeom>
                <a:solidFill>
                  <a:srgbClr val="E7FFE7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3200" i="1">
                      <a:latin typeface="汉仪楷体简" panose="02010600000101010101" charset="-128"/>
                      <a:ea typeface="汉仪楷体简" panose="02010600000101010101" charset="-128"/>
                      <a:cs typeface="汉仪楷体简" panose="02010600000101010101" charset="-128"/>
                    </a:rPr>
                    <a:t>p</a:t>
                  </a:r>
                  <a:r>
                    <a:rPr lang="zh-CN" altLang="en-US" sz="3200">
                      <a:latin typeface="汉仪楷体简" panose="02010600000101010101" charset="-128"/>
                      <a:ea typeface="汉仪楷体简" panose="02010600000101010101" charset="-128"/>
                      <a:cs typeface="汉仪楷体简" panose="02010600000101010101" charset="-128"/>
                    </a:rPr>
                    <a:t>＝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  <a:ea typeface="汉仪楷体简" panose="02010600000101010101" charset="-128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汉仪楷体简" panose="02010600000101010101" charset="-128"/>
                              <a:cs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CN" sz="3200" i="1">
                              <a:latin typeface="Cambria Math" panose="02040503050406030204" pitchFamily="18" charset="0"/>
                              <a:ea typeface="汉仪楷体简" panose="02010600000101010101" charset="-128"/>
                              <a:cs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a14:m>
                  <a:endParaRPr lang="zh-CN" altLang="en-US" sz="3200">
                    <a:latin typeface="汉仪楷体简" panose="02010600000101010101" charset="-128"/>
                    <a:ea typeface="汉仪楷体简" panose="02010600000101010101" charset="-128"/>
                    <a:cs typeface="汉仪楷体简" panose="02010600000101010101" charset="-128"/>
                  </a:endParaRPr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025" y="4967280"/>
                  <a:ext cx="2146109" cy="78930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0972" name="组合 23595"/>
          <p:cNvGrpSpPr/>
          <p:nvPr/>
        </p:nvGrpSpPr>
        <p:grpSpPr>
          <a:xfrm>
            <a:off x="1854200" y="2002473"/>
            <a:ext cx="1528763" cy="1506537"/>
            <a:chOff x="2835" y="2369"/>
            <a:chExt cx="866" cy="635"/>
          </a:xfrm>
        </p:grpSpPr>
        <p:grpSp>
          <p:nvGrpSpPr>
            <p:cNvPr id="40973" name="组合 23596"/>
            <p:cNvGrpSpPr/>
            <p:nvPr/>
          </p:nvGrpSpPr>
          <p:grpSpPr>
            <a:xfrm>
              <a:off x="2835" y="2369"/>
              <a:ext cx="866" cy="635"/>
              <a:chOff x="1338" y="1643"/>
              <a:chExt cx="866" cy="635"/>
            </a:xfrm>
          </p:grpSpPr>
          <p:sp>
            <p:nvSpPr>
              <p:cNvPr id="40974" name="矩形 23597"/>
              <p:cNvSpPr/>
              <p:nvPr/>
            </p:nvSpPr>
            <p:spPr>
              <a:xfrm>
                <a:off x="1338" y="1706"/>
                <a:ext cx="499" cy="4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p>
                <a:pPr algn="ctr"/>
                <a:r>
                  <a:rPr lang="en-US" altLang="zh-CN" sz="3600">
                    <a:solidFill>
                      <a:srgbClr val="FF0000"/>
                    </a:solidFill>
                    <a:latin typeface="汉仪楷体简" panose="02010600000101010101" charset="-128"/>
                    <a:ea typeface="汉仪楷体简" panose="02010600000101010101" charset="-128"/>
                  </a:rPr>
                  <a:t>P=</a:t>
                </a:r>
                <a:endParaRPr lang="en-US" altLang="zh-CN" sz="3600">
                  <a:solidFill>
                    <a:srgbClr val="FF0000"/>
                  </a:solidFill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40975" name="矩形 23598"/>
              <p:cNvSpPr/>
              <p:nvPr/>
            </p:nvSpPr>
            <p:spPr>
              <a:xfrm>
                <a:off x="1787" y="1643"/>
                <a:ext cx="408" cy="3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p>
                <a:pPr algn="ctr"/>
                <a:r>
                  <a:rPr lang="en-US" altLang="zh-CN" sz="3600">
                    <a:solidFill>
                      <a:srgbClr val="FF0000"/>
                    </a:solidFill>
                    <a:latin typeface="汉仪楷体简" panose="02010600000101010101" charset="-128"/>
                    <a:ea typeface="汉仪楷体简" panose="02010600000101010101" charset="-128"/>
                  </a:rPr>
                  <a:t>F</a:t>
                </a:r>
                <a:endParaRPr lang="en-US" altLang="zh-CN" sz="3600">
                  <a:solidFill>
                    <a:srgbClr val="FF0000"/>
                  </a:solidFill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40976" name="矩形 23599"/>
              <p:cNvSpPr/>
              <p:nvPr/>
            </p:nvSpPr>
            <p:spPr>
              <a:xfrm>
                <a:off x="1796" y="1870"/>
                <a:ext cx="408" cy="4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p>
                <a:pPr algn="ctr"/>
                <a:r>
                  <a:rPr lang="en-US" altLang="zh-CN" sz="3600">
                    <a:solidFill>
                      <a:srgbClr val="FF0000"/>
                    </a:solidFill>
                    <a:latin typeface="汉仪楷体简" panose="02010600000101010101" charset="-128"/>
                    <a:ea typeface="汉仪楷体简" panose="02010600000101010101" charset="-128"/>
                  </a:rPr>
                  <a:t>S</a:t>
                </a:r>
                <a:endParaRPr lang="en-US" altLang="zh-CN" sz="3600">
                  <a:solidFill>
                    <a:srgbClr val="FF0000"/>
                  </a:solidFill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</p:grpSp>
        <p:cxnSp>
          <p:nvCxnSpPr>
            <p:cNvPr id="40977" name="直接连接符 23600"/>
            <p:cNvCxnSpPr/>
            <p:nvPr/>
          </p:nvCxnSpPr>
          <p:spPr>
            <a:xfrm>
              <a:off x="3293" y="2659"/>
              <a:ext cx="408" cy="0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40978" name="矩形 23582"/>
          <p:cNvSpPr/>
          <p:nvPr/>
        </p:nvSpPr>
        <p:spPr>
          <a:xfrm>
            <a:off x="3798888" y="2023110"/>
            <a:ext cx="3854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</a:rPr>
              <a:t>N</a:t>
            </a:r>
            <a:endParaRPr lang="en-US" altLang="zh-CN" sz="3200" b="1">
              <a:solidFill>
                <a:srgbClr val="0106CB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0979" name="矩形 23583"/>
          <p:cNvSpPr/>
          <p:nvPr/>
        </p:nvSpPr>
        <p:spPr>
          <a:xfrm>
            <a:off x="3775075" y="2989898"/>
            <a:ext cx="5422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200" b="1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</a:rPr>
              <a:t>m</a:t>
            </a:r>
            <a:r>
              <a:rPr lang="en-US" altLang="zh-CN" sz="3200" b="1" baseline="30000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</a:rPr>
              <a:t>2</a:t>
            </a:r>
            <a:endParaRPr lang="en-US" altLang="zh-CN" sz="3200" b="1" baseline="30000">
              <a:solidFill>
                <a:srgbClr val="0106CB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cxnSp>
        <p:nvCxnSpPr>
          <p:cNvPr id="40980" name="直接连接符 23585"/>
          <p:cNvCxnSpPr/>
          <p:nvPr/>
        </p:nvCxnSpPr>
        <p:spPr>
          <a:xfrm flipV="1">
            <a:off x="3295650" y="2200910"/>
            <a:ext cx="479425" cy="146050"/>
          </a:xfrm>
          <a:prstGeom prst="line">
            <a:avLst/>
          </a:prstGeom>
          <a:ln w="508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cxnSp>
        <p:nvCxnSpPr>
          <p:cNvPr id="40981" name="直接连接符 23586"/>
          <p:cNvCxnSpPr/>
          <p:nvPr/>
        </p:nvCxnSpPr>
        <p:spPr>
          <a:xfrm>
            <a:off x="3295650" y="3075623"/>
            <a:ext cx="479425" cy="153987"/>
          </a:xfrm>
          <a:prstGeom prst="line">
            <a:avLst/>
          </a:prstGeom>
          <a:ln w="508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cxnSp>
      <p:sp>
        <p:nvSpPr>
          <p:cNvPr id="40982" name="文本框 23564"/>
          <p:cNvSpPr/>
          <p:nvPr/>
        </p:nvSpPr>
        <p:spPr>
          <a:xfrm>
            <a:off x="1419860" y="3846830"/>
            <a:ext cx="8057515" cy="521970"/>
          </a:xfrm>
          <a:prstGeom prst="rect">
            <a:avLst/>
          </a:prstGeom>
          <a:solidFill>
            <a:schemeClr val="bg1">
              <a:alpha val="29803"/>
            </a:schemeClr>
          </a:solidFill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国际单位：帕斯卡  简称：帕 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符号：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Pa  </a:t>
            </a:r>
            <a:endParaRPr lang="en-US" altLang="zh-CN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0986" name="文本框 3"/>
          <p:cNvSpPr/>
          <p:nvPr/>
        </p:nvSpPr>
        <p:spPr>
          <a:xfrm>
            <a:off x="1504315" y="5351463"/>
            <a:ext cx="24780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1P</a:t>
            </a:r>
            <a:r>
              <a:rPr lang="en-US" altLang="zh-CN" sz="28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a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的物理意义？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0987" name="矩形 2"/>
          <p:cNvSpPr/>
          <p:nvPr/>
        </p:nvSpPr>
        <p:spPr>
          <a:xfrm>
            <a:off x="1504315" y="6032500"/>
            <a:ext cx="36290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1m</a:t>
            </a:r>
            <a:r>
              <a:rPr lang="en-US" altLang="zh-CN" sz="3200" baseline="30000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3200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受到的压力是</a:t>
            </a:r>
            <a:r>
              <a:rPr lang="en-US" altLang="zh-CN" sz="3200">
                <a:solidFill>
                  <a:srgbClr val="0106CB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1N</a:t>
            </a:r>
            <a:endParaRPr lang="en-US" altLang="zh-CN" sz="3200">
              <a:solidFill>
                <a:srgbClr val="0106CB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1100" y="607060"/>
            <a:ext cx="177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单位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04315" y="4527550"/>
          <a:ext cx="3183890" cy="66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812800" imgH="203200" progId="Equation.KSEE3">
                  <p:embed/>
                </p:oleObj>
              </mc:Choice>
              <mc:Fallback>
                <p:oleObj name="" r:id="rId1" imgW="8128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04315" y="4527550"/>
                        <a:ext cx="3183890" cy="665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788910" y="496570"/>
            <a:ext cx="3808730" cy="3077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20"/>
          <a:stretch>
            <a:fillRect/>
          </a:stretch>
        </p:blipFill>
        <p:spPr>
          <a:xfrm>
            <a:off x="6109970" y="4605020"/>
            <a:ext cx="5405755" cy="20085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 fill="hold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 fill="hold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 fill="hold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 fill="hold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 fill="hold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 fill="hold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 fill="hold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8" grpId="0" animBg="1"/>
      <p:bldP spid="40979" grpId="0" animBg="1"/>
      <p:bldP spid="40982" grpId="0" bldLvl="0" animBg="1"/>
      <p:bldP spid="40986" grpId="0" animBg="1"/>
      <p:bldP spid="409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65505" y="1069340"/>
            <a:ext cx="95961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试估算人双脚站立时对地面的压强是多少？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072755" y="1634490"/>
            <a:ext cx="3881755" cy="50184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02815" y="33013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约为</a:t>
            </a:r>
            <a:r>
              <a:rPr lang="en-US" altLang="zh-CN" sz="4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10</a:t>
            </a:r>
            <a:r>
              <a:rPr lang="en-US" altLang="zh-CN" sz="4000" baseline="30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4</a:t>
            </a:r>
            <a:r>
              <a:rPr lang="en-US" altLang="zh-CN" sz="4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Pa</a:t>
            </a:r>
            <a:endParaRPr lang="en-US" altLang="zh-CN" sz="40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79892" y="4978410"/>
            <a:ext cx="1494508" cy="1509477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1127068" y="1472620"/>
            <a:ext cx="1494508" cy="1509477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952443" y="1306644"/>
            <a:ext cx="349250" cy="331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10899775" y="6321911"/>
            <a:ext cx="349250" cy="331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901" b="901"/>
          <a:stretch>
            <a:fillRect/>
          </a:stretch>
        </p:blipFill>
        <p:spPr>
          <a:xfrm>
            <a:off x="4517804" y="1532466"/>
            <a:ext cx="3156392" cy="48598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14617" r="14617"/>
          <a:stretch>
            <a:fillRect/>
          </a:stretch>
        </p:blipFill>
        <p:spPr>
          <a:xfrm>
            <a:off x="7856070" y="1704849"/>
            <a:ext cx="2932474" cy="45151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15206" r="15206"/>
          <a:stretch>
            <a:fillRect/>
          </a:stretch>
        </p:blipFill>
        <p:spPr>
          <a:xfrm>
            <a:off x="1401495" y="1704849"/>
            <a:ext cx="2932474" cy="4515102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804017" y="448323"/>
            <a:ext cx="10445008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14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一些物体产生的压强</a:t>
            </a:r>
            <a:endParaRPr lang="zh-CN" altLang="en-US" sz="3600" b="1" spc="140">
              <a:solidFill>
                <a:schemeClr val="tx1"/>
              </a:solidFill>
              <a:uFillTx/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99443" y="559435"/>
            <a:ext cx="11515050" cy="2553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</a:pPr>
            <a:r>
              <a:rPr lang="zh-CN" altLang="en-US" sz="320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例题 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我国云南省有一种野牛，被当地人称为“白袜子”，属国家重点保护动物。这种成年野牛每只脚掌的面积大约为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0.025m</a:t>
            </a:r>
            <a:r>
              <a:rPr lang="en-US" altLang="zh-CN" sz="3200" baseline="30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sz="3200"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</a:rPr>
              <a:t>，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它在水平沙地上站立时留下脚印的深度是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1.8cm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。实验表明，使沙地达到相同深度的压强为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1.5×10</a:t>
            </a:r>
            <a:r>
              <a:rPr lang="en-US" altLang="zh-CN" sz="3200" baseline="30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5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Pa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。假设野牛四只脚掌的面积相等，它对沙地的压力为多少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?(g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取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10N/kg)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"/>
          <a:stretch>
            <a:fillRect/>
          </a:stretch>
        </p:blipFill>
        <p:spPr>
          <a:xfrm>
            <a:off x="8018912" y="3112896"/>
            <a:ext cx="3520585" cy="350221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75005" y="3430270"/>
            <a:ext cx="6795770" cy="1925320"/>
            <a:chOff x="1063" y="5402"/>
            <a:chExt cx="10702" cy="3032"/>
          </a:xfrm>
        </p:grpSpPr>
        <p:grpSp>
          <p:nvGrpSpPr>
            <p:cNvPr id="8" name="组合 7"/>
            <p:cNvGrpSpPr/>
            <p:nvPr/>
          </p:nvGrpSpPr>
          <p:grpSpPr>
            <a:xfrm>
              <a:off x="1063" y="5402"/>
              <a:ext cx="10702" cy="1954"/>
              <a:chOff x="1063" y="5402"/>
              <a:chExt cx="10702" cy="1954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1063" y="5402"/>
                <a:ext cx="640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汉仪楷体简" panose="02010600000101010101" charset="-128"/>
                    <a:ea typeface="汉仪楷体简" panose="02010600000101010101" charset="-128"/>
                  </a:rPr>
                  <a:t>解：</a:t>
                </a:r>
                <a:endParaRPr lang="zh-CN" altLang="en-US" sz="28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graphicFrame>
            <p:nvGraphicFramePr>
              <p:cNvPr id="7" name="对象 6">
                <a:hlinkClick r:id="" action="ppaction://ole?verb="/>
              </p:cNvPr>
              <p:cNvGraphicFramePr>
                <a:graphicFrameLocks noChangeAspect="1"/>
              </p:cNvGraphicFramePr>
              <p:nvPr/>
            </p:nvGraphicFramePr>
            <p:xfrm>
              <a:off x="1063" y="6480"/>
              <a:ext cx="10702" cy="8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49" name="" r:id="rId2" imgW="2794000" imgH="228600" progId="Equation.KSEE3">
                      <p:embed/>
                    </p:oleObj>
                  </mc:Choice>
                  <mc:Fallback>
                    <p:oleObj name="" r:id="rId2" imgW="2794000" imgH="228600" progId="Equation.KSEE3">
                      <p:embed/>
                      <p:pic>
                        <p:nvPicPr>
                          <p:cNvPr id="0" name="图片 2048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1063" y="6480"/>
                            <a:ext cx="10702" cy="87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文本框 8"/>
            <p:cNvSpPr txBox="1"/>
            <p:nvPr/>
          </p:nvSpPr>
          <p:spPr>
            <a:xfrm>
              <a:off x="1063" y="7612"/>
              <a:ext cx="876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答：牛对沙地的压力为</a:t>
              </a:r>
              <a:r>
                <a:rPr lang="en-US" altLang="zh-CN" sz="28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15000N</a:t>
              </a:r>
              <a:endPara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增大压强的方法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2980" y="2496185"/>
            <a:ext cx="4411345" cy="3295015"/>
            <a:chOff x="811" y="3931"/>
            <a:chExt cx="6947" cy="5189"/>
          </a:xfrm>
        </p:grpSpPr>
        <p:sp>
          <p:nvSpPr>
            <p:cNvPr id="3" name="文本框 2"/>
            <p:cNvSpPr txBox="1"/>
            <p:nvPr/>
          </p:nvSpPr>
          <p:spPr>
            <a:xfrm>
              <a:off x="933" y="8395"/>
              <a:ext cx="682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压土机的铁轮为什么质量大？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1" y="3931"/>
              <a:ext cx="6826" cy="3794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</p:grpSp>
      <p:grpSp>
        <p:nvGrpSpPr>
          <p:cNvPr id="10" name="组合 9"/>
          <p:cNvGrpSpPr/>
          <p:nvPr/>
        </p:nvGrpSpPr>
        <p:grpSpPr>
          <a:xfrm>
            <a:off x="6416675" y="2258695"/>
            <a:ext cx="4490720" cy="3571875"/>
            <a:chOff x="10678" y="3495"/>
            <a:chExt cx="7072" cy="5625"/>
          </a:xfrm>
        </p:grpSpPr>
        <p:sp>
          <p:nvSpPr>
            <p:cNvPr id="7" name="文本框 6"/>
            <p:cNvSpPr txBox="1"/>
            <p:nvPr/>
          </p:nvSpPr>
          <p:spPr>
            <a:xfrm>
              <a:off x="11124" y="8395"/>
              <a:ext cx="662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锤子锤钉子时为什么要用力？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48141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573" y="3869"/>
              <a:ext cx="6177" cy="38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圆角矩形 8"/>
            <p:cNvSpPr/>
            <p:nvPr/>
          </p:nvSpPr>
          <p:spPr>
            <a:xfrm>
              <a:off x="10678" y="3495"/>
              <a:ext cx="2782" cy="15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25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3056255"/>
            <a:ext cx="5820410" cy="3477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512570" y="619125"/>
            <a:ext cx="9341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超载运砂车压塌桥梁或压坏路面，这说明了什么？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411605" y="541020"/>
            <a:ext cx="1082675" cy="883285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636645" y="320040"/>
            <a:ext cx="3765550" cy="1104265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704975" y="1558290"/>
            <a:ext cx="496570" cy="57404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5061585" y="1558290"/>
            <a:ext cx="496570" cy="57404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35075" y="2132330"/>
            <a:ext cx="1656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压力大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43605" y="2132330"/>
            <a:ext cx="3733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压力作用效果明显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102" name="图片 1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695440" y="3645535"/>
            <a:ext cx="4945380" cy="2842260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增大压强的方法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8360" y="2533015"/>
            <a:ext cx="3632200" cy="3073400"/>
            <a:chOff x="1336" y="3989"/>
            <a:chExt cx="5720" cy="4840"/>
          </a:xfrm>
        </p:grpSpPr>
        <p:pic>
          <p:nvPicPr>
            <p:cNvPr id="112" name="图片 1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336" y="3989"/>
              <a:ext cx="5720" cy="3819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3" name="文本框 2"/>
            <p:cNvSpPr txBox="1"/>
            <p:nvPr/>
          </p:nvSpPr>
          <p:spPr>
            <a:xfrm>
              <a:off x="1752" y="8104"/>
              <a:ext cx="46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刀刃为什么锋利？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919345" y="2463800"/>
            <a:ext cx="2967355" cy="3142615"/>
            <a:chOff x="7747" y="3880"/>
            <a:chExt cx="4673" cy="4949"/>
          </a:xfrm>
        </p:grpSpPr>
        <p:pic>
          <p:nvPicPr>
            <p:cNvPr id="113" name="图片 11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rcRect b="11675"/>
            <a:stretch>
              <a:fillRect/>
            </a:stretch>
          </p:blipFill>
          <p:spPr bwMode="auto">
            <a:xfrm>
              <a:off x="7747" y="3880"/>
              <a:ext cx="4673" cy="3928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5" name="文本框 4"/>
            <p:cNvSpPr txBox="1"/>
            <p:nvPr/>
          </p:nvSpPr>
          <p:spPr>
            <a:xfrm>
              <a:off x="7759" y="8104"/>
              <a:ext cx="46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针头为什么要尖细？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25485" y="1497330"/>
            <a:ext cx="3034030" cy="4109085"/>
            <a:chOff x="13111" y="2358"/>
            <a:chExt cx="4778" cy="6471"/>
          </a:xfrm>
        </p:grpSpPr>
        <p:pic>
          <p:nvPicPr>
            <p:cNvPr id="114" name="图片 1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3111" y="2358"/>
              <a:ext cx="4485" cy="5450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7" name="文本框 6"/>
            <p:cNvSpPr txBox="1"/>
            <p:nvPr/>
          </p:nvSpPr>
          <p:spPr>
            <a:xfrm>
              <a:off x="13228" y="8104"/>
              <a:ext cx="466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盲道为什么要凸出？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增小压强的方法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62650" y="2658110"/>
            <a:ext cx="5047615" cy="3341370"/>
            <a:chOff x="9390" y="4186"/>
            <a:chExt cx="7949" cy="5262"/>
          </a:xfrm>
        </p:grpSpPr>
        <p:sp>
          <p:nvSpPr>
            <p:cNvPr id="4" name="文本框 3"/>
            <p:cNvSpPr txBox="1"/>
            <p:nvPr/>
          </p:nvSpPr>
          <p:spPr>
            <a:xfrm>
              <a:off x="9390" y="8724"/>
              <a:ext cx="794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载货货车为什么安装那么多车轮？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  <p:pic>
          <p:nvPicPr>
            <p:cNvPr id="7" name="图片 6"/>
            <p:cNvPicPr/>
            <p:nvPr/>
          </p:nvPicPr>
          <p:blipFill>
            <a:blip r:embed="rId1"/>
            <a:srcRect r="7688" b="11762"/>
            <a:stretch>
              <a:fillRect/>
            </a:stretch>
          </p:blipFill>
          <p:spPr>
            <a:xfrm>
              <a:off x="9545" y="4186"/>
              <a:ext cx="7794" cy="4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686435" y="2658110"/>
            <a:ext cx="5046980" cy="3341370"/>
            <a:chOff x="1081" y="4186"/>
            <a:chExt cx="7948" cy="5262"/>
          </a:xfrm>
        </p:grpSpPr>
        <p:pic>
          <p:nvPicPr>
            <p:cNvPr id="104" name="图片 10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81" y="4186"/>
              <a:ext cx="7250" cy="4202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8" name="文本框 7"/>
            <p:cNvSpPr txBox="1"/>
            <p:nvPr/>
          </p:nvSpPr>
          <p:spPr>
            <a:xfrm>
              <a:off x="1081" y="8724"/>
              <a:ext cx="794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坦克为什么安装履带？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816610" y="2483485"/>
            <a:ext cx="9432925" cy="4027805"/>
            <a:chOff x="1286" y="3911"/>
            <a:chExt cx="14855" cy="634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86" y="3911"/>
              <a:ext cx="8684" cy="521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31" y="9530"/>
              <a:ext cx="147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双脚站在鸡蛋上，鸡蛋为什么没破？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增小压强的方法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249160" y="650240"/>
            <a:ext cx="4131310" cy="5683250"/>
            <a:chOff x="12293" y="1024"/>
            <a:chExt cx="6506" cy="8950"/>
          </a:xfrm>
        </p:grpSpPr>
        <p:pic>
          <p:nvPicPr>
            <p:cNvPr id="6" name="图片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033" y="1024"/>
              <a:ext cx="5139" cy="784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2293" y="9250"/>
              <a:ext cx="650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 fontAlgn="base">
                <a:buClrTx/>
                <a:buSzTx/>
                <a:buFontTx/>
              </a:pPr>
              <a:r>
                <a:rPr lang="zh-CN" altLang="en-US" sz="2400">
                  <a:effectLst/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坐垫为什么是宽大柔软</a:t>
              </a:r>
              <a:endParaRPr lang="zh-CN" altLang="en-US" sz="2400">
                <a:effectLst/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增小压强的方法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1985" y="1912620"/>
            <a:ext cx="5046980" cy="4411980"/>
            <a:chOff x="959" y="2908"/>
            <a:chExt cx="7948" cy="6948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rcRect r="20495"/>
            <a:stretch>
              <a:fillRect/>
            </a:stretch>
          </p:blipFill>
          <p:spPr bwMode="auto">
            <a:xfrm>
              <a:off x="2518" y="2908"/>
              <a:ext cx="4506" cy="5647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8" name="文本框 7"/>
            <p:cNvSpPr txBox="1"/>
            <p:nvPr/>
          </p:nvSpPr>
          <p:spPr>
            <a:xfrm>
              <a:off x="959" y="9132"/>
              <a:ext cx="794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书包背带为什么宽大？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6178263" y="1736990"/>
            <a:ext cx="4513994" cy="4702545"/>
            <a:chOff x="4136" y="880"/>
            <a:chExt cx="6409" cy="6256"/>
          </a:xfrm>
        </p:grpSpPr>
        <p:pic>
          <p:nvPicPr>
            <p:cNvPr id="109" name="图片 10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136" y="880"/>
              <a:ext cx="6409" cy="4808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23589" name="Text Box 3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819" y="6132"/>
              <a:ext cx="5257" cy="10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fontAlgn="base">
                <a:buClrTx/>
                <a:buSzTx/>
                <a:buFontTx/>
              </a:pPr>
              <a:r>
                <a:rPr lang="zh-CN" altLang="en-US" sz="2400">
                  <a:effectLst/>
                  <a:latin typeface="汉仪楷体简" panose="02010600000101010101" charset="-128"/>
                  <a:ea typeface="汉仪楷体简" panose="02010600000101010101" charset="-128"/>
                  <a:sym typeface="+mn-ea"/>
                </a:rPr>
                <a:t>高层建筑地基宽厚，且用空心砖代替实心砖</a:t>
              </a:r>
              <a:endParaRPr lang="zh-CN" altLang="en-US" sz="2400">
                <a:effectLst/>
                <a:latin typeface="汉仪楷体简" panose="02010600000101010101" charset="-128"/>
                <a:ea typeface="汉仪楷体简" panose="02010600000101010101" charset="-128"/>
                <a:sym typeface="+mn-ea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2980" y="8350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增小压强的方法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756410"/>
            <a:ext cx="4264660" cy="44875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650865" y="709295"/>
            <a:ext cx="5836920" cy="5924550"/>
            <a:chOff x="8899" y="1117"/>
            <a:chExt cx="9192" cy="9330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899" y="1117"/>
              <a:ext cx="7384" cy="4710"/>
            </a:xfrm>
            <a:prstGeom prst="rect">
              <a:avLst/>
            </a:prstGeom>
            <a:noFill/>
            <a:ln w="12700">
              <a:solidFill>
                <a:schemeClr val="accent5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2379" y="4450"/>
              <a:ext cx="5713" cy="4395"/>
            </a:xfrm>
            <a:prstGeom prst="ellipse">
              <a:avLst/>
            </a:prstGeom>
            <a:ln w="44450">
              <a:solidFill>
                <a:srgbClr val="2B71B9"/>
              </a:solidFill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9316" y="9141"/>
              <a:ext cx="782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latin typeface="汉仪楷体简" panose="02010600000101010101" charset="-128"/>
                  <a:ea typeface="汉仪楷体简" panose="02010600000101010101" charset="-128"/>
                </a:rPr>
                <a:t>铁轨为什么不直铺到地面上，而是铺在枕木上？</a:t>
              </a:r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8181" y="1081626"/>
            <a:ext cx="3242333" cy="365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图片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5313" y="1094325"/>
            <a:ext cx="4876198" cy="3637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文本框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0700" y="4852494"/>
            <a:ext cx="1113144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457200" eaLnBrk="1" latinLnBrk="0" hangingPunct="1">
              <a:lnSpc>
                <a:spcPct val="14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小小的蚊子能轻易地用口器把皮肤刺破，重重的骆驼却不会陷入沙中，结合我们学过的知识，你能解释这种现象吗？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860" y="5295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汉仪楷体简" panose="02010600000101010101" charset="-128"/>
                <a:ea typeface="汉仪楷体简" panose="02010600000101010101" charset="-128"/>
              </a:rPr>
              <a:t>现象解释</a:t>
            </a:r>
            <a:endParaRPr lang="zh-CN" altLang="en-US" sz="40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3250" name="组合 33793"/>
          <p:cNvGrpSpPr/>
          <p:nvPr/>
        </p:nvGrpSpPr>
        <p:grpSpPr>
          <a:xfrm>
            <a:off x="3042920" y="1140460"/>
            <a:ext cx="1524000" cy="609600"/>
            <a:chOff x="2016" y="672"/>
            <a:chExt cx="960" cy="384"/>
          </a:xfrm>
        </p:grpSpPr>
        <p:sp>
          <p:nvSpPr>
            <p:cNvPr id="53251" name="矩形 33794"/>
            <p:cNvSpPr/>
            <p:nvPr/>
          </p:nvSpPr>
          <p:spPr>
            <a:xfrm>
              <a:off x="2016" y="672"/>
              <a:ext cx="960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52" name="文本框 33795"/>
            <p:cNvSpPr/>
            <p:nvPr/>
          </p:nvSpPr>
          <p:spPr>
            <a:xfrm>
              <a:off x="2160" y="672"/>
              <a:ext cx="768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汉仪楷体简" panose="02010600000101010101" charset="-128"/>
                  <a:ea typeface="汉仪楷体简" panose="02010600000101010101" charset="-128"/>
                </a:rPr>
                <a:t>压力</a:t>
              </a:r>
              <a:endParaRPr lang="en-US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53253" name="文本框 33796"/>
          <p:cNvSpPr/>
          <p:nvPr/>
        </p:nvSpPr>
        <p:spPr>
          <a:xfrm>
            <a:off x="859155" y="506730"/>
            <a:ext cx="12954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40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小结</a:t>
            </a:r>
            <a:r>
              <a:rPr lang="en-US" altLang="zh-CN" sz="40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:</a:t>
            </a:r>
            <a:endParaRPr lang="en-US" altLang="zh-CN" sz="4000" b="1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53254" name="组合 3"/>
          <p:cNvGrpSpPr/>
          <p:nvPr/>
        </p:nvGrpSpPr>
        <p:grpSpPr>
          <a:xfrm>
            <a:off x="2661920" y="3296285"/>
            <a:ext cx="2286000" cy="1882775"/>
            <a:chOff x="2034" y="4560"/>
            <a:chExt cx="3600" cy="2966"/>
          </a:xfrm>
        </p:grpSpPr>
        <p:sp>
          <p:nvSpPr>
            <p:cNvPr id="53255" name="燕尾形箭头 33798"/>
            <p:cNvSpPr/>
            <p:nvPr/>
          </p:nvSpPr>
          <p:spPr>
            <a:xfrm rot="5400000">
              <a:off x="2752" y="5040"/>
              <a:ext cx="1680" cy="720"/>
            </a:xfrm>
            <a:prstGeom prst="notchedRightArrow">
              <a:avLst>
                <a:gd name="adj1" fmla="val 50000"/>
                <a:gd name="adj2" fmla="val 58290"/>
              </a:avLst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grpSp>
          <p:nvGrpSpPr>
            <p:cNvPr id="53256" name="组合 33799"/>
            <p:cNvGrpSpPr/>
            <p:nvPr/>
          </p:nvGrpSpPr>
          <p:grpSpPr>
            <a:xfrm>
              <a:off x="2034" y="6566"/>
              <a:ext cx="3600" cy="960"/>
              <a:chOff x="2016" y="3168"/>
              <a:chExt cx="960" cy="384"/>
            </a:xfrm>
          </p:grpSpPr>
          <p:sp>
            <p:nvSpPr>
              <p:cNvPr id="53257" name="矩形 33800"/>
              <p:cNvSpPr/>
              <p:nvPr/>
            </p:nvSpPr>
            <p:spPr>
              <a:xfrm>
                <a:off x="2016" y="3168"/>
                <a:ext cx="960" cy="3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zh-CN" altLang="en-US" sz="32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53258" name="文本框 33801"/>
              <p:cNvSpPr/>
              <p:nvPr/>
            </p:nvSpPr>
            <p:spPr>
              <a:xfrm>
                <a:off x="2272" y="3168"/>
                <a:ext cx="672" cy="3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en-US" sz="3200">
                    <a:latin typeface="汉仪楷体简" panose="02010600000101010101" charset="-128"/>
                    <a:ea typeface="汉仪楷体简" panose="02010600000101010101" charset="-128"/>
                  </a:rPr>
                  <a:t>压强</a:t>
                </a:r>
                <a:endParaRPr lang="en-US" altLang="en-US" sz="32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</p:grpSp>
      </p:grpSp>
      <p:grpSp>
        <p:nvGrpSpPr>
          <p:cNvPr id="53259" name="组合 33802"/>
          <p:cNvGrpSpPr/>
          <p:nvPr/>
        </p:nvGrpSpPr>
        <p:grpSpPr>
          <a:xfrm>
            <a:off x="1442720" y="2740660"/>
            <a:ext cx="4114800" cy="620713"/>
            <a:chOff x="1488" y="1968"/>
            <a:chExt cx="2064" cy="391"/>
          </a:xfrm>
        </p:grpSpPr>
        <p:sp>
          <p:nvSpPr>
            <p:cNvPr id="53260" name="矩形 33803"/>
            <p:cNvSpPr/>
            <p:nvPr/>
          </p:nvSpPr>
          <p:spPr>
            <a:xfrm>
              <a:off x="1488" y="1968"/>
              <a:ext cx="2064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61" name="文本框 33804"/>
            <p:cNvSpPr/>
            <p:nvPr/>
          </p:nvSpPr>
          <p:spPr>
            <a:xfrm>
              <a:off x="1632" y="1991"/>
              <a:ext cx="1920" cy="368"/>
            </a:xfrm>
            <a:prstGeom prst="rect">
              <a:avLst/>
            </a:prstGeom>
            <a:solidFill>
              <a:schemeClr val="bg1">
                <a:alpha val="32999"/>
              </a:schemeClr>
            </a:solidFill>
            <a:ln w="9525">
              <a:noFill/>
            </a:ln>
          </p:spPr>
          <p:txBody>
            <a:bodyPr>
              <a:spAutoFit/>
            </a:bodyPr>
            <a:p>
              <a:pPr defTabSz="914400">
                <a:spcBef>
                  <a:spcPct val="50000"/>
                </a:spcBef>
                <a:buClrTx/>
                <a:buSzPct val="100000"/>
                <a:buFontTx/>
                <a:buNone/>
              </a:pP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压力的作用效果  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</p:grpSp>
      <p:grpSp>
        <p:nvGrpSpPr>
          <p:cNvPr id="53262" name="组合 1"/>
          <p:cNvGrpSpPr/>
          <p:nvPr/>
        </p:nvGrpSpPr>
        <p:grpSpPr>
          <a:xfrm>
            <a:off x="4584383" y="1165860"/>
            <a:ext cx="7093325" cy="583565"/>
            <a:chOff x="5063" y="1204"/>
            <a:chExt cx="11170" cy="919"/>
          </a:xfrm>
        </p:grpSpPr>
        <p:sp>
          <p:nvSpPr>
            <p:cNvPr id="53263" name="文本框 33805"/>
            <p:cNvSpPr/>
            <p:nvPr/>
          </p:nvSpPr>
          <p:spPr>
            <a:xfrm>
              <a:off x="8108" y="1204"/>
              <a:ext cx="8125" cy="91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垂直作用在物体表面上的力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64" name="燕尾形箭头 33806"/>
            <p:cNvSpPr/>
            <p:nvPr/>
          </p:nvSpPr>
          <p:spPr>
            <a:xfrm>
              <a:off x="5063" y="1301"/>
              <a:ext cx="2643" cy="534"/>
            </a:xfrm>
            <a:prstGeom prst="notchedRightArrow">
              <a:avLst>
                <a:gd name="adj1" fmla="val 50000"/>
                <a:gd name="adj2" fmla="val 124973"/>
              </a:avLst>
            </a:prstGeom>
            <a:solidFill>
              <a:srgbClr val="72BFC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53265" name="组合 2"/>
          <p:cNvGrpSpPr/>
          <p:nvPr/>
        </p:nvGrpSpPr>
        <p:grpSpPr>
          <a:xfrm>
            <a:off x="4947920" y="2839428"/>
            <a:ext cx="5474093" cy="456923"/>
            <a:chOff x="5365" y="3753"/>
            <a:chExt cx="8620" cy="720"/>
          </a:xfrm>
        </p:grpSpPr>
        <p:sp>
          <p:nvSpPr>
            <p:cNvPr id="53266" name="燕尾形箭头 33807"/>
            <p:cNvSpPr/>
            <p:nvPr/>
          </p:nvSpPr>
          <p:spPr>
            <a:xfrm>
              <a:off x="5365" y="3818"/>
              <a:ext cx="2434" cy="588"/>
            </a:xfrm>
            <a:prstGeom prst="notchedRightArrow">
              <a:avLst>
                <a:gd name="adj1" fmla="val 50000"/>
                <a:gd name="adj2" fmla="val 109963"/>
              </a:avLst>
            </a:prstGeom>
            <a:solidFill>
              <a:srgbClr val="72BFC5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67" name="矩形 33808"/>
            <p:cNvSpPr/>
            <p:nvPr/>
          </p:nvSpPr>
          <p:spPr>
            <a:xfrm>
              <a:off x="7994" y="3753"/>
              <a:ext cx="5991" cy="7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p>
              <a:pPr algn="ctr">
                <a:lnSpc>
                  <a:spcPct val="80000"/>
                </a:lnSpc>
              </a:pP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使物体发生形变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53268" name="组合 4"/>
          <p:cNvGrpSpPr/>
          <p:nvPr/>
        </p:nvGrpSpPr>
        <p:grpSpPr>
          <a:xfrm>
            <a:off x="4501833" y="4502785"/>
            <a:ext cx="7419727" cy="632230"/>
            <a:chOff x="4933" y="6460"/>
            <a:chExt cx="11684" cy="995"/>
          </a:xfrm>
        </p:grpSpPr>
        <p:sp>
          <p:nvSpPr>
            <p:cNvPr id="53269" name="燕尾形箭头 33809"/>
            <p:cNvSpPr/>
            <p:nvPr/>
          </p:nvSpPr>
          <p:spPr>
            <a:xfrm>
              <a:off x="4933" y="6552"/>
              <a:ext cx="2640" cy="600"/>
            </a:xfrm>
            <a:prstGeom prst="notchedRightArrow">
              <a:avLst>
                <a:gd name="adj1" fmla="val 50000"/>
                <a:gd name="adj2" fmla="val 110000"/>
              </a:avLst>
            </a:prstGeom>
            <a:solidFill>
              <a:srgbClr val="9ED3D7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70" name="文本框 33810"/>
            <p:cNvSpPr/>
            <p:nvPr/>
          </p:nvSpPr>
          <p:spPr>
            <a:xfrm>
              <a:off x="7975" y="6460"/>
              <a:ext cx="8642" cy="9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物体单位面积上受到的压力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53271" name="组合 7"/>
          <p:cNvGrpSpPr/>
          <p:nvPr/>
        </p:nvGrpSpPr>
        <p:grpSpPr>
          <a:xfrm>
            <a:off x="3588385" y="5448300"/>
            <a:ext cx="8181192" cy="989614"/>
            <a:chOff x="3493" y="7948"/>
            <a:chExt cx="12885" cy="1559"/>
          </a:xfrm>
        </p:grpSpPr>
        <p:sp>
          <p:nvSpPr>
            <p:cNvPr id="53272" name="燕尾形箭头 33798"/>
            <p:cNvSpPr/>
            <p:nvPr/>
          </p:nvSpPr>
          <p:spPr>
            <a:xfrm rot="2100000">
              <a:off x="3493" y="7948"/>
              <a:ext cx="2636" cy="558"/>
            </a:xfrm>
            <a:prstGeom prst="notchedRightArrow">
              <a:avLst>
                <a:gd name="adj1" fmla="val 50000"/>
                <a:gd name="adj2" fmla="val 58284"/>
              </a:avLst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3273" name="文本框 33810"/>
            <p:cNvSpPr/>
            <p:nvPr/>
          </p:nvSpPr>
          <p:spPr>
            <a:xfrm>
              <a:off x="6357" y="8511"/>
              <a:ext cx="10021" cy="9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p>
              <a:pPr>
                <a:lnSpc>
                  <a:spcPct val="110000"/>
                </a:lnSpc>
              </a:pP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压强的计算、增大减小压强的方法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 fill="hold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 fill="hold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1035685" y="891540"/>
            <a:ext cx="9967595" cy="314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33350" indent="-133350">
              <a:lnSpc>
                <a:spcPct val="130000"/>
              </a:lnSpc>
            </a:pPr>
            <a:r>
              <a:rPr lang="en-US" altLang="zh-CN" sz="3200" b="1"/>
              <a:t>1</a:t>
            </a:r>
            <a:r>
              <a:rPr lang="zh-CN" altLang="en-US" sz="3200" b="1"/>
              <a:t>、</a:t>
            </a:r>
            <a:r>
              <a:rPr lang="zh-CN" altLang="zh-CN" sz="3200">
                <a:sym typeface="+mn-ea"/>
              </a:rPr>
              <a:t>用拇指和食指按压一支铅笔的两端，拇指和食指受到的压力分别为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F1</a:t>
            </a:r>
            <a:r>
              <a:rPr lang="zh-CN" altLang="zh-CN" sz="3200">
                <a:sym typeface="+mn-ea"/>
              </a:rPr>
              <a:t>和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F2</a:t>
            </a:r>
            <a:r>
              <a:rPr lang="zh-CN" altLang="zh-CN" sz="3200">
                <a:sym typeface="+mn-ea"/>
              </a:rPr>
              <a:t>，压强分别为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P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1</a:t>
            </a:r>
            <a:r>
              <a:rPr lang="zh-CN" altLang="zh-CN" sz="3200">
                <a:sym typeface="+mn-ea"/>
              </a:rPr>
              <a:t>和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P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2</a:t>
            </a:r>
            <a:r>
              <a:rPr lang="zh-CN" altLang="zh-CN" sz="3200">
                <a:sym typeface="+mn-ea"/>
              </a:rPr>
              <a:t>，则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F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1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______F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2</a:t>
            </a:r>
            <a:r>
              <a:rPr lang="zh-CN" altLang="zh-CN" sz="3200">
                <a:sym typeface="+mn-ea"/>
              </a:rPr>
              <a:t>，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P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1 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______P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2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 </a:t>
            </a:r>
            <a:r>
              <a:rPr lang="zh-CN" altLang="zh-CN" sz="3200">
                <a:sym typeface="+mn-ea"/>
              </a:rPr>
              <a:t>（两空选填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“&gt;”&lt;”</a:t>
            </a:r>
            <a:r>
              <a:rPr lang="zh-CN" altLang="zh-CN" sz="3200">
                <a:sym typeface="+mn-ea"/>
              </a:rPr>
              <a:t>或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“=”</a:t>
            </a:r>
            <a:r>
              <a:rPr lang="zh-CN" altLang="zh-CN" sz="3200">
                <a:sym typeface="+mn-ea"/>
              </a:rPr>
              <a:t>）；</a:t>
            </a:r>
            <a:endParaRPr lang="zh-CN" altLang="zh-CN" sz="3200">
              <a:sym typeface="+mn-ea"/>
            </a:endParaRPr>
          </a:p>
          <a:p>
            <a:pPr marL="133350" indent="-133350">
              <a:lnSpc>
                <a:spcPct val="130000"/>
              </a:lnSpc>
            </a:pPr>
            <a:r>
              <a:rPr lang="zh-CN" altLang="zh-CN" sz="3200">
                <a:sym typeface="+mn-ea"/>
              </a:rPr>
              <a:t>若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F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1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=1N</a:t>
            </a:r>
            <a:r>
              <a:rPr lang="zh-CN" altLang="zh-CN" sz="3200">
                <a:sym typeface="+mn-ea"/>
              </a:rPr>
              <a:t>，笔尖的面积为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1</a:t>
            </a:r>
            <a:r>
              <a:rPr lang="en-US" altLang="zh-CN" sz="3200">
                <a:latin typeface="Calibri" panose="020F0502020204030204" pitchFamily="34" charset="0"/>
                <a:ea typeface="黑体" panose="02010609060101010101" pitchFamily="49" charset="-122"/>
                <a:sym typeface="+mn-ea"/>
              </a:rPr>
              <a:t>x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10</a:t>
            </a:r>
            <a:r>
              <a:rPr lang="en-US" altLang="zh-CN" sz="3200" baseline="30000">
                <a:latin typeface="Calibri" panose="020F0502020204030204" pitchFamily="34" charset="0"/>
                <a:sym typeface="+mn-ea"/>
              </a:rPr>
              <a:t>-6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m</a:t>
            </a:r>
            <a:r>
              <a:rPr lang="en-US" altLang="zh-CN" sz="3200" baseline="30000">
                <a:latin typeface="Calibri" panose="020F0502020204030204" pitchFamily="34" charset="0"/>
                <a:sym typeface="+mn-ea"/>
              </a:rPr>
              <a:t>2</a:t>
            </a:r>
            <a:r>
              <a:rPr lang="zh-CN" altLang="zh-CN" sz="3200">
                <a:sym typeface="+mn-ea"/>
              </a:rPr>
              <a:t>，</a:t>
            </a:r>
            <a:r>
              <a:rPr lang="en-US" altLang="zh-CN" sz="3200">
                <a:sym typeface="+mn-ea"/>
              </a:rPr>
              <a:t> </a:t>
            </a:r>
            <a:r>
              <a:rPr lang="zh-CN" altLang="zh-CN" sz="3200">
                <a:sym typeface="+mn-ea"/>
              </a:rPr>
              <a:t>则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P</a:t>
            </a:r>
            <a:r>
              <a:rPr lang="en-US" altLang="zh-CN" sz="3200" baseline="-25000">
                <a:latin typeface="Calibri" panose="020F0502020204030204" pitchFamily="34" charset="0"/>
                <a:sym typeface="+mn-ea"/>
              </a:rPr>
              <a:t>2</a:t>
            </a:r>
            <a:r>
              <a:rPr lang="en-US" altLang="zh-CN" sz="3200">
                <a:latin typeface="Calibri" panose="020F0502020204030204" pitchFamily="34" charset="0"/>
                <a:sym typeface="+mn-ea"/>
              </a:rPr>
              <a:t>=______Pa</a:t>
            </a:r>
            <a:r>
              <a:rPr lang="zh-CN" altLang="zh-CN" sz="3200">
                <a:sym typeface="+mn-ea"/>
              </a:rPr>
              <a:t>。</a:t>
            </a:r>
            <a:endParaRPr lang="zh-CN" altLang="en-US" sz="3200"/>
          </a:p>
          <a:p>
            <a:endParaRPr lang="zh-CN" altLang="en-US" sz="3200" b="1"/>
          </a:p>
        </p:txBody>
      </p:sp>
      <p:pic>
        <p:nvPicPr>
          <p:cNvPr id="45059" name="图片 1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6950" y="3771265"/>
            <a:ext cx="2279650" cy="21977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992505" y="1123950"/>
            <a:ext cx="9967595" cy="32626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3600" b="1"/>
              <a:t>2</a:t>
            </a:r>
            <a:r>
              <a:rPr lang="zh-CN" altLang="en-US" sz="3600" b="1"/>
              <a:t>、</a:t>
            </a:r>
            <a:r>
              <a:rPr lang="en-US" altLang="zh-CN" sz="2800" b="1"/>
              <a:t> </a:t>
            </a:r>
            <a:r>
              <a:rPr lang="zh-CN" altLang="en-US" sz="2800" b="1"/>
              <a:t>一长方体对地面压强为</a:t>
            </a:r>
            <a:r>
              <a:rPr lang="en-US" altLang="zh-CN" sz="2800" b="1"/>
              <a:t>P</a:t>
            </a:r>
            <a:r>
              <a:rPr lang="zh-CN" altLang="en-US" sz="2800" b="1"/>
              <a:t>，现沿如图所示方向把长方体阴影部分切去，剩余部分对地面压强</a:t>
            </a:r>
            <a:r>
              <a:rPr lang="en-US" altLang="zh-CN" sz="2800" b="1"/>
              <a:t> _____</a:t>
            </a:r>
            <a:r>
              <a:rPr lang="zh-CN" altLang="en-US" sz="2800" b="1"/>
              <a:t>（填</a:t>
            </a:r>
            <a:r>
              <a:rPr lang="en-US" altLang="zh-CN" sz="2800" b="1"/>
              <a:t>“</a:t>
            </a:r>
            <a:r>
              <a:rPr lang="zh-CN" altLang="en-US" sz="2800" b="1"/>
              <a:t>变大</a:t>
            </a:r>
            <a:r>
              <a:rPr lang="en-US" altLang="zh-CN" sz="2800" b="1"/>
              <a:t>”“</a:t>
            </a:r>
            <a:r>
              <a:rPr lang="zh-CN" altLang="en-US" sz="2800" b="1"/>
              <a:t>不变</a:t>
            </a:r>
            <a:r>
              <a:rPr lang="en-US" altLang="zh-CN" sz="2800" b="1"/>
              <a:t>”</a:t>
            </a:r>
            <a:r>
              <a:rPr lang="zh-CN" altLang="en-US" sz="2800" b="1"/>
              <a:t>或</a:t>
            </a:r>
            <a:r>
              <a:rPr lang="en-US" altLang="zh-CN" sz="2800" b="1"/>
              <a:t>“</a:t>
            </a:r>
            <a:r>
              <a:rPr lang="zh-CN" altLang="en-US" sz="2800" b="1"/>
              <a:t>变小</a:t>
            </a:r>
            <a:r>
              <a:rPr lang="en-US" altLang="zh-CN" sz="2800" b="1"/>
              <a:t>”</a:t>
            </a:r>
            <a:r>
              <a:rPr lang="zh-CN" altLang="en-US" sz="2800" b="1"/>
              <a:t>）。</a:t>
            </a:r>
            <a:endParaRPr lang="en-US" altLang="zh-CN" sz="2800" b="1"/>
          </a:p>
          <a:p>
            <a:pPr>
              <a:lnSpc>
                <a:spcPct val="150000"/>
              </a:lnSpc>
            </a:pPr>
            <a:endParaRPr lang="en-US" altLang="zh-CN" sz="2800" b="1"/>
          </a:p>
        </p:txBody>
      </p:sp>
      <p:sp>
        <p:nvSpPr>
          <p:cNvPr id="21509" name="文本框 21508"/>
          <p:cNvSpPr txBox="1">
            <a:spLocks noChangeArrowheads="1"/>
          </p:cNvSpPr>
          <p:nvPr/>
        </p:nvSpPr>
        <p:spPr bwMode="auto">
          <a:xfrm>
            <a:off x="6457633" y="1689100"/>
            <a:ext cx="1447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不变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6083" name="组合 21"/>
          <p:cNvGrpSpPr/>
          <p:nvPr/>
        </p:nvGrpSpPr>
        <p:grpSpPr>
          <a:xfrm>
            <a:off x="6858635" y="3297873"/>
            <a:ext cx="3495675" cy="2370137"/>
            <a:chOff x="1077" y="6307"/>
            <a:chExt cx="5506" cy="3733"/>
          </a:xfrm>
        </p:grpSpPr>
        <p:pic>
          <p:nvPicPr>
            <p:cNvPr id="46084" name="图片 1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77" y="6307"/>
              <a:ext cx="5506" cy="37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085" name="立方体 20"/>
            <p:cNvSpPr/>
            <p:nvPr/>
          </p:nvSpPr>
          <p:spPr>
            <a:xfrm>
              <a:off x="3555" y="6715"/>
              <a:ext cx="2640" cy="3070"/>
            </a:xfrm>
            <a:prstGeom prst="cube">
              <a:avLst>
                <a:gd name="adj" fmla="val 28870"/>
              </a:avLst>
            </a:prstGeom>
            <a:solidFill>
              <a:srgbClr val="D9D9D9"/>
            </a:solidFill>
            <a:ln w="158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2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3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4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5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7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8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0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3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4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文本框 20"/>
          <p:cNvSpPr txBox="1"/>
          <p:nvPr/>
        </p:nvSpPr>
        <p:spPr>
          <a:xfrm>
            <a:off x="1003300" y="826135"/>
            <a:ext cx="9967595" cy="4061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3</a:t>
            </a:r>
            <a:r>
              <a:rPr lang="zh-CN" altLang="en-US" sz="3200" b="1"/>
              <a:t>、</a:t>
            </a:r>
            <a:r>
              <a:rPr lang="en-US" altLang="zh-CN" sz="2800" b="1"/>
              <a:t> </a:t>
            </a:r>
            <a:r>
              <a:rPr lang="zh-CN" altLang="en-US" sz="2800" b="1"/>
              <a:t>将一块长木板放在水平桌面上，用水平力</a:t>
            </a:r>
            <a:r>
              <a:rPr lang="en-US" altLang="zh-CN" sz="2800" b="1"/>
              <a:t>F</a:t>
            </a:r>
            <a:r>
              <a:rPr lang="zh-CN" altLang="en-US" sz="2800" b="1"/>
              <a:t>向右边缓慢推动木板，使其一部分露出桌面如图乙所示，推动木板过程中，</a:t>
            </a:r>
            <a:r>
              <a:rPr lang="en-US" altLang="zh-CN" sz="2800" b="1"/>
              <a:t> </a:t>
            </a:r>
            <a:r>
              <a:rPr lang="zh-CN" altLang="en-US" sz="2800" b="1"/>
              <a:t>木板对桌面的压力</a:t>
            </a:r>
            <a:r>
              <a:rPr lang="en-US" altLang="zh-CN" sz="2800" b="1"/>
              <a:t>F</a:t>
            </a:r>
            <a:r>
              <a:rPr lang="zh-CN" altLang="en-US" sz="2800" b="1"/>
              <a:t>、压强</a:t>
            </a:r>
            <a:r>
              <a:rPr lang="en-US" altLang="zh-CN" sz="2800" b="1"/>
              <a:t>p </a:t>
            </a:r>
            <a:r>
              <a:rPr lang="zh-CN" altLang="en-US" sz="2800" b="1"/>
              <a:t>和</a:t>
            </a:r>
            <a:r>
              <a:rPr lang="en-US" altLang="zh-CN" sz="2800" b="1"/>
              <a:t> </a:t>
            </a:r>
            <a:r>
              <a:rPr lang="zh-CN" altLang="en-US" sz="2800" b="1"/>
              <a:t>摩擦力</a:t>
            </a:r>
            <a:r>
              <a:rPr lang="en-US" altLang="zh-CN" sz="2800" b="1"/>
              <a:t> f  </a:t>
            </a:r>
            <a:r>
              <a:rPr lang="zh-CN" altLang="en-US" sz="2800" b="1"/>
              <a:t>的变化情况是（　　）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A</a:t>
            </a:r>
            <a:r>
              <a:rPr lang="zh-CN" altLang="en-US" sz="2800" b="1"/>
              <a:t>．</a:t>
            </a:r>
            <a:r>
              <a:rPr lang="en-US" altLang="zh-CN" sz="2800" b="1"/>
              <a:t>F </a:t>
            </a:r>
            <a:r>
              <a:rPr lang="zh-CN" altLang="en-US" sz="2800" b="1"/>
              <a:t>和</a:t>
            </a:r>
            <a:r>
              <a:rPr lang="en-US" altLang="zh-CN" sz="2800" b="1"/>
              <a:t> f </a:t>
            </a:r>
            <a:r>
              <a:rPr lang="zh-CN" altLang="en-US" sz="2800" b="1"/>
              <a:t>不变，</a:t>
            </a:r>
            <a:r>
              <a:rPr lang="en-US" altLang="zh-CN" sz="2800" b="1"/>
              <a:t>p </a:t>
            </a:r>
            <a:r>
              <a:rPr lang="zh-CN" altLang="en-US" sz="2800" b="1"/>
              <a:t>变大</a:t>
            </a:r>
            <a:r>
              <a:rPr lang="en-US" altLang="zh-CN" sz="2800" b="1"/>
              <a:t>	                B</a:t>
            </a:r>
            <a:r>
              <a:rPr lang="zh-CN" altLang="en-US" sz="2800" b="1"/>
              <a:t>．</a:t>
            </a:r>
            <a:r>
              <a:rPr lang="en-US" altLang="zh-CN" sz="2800" b="1"/>
              <a:t>F </a:t>
            </a:r>
            <a:r>
              <a:rPr lang="zh-CN" altLang="en-US" sz="2800" b="1"/>
              <a:t>和</a:t>
            </a:r>
            <a:r>
              <a:rPr lang="en-US" altLang="zh-CN" sz="2800" b="1"/>
              <a:t>p</a:t>
            </a:r>
            <a:r>
              <a:rPr lang="zh-CN" altLang="en-US" sz="2800" b="1"/>
              <a:t>不变，</a:t>
            </a:r>
            <a:r>
              <a:rPr lang="en-US" altLang="zh-CN" sz="2800" b="1"/>
              <a:t>f </a:t>
            </a:r>
            <a:r>
              <a:rPr lang="zh-CN" altLang="en-US" sz="2800" b="1"/>
              <a:t>变大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C</a:t>
            </a:r>
            <a:r>
              <a:rPr lang="zh-CN" altLang="en-US" sz="2800" b="1"/>
              <a:t>．</a:t>
            </a:r>
            <a:r>
              <a:rPr lang="en-US" altLang="zh-CN" sz="2800" b="1"/>
              <a:t>F </a:t>
            </a:r>
            <a:r>
              <a:rPr lang="zh-CN" altLang="en-US" sz="2800" b="1"/>
              <a:t>变小，</a:t>
            </a:r>
            <a:r>
              <a:rPr lang="en-US" altLang="zh-CN" sz="2800" b="1"/>
              <a:t>  p </a:t>
            </a:r>
            <a:r>
              <a:rPr lang="zh-CN" altLang="en-US" sz="2800" b="1"/>
              <a:t>和</a:t>
            </a:r>
            <a:r>
              <a:rPr lang="en-US" altLang="zh-CN" sz="2800" b="1"/>
              <a:t>f  </a:t>
            </a:r>
            <a:r>
              <a:rPr lang="zh-CN" altLang="en-US" sz="2800" b="1"/>
              <a:t>均变大</a:t>
            </a:r>
            <a:r>
              <a:rPr lang="en-US" altLang="zh-CN" sz="2800" b="1"/>
              <a:t>	    D</a:t>
            </a:r>
            <a:r>
              <a:rPr lang="zh-CN" altLang="en-US" sz="2800" b="1"/>
              <a:t>．</a:t>
            </a:r>
            <a:r>
              <a:rPr lang="en-US" altLang="zh-CN" sz="2800" b="1"/>
              <a:t>F </a:t>
            </a:r>
            <a:r>
              <a:rPr lang="zh-CN" altLang="en-US" sz="2800" b="1"/>
              <a:t>不变，</a:t>
            </a:r>
            <a:r>
              <a:rPr lang="en-US" altLang="zh-CN" sz="2800" b="1"/>
              <a:t>f </a:t>
            </a:r>
            <a:r>
              <a:rPr lang="zh-CN" altLang="en-US" sz="2800" b="1"/>
              <a:t>和</a:t>
            </a:r>
            <a:r>
              <a:rPr lang="en-US" altLang="zh-CN" sz="2800" b="1"/>
              <a:t>p </a:t>
            </a:r>
            <a:r>
              <a:rPr lang="zh-CN" altLang="en-US" sz="2800" b="1"/>
              <a:t>均变大</a:t>
            </a:r>
            <a:endParaRPr lang="zh-CN" altLang="en-US" sz="2800" b="1"/>
          </a:p>
          <a:p>
            <a:pPr>
              <a:lnSpc>
                <a:spcPct val="150000"/>
              </a:lnSpc>
            </a:pPr>
            <a:endParaRPr lang="zh-CN" altLang="en-US" sz="2800" b="1"/>
          </a:p>
        </p:txBody>
      </p:sp>
      <p:sp>
        <p:nvSpPr>
          <p:cNvPr id="24580" name="文本框 24579"/>
          <p:cNvSpPr txBox="1">
            <a:spLocks noChangeArrowheads="1"/>
          </p:cNvSpPr>
          <p:nvPr/>
        </p:nvSpPr>
        <p:spPr bwMode="auto">
          <a:xfrm>
            <a:off x="10017125" y="2213610"/>
            <a:ext cx="953770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A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7107" name="图片 -21474826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50535" y="4420235"/>
            <a:ext cx="5452110" cy="16757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24305" y="1978025"/>
            <a:ext cx="91878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这说明，压力作用效果与压力有关，压力越大，压力作用效果越明显。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406463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6595" y="1682750"/>
            <a:ext cx="8258175" cy="4962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6985" y="685165"/>
            <a:ext cx="9341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双脚站在鸡蛋上，鸡蛋没破，这说明了什么？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318254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609605" y="6324651"/>
            <a:ext cx="76200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609600" y="861060"/>
            <a:ext cx="3105163" cy="177671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900" spc="209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气球静止，两只手对球的压力相同吗？</a:t>
            </a:r>
            <a:endParaRPr lang="zh-CN" altLang="en-US" sz="2900" spc="209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609605" y="3580550"/>
            <a:ext cx="3105163" cy="18008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900" spc="22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两只手对球产生的压力作用效果相同吗？</a:t>
            </a:r>
            <a:endParaRPr lang="zh-CN" altLang="en-US" sz="2900" spc="22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11711" b="11711"/>
          <a:stretch>
            <a:fillRect/>
          </a:stretch>
        </p:blipFill>
        <p:spPr>
          <a:xfrm>
            <a:off x="5134015" y="1476363"/>
            <a:ext cx="6223038" cy="39052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5520">
                <a:moveTo>
                  <a:pt x="9800" y="0"/>
                </a:moveTo>
                <a:lnTo>
                  <a:pt x="9800" y="5520"/>
                </a:lnTo>
                <a:lnTo>
                  <a:pt x="0" y="5520"/>
                </a:lnTo>
                <a:lnTo>
                  <a:pt x="0" y="0"/>
                </a:lnTo>
                <a:lnTo>
                  <a:pt x="980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318254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609605" y="6324651"/>
            <a:ext cx="76200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609600" y="1071245"/>
            <a:ext cx="3105150" cy="12573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900" spc="209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铅笔对两只手指的压力相同吗？</a:t>
            </a:r>
            <a:endParaRPr lang="zh-CN" altLang="en-US" sz="2900" spc="209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609600" y="3429000"/>
            <a:ext cx="3105150" cy="24403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900" spc="22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铅笔对两只手的手指的压力产生的作用效果相同吗？</a:t>
            </a:r>
            <a:endParaRPr lang="zh-CN" altLang="en-US" sz="2900" spc="22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5875020" y="2190115"/>
            <a:ext cx="4987290" cy="2827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4000" y="1491615"/>
            <a:ext cx="91878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这说明，压力相同，压力作用效果不一定相同。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  <a:p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为什么压力相同，压力的作用效果不相同？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24000" y="3943350"/>
            <a:ext cx="3296920" cy="2156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1711" b="11711"/>
          <a:stretch>
            <a:fillRect/>
          </a:stretch>
        </p:blipFill>
        <p:spPr>
          <a:xfrm>
            <a:off x="6706235" y="3943350"/>
            <a:ext cx="3435985" cy="21564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5520">
                <a:moveTo>
                  <a:pt x="9800" y="0"/>
                </a:moveTo>
                <a:lnTo>
                  <a:pt x="9800" y="5520"/>
                </a:lnTo>
                <a:lnTo>
                  <a:pt x="0" y="5520"/>
                </a:lnTo>
                <a:lnTo>
                  <a:pt x="0" y="0"/>
                </a:lnTo>
                <a:lnTo>
                  <a:pt x="980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24000" y="3943350"/>
            <a:ext cx="3296920" cy="2156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1711" b="11711"/>
          <a:stretch>
            <a:fillRect/>
          </a:stretch>
        </p:blipFill>
        <p:spPr>
          <a:xfrm>
            <a:off x="6706235" y="3943350"/>
            <a:ext cx="3435985" cy="21564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5520">
                <a:moveTo>
                  <a:pt x="9800" y="0"/>
                </a:moveTo>
                <a:lnTo>
                  <a:pt x="9800" y="5520"/>
                </a:lnTo>
                <a:lnTo>
                  <a:pt x="0" y="5520"/>
                </a:lnTo>
                <a:lnTo>
                  <a:pt x="0" y="0"/>
                </a:lnTo>
                <a:lnTo>
                  <a:pt x="980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313815" y="1326515"/>
            <a:ext cx="91878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这说明，压力作用效果与受力面积有关，受力面积越小，压力作用效果越明显。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65200" y="431165"/>
            <a:ext cx="9883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>
                <a:latin typeface="汉仪楷体简" panose="02010600000101010101" charset="-128"/>
                <a:ea typeface="汉仪楷体简" panose="02010600000101010101" charset="-128"/>
              </a:rPr>
              <a:t>实验探究压力作用效果与压力、受力面积的关系</a:t>
            </a:r>
            <a:endParaRPr lang="zh-CN" altLang="en-US" sz="3600" b="1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447165" y="3888740"/>
            <a:ext cx="8919845" cy="2835980"/>
            <a:chOff x="658505" y="2299009"/>
            <a:chExt cx="10664741" cy="3797386"/>
          </a:xfrm>
        </p:grpSpPr>
        <p:grpSp>
          <p:nvGrpSpPr>
            <p:cNvPr id="10" name="组合 9"/>
            <p:cNvGrpSpPr/>
            <p:nvPr/>
          </p:nvGrpSpPr>
          <p:grpSpPr>
            <a:xfrm>
              <a:off x="658505" y="2299009"/>
              <a:ext cx="10664741" cy="2684730"/>
              <a:chOff x="644857" y="2299009"/>
              <a:chExt cx="10664741" cy="26847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57" y="2389907"/>
                <a:ext cx="2687976" cy="2593832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0500" y="2299009"/>
                <a:ext cx="3385941" cy="268473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5996" y="2613906"/>
                <a:ext cx="2353602" cy="2369833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4866299" y="5397476"/>
              <a:ext cx="2862618" cy="698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/>
                <a:t> </a:t>
              </a:r>
              <a:r>
                <a:rPr lang="zh-CN" altLang="en-US" sz="2800" b="1"/>
                <a:t>实验器材</a:t>
              </a:r>
              <a:endParaRPr lang="zh-CN" altLang="en-US" sz="2800" b="1"/>
            </a:p>
          </p:txBody>
        </p:sp>
      </p:grpSp>
      <p:sp>
        <p:nvSpPr>
          <p:cNvPr id="39957" name="文本框 20"/>
          <p:cNvSpPr/>
          <p:nvPr/>
        </p:nvSpPr>
        <p:spPr>
          <a:xfrm>
            <a:off x="1181100" y="1851660"/>
            <a:ext cx="857567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1. 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实验中如何比较压力的作用效果的？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2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这是什么实验方法？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7" grpId="0" animBg="1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9735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29735"/>
  <p:tag name="KSO_WM_UNIT_VALUE" val="425"/>
  <p:tag name="KSO_WM_TEMPLATE_ASSEMBLE_XID" val="639b0f7f0c9383becde7b215"/>
  <p:tag name="KSO_WM_TEMPLATE_ASSEMBLE_GROUPID" val="639b0f7f0c9383becde7b215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29735_1*i*2"/>
  <p:tag name="KSO_WM_TEMPLATE_CATEGORY" val="diagram"/>
  <p:tag name="KSO_WM_TEMPLATE_INDEX" val="20229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370971afbb94bb8ab187cd14b4e8a0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fab54f0341d2fac3cfce989"/>
  <p:tag name="KSO_WM_CHIP_XID" val="5facaf2f998712faa657a542"/>
  <p:tag name="KSO_WM_UNIT_LINE_FORE_SCHEMECOLOR_INDEX_BRIGHTNESS" val="0"/>
  <p:tag name="KSO_WM_UNIT_LINE_FORE_SCHEMECOLOR_INDEX" val="5"/>
  <p:tag name="KSO_WM_UNIT_LINE_FILL_TYPE" val="2"/>
  <p:tag name="KSO_WM_TEMPLATE_ASSEMBLE_XID" val="639b0f7f0c9383becde7b215"/>
  <p:tag name="KSO_WM_TEMPLATE_ASSEMBLE_GROUPID" val="639b0f7f0c9383becde7b215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6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17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59]}"/>
</p:tagLst>
</file>

<file path=ppt/tags/tag1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地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29735_1*f*1"/>
  <p:tag name="KSO_WM_TEMPLATE_CATEGORY" val="diagram"/>
  <p:tag name="KSO_WM_TEMPLATE_INDEX" val="20229735"/>
  <p:tag name="KSO_WM_UNIT_LAYERLEVEL" val="1"/>
  <p:tag name="KSO_WM_TAG_VERSION" val="1.0"/>
  <p:tag name="KSO_WM_UNIT_DEFAULT_FONT" val="14;20;2"/>
  <p:tag name="KSO_WM_UNIT_BLOCK" val="0"/>
  <p:tag name="KSO_WM_UNIT_VALUE" val="48"/>
  <p:tag name="KSO_WM_UNIT_SHOW_EDIT_AREA_INDICATION" val="1"/>
  <p:tag name="KSO_WM_CHIP_GROUPID" val="5e6b05596848fb12bee65ac8"/>
  <p:tag name="KSO_WM_CHIP_XID" val="5e6b05596848fb12bee65aca"/>
  <p:tag name="KSO_WM_UNIT_DEC_AREA_ID" val="ea7449c79b314828a6b008e1ec3898f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99d5848014e4b1e9d601efcce062671"/>
  <p:tag name="KSO_WM_UNIT_TEXT_FILL_FORE_SCHEMECOLOR_INDEX_BRIGHTNESS" val="0.25"/>
  <p:tag name="KSO_WM_UNIT_TEXT_FILL_FORE_SCHEMECOLOR_INDEX" val="13"/>
  <p:tag name="KSO_WM_UNIT_TEXT_FILL_TYPE" val="1"/>
  <p:tag name="KSO_WM_TEMPLATE_ASSEMBLE_XID" val="639b0f7f0c9383becde7b215"/>
  <p:tag name="KSO_WM_TEMPLATE_ASSEMBLE_GROUPID" val="639b0f7f0c9383becde7b215"/>
</p:tagLst>
</file>

<file path=ppt/tags/tag1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29735_1*f*2"/>
  <p:tag name="KSO_WM_TEMPLATE_CATEGORY" val="diagram"/>
  <p:tag name="KSO_WM_TEMPLATE_INDEX" val="20229735"/>
  <p:tag name="KSO_WM_UNIT_LAYERLEVEL" val="1"/>
  <p:tag name="KSO_WM_TAG_VERSION" val="1.0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688bb5e804ac4371bebfd12aa98975b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b01c1712c97246bfaad8e133188fbb5b"/>
  <p:tag name="KSO_WM_UNIT_TEXT_FILL_FORE_SCHEMECOLOR_INDEX_BRIGHTNESS" val="0.25"/>
  <p:tag name="KSO_WM_UNIT_TEXT_FILL_FORE_SCHEMECOLOR_INDEX" val="13"/>
  <p:tag name="KSO_WM_UNIT_TEXT_FILL_TYPE" val="1"/>
  <p:tag name="KSO_WM_TEMPLATE_ASSEMBLE_XID" val="639b0f7f0c9383becde7b215"/>
  <p:tag name="KSO_WM_TEMPLATE_ASSEMBLE_GROUPID" val="639b0f7f0c9383becde7b215"/>
</p:tagLst>
</file>

<file path=ppt/tags/tag14.xml><?xml version="1.0" encoding="utf-8"?>
<p:tagLst xmlns:p="http://schemas.openxmlformats.org/presentationml/2006/main"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35_1*d*1"/>
  <p:tag name="KSO_WM_TEMPLATE_CATEGORY" val="diagram"/>
  <p:tag name="KSO_WM_TEMPLATE_INDEX" val="2022973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b6150164c7e4f4c82090c2834f353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229ab7fb0fc4215ad946d55c52701a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f7f0c9383becde7b215"/>
  <p:tag name="KSO_WM_TEMPLATE_ASSEMBLE_GROUPID" val="639b0f7f0c9383becde7b215"/>
</p:tagLst>
</file>

<file path=ppt/tags/tag15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  <p:tag name="KSO_WM_SLIDE_ID" val="diagram2022973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6*540"/>
  <p:tag name="KSO_WM_SLIDE_POSITION" val="0*0"/>
  <p:tag name="KSO_WM_TAG_VERSION" val="1.0"/>
  <p:tag name="KSO_WM_SLIDE_LAYOUT" val="d_f"/>
  <p:tag name="KSO_WM_SLIDE_LAYOUT_CNT" val="1_2"/>
  <p:tag name="KSO_WM_SLIDE_LAYOUT_INFO" val="{&quot;direction&quot;:1,&quot;id&quot;:&quot;2022-12-15T20:13:51&quot;,&quot;maxSize&quot;:{&quot;size1&quot;:41.2},&quot;minSize&quot;:{&quot;size1&quot;:33.7},&quot;normalSize&quot;:{&quot;size1&quot;:35.41875000000001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20:13:51&quot;,&quot;maxSize&quot;:{&quot;size1&quot;:70},&quot;minSize&quot;:{&quot;size1&quot;:24.4},&quot;normalSize&quot;:{&quot;size1&quot;:34.896111111111104},&quot;subLayout&quot;:[{&quot;id&quot;:&quot;2022-12-15T20:13:51&quot;,&quot;margin&quot;:{&quot;bottom&quot;:0.02600000612437725,&quot;left&quot;:1.2699999809265137,&quot;right&quot;:1.2699999809265137,&quot;top&quot;:1.6929999589920044},&quot;type&quot;:0},{&quot;id&quot;:&quot;2022-12-15T20:13:51&quot;,&quot;margin&quot;:{&quot;bottom&quot;:1.6929999589920044,&quot;left&quot;:1.2699999809265137,&quot;right&quot;:1.2699999809265137,&quot;top&quot;:0.8199999928474426},&quot;type&quot;:0}],&quot;type&quot;:0},{&quot;id&quot;:&quot;2022-12-15T20:13:51&quot;,&quot;margin&quot;:{&quot;bottom&quot;:1.6929999589920044,&quot;left&quot;:1.6929999589920044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f998712faa657a542"/>
  <p:tag name="KSO_WM_CHIP_FILLPROP" val="[[{&quot;text_align&quot;:&quot;lb&quot;,&quot;text_direction&quot;:&quot;horizontal&quot;,&quot;support_big_font&quot;:false,&quot;picture_toward&quot;:0,&quot;picture_dockside&quot;:[],&quot;fill_id&quot;:&quot;0225a0da544a47ff86a9118303bddb87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992797c1661747f09e07c78fa79955c3&quot;,&quot;fill_align&quot;:&quot;lt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0829cf37f72e4d7bad062c0a24a4eaae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b0f7f0c9383becde7b215"/>
  <p:tag name="KSO_WM_TEMPLATE_ASSEMBLE_GROUPID" val="639b0f7f0c9383becde7b21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9735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29735"/>
  <p:tag name="KSO_WM_UNIT_VALUE" val="425"/>
  <p:tag name="KSO_WM_TEMPLATE_ASSEMBLE_XID" val="639b0f7f0c9383becde7b215"/>
  <p:tag name="KSO_WM_TEMPLATE_ASSEMBLE_GROUPID" val="639b0f7f0c9383becde7b21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29735_1*i*2"/>
  <p:tag name="KSO_WM_TEMPLATE_CATEGORY" val="diagram"/>
  <p:tag name="KSO_WM_TEMPLATE_INDEX" val="20229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370971afbb94bb8ab187cd14b4e8a0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5fab54f0341d2fac3cfce989"/>
  <p:tag name="KSO_WM_CHIP_XID" val="5facaf2f998712faa657a542"/>
  <p:tag name="KSO_WM_UNIT_LINE_FORE_SCHEMECOLOR_INDEX_BRIGHTNESS" val="0"/>
  <p:tag name="KSO_WM_UNIT_LINE_FORE_SCHEMECOLOR_INDEX" val="5"/>
  <p:tag name="KSO_WM_UNIT_LINE_FILL_TYPE" val="2"/>
  <p:tag name="KSO_WM_TEMPLATE_ASSEMBLE_XID" val="639b0f7f0c9383becde7b215"/>
  <p:tag name="KSO_WM_TEMPLATE_ASSEMBLE_GROUPID" val="639b0f7f0c9383becde7b215"/>
</p:tagLst>
</file>

<file path=ppt/tags/tag1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地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29735_1*f*1"/>
  <p:tag name="KSO_WM_TEMPLATE_CATEGORY" val="diagram"/>
  <p:tag name="KSO_WM_TEMPLATE_INDEX" val="20229735"/>
  <p:tag name="KSO_WM_UNIT_LAYERLEVEL" val="1"/>
  <p:tag name="KSO_WM_TAG_VERSION" val="1.0"/>
  <p:tag name="KSO_WM_UNIT_DEFAULT_FONT" val="14;20;2"/>
  <p:tag name="KSO_WM_UNIT_BLOCK" val="0"/>
  <p:tag name="KSO_WM_UNIT_VALUE" val="48"/>
  <p:tag name="KSO_WM_UNIT_SHOW_EDIT_AREA_INDICATION" val="1"/>
  <p:tag name="KSO_WM_CHIP_GROUPID" val="5e6b05596848fb12bee65ac8"/>
  <p:tag name="KSO_WM_CHIP_XID" val="5e6b05596848fb12bee65aca"/>
  <p:tag name="KSO_WM_UNIT_DEC_AREA_ID" val="ea7449c79b314828a6b008e1ec3898f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99d5848014e4b1e9d601efcce062671"/>
  <p:tag name="KSO_WM_UNIT_TEXT_FILL_FORE_SCHEMECOLOR_INDEX_BRIGHTNESS" val="0.25"/>
  <p:tag name="KSO_WM_UNIT_TEXT_FILL_FORE_SCHEMECOLOR_INDEX" val="13"/>
  <p:tag name="KSO_WM_UNIT_TEXT_FILL_TYPE" val="1"/>
  <p:tag name="KSO_WM_TEMPLATE_ASSEMBLE_XID" val="639b0f7f0c9383becde7b215"/>
  <p:tag name="KSO_WM_TEMPLATE_ASSEMBLE_GROUPID" val="639b0f7f0c9383becde7b215"/>
</p:tagLst>
</file>

<file path=ppt/tags/tag1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29735_1*f*2"/>
  <p:tag name="KSO_WM_TEMPLATE_CATEGORY" val="diagram"/>
  <p:tag name="KSO_WM_TEMPLATE_INDEX" val="20229735"/>
  <p:tag name="KSO_WM_UNIT_LAYERLEVEL" val="1"/>
  <p:tag name="KSO_WM_TAG_VERSION" val="1.0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688bb5e804ac4371bebfd12aa98975b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b01c1712c97246bfaad8e133188fbb5b"/>
  <p:tag name="KSO_WM_UNIT_TEXT_FILL_FORE_SCHEMECOLOR_INDEX_BRIGHTNESS" val="0.25"/>
  <p:tag name="KSO_WM_UNIT_TEXT_FILL_FORE_SCHEMECOLOR_INDEX" val="13"/>
  <p:tag name="KSO_WM_UNIT_TEXT_FILL_TYPE" val="1"/>
  <p:tag name="KSO_WM_TEMPLATE_ASSEMBLE_XID" val="639b0f7f0c9383becde7b215"/>
  <p:tag name="KSO_WM_TEMPLATE_ASSEMBLE_GROUPID" val="639b0f7f0c9383becde7b215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  <p:tag name="KSO_WM_SLIDE_ID" val="diagram2022973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6*540"/>
  <p:tag name="KSO_WM_SLIDE_POSITION" val="0*0"/>
  <p:tag name="KSO_WM_TAG_VERSION" val="1.0"/>
  <p:tag name="KSO_WM_SLIDE_LAYOUT" val="d_f"/>
  <p:tag name="KSO_WM_SLIDE_LAYOUT_CNT" val="1_2"/>
  <p:tag name="KSO_WM_SLIDE_LAYOUT_INFO" val="{&quot;direction&quot;:1,&quot;id&quot;:&quot;2022-12-15T20:13:51&quot;,&quot;maxSize&quot;:{&quot;size1&quot;:41.2},&quot;minSize&quot;:{&quot;size1&quot;:33.7},&quot;normalSize&quot;:{&quot;size1&quot;:35.41875000000001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20:13:51&quot;,&quot;maxSize&quot;:{&quot;size1&quot;:70},&quot;minSize&quot;:{&quot;size1&quot;:24.4},&quot;normalSize&quot;:{&quot;size1&quot;:34.896111111111104},&quot;subLayout&quot;:[{&quot;id&quot;:&quot;2022-12-15T20:13:51&quot;,&quot;margin&quot;:{&quot;bottom&quot;:0.02600000612437725,&quot;left&quot;:1.2699999809265137,&quot;right&quot;:1.2699999809265137,&quot;top&quot;:1.6929999589920044},&quot;type&quot;:0},{&quot;id&quot;:&quot;2022-12-15T20:13:51&quot;,&quot;margin&quot;:{&quot;bottom&quot;:1.6929999589920044,&quot;left&quot;:1.2699999809265137,&quot;right&quot;:1.2699999809265137,&quot;top&quot;:0.8199999928474426},&quot;type&quot;:0}],&quot;type&quot;:0},{&quot;id&quot;:&quot;2022-12-15T20:13:51&quot;,&quot;margin&quot;:{&quot;bottom&quot;:1.6929999589920044,&quot;left&quot;:1.6929999589920044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f998712faa657a542"/>
  <p:tag name="KSO_WM_CHIP_FILLPROP" val="[[{&quot;text_align&quot;:&quot;lb&quot;,&quot;text_direction&quot;:&quot;horizontal&quot;,&quot;support_big_font&quot;:false,&quot;picture_toward&quot;:0,&quot;picture_dockside&quot;:[],&quot;fill_id&quot;:&quot;0225a0da544a47ff86a9118303bddb87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992797c1661747f09e07c78fa79955c3&quot;,&quot;fill_align&quot;:&quot;lt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0829cf37f72e4d7bad062c0a24a4eaae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b0f7f0c9383becde7b215"/>
  <p:tag name="KSO_WM_TEMPLATE_ASSEMBLE_GROUPID" val="639b0f7f0c9383becde7b215"/>
</p:tagLst>
</file>

<file path=ppt/tags/tag21.xml><?xml version="1.0" encoding="utf-8"?>
<p:tagLst xmlns:p="http://schemas.openxmlformats.org/presentationml/2006/main"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35_1*d*1"/>
  <p:tag name="KSO_WM_TEMPLATE_CATEGORY" val="diagram"/>
  <p:tag name="KSO_WM_TEMPLATE_INDEX" val="2022973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b6150164c7e4f4c82090c2834f353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229ab7fb0fc4215ad946d55c52701a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f7f0c9383becde7b215"/>
  <p:tag name="KSO_WM_TEMPLATE_ASSEMBLE_GROUPID" val="639b0f7f0c9383becde7b215"/>
</p:tagLst>
</file>

<file path=ppt/tags/tag22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3.xml><?xml version="1.0" encoding="utf-8"?>
<p:tagLst xmlns:p="http://schemas.openxmlformats.org/presentationml/2006/main"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29735_1*d*1"/>
  <p:tag name="KSO_WM_TEMPLATE_CATEGORY" val="diagram"/>
  <p:tag name="KSO_WM_TEMPLATE_INDEX" val="2022973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b6150164c7e4f4c82090c2834f353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229ab7fb0fc4215ad946d55c52701a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b0f7f0c9383becde7b215"/>
  <p:tag name="KSO_WM_TEMPLATE_ASSEMBLE_GROUPID" val="639b0f7f0c9383becde7b215"/>
</p:tagLst>
</file>

<file path=ppt/tags/tag24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5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7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29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3.xml><?xml version="1.0" encoding="utf-8"?>
<p:tagLst xmlns:p="http://schemas.openxmlformats.org/presentationml/2006/main">
  <p:tag name="AS_UNIQUEID" val="1330"/>
</p:tagLst>
</file>

<file path=ppt/tags/tag30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31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32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1"/>
  <p:tag name="KSO_WM_UNIT_ID" val="diagram20190339_1*i*1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2"/>
  <p:tag name="KSO_WM_UNIT_ID" val="diagram20190339_1*i*2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3"/>
  <p:tag name="KSO_WM_UNIT_ID" val="diagram20190339_1*i*3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TYPE" val="i"/>
  <p:tag name="KSO_WM_UNIT_INDEX" val="4"/>
  <p:tag name="KSO_WM_UNIT_ID" val="diagram20190339_1*i*4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VALUE" val="1349*876"/>
  <p:tag name="KSO_WM_UNIT_HIGHLIGHT" val="0"/>
  <p:tag name="KSO_WM_UNIT_COMPATIBLE" val="0"/>
  <p:tag name="KSO_WM_UNIT_TYPE" val="d"/>
  <p:tag name="KSO_WM_UNIT_INDEX" val="1"/>
  <p:tag name="KSO_WM_UNIT_ID" val="diagram20190339_1*d*1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SUPPORT_UNIT_TYPE" val="[&quot;d&quot;]"/>
</p:tagLst>
</file>

<file path=ppt/tags/tag38.xml><?xml version="1.0" encoding="utf-8"?>
<p:tagLst xmlns:p="http://schemas.openxmlformats.org/presentationml/2006/main">
  <p:tag name="KSO_WM_UNIT_VALUE" val="1253*814"/>
  <p:tag name="KSO_WM_UNIT_HIGHLIGHT" val="0"/>
  <p:tag name="KSO_WM_UNIT_COMPATIBLE" val="0"/>
  <p:tag name="KSO_WM_UNIT_TYPE" val="d"/>
  <p:tag name="KSO_WM_UNIT_INDEX" val="2"/>
  <p:tag name="KSO_WM_UNIT_ID" val="diagram20190339_1*d*2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SUPPORT_UNIT_TYPE" val="[&quot;d&quot;]"/>
</p:tagLst>
</file>

<file path=ppt/tags/tag39.xml><?xml version="1.0" encoding="utf-8"?>
<p:tagLst xmlns:p="http://schemas.openxmlformats.org/presentationml/2006/main">
  <p:tag name="KSO_WM_UNIT_VALUE" val="1253*814"/>
  <p:tag name="KSO_WM_UNIT_HIGHLIGHT" val="0"/>
  <p:tag name="KSO_WM_UNIT_COMPATIBLE" val="0"/>
  <p:tag name="KSO_WM_UNIT_TYPE" val="d"/>
  <p:tag name="KSO_WM_UNIT_INDEX" val="3"/>
  <p:tag name="KSO_WM_UNIT_ID" val="diagram20190339_1*d*3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SUPPORT_UNIT_TYPE" val="[&quot;d&quot;]"/>
</p:tagLst>
</file>

<file path=ppt/tags/tag4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0339_1*a*1"/>
  <p:tag name="KSO_WM_TEMPLATE_CATEGORY" val="diagram"/>
  <p:tag name="KSO_WM_TEMPLATE_INDEX" val="20190339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  <p:tag name="KSO_WM_SLIDE_ID" val="diagram20190339_1"/>
  <p:tag name="KSO_WM_SLIDE_TYPE" val="text"/>
  <p:tag name="KSO_WM_SLIDE_SUBTYPE" val="picTxt"/>
  <p:tag name="KSO_WM_SLIDE_ITEM_CNT" val="0"/>
  <p:tag name="KSO_WM_SLIDE_INDEX" val="1"/>
  <p:tag name="KSO_WM_SLIDE_SIZE" val="822*488"/>
  <p:tag name="KSO_WM_SLIDE_POSITION" val="63*35"/>
  <p:tag name="KSO_WM_TAG_VERSION" val="1.0"/>
  <p:tag name="KSO_WM_SLIDE_LAYOUT" val="a_d"/>
  <p:tag name="KSO_WM_SLIDE_LAYOUT_CNT" val="1_3"/>
  <p:tag name="KSO_WM_TEMPLATE_SUBCATEGORY" val="0"/>
  <p:tag name="KSO_WM_TEMPLATE_MASTER_TYPE" val="0"/>
  <p:tag name="KSO_WM_TEMPLATE_COLOR_TYPE" val="1"/>
</p:tagLst>
</file>

<file path=ppt/tags/tag42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43.xml><?xml version="1.0" encoding="utf-8"?>
<p:tagLst xmlns:p="http://schemas.openxmlformats.org/presentationml/2006/main">
  <p:tag name="AS_UNIQUEID" val="1449"/>
  <p:tag name="KSO_WM_BEAUTIFY_FLAG" val=""/>
  <p:tag name="KSO_WM_UNIT_PLACING_PICTURE_USER_VIEWPORT" val="{&quot;height&quot;:3863,&quot;width&quot;:5827}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45.xml><?xml version="1.0" encoding="utf-8"?>
<p:tagLst xmlns:p="http://schemas.openxmlformats.org/presentationml/2006/main">
  <p:tag name="AS_UNIQUEID" val="1443"/>
  <p:tag name="KSO_WM_BEAUTIFY_FLAG" val=""/>
</p:tagLst>
</file>

<file path=ppt/tags/tag46.xml><?xml version="1.0" encoding="utf-8"?>
<p:tagLst xmlns:p="http://schemas.openxmlformats.org/presentationml/2006/main">
  <p:tag name="AS_UNIQUEID" val="1444"/>
  <p:tag name="KSO_WM_BEAUTIFY_FLAG" val=""/>
</p:tagLst>
</file>

<file path=ppt/tags/tag47.xml><?xml version="1.0" encoding="utf-8"?>
<p:tagLst xmlns:p="http://schemas.openxmlformats.org/presentationml/2006/main">
  <p:tag name="AS_UNIQUEID" val="1445"/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49.xml><?xml version="1.0" encoding="utf-8"?>
<p:tagLst xmlns:p="http://schemas.openxmlformats.org/presentationml/2006/main">
  <p:tag name="AS_UNIQUEID" val="1384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52.xml><?xml version="1.0" encoding="utf-8"?>
<p:tagLst xmlns:p="http://schemas.openxmlformats.org/presentationml/2006/main">
  <p:tag name="AS_UNIQUEID" val="1382"/>
</p:tagLst>
</file>

<file path=ppt/tags/tag53.xml><?xml version="1.0" encoding="utf-8"?>
<p:tagLst xmlns:p="http://schemas.openxmlformats.org/presentationml/2006/main">
  <p:tag name="AS_UNIQUEID" val="1424"/>
</p:tagLst>
</file>

<file path=ppt/tags/tag54.xml><?xml version="1.0" encoding="utf-8"?>
<p:tagLst xmlns:p="http://schemas.openxmlformats.org/presentationml/2006/main">
  <p:tag name="AS_UNIQUEID" val="1425"/>
  <p:tag name="KSO_WM_BEAUTIFY_FLAG" val=""/>
</p:tagLst>
</file>

<file path=ppt/tags/tag55.xml><?xml version="1.0" encoding="utf-8"?>
<p:tagLst xmlns:p="http://schemas.openxmlformats.org/presentationml/2006/main">
  <p:tag name="AS_UNIQUEID" val="1426"/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57.xml><?xml version="1.0" encoding="utf-8"?>
<p:tagLst xmlns:p="http://schemas.openxmlformats.org/presentationml/2006/main">
  <p:tag name="AS_UNIQUEID" val="1496"/>
  <p:tag name="KSO_WM_BEAUTIFY_FLAG" val=""/>
</p:tagLst>
</file>

<file path=ppt/tags/tag58.xml><?xml version="1.0" encoding="utf-8"?>
<p:tagLst xmlns:p="http://schemas.openxmlformats.org/presentationml/2006/main">
  <p:tag name="AS_UNIQUEID" val="1497"/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diagram"/>
  <p:tag name="KSO_WM_TEMPLATE_INDEX" val="20190339"/>
</p:tagLst>
</file>

<file path=ppt/tags/tag6.xml><?xml version="1.0" encoding="utf-8"?>
<p:tagLst xmlns:p="http://schemas.openxmlformats.org/presentationml/2006/main">
  <p:tag name="AS_UNIQUEID" val="1502"/>
</p:tagLst>
</file>

<file path=ppt/tags/tag60.xml><?xml version="1.0" encoding="utf-8"?>
<p:tagLst xmlns:p="http://schemas.openxmlformats.org/presentationml/2006/main">
  <p:tag name="AS_UNIQUEID" val="1365"/>
  <p:tag name="KSO_WM_BEAUTIFY_FLAG" val=""/>
  <p:tag name="KSO_WM_UNIT_PLACING_PICTURE_USER_VIEWPORT" val="{&quot;height&quot;:4312.5,&quot;width&quot;:3829.9996062992127}"/>
</p:tagLst>
</file>

<file path=ppt/tags/tag61.xml><?xml version="1.0" encoding="utf-8"?>
<p:tagLst xmlns:p="http://schemas.openxmlformats.org/presentationml/2006/main">
  <p:tag name="AS_UNIQUEID" val="1366"/>
  <p:tag name="KSO_WM_BEAUTIFY_FLAG" val=""/>
</p:tagLst>
</file>

<file path=ppt/tags/tag62.xml><?xml version="1.0" encoding="utf-8"?>
<p:tagLst xmlns:p="http://schemas.openxmlformats.org/presentationml/2006/main">
  <p:tag name="AS_UNIQUEID" val="1367"/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80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2973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8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1553</Words>
  <Application>WPS 演示</Application>
  <PresentationFormat>宽屏</PresentationFormat>
  <Paragraphs>171</Paragraphs>
  <Slides>30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Arial</vt:lpstr>
      <vt:lpstr>宋体</vt:lpstr>
      <vt:lpstr>Wingdings</vt:lpstr>
      <vt:lpstr>思源黑体 CN Light</vt:lpstr>
      <vt:lpstr>微软雅黑</vt:lpstr>
      <vt:lpstr>Calibri</vt:lpstr>
      <vt:lpstr>楷体</vt:lpstr>
      <vt:lpstr>仓耳渔阳体 W05</vt:lpstr>
      <vt:lpstr>思源黑体 CN Bold</vt:lpstr>
      <vt:lpstr>汉仪楷体简</vt:lpstr>
      <vt:lpstr>Segoe UI</vt:lpstr>
      <vt:lpstr>Arial Unicode MS</vt:lpstr>
      <vt:lpstr>Cambria Math</vt:lpstr>
      <vt:lpstr>MS Mincho</vt:lpstr>
      <vt:lpstr>黑体</vt:lpstr>
      <vt:lpstr>Times New Roman</vt:lpstr>
      <vt:lpstr>Office 主题</vt:lpstr>
      <vt:lpstr>1_Office 主题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63</cp:revision>
  <dcterms:created xsi:type="dcterms:W3CDTF">2023-03-28T07:58:00Z</dcterms:created>
  <dcterms:modified xsi:type="dcterms:W3CDTF">2026-04-07T12:30:41Z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C7C91C437C934282B40482DD87D8712B_13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