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3"/>
    <p:sldId id="344" r:id="rId4"/>
    <p:sldId id="364" r:id="rId5"/>
    <p:sldId id="359" r:id="rId6"/>
    <p:sldId id="357" r:id="rId7"/>
    <p:sldId id="363" r:id="rId8"/>
    <p:sldId id="365" r:id="rId9"/>
    <p:sldId id="381" r:id="rId10"/>
    <p:sldId id="370" r:id="rId11"/>
    <p:sldId id="368" r:id="rId12"/>
    <p:sldId id="367" r:id="rId13"/>
    <p:sldId id="360" r:id="rId14"/>
    <p:sldId id="374" r:id="rId15"/>
    <p:sldId id="375" r:id="rId16"/>
    <p:sldId id="379" r:id="rId17"/>
    <p:sldId id="380" r:id="rId18"/>
    <p:sldId id="382" r:id="rId19"/>
    <p:sldId id="383" r:id="rId20"/>
    <p:sldId id="311" r:id="rId21"/>
    <p:sldId id="371" r:id="rId22"/>
    <p:sldId id="372" r:id="rId23"/>
    <p:sldId id="376" r:id="rId24"/>
    <p:sldId id="377" r:id="rId25"/>
    <p:sldId id="277" r:id="rId26"/>
  </p:sldIdLst>
  <p:sldSz cx="12192000" cy="6858000"/>
  <p:notesSz cx="6858000" cy="9144000"/>
  <p:embeddedFontLst>
    <p:embeddedFont>
      <p:font typeface="思源黑体 CN Light" panose="020B0300000000000000" charset="-122"/>
      <p:regular r:id="rId33"/>
    </p:embeddedFont>
    <p:embeddedFont>
      <p:font typeface="微软雅黑" panose="020B0503020204020204" charset="-122"/>
      <p:regular r:id="rId34"/>
    </p:embeddedFont>
    <p:embeddedFont>
      <p:font typeface="仓耳渔阳体 W05" panose="02020400000000000000" charset="-122"/>
      <p:regular r:id="rId35"/>
    </p:embeddedFont>
    <p:embeddedFont>
      <p:font typeface="思源黑体 CN Bold" panose="020B0800000000000000" charset="-122"/>
      <p:bold r:id="rId36"/>
    </p:embeddedFont>
    <p:embeddedFont>
      <p:font typeface="汉仪楷体简" panose="02010600000101010101" charset="-128"/>
      <p:regular r:id="rId37"/>
    </p:embeddedFont>
    <p:embeddedFont>
      <p:font typeface="楷体" panose="02010609060101010101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9" userDrawn="1">
          <p15:clr>
            <a:srgbClr val="A4A3A4"/>
          </p15:clr>
        </p15:guide>
        <p15:guide id="2" pos="367" userDrawn="1">
          <p15:clr>
            <a:srgbClr val="A4A3A4"/>
          </p15:clr>
        </p15:guide>
        <p15:guide id="3" pos="72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  <p:cmAuthor id="3" name="1206988966@qq.com" initials="1" lastIdx="0" clrIdx="2"/>
  <p:cmAuthor id="4" name="Sky123.Org" initials="S" lastIdx="0" clrIdx="3"/>
  <p:cmAuthor id="5" name="姜伟光" initials="姜" lastIdx="0" clrIdx="4"/>
  <p:cmAuthor id="6" name="xkb1.com" initials="x" lastIdx="0" clrIdx="5"/>
  <p:cmAuthor id="7" name="Pueschner, Franziska {FA~Shanghai}" initials="P" lastIdx="0" clrIdx="6"/>
  <p:cmAuthor id="8" name="www.xkb1.com" initials="w" lastIdx="0" clrIdx="7"/>
  <p:cmAuthor id="9" name="lenovo" initials="l" lastIdx="0" clrIdx="8"/>
  <p:cmAuthor id="10" name="幸全" initials="幸全" lastIdx="0" clrIdx="9"/>
  <p:cmAuthor id="11" name="HJZX010" initials="" lastIdx="0" clrIdx="10"/>
  <p:cmAuthor id="12" name="Microsoft" initials="M" lastIdx="0" clrIdx="11"/>
  <p:cmAuthor id="13" name="jh" initials="j" lastIdx="0" clrIdx="12"/>
  <p:cmAuthor id="14" name="ming qiu" initials="m" lastIdx="0" clrIdx="13"/>
  <p:cmAuthor id="15" name="王子涵" initials="王" lastIdx="0" clrIdx="14"/>
  <p:cmAuthor id="16" name="MyPC" initials="M" lastIdx="0" clrIdx="15"/>
  <p:cmAuthor id="17" name="李丽" initials="李" lastIdx="0" clrIdx="16"/>
  <p:cmAuthor id="18" name="Nicole Li  李倩" initials="N" lastIdx="0" clrIdx="17"/>
  <p:cmAuthor id="19" name="admin" initials="a" lastIdx="0" clrIdx="18"/>
  <p:cmAuthor id="20" name="222" initials="2" lastIdx="0" clrIdx="19"/>
  <p:cmAuthor id="21" name="我心飞翔" initials="我" lastIdx="0" clrIdx="2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99"/>
        <p:guide pos="367"/>
        <p:guide pos="72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248.xml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laoguanyuelanshishuiyin.jpeglaoguanyuelanshishuiyin"/>
          <p:cNvPicPr/>
          <p:nvPr userDrawn="1">
            <p:custDataLst>
              <p:tags r:id="rId2"/>
            </p:custDataLst>
          </p:nvPr>
        </p:nvPicPr>
        <p:blipFill>
          <a:blip r:embed="rId3"/>
          <a:srcRect l="3148" r="3148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-438785" y="635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新知导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963" y="155575"/>
            <a:ext cx="1955800" cy="528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1022350" y="220663"/>
            <a:ext cx="15001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endParaRPr lang="zh-CN" altLang="en-US" sz="21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425"/>
            <a:ext cx="1219200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教学分析 涂豆思"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究新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625090" y="-569595"/>
            <a:ext cx="6096000" cy="1868805"/>
            <a:chOff x="4345" y="-1007"/>
            <a:chExt cx="9600" cy="2943"/>
          </a:xfrm>
        </p:grpSpPr>
        <p:pic>
          <p:nvPicPr>
            <p:cNvPr id="4" name="图片 3" descr="c67ac3986204442d866c335f8949a40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3" y="-1007"/>
              <a:ext cx="2943" cy="294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345" y="102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sym typeface="+mn-ea"/>
                </a:rPr>
                <a:t>探究新知</a:t>
              </a:r>
              <a:endPara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endParaRPr>
            </a:p>
          </p:txBody>
        </p:sp>
      </p:grp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image" Target="../media/image25.png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95.xml"/><Relationship Id="rId16" Type="http://schemas.openxmlformats.org/officeDocument/2006/relationships/image" Target="../media/image28.png"/><Relationship Id="rId15" Type="http://schemas.openxmlformats.org/officeDocument/2006/relationships/tags" Target="../tags/tag94.xml"/><Relationship Id="rId14" Type="http://schemas.openxmlformats.org/officeDocument/2006/relationships/image" Target="../media/image27.png"/><Relationship Id="rId13" Type="http://schemas.openxmlformats.org/officeDocument/2006/relationships/tags" Target="../tags/tag93.xml"/><Relationship Id="rId12" Type="http://schemas.openxmlformats.org/officeDocument/2006/relationships/image" Target="../media/image26.png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image" Target="../media/image29.jpeg"/><Relationship Id="rId2" Type="http://schemas.openxmlformats.org/officeDocument/2006/relationships/tags" Target="../tags/tag10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0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131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image" Target="../media/image30.png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33.xml"/><Relationship Id="rId2" Type="http://schemas.openxmlformats.org/officeDocument/2006/relationships/image" Target="../media/image31.jpeg"/><Relationship Id="rId1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image" Target="../media/image32.pn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image" Target="../media/image34.png"/><Relationship Id="rId6" Type="http://schemas.openxmlformats.org/officeDocument/2006/relationships/tags" Target="../tags/tag142.xml"/><Relationship Id="rId5" Type="http://schemas.openxmlformats.org/officeDocument/2006/relationships/image" Target="../media/image33.png"/><Relationship Id="rId4" Type="http://schemas.openxmlformats.org/officeDocument/2006/relationships/tags" Target="../tags/tag141.xml"/><Relationship Id="rId3" Type="http://schemas.microsoft.com/office/2007/relationships/media" Target="../media/media2.mov"/><Relationship Id="rId2" Type="http://schemas.openxmlformats.org/officeDocument/2006/relationships/video" Target="../media/media2.mov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4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53.xml"/><Relationship Id="rId7" Type="http://schemas.openxmlformats.org/officeDocument/2006/relationships/image" Target="../media/image36.png"/><Relationship Id="rId6" Type="http://schemas.openxmlformats.org/officeDocument/2006/relationships/tags" Target="../tags/tag152.xml"/><Relationship Id="rId5" Type="http://schemas.microsoft.com/office/2007/relationships/media" Target="../media/media3.mov"/><Relationship Id="rId4" Type="http://schemas.openxmlformats.org/officeDocument/2006/relationships/video" Target="../media/media3.mov"/><Relationship Id="rId3" Type="http://schemas.openxmlformats.org/officeDocument/2006/relationships/tags" Target="../tags/tag151.xml"/><Relationship Id="rId2" Type="http://schemas.openxmlformats.org/officeDocument/2006/relationships/image" Target="../media/image35.png"/><Relationship Id="rId1" Type="http://schemas.openxmlformats.org/officeDocument/2006/relationships/tags" Target="../tags/tag15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57.xml"/><Relationship Id="rId6" Type="http://schemas.openxmlformats.org/officeDocument/2006/relationships/image" Target="../media/image21.jpeg"/><Relationship Id="rId5" Type="http://schemas.openxmlformats.org/officeDocument/2006/relationships/tags" Target="../tags/tag156.xml"/><Relationship Id="rId4" Type="http://schemas.openxmlformats.org/officeDocument/2006/relationships/image" Target="../media/image32.png"/><Relationship Id="rId3" Type="http://schemas.openxmlformats.org/officeDocument/2006/relationships/tags" Target="../tags/tag155.xml"/><Relationship Id="rId2" Type="http://schemas.openxmlformats.org/officeDocument/2006/relationships/image" Target="../media/image35.png"/><Relationship Id="rId1" Type="http://schemas.openxmlformats.org/officeDocument/2006/relationships/tags" Target="../tags/tag15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9" Type="http://schemas.openxmlformats.org/officeDocument/2006/relationships/tags" Target="../tags/tag175.xml"/><Relationship Id="rId18" Type="http://schemas.openxmlformats.org/officeDocument/2006/relationships/image" Target="../media/image37.jpeg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9.jpeg"/><Relationship Id="rId3" Type="http://schemas.openxmlformats.org/officeDocument/2006/relationships/tags" Target="../tags/tag5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4.xml"/><Relationship Id="rId19" Type="http://schemas.openxmlformats.org/officeDocument/2006/relationships/tags" Target="../tags/tag18.xml"/><Relationship Id="rId18" Type="http://schemas.openxmlformats.org/officeDocument/2006/relationships/image" Target="../media/image11.png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10.png"/><Relationship Id="rId10" Type="http://schemas.openxmlformats.org/officeDocument/2006/relationships/tags" Target="../tags/tag1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93.xml"/><Relationship Id="rId17" Type="http://schemas.openxmlformats.org/officeDocument/2006/relationships/tags" Target="../tags/tag192.xml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tags" Target="../tags/tag17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tags" Target="../tags/tag209.xml"/><Relationship Id="rId15" Type="http://schemas.openxmlformats.org/officeDocument/2006/relationships/tags" Target="../tags/tag208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tags" Target="../tags/tag19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229.xml"/><Relationship Id="rId2" Type="http://schemas.openxmlformats.org/officeDocument/2006/relationships/tags" Target="../tags/tag213.xml"/><Relationship Id="rId19" Type="http://schemas.openxmlformats.org/officeDocument/2006/relationships/image" Target="../media/image39.png"/><Relationship Id="rId18" Type="http://schemas.openxmlformats.org/officeDocument/2006/relationships/image" Target="../media/image38.png"/><Relationship Id="rId17" Type="http://schemas.openxmlformats.org/officeDocument/2006/relationships/tags" Target="../tags/tag228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tags" Target="../tags/tag21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247.xml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tags" Target="../tags/tag2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41.xml"/><Relationship Id="rId21" Type="http://schemas.openxmlformats.org/officeDocument/2006/relationships/tags" Target="../tags/tag40.xml"/><Relationship Id="rId20" Type="http://schemas.openxmlformats.org/officeDocument/2006/relationships/tags" Target="../tags/tag39.xml"/><Relationship Id="rId2" Type="http://schemas.openxmlformats.org/officeDocument/2006/relationships/image" Target="../media/image12.jpeg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16.jpeg"/><Relationship Id="rId3" Type="http://schemas.openxmlformats.org/officeDocument/2006/relationships/tags" Target="../tags/tag43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64.xml"/><Relationship Id="rId25" Type="http://schemas.openxmlformats.org/officeDocument/2006/relationships/tags" Target="../tags/tag63.xml"/><Relationship Id="rId24" Type="http://schemas.openxmlformats.org/officeDocument/2006/relationships/tags" Target="../tags/tag62.xml"/><Relationship Id="rId23" Type="http://schemas.openxmlformats.org/officeDocument/2006/relationships/tags" Target="../tags/tag61.xml"/><Relationship Id="rId22" Type="http://schemas.openxmlformats.org/officeDocument/2006/relationships/tags" Target="../tags/tag60.xml"/><Relationship Id="rId21" Type="http://schemas.openxmlformats.org/officeDocument/2006/relationships/tags" Target="../tags/tag59.xml"/><Relationship Id="rId20" Type="http://schemas.openxmlformats.org/officeDocument/2006/relationships/tags" Target="../tags/tag58.xml"/><Relationship Id="rId2" Type="http://schemas.openxmlformats.org/officeDocument/2006/relationships/image" Target="../media/image15.jpeg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image" Target="../media/image17.jpeg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19.jpeg"/><Relationship Id="rId7" Type="http://schemas.openxmlformats.org/officeDocument/2006/relationships/tags" Target="../tags/tag70.xml"/><Relationship Id="rId6" Type="http://schemas.openxmlformats.org/officeDocument/2006/relationships/image" Target="../media/image18.jpeg"/><Relationship Id="rId5" Type="http://schemas.openxmlformats.org/officeDocument/2006/relationships/tags" Target="../tags/tag69.xml"/><Relationship Id="rId4" Type="http://schemas.openxmlformats.org/officeDocument/2006/relationships/image" Target="../media/image12.jpe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0.jpeg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6" Type="http://schemas.openxmlformats.org/officeDocument/2006/relationships/tags" Target="../tags/tag78.xml"/><Relationship Id="rId5" Type="http://schemas.openxmlformats.org/officeDocument/2006/relationships/image" Target="../media/image22.jpeg"/><Relationship Id="rId4" Type="http://schemas.openxmlformats.org/officeDocument/2006/relationships/tags" Target="../tags/tag77.xml"/><Relationship Id="rId3" Type="http://schemas.openxmlformats.org/officeDocument/2006/relationships/image" Target="../media/image21.jpe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1.xml"/><Relationship Id="rId5" Type="http://schemas.openxmlformats.org/officeDocument/2006/relationships/image" Target="../media/image24.png"/><Relationship Id="rId4" Type="http://schemas.openxmlformats.org/officeDocument/2006/relationships/tags" Target="../tags/tag80.xml"/><Relationship Id="rId3" Type="http://schemas.microsoft.com/office/2007/relationships/media" Target="../media/media1.mov"/><Relationship Id="rId2" Type="http://schemas.openxmlformats.org/officeDocument/2006/relationships/video" Target="../media/media1.mov"/><Relationship Id="rId1" Type="http://schemas.openxmlformats.org/officeDocument/2006/relationships/tags" Target="../tags/tag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25170" y="2537460"/>
            <a:ext cx="83762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7.5 </a:t>
            </a:r>
            <a:r>
              <a:rPr 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运动和力</a:t>
            </a:r>
            <a:endParaRPr lang="zh-CN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036820" y="242443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清华大学图书馆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120896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609605" y="6324651"/>
            <a:ext cx="76200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09600" y="1247775"/>
            <a:ext cx="3180080" cy="413004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320"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探究二力平衡的条件（改进型）</a:t>
            </a:r>
            <a:endParaRPr lang="zh-CN" altLang="en-US" sz="4000" b="1" spc="320"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 rot="16200000">
            <a:off x="11105602" y="3807960"/>
            <a:ext cx="106328" cy="106328"/>
          </a:xfrm>
          <a:prstGeom prst="ellipse">
            <a:avLst/>
          </a:prstGeom>
          <a:noFill/>
          <a:ln w="15875">
            <a:solidFill>
              <a:schemeClr val="lt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0961041" y="1116324"/>
            <a:ext cx="395500" cy="46252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5" name="PA-图片 14" descr="几何拼接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74" b="74"/>
          <a:stretch>
            <a:fillRect/>
          </a:stretch>
        </p:blipFill>
        <p:spPr>
          <a:xfrm>
            <a:off x="4794006" y="1116362"/>
            <a:ext cx="6167084" cy="4625313"/>
          </a:xfrm>
          <a:prstGeom prst="rect">
            <a:avLst/>
          </a:prstGeom>
        </p:spPr>
      </p:pic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 rot="16200000">
            <a:off x="11105602" y="3259307"/>
            <a:ext cx="106328" cy="10632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9" name="椭圆 18"/>
          <p:cNvSpPr/>
          <p:nvPr>
            <p:custDataLst>
              <p:tags r:id="rId9"/>
            </p:custDataLst>
          </p:nvPr>
        </p:nvSpPr>
        <p:spPr>
          <a:xfrm rot="16200000">
            <a:off x="11105602" y="2984980"/>
            <a:ext cx="106328" cy="10632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 rot="16200000">
            <a:off x="11105602" y="3533634"/>
            <a:ext cx="106328" cy="106328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2" name="PA-图片 21" descr="字体感觉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74" b="74"/>
          <a:stretch>
            <a:fillRect/>
          </a:stretch>
        </p:blipFill>
        <p:spPr>
          <a:xfrm>
            <a:off x="4794006" y="1116362"/>
            <a:ext cx="6167083" cy="4625313"/>
          </a:xfrm>
          <a:prstGeom prst="rect">
            <a:avLst/>
          </a:prstGeom>
        </p:spPr>
      </p:pic>
      <p:pic>
        <p:nvPicPr>
          <p:cNvPr id="25" name="PA-图片 24" descr="几何图形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74" b="74"/>
          <a:stretch>
            <a:fillRect/>
          </a:stretch>
        </p:blipFill>
        <p:spPr>
          <a:xfrm>
            <a:off x="4794006" y="1116362"/>
            <a:ext cx="6167083" cy="4625313"/>
          </a:xfrm>
          <a:prstGeom prst="rect">
            <a:avLst/>
          </a:prstGeom>
        </p:spPr>
      </p:pic>
      <p:pic>
        <p:nvPicPr>
          <p:cNvPr id="11" name="PA-图片 24" descr="几何图形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0593" r="10593"/>
          <a:stretch>
            <a:fillRect/>
          </a:stretch>
        </p:blipFill>
        <p:spPr>
          <a:xfrm>
            <a:off x="4794006" y="1116362"/>
            <a:ext cx="6167083" cy="4625313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TextBox 1"/>
          <p:cNvSpPr/>
          <p:nvPr>
            <p:custDataLst>
              <p:tags r:id="rId1"/>
            </p:custDataLst>
          </p:nvPr>
        </p:nvSpPr>
        <p:spPr>
          <a:xfrm>
            <a:off x="926465" y="735013"/>
            <a:ext cx="46228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base"/>
            <a:r>
              <a:rPr lang="zh-CN" altLang="en-US" sz="4000" b="1" strike="noStrike" noProof="1">
                <a:effectLst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二力平衡条件</a:t>
            </a:r>
            <a:endParaRPr lang="zh-CN" altLang="en-US" sz="4000" b="1" strike="noStrike" noProof="1">
              <a:effectLst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sp>
        <p:nvSpPr>
          <p:cNvPr id="49154" name="TextBox 2"/>
          <p:cNvSpPr/>
          <p:nvPr>
            <p:custDataLst>
              <p:tags r:id="rId2"/>
            </p:custDataLst>
          </p:nvPr>
        </p:nvSpPr>
        <p:spPr>
          <a:xfrm>
            <a:off x="792480" y="2032635"/>
            <a:ext cx="10846435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 作用在</a:t>
            </a:r>
            <a:r>
              <a: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同一物体上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的两个力，如果</a:t>
            </a:r>
            <a:r>
              <a: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大小相等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</a:t>
            </a:r>
            <a:r>
              <a: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方向相反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，并且在</a:t>
            </a:r>
            <a:r>
              <a: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同一条直线上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，这两个力就彼此平衡。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0964" name="TextBox 3"/>
          <p:cNvSpPr/>
          <p:nvPr>
            <p:custDataLst>
              <p:tags r:id="rId3"/>
            </p:custDataLst>
          </p:nvPr>
        </p:nvSpPr>
        <p:spPr>
          <a:xfrm>
            <a:off x="986155" y="4453890"/>
            <a:ext cx="6278880" cy="5835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口诀：</a:t>
            </a:r>
            <a:r>
              <a:rPr lang="zh-CN" altLang="en-US" sz="3200">
                <a:solidFill>
                  <a:srgbClr val="0070C0"/>
                </a:solidFill>
                <a:latin typeface="汉仪楷体简" panose="02010600000101010101" charset="-128"/>
                <a:ea typeface="汉仪楷体简" panose="02010600000101010101" charset="-128"/>
              </a:rPr>
              <a:t>同体、等大、反向、共线。</a:t>
            </a:r>
            <a:endParaRPr lang="zh-CN" altLang="en-US" sz="3200">
              <a:solidFill>
                <a:srgbClr val="0070C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" name="文本框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760" y="676910"/>
            <a:ext cx="5585460" cy="62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465" b="1" dirty="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二力平衡条件的应用</a:t>
            </a:r>
            <a:endParaRPr lang="zh-CN" altLang="en-US" sz="3465" b="1" dirty="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7400" y="1677035"/>
            <a:ext cx="747014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使用弹簧测力计测量物体的重力时，其实也利用二力平衡的条件，即物体受到的重力和弹簧测力计对它的拉力是一对平衡力。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109" name="图片 108"/>
          <p:cNvPicPr/>
          <p:nvPr>
            <p:custDataLst>
              <p:tags r:id="rId2"/>
            </p:custDataLst>
          </p:nvPr>
        </p:nvPicPr>
        <p:blipFill>
          <a:blip r:embed="rId3"/>
          <a:srcRect l="22327" r="32228"/>
          <a:stretch>
            <a:fillRect/>
          </a:stretch>
        </p:blipFill>
        <p:spPr>
          <a:xfrm>
            <a:off x="8950325" y="1301750"/>
            <a:ext cx="2136140" cy="4433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7426103" y="4082566"/>
            <a:ext cx="288032" cy="249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>
            <p:custDataLst>
              <p:tags r:id="rId5"/>
            </p:custDataLst>
          </p:nvPr>
        </p:nvCxnSpPr>
        <p:spPr>
          <a:xfrm flipH="1">
            <a:off x="7583199" y="4207262"/>
            <a:ext cx="0" cy="638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7" idx="0"/>
          </p:cNvCxnSpPr>
          <p:nvPr>
            <p:custDataLst>
              <p:tags r:id="rId6"/>
            </p:custDataLst>
          </p:nvPr>
        </p:nvCxnSpPr>
        <p:spPr>
          <a:xfrm flipH="1" flipV="1">
            <a:off x="7583199" y="3597096"/>
            <a:ext cx="1" cy="5741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>
            <p:custDataLst>
              <p:tags r:id="rId7"/>
            </p:custDataLst>
          </p:nvPr>
        </p:nvSpPr>
        <p:spPr>
          <a:xfrm>
            <a:off x="7530834" y="4171258"/>
            <a:ext cx="104731" cy="72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7570119" y="4566695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7589725" y="346131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拉</a:t>
            </a:r>
            <a:endParaRPr lang="zh-CN" altLang="en-US" sz="20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47548" y="3342023"/>
            <a:ext cx="1426770" cy="88411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8090903" y="2909975"/>
            <a:ext cx="540060" cy="43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7068" y="3357269"/>
            <a:ext cx="1426770" cy="88411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3770423" y="2925221"/>
            <a:ext cx="540060" cy="432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>
            <p:custDataLst>
              <p:tags r:id="rId6"/>
            </p:custDataLst>
          </p:nvPr>
        </p:nvCxnSpPr>
        <p:spPr>
          <a:xfrm>
            <a:off x="4056192" y="3162623"/>
            <a:ext cx="4857" cy="7486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7"/>
            </p:custDataLst>
          </p:nvPr>
        </p:nvCxnSpPr>
        <p:spPr>
          <a:xfrm flipH="1" flipV="1">
            <a:off x="4050934" y="2487814"/>
            <a:ext cx="1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8"/>
            </p:custDataLst>
          </p:nvPr>
        </p:nvCxnSpPr>
        <p:spPr>
          <a:xfrm>
            <a:off x="8368260" y="3394257"/>
            <a:ext cx="4857" cy="7486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4071410" y="357436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4030089" y="2328282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4014931" y="3124000"/>
            <a:ext cx="72008" cy="772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>
            <p:custDataLst>
              <p:tags r:id="rId12"/>
            </p:custDataLst>
          </p:nvPr>
        </p:nvCxnSpPr>
        <p:spPr>
          <a:xfrm flipH="1" flipV="1">
            <a:off x="8360932" y="2423068"/>
            <a:ext cx="1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8376783" y="3783897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0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压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4"/>
            </p:custDataLst>
          </p:nvPr>
        </p:nvSpPr>
        <p:spPr>
          <a:xfrm>
            <a:off x="8340087" y="2263536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椭圆 25"/>
          <p:cNvSpPr/>
          <p:nvPr>
            <p:custDataLst>
              <p:tags r:id="rId15"/>
            </p:custDataLst>
          </p:nvPr>
        </p:nvSpPr>
        <p:spPr>
          <a:xfrm>
            <a:off x="8324929" y="3059254"/>
            <a:ext cx="72008" cy="772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16"/>
            </p:custDataLst>
          </p:nvPr>
        </p:nvSpPr>
        <p:spPr>
          <a:xfrm>
            <a:off x="8332256" y="3345177"/>
            <a:ext cx="72008" cy="772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 Box 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359516" y="1406175"/>
            <a:ext cx="2232496" cy="523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800000"/>
                </a:solidFill>
                <a:latin typeface="宋体" panose="02010600030101010101" pitchFamily="2" charset="-122"/>
              </a:rPr>
              <a:t>相互作用力</a:t>
            </a:r>
            <a:endParaRPr lang="zh-CN" altLang="en-US" sz="2800" b="1">
              <a:solidFill>
                <a:srgbClr val="800000"/>
              </a:solidFill>
              <a:latin typeface="宋体" panose="02010600030101010101" pitchFamily="2" charset="-122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096099" y="1470815"/>
            <a:ext cx="1512788" cy="5238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800000"/>
                </a:solidFill>
                <a:latin typeface="宋体" panose="02010600030101010101" pitchFamily="2" charset="-122"/>
              </a:rPr>
              <a:t>平衡力</a:t>
            </a:r>
            <a:endParaRPr lang="zh-CN" altLang="en-US" sz="2800" b="1">
              <a:solidFill>
                <a:srgbClr val="80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3706171" y="4594801"/>
            <a:ext cx="575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大小相等、方向相反、作用在同一直线上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0"/>
            </p:custDataLst>
          </p:nvPr>
        </p:nvSpPr>
        <p:spPr>
          <a:xfrm>
            <a:off x="2322521" y="5579849"/>
            <a:ext cx="141577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不同点：</a:t>
            </a:r>
            <a:endParaRPr lang="zh-CN" altLang="en-US" sz="2400" b="1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1"/>
            </p:custDataLst>
          </p:nvPr>
        </p:nvSpPr>
        <p:spPr>
          <a:xfrm>
            <a:off x="3741484" y="5560639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同一受力物体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22"/>
            </p:custDataLst>
          </p:nvPr>
        </p:nvSpPr>
        <p:spPr>
          <a:xfrm>
            <a:off x="7966322" y="5534591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两个受力物体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3"/>
            </p:custDataLst>
          </p:nvPr>
        </p:nvSpPr>
        <p:spPr>
          <a:xfrm>
            <a:off x="2322521" y="4625660"/>
            <a:ext cx="12961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相同点： </a:t>
            </a:r>
            <a:endParaRPr lang="zh-CN" altLang="en-US" sz="2400"/>
          </a:p>
        </p:txBody>
      </p:sp>
      <p:sp>
        <p:nvSpPr>
          <p:cNvPr id="2" name="TextBox 1"/>
          <p:cNvSpPr/>
          <p:nvPr>
            <p:custDataLst>
              <p:tags r:id="rId24"/>
            </p:custDataLst>
          </p:nvPr>
        </p:nvSpPr>
        <p:spPr>
          <a:xfrm>
            <a:off x="926465" y="665480"/>
            <a:ext cx="9437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base"/>
            <a:r>
              <a:rPr lang="zh-CN" altLang="en-US" sz="3600" b="1" strike="noStrike" noProof="1">
                <a:effectLst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平衡力和相互作用力的有何异同点</a:t>
            </a:r>
            <a:endParaRPr lang="zh-CN" altLang="en-US" sz="3600" b="1" strike="noStrike" noProof="1">
              <a:effectLst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</p:spTree>
    <p:custDataLst>
      <p:tags r:id="rId2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8" grpId="0"/>
      <p:bldP spid="9" grpId="0" bldLvl="0" animBg="1"/>
      <p:bldP spid="10" grpId="0"/>
      <p:bldP spid="18" grpId="0"/>
      <p:bldP spid="3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/>
          <p:nvPr>
            <p:custDataLst>
              <p:tags r:id="rId1"/>
            </p:custDataLst>
          </p:nvPr>
        </p:nvSpPr>
        <p:spPr>
          <a:xfrm>
            <a:off x="856615" y="467360"/>
            <a:ext cx="9437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base"/>
            <a:r>
              <a:rPr lang="zh-CN" altLang="en-US" sz="3600" b="1" strike="noStrike" noProof="1">
                <a:effectLst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拔河比赛</a:t>
            </a:r>
            <a:endParaRPr lang="zh-CN" altLang="en-US" sz="3600" b="1" strike="noStrike" noProof="1">
              <a:effectLst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99055" y="2310130"/>
            <a:ext cx="6993255" cy="4197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44905" y="1310005"/>
            <a:ext cx="9149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甲方的拉力与乙方的拉力是平衡力，还是相互作用力？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/>
          <p:nvPr>
            <p:custDataLst>
              <p:tags r:id="rId1"/>
            </p:custDataLst>
          </p:nvPr>
        </p:nvSpPr>
        <p:spPr>
          <a:xfrm>
            <a:off x="737870" y="665480"/>
            <a:ext cx="9437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base"/>
            <a:r>
              <a:rPr lang="zh-CN" altLang="en-US" sz="3600" b="1" strike="noStrike" noProof="1">
                <a:effectLst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物体受非平衡力时的运动</a:t>
            </a:r>
            <a:endParaRPr lang="zh-CN" altLang="en-US" sz="3600" b="1" strike="noStrike" noProof="1">
              <a:effectLst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3440" y="1614805"/>
            <a:ext cx="102552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 1</a:t>
            </a:r>
            <a:r>
              <a:rPr lang="zh-CN" altLang="en-US" sz="2800" dirty="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、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将小车放在光滑水平桌面上，在盘中放一个砝码，在拉力作用下，小车的运动状态将怎样变化呢？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59" name="PA-图片 5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36000"/>
          </a:blip>
          <a:stretch>
            <a:fillRect/>
          </a:stretch>
        </p:blipFill>
        <p:spPr>
          <a:xfrm>
            <a:off x="7216775" y="3511550"/>
            <a:ext cx="4274185" cy="215201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 rot="16200000">
            <a:off x="8430261" y="3084830"/>
            <a:ext cx="521970" cy="1170305"/>
            <a:chOff x="6133" y="2234"/>
            <a:chExt cx="822" cy="1843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6218" y="2234"/>
              <a:ext cx="0" cy="1843"/>
            </a:xfrm>
            <a:prstGeom prst="line">
              <a:avLst/>
            </a:prstGeom>
            <a:ln w="31750">
              <a:solidFill>
                <a:srgbClr val="FF0000"/>
              </a:solidFill>
              <a:prstDash val="solid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 rot="5400000">
              <a:off x="6299" y="3421"/>
              <a:ext cx="49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PA-组合 61"/>
          <p:cNvGrpSpPr/>
          <p:nvPr>
            <p:custDataLst>
              <p:tags r:id="rId4"/>
            </p:custDataLst>
          </p:nvPr>
        </p:nvGrpSpPr>
        <p:grpSpPr>
          <a:xfrm rot="16200000">
            <a:off x="10407016" y="2098675"/>
            <a:ext cx="521970" cy="1170305"/>
            <a:chOff x="6133" y="2234"/>
            <a:chExt cx="822" cy="1843"/>
          </a:xfrm>
        </p:grpSpPr>
        <p:cxnSp>
          <p:nvCxnSpPr>
            <p:cNvPr id="63" name="PA-直接连接符 62"/>
            <p:cNvCxnSpPr/>
            <p:nvPr>
              <p:custDataLst>
                <p:tags r:id="rId5"/>
              </p:custDataLst>
            </p:nvPr>
          </p:nvCxnSpPr>
          <p:spPr>
            <a:xfrm>
              <a:off x="6218" y="2234"/>
              <a:ext cx="0" cy="1843"/>
            </a:xfrm>
            <a:prstGeom prst="line">
              <a:avLst/>
            </a:prstGeom>
            <a:ln w="31750">
              <a:solidFill>
                <a:srgbClr val="FF0000"/>
              </a:solidFill>
              <a:prstDash val="solid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A-文本框 63"/>
            <p:cNvSpPr txBox="1"/>
            <p:nvPr>
              <p:custDataLst>
                <p:tags r:id="rId6"/>
              </p:custDataLst>
            </p:nvPr>
          </p:nvSpPr>
          <p:spPr>
            <a:xfrm rot="5400000">
              <a:off x="6299" y="3421"/>
              <a:ext cx="49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4439" name="Text Box 7"/>
          <p:cNvSpPr txBox="1"/>
          <p:nvPr/>
        </p:nvSpPr>
        <p:spPr>
          <a:xfrm>
            <a:off x="638810" y="4118610"/>
            <a:ext cx="6706870" cy="1641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现象：</a:t>
            </a:r>
            <a:r>
              <a:rPr lang="zh-CN" altLang="en-US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在拉力作用下，小车由静止变为</a:t>
            </a:r>
            <a:r>
              <a:rPr lang="en-US" altLang="zh-CN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______</a:t>
            </a:r>
            <a:r>
              <a:rPr lang="zh-CN" altLang="en-US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，并且其运动的速度越来越</a:t>
            </a:r>
            <a:r>
              <a:rPr lang="en-US" altLang="zh-CN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_____</a:t>
            </a:r>
            <a:r>
              <a:rPr lang="zh-CN" altLang="en-US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，运动状态发生变化。</a:t>
            </a:r>
            <a:endParaRPr lang="zh-CN" altLang="en-US" sz="24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/>
          <p:nvPr>
            <p:custDataLst>
              <p:tags r:id="rId1"/>
            </p:custDataLst>
          </p:nvPr>
        </p:nvSpPr>
        <p:spPr>
          <a:xfrm>
            <a:off x="737870" y="665480"/>
            <a:ext cx="9437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base"/>
            <a:r>
              <a:rPr lang="zh-CN" altLang="en-US" sz="3600" b="1" strike="noStrike" noProof="1">
                <a:effectLst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物体受非平衡力时的运动</a:t>
            </a:r>
            <a:endParaRPr lang="zh-CN" altLang="en-US" sz="3600" b="1" strike="noStrike" noProof="1">
              <a:effectLst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3440" y="1485900"/>
            <a:ext cx="102552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 2</a:t>
            </a:r>
            <a:r>
              <a:rPr lang="zh-CN" altLang="en-US" sz="2800" dirty="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、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让一个小球从斜面上某一高度处滚到纸板铺垫的水平面上，在摩擦力的作用下，小球的运动状态怎样变化？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18" name="MyVideo_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3440" y="3084830"/>
            <a:ext cx="4800600" cy="2684145"/>
          </a:xfrm>
          <a:prstGeom prst="rect">
            <a:avLst/>
          </a:prstGeom>
        </p:spPr>
      </p:pic>
      <p:pic>
        <p:nvPicPr>
          <p:cNvPr id="19" name="PA-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9252" t="20369" b="23190"/>
          <a:stretch>
            <a:fillRect/>
          </a:stretch>
        </p:blipFill>
        <p:spPr>
          <a:xfrm>
            <a:off x="6755765" y="3133725"/>
            <a:ext cx="4458970" cy="2628265"/>
          </a:xfrm>
          <a:prstGeom prst="rect">
            <a:avLst/>
          </a:prstGeom>
        </p:spPr>
      </p:pic>
      <p:grpSp>
        <p:nvGrpSpPr>
          <p:cNvPr id="20" name="PA-组合 19"/>
          <p:cNvGrpSpPr/>
          <p:nvPr>
            <p:custDataLst>
              <p:tags r:id="rId8"/>
            </p:custDataLst>
          </p:nvPr>
        </p:nvGrpSpPr>
        <p:grpSpPr>
          <a:xfrm>
            <a:off x="7872095" y="4110355"/>
            <a:ext cx="1146175" cy="523875"/>
            <a:chOff x="12841" y="5324"/>
            <a:chExt cx="1805" cy="825"/>
          </a:xfrm>
        </p:grpSpPr>
        <p:cxnSp>
          <p:nvCxnSpPr>
            <p:cNvPr id="9" name="PA-直接连接符 8"/>
            <p:cNvCxnSpPr/>
            <p:nvPr>
              <p:custDataLst>
                <p:tags r:id="rId9"/>
              </p:custDataLst>
            </p:nvPr>
          </p:nvCxnSpPr>
          <p:spPr>
            <a:xfrm flipH="1">
              <a:off x="13140" y="5324"/>
              <a:ext cx="1506" cy="0"/>
            </a:xfrm>
            <a:prstGeom prst="line">
              <a:avLst/>
            </a:prstGeom>
            <a:ln w="31750">
              <a:solidFill>
                <a:srgbClr val="FF0000"/>
              </a:solidFill>
              <a:prstDash val="solid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A-文本框 9"/>
            <p:cNvSpPr txBox="1"/>
            <p:nvPr>
              <p:custDataLst>
                <p:tags r:id="rId10"/>
              </p:custDataLst>
            </p:nvPr>
          </p:nvSpPr>
          <p:spPr>
            <a:xfrm rot="60000">
              <a:off x="12841" y="5327"/>
              <a:ext cx="49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PA-组合 61"/>
          <p:cNvGrpSpPr/>
          <p:nvPr>
            <p:custDataLst>
              <p:tags r:id="rId11"/>
            </p:custDataLst>
          </p:nvPr>
        </p:nvGrpSpPr>
        <p:grpSpPr>
          <a:xfrm rot="16200000">
            <a:off x="10679431" y="2809240"/>
            <a:ext cx="521970" cy="1170305"/>
            <a:chOff x="6133" y="2234"/>
            <a:chExt cx="822" cy="1843"/>
          </a:xfrm>
        </p:grpSpPr>
        <p:cxnSp>
          <p:nvCxnSpPr>
            <p:cNvPr id="5" name="PA-直接连接符 62"/>
            <p:cNvCxnSpPr/>
            <p:nvPr>
              <p:custDataLst>
                <p:tags r:id="rId12"/>
              </p:custDataLst>
            </p:nvPr>
          </p:nvCxnSpPr>
          <p:spPr>
            <a:xfrm>
              <a:off x="6218" y="2234"/>
              <a:ext cx="0" cy="1843"/>
            </a:xfrm>
            <a:prstGeom prst="line">
              <a:avLst/>
            </a:prstGeom>
            <a:ln w="31750">
              <a:solidFill>
                <a:srgbClr val="FF0000"/>
              </a:solidFill>
              <a:prstDash val="solid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-文本框 63"/>
            <p:cNvSpPr txBox="1"/>
            <p:nvPr>
              <p:custDataLst>
                <p:tags r:id="rId13"/>
              </p:custDataLst>
            </p:nvPr>
          </p:nvSpPr>
          <p:spPr>
            <a:xfrm rot="5400000">
              <a:off x="6299" y="3421"/>
              <a:ext cx="49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7"/>
          <p:cNvSpPr txBox="1"/>
          <p:nvPr/>
        </p:nvSpPr>
        <p:spPr>
          <a:xfrm>
            <a:off x="737870" y="5984240"/>
            <a:ext cx="12802235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现象：</a:t>
            </a:r>
            <a:r>
              <a:rPr lang="zh-CN" altLang="en-US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在摩擦力的作用下，小球的运动速度越来越</a:t>
            </a:r>
            <a:r>
              <a:rPr lang="en-US" altLang="zh-CN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____</a:t>
            </a:r>
            <a:r>
              <a:rPr lang="zh-CN" altLang="en-US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，运动状态发生变化。</a:t>
            </a:r>
            <a:endParaRPr lang="zh-CN" altLang="en-US" sz="24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" name="PA-图片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-12000" contrast="42000"/>
          </a:blip>
          <a:stretch>
            <a:fillRect/>
          </a:stretch>
        </p:blipFill>
        <p:spPr>
          <a:xfrm>
            <a:off x="6309995" y="3133725"/>
            <a:ext cx="5393055" cy="1971040"/>
          </a:xfrm>
          <a:prstGeom prst="rect">
            <a:avLst/>
          </a:prstGeom>
        </p:spPr>
      </p:pic>
      <p:sp>
        <p:nvSpPr>
          <p:cNvPr id="2" name="TextBox 1"/>
          <p:cNvSpPr/>
          <p:nvPr>
            <p:custDataLst>
              <p:tags r:id="rId3"/>
            </p:custDataLst>
          </p:nvPr>
        </p:nvSpPr>
        <p:spPr>
          <a:xfrm>
            <a:off x="737870" y="665480"/>
            <a:ext cx="9437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base"/>
            <a:r>
              <a:rPr lang="zh-CN" altLang="en-US" sz="3600" b="1" strike="noStrike" noProof="1">
                <a:effectLst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物体受非平衡力时的运动</a:t>
            </a:r>
            <a:endParaRPr lang="zh-CN" altLang="en-US" sz="3600" b="1" strike="noStrike" noProof="1">
              <a:effectLst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3440" y="1485900"/>
            <a:ext cx="102552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 3</a:t>
            </a:r>
            <a:r>
              <a:rPr lang="zh-CN" altLang="en-US" sz="2800" dirty="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、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将一小球斜抛出去（不计阻力），试问：小球在空中的运动路径是怎样的？它的运动状态是否改变？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737870" y="5984240"/>
            <a:ext cx="12802235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现象：</a:t>
            </a:r>
            <a:r>
              <a:rPr lang="zh-CN" altLang="en-US" sz="24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小球在重力的作用下，运动方向不断变化，运动状态发生变化。</a:t>
            </a:r>
            <a:endParaRPr lang="zh-CN" altLang="en-US" sz="24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9084311" y="3799840"/>
            <a:ext cx="401320" cy="1281973"/>
            <a:chOff x="12362" y="2163"/>
            <a:chExt cx="632" cy="2093"/>
          </a:xfrm>
        </p:grpSpPr>
        <p:sp>
          <p:nvSpPr>
            <p:cNvPr id="76" name="文本框 75"/>
            <p:cNvSpPr txBox="1"/>
            <p:nvPr/>
          </p:nvSpPr>
          <p:spPr>
            <a:xfrm>
              <a:off x="12504" y="3404"/>
              <a:ext cx="490" cy="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12362" y="2163"/>
              <a:ext cx="142" cy="1856"/>
              <a:chOff x="16330" y="4429"/>
              <a:chExt cx="142" cy="1584"/>
            </a:xfrm>
          </p:grpSpPr>
          <p:cxnSp>
            <p:nvCxnSpPr>
              <p:cNvPr id="78" name="直接连接符 77"/>
              <p:cNvCxnSpPr/>
              <p:nvPr/>
            </p:nvCxnSpPr>
            <p:spPr>
              <a:xfrm>
                <a:off x="16401" y="4508"/>
                <a:ext cx="27" cy="1505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olid"/>
                <a:headEnd type="none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椭圆 78"/>
              <p:cNvSpPr/>
              <p:nvPr/>
            </p:nvSpPr>
            <p:spPr>
              <a:xfrm>
                <a:off x="16330" y="4429"/>
                <a:ext cx="142" cy="14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31" name="MyVideo_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77315" y="2977515"/>
            <a:ext cx="4179570" cy="28378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文本框 31"/>
          <p:cNvSpPr txBox="1"/>
          <p:nvPr/>
        </p:nvSpPr>
        <p:spPr>
          <a:xfrm>
            <a:off x="709930" y="702945"/>
            <a:ext cx="9029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合力与平衡力、非平衡力的关系</a:t>
            </a:r>
            <a:endParaRPr lang="zh-CN" altLang="en-US" sz="3200" b="1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1090" y="2122170"/>
            <a:ext cx="4064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平衡力：合力为零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非平衡力：合力不为零。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49630" y="4121150"/>
            <a:ext cx="5392420" cy="1971040"/>
            <a:chOff x="1338" y="6490"/>
            <a:chExt cx="8492" cy="3104"/>
          </a:xfrm>
        </p:grpSpPr>
        <p:pic>
          <p:nvPicPr>
            <p:cNvPr id="38" name="PA-图片 3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lum bright="-12000" contrast="42000"/>
            </a:blip>
            <a:stretch>
              <a:fillRect/>
            </a:stretch>
          </p:blipFill>
          <p:spPr>
            <a:xfrm>
              <a:off x="1338" y="6490"/>
              <a:ext cx="8493" cy="3104"/>
            </a:xfrm>
            <a:prstGeom prst="rect">
              <a:avLst/>
            </a:prstGeom>
          </p:spPr>
        </p:pic>
        <p:grpSp>
          <p:nvGrpSpPr>
            <p:cNvPr id="80" name="组合 79"/>
            <p:cNvGrpSpPr/>
            <p:nvPr/>
          </p:nvGrpSpPr>
          <p:grpSpPr>
            <a:xfrm>
              <a:off x="5707" y="7539"/>
              <a:ext cx="632" cy="2019"/>
              <a:chOff x="12362" y="2163"/>
              <a:chExt cx="632" cy="2093"/>
            </a:xfrm>
          </p:grpSpPr>
          <p:sp>
            <p:nvSpPr>
              <p:cNvPr id="76" name="文本框 75"/>
              <p:cNvSpPr txBox="1"/>
              <p:nvPr/>
            </p:nvSpPr>
            <p:spPr>
              <a:xfrm>
                <a:off x="12504" y="3404"/>
                <a:ext cx="490" cy="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7" name="组合 76"/>
              <p:cNvGrpSpPr/>
              <p:nvPr/>
            </p:nvGrpSpPr>
            <p:grpSpPr>
              <a:xfrm>
                <a:off x="12362" y="2163"/>
                <a:ext cx="142" cy="1856"/>
                <a:chOff x="16330" y="4429"/>
                <a:chExt cx="142" cy="1584"/>
              </a:xfrm>
            </p:grpSpPr>
            <p:cxnSp>
              <p:nvCxnSpPr>
                <p:cNvPr id="78" name="直接连接符 77"/>
                <p:cNvCxnSpPr/>
                <p:nvPr/>
              </p:nvCxnSpPr>
              <p:spPr>
                <a:xfrm>
                  <a:off x="16401" y="4508"/>
                  <a:ext cx="27" cy="1505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  <a:prstDash val="solid"/>
                  <a:headEnd type="none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椭圆 78"/>
                <p:cNvSpPr/>
                <p:nvPr/>
              </p:nvSpPr>
              <p:spPr>
                <a:xfrm>
                  <a:off x="16330" y="4429"/>
                  <a:ext cx="142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7157085" y="3828415"/>
            <a:ext cx="4273550" cy="2254250"/>
            <a:chOff x="11271" y="6029"/>
            <a:chExt cx="6730" cy="3550"/>
          </a:xfrm>
        </p:grpSpPr>
        <p:pic>
          <p:nvPicPr>
            <p:cNvPr id="59" name="PA-图片 5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lum bright="-12000" contrast="36000"/>
            </a:blip>
            <a:stretch>
              <a:fillRect/>
            </a:stretch>
          </p:blipFill>
          <p:spPr>
            <a:xfrm>
              <a:off x="11271" y="6191"/>
              <a:ext cx="6731" cy="3389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 rot="16200000">
              <a:off x="13182" y="5519"/>
              <a:ext cx="822" cy="1843"/>
              <a:chOff x="6133" y="2234"/>
              <a:chExt cx="822" cy="1843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6218" y="2234"/>
                <a:ext cx="0" cy="1843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olid"/>
                <a:headEnd type="none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/>
            </p:nvSpPr>
            <p:spPr>
              <a:xfrm rot="5400000">
                <a:off x="6299" y="3421"/>
                <a:ext cx="49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endPara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5" name="图片 104"/>
          <p:cNvPicPr/>
          <p:nvPr>
            <p:custDataLst>
              <p:tags r:id="rId5"/>
            </p:custDataLst>
          </p:nvPr>
        </p:nvPicPr>
        <p:blipFill>
          <a:blip r:embed="rId6">
            <a:lum bright="-12000" contrast="30000"/>
          </a:blip>
          <a:srcRect l="49098" t="70408" r="11234" b="14146"/>
          <a:stretch>
            <a:fillRect/>
          </a:stretch>
        </p:blipFill>
        <p:spPr>
          <a:xfrm>
            <a:off x="6913880" y="1286510"/>
            <a:ext cx="4517390" cy="25711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8978265" y="1037590"/>
            <a:ext cx="1634490" cy="704850"/>
            <a:chOff x="14139" y="1634"/>
            <a:chExt cx="2574" cy="1110"/>
          </a:xfrm>
        </p:grpSpPr>
        <p:cxnSp>
          <p:nvCxnSpPr>
            <p:cNvPr id="5" name="直接连接符 4"/>
            <p:cNvCxnSpPr/>
            <p:nvPr/>
          </p:nvCxnSpPr>
          <p:spPr>
            <a:xfrm rot="16200000">
              <a:off x="15060" y="1823"/>
              <a:ext cx="0" cy="1843"/>
            </a:xfrm>
            <a:prstGeom prst="line">
              <a:avLst/>
            </a:prstGeom>
            <a:ln w="31750">
              <a:solidFill>
                <a:srgbClr val="FF0000"/>
              </a:solidFill>
              <a:prstDash val="solid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 rot="21600000">
              <a:off x="15695" y="1634"/>
              <a:ext cx="101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2800" b="1" i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2800" b="1" i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直接连接符 6"/>
          <p:cNvCxnSpPr/>
          <p:nvPr/>
        </p:nvCxnSpPr>
        <p:spPr>
          <a:xfrm flipH="1">
            <a:off x="7668579" y="1742758"/>
            <a:ext cx="1309370" cy="7620"/>
          </a:xfrm>
          <a:prstGeom prst="line">
            <a:avLst/>
          </a:prstGeom>
          <a:ln w="31750">
            <a:solidFill>
              <a:srgbClr val="FF0000"/>
            </a:solidFill>
            <a:prstDash val="solid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 rot="21600000">
            <a:off x="7581900" y="1037590"/>
            <a:ext cx="64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="1" i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="1" i="1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992505" y="1123950"/>
            <a:ext cx="99675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/>
              <a:t>1</a:t>
            </a:r>
            <a:r>
              <a:rPr lang="zh-CN" altLang="en-US" sz="3200" b="1"/>
              <a:t>、判断下列各力中哪些是平衡力？</a:t>
            </a:r>
            <a:endParaRPr lang="zh-CN" altLang="en-US" sz="3200" b="1"/>
          </a:p>
        </p:txBody>
      </p:sp>
      <p:pic>
        <p:nvPicPr>
          <p:cNvPr id="27650" name="图片 13327" descr="30211t09-01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9600" y="1812290"/>
            <a:ext cx="5060950" cy="46843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158105" y="2419985"/>
            <a:ext cx="6631940" cy="16833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 defTabSz="912495">
              <a:defRPr sz="2200" ker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defRPr>
            </a:lvl1pPr>
          </a:lstStyle>
          <a:p>
            <a:pPr indent="609600" algn="l">
              <a:lnSpc>
                <a:spcPct val="150000"/>
              </a:lnSpc>
            </a:pPr>
            <a:endParaRPr lang="en-US" altLang="zh-CN" sz="28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Arial" panose="020B0604020202020204"/>
            </a:endParaRPr>
          </a:p>
        </p:txBody>
      </p:sp>
      <p:sp>
        <p:nvSpPr>
          <p:cNvPr id="39" name="文本框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1526" y="220301"/>
            <a:ext cx="3510693" cy="62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465" b="1" dirty="0">
                <a:solidFill>
                  <a:srgbClr val="008080"/>
                </a:solidFill>
                <a:latin typeface="微软雅黑" panose="020B0503020204020204" charset="-122"/>
                <a:sym typeface="+mn-ea"/>
              </a:rPr>
              <a:t>观察与思考</a:t>
            </a:r>
            <a:endParaRPr lang="zh-CN" altLang="en-US" sz="3465" b="1" dirty="0">
              <a:solidFill>
                <a:srgbClr val="008080"/>
              </a:solidFill>
              <a:latin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r="21268"/>
          <a:stretch>
            <a:fillRect/>
          </a:stretch>
        </p:blipFill>
        <p:spPr>
          <a:xfrm rot="5400000">
            <a:off x="1433830" y="2155825"/>
            <a:ext cx="2529205" cy="342646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>
            <p:custDataLst>
              <p:tags r:id="rId5"/>
            </p:custDataLst>
          </p:nvPr>
        </p:nvCxnSpPr>
        <p:spPr>
          <a:xfrm flipH="1">
            <a:off x="2568207" y="3833540"/>
            <a:ext cx="15875" cy="1515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6"/>
            </p:custDataLst>
          </p:nvPr>
        </p:nvCxnSpPr>
        <p:spPr>
          <a:xfrm flipV="1">
            <a:off x="2594242" y="2386088"/>
            <a:ext cx="15240" cy="14039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流程图: 接点 12"/>
          <p:cNvSpPr/>
          <p:nvPr>
            <p:custDataLst>
              <p:tags r:id="rId7"/>
            </p:custDataLst>
          </p:nvPr>
        </p:nvSpPr>
        <p:spPr>
          <a:xfrm>
            <a:off x="2543220" y="3790073"/>
            <a:ext cx="81723" cy="7200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727791" y="524177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727945" y="2122846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4755" y="1160780"/>
            <a:ext cx="7245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下列静止的物体分别受到哪些力的作用？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9" b="8000"/>
          <a:stretch>
            <a:fillRect/>
          </a:stretch>
        </p:blipFill>
        <p:spPr bwMode="auto">
          <a:xfrm>
            <a:off x="5141595" y="2907665"/>
            <a:ext cx="2711450" cy="21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直接箭头连接符 34"/>
          <p:cNvCxnSpPr/>
          <p:nvPr>
            <p:custDataLst>
              <p:tags r:id="rId12"/>
            </p:custDataLst>
          </p:nvPr>
        </p:nvCxnSpPr>
        <p:spPr>
          <a:xfrm>
            <a:off x="6490305" y="3962339"/>
            <a:ext cx="13970" cy="1266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>
            <p:custDataLst>
              <p:tags r:id="rId13"/>
            </p:custDataLst>
          </p:nvPr>
        </p:nvCxnSpPr>
        <p:spPr>
          <a:xfrm flipH="1" flipV="1">
            <a:off x="6473160" y="2722532"/>
            <a:ext cx="17145" cy="11963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6755934" y="511022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zh-CN" sz="2400" b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6621284" y="2386353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280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流程图: 接点 33"/>
          <p:cNvSpPr/>
          <p:nvPr>
            <p:custDataLst>
              <p:tags r:id="rId16"/>
            </p:custDataLst>
          </p:nvPr>
        </p:nvSpPr>
        <p:spPr>
          <a:xfrm>
            <a:off x="6449443" y="3918872"/>
            <a:ext cx="81723" cy="7200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032875" y="2881630"/>
            <a:ext cx="2151380" cy="2151380"/>
          </a:xfrm>
          <a:prstGeom prst="rect">
            <a:avLst/>
          </a:prstGeom>
        </p:spPr>
      </p:pic>
      <p:cxnSp>
        <p:nvCxnSpPr>
          <p:cNvPr id="127" name="直接箭头连接符 126"/>
          <p:cNvCxnSpPr/>
          <p:nvPr>
            <p:custDataLst>
              <p:tags r:id="rId19"/>
            </p:custDataLst>
          </p:nvPr>
        </p:nvCxnSpPr>
        <p:spPr>
          <a:xfrm>
            <a:off x="10124688" y="3983811"/>
            <a:ext cx="5715" cy="12503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箭头连接符 127"/>
          <p:cNvCxnSpPr/>
          <p:nvPr>
            <p:custDataLst>
              <p:tags r:id="rId20"/>
            </p:custDataLst>
          </p:nvPr>
        </p:nvCxnSpPr>
        <p:spPr>
          <a:xfrm flipV="1">
            <a:off x="10131820" y="2634666"/>
            <a:ext cx="8255" cy="13106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流程图: 接点 125"/>
          <p:cNvSpPr/>
          <p:nvPr>
            <p:custDataLst>
              <p:tags r:id="rId21"/>
            </p:custDataLst>
          </p:nvPr>
        </p:nvSpPr>
        <p:spPr>
          <a:xfrm>
            <a:off x="10083826" y="3940344"/>
            <a:ext cx="81723" cy="7200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22"/>
            </p:custDataLst>
          </p:nvPr>
        </p:nvSpPr>
        <p:spPr>
          <a:xfrm>
            <a:off x="10239622" y="51338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3"/>
            </p:custDataLst>
          </p:nvPr>
        </p:nvSpPr>
        <p:spPr>
          <a:xfrm>
            <a:off x="10239401" y="2419669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拉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37" grpId="0"/>
      <p:bldP spid="20" grpId="0"/>
      <p:bldP spid="34" grpId="0" bldLvl="0" animBg="1"/>
      <p:bldP spid="126" grpId="0" bldLvl="0" animBg="1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992505" y="1123950"/>
            <a:ext cx="9967595" cy="4338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/>
              <a:t>2</a:t>
            </a:r>
            <a:r>
              <a:rPr lang="zh-CN" altLang="en-US" sz="3200" b="1"/>
              <a:t>、作用在一个物体上两个力的三要素完全相同，则（</a:t>
            </a:r>
            <a:r>
              <a:rPr lang="en-US" altLang="zh-CN" sz="3200" b="1"/>
              <a:t>         </a:t>
            </a:r>
            <a:r>
              <a:rPr lang="zh-CN" altLang="en-US" sz="3200" b="1"/>
              <a:t>）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A.</a:t>
            </a:r>
            <a:r>
              <a:rPr lang="zh-CN" altLang="en-US" sz="2400" b="1"/>
              <a:t>这两个力一定是平衡力</a:t>
            </a:r>
            <a:r>
              <a:rPr lang="en-US" altLang="zh-CN" sz="2400" b="1"/>
              <a:t> </a:t>
            </a:r>
            <a:r>
              <a:rPr lang="" altLang="en-US" sz="2400" b="1"/>
              <a:t>  </a:t>
            </a:r>
            <a:endParaRPr lang="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B.</a:t>
            </a:r>
            <a:r>
              <a:rPr lang="zh-CN" altLang="en-US" sz="2400" b="1"/>
              <a:t>这两个力一定不是平衡力</a:t>
            </a:r>
            <a:r>
              <a:rPr lang="en-US" altLang="zh-CN" sz="2400" b="1"/>
              <a:t> </a:t>
            </a:r>
            <a:r>
              <a:rPr lang="" altLang="en-US" sz="2400" b="1"/>
              <a:t>  </a:t>
            </a:r>
            <a:endParaRPr lang="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C.</a:t>
            </a:r>
            <a:r>
              <a:rPr lang="zh-CN" altLang="en-US" sz="2400" b="1"/>
              <a:t>这两个力可能是平衡力</a:t>
            </a:r>
            <a:r>
              <a:rPr lang="en-US" altLang="zh-CN" sz="2400" b="1"/>
              <a:t> </a:t>
            </a:r>
            <a:r>
              <a:rPr lang="" altLang="en-US" sz="2400" b="1"/>
              <a:t>  </a:t>
            </a:r>
            <a:endParaRPr lang="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D.</a:t>
            </a:r>
            <a:r>
              <a:rPr lang="zh-CN" altLang="en-US" sz="2400" b="1"/>
              <a:t>无法确定</a:t>
            </a:r>
            <a:br>
              <a:rPr lang="en-US" altLang="zh-CN" sz="2400" b="1"/>
            </a:br>
            <a:endParaRPr lang="en-US" altLang="zh-CN" sz="2400" b="1"/>
          </a:p>
        </p:txBody>
      </p:sp>
      <p:sp>
        <p:nvSpPr>
          <p:cNvPr id="21509" name="文本框 21508"/>
          <p:cNvSpPr txBox="1">
            <a:spLocks noChangeArrowheads="1"/>
          </p:cNvSpPr>
          <p:nvPr/>
        </p:nvSpPr>
        <p:spPr bwMode="auto">
          <a:xfrm>
            <a:off x="1631633" y="1788160"/>
            <a:ext cx="14478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992505" y="1123950"/>
            <a:ext cx="9967595" cy="5539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/>
              <a:t>3</a:t>
            </a:r>
            <a:r>
              <a:rPr lang="zh-CN" altLang="en-US" sz="3200" b="1"/>
              <a:t>、起重机吊起重物在空中静止不动时</a:t>
            </a:r>
            <a:r>
              <a:rPr lang="en-US" altLang="zh-CN" sz="3200" b="1"/>
              <a:t>,</a:t>
            </a:r>
            <a:r>
              <a:rPr lang="zh-CN" altLang="en-US" sz="3200" b="1"/>
              <a:t>钢索的拉力是</a:t>
            </a:r>
            <a:r>
              <a:rPr lang="en-US" altLang="zh-CN" sz="3200" b="1"/>
              <a:t>4</a:t>
            </a:r>
            <a:r>
              <a:rPr lang="en-US" altLang="en-US" sz="3200" b="1"/>
              <a:t>×</a:t>
            </a:r>
            <a:r>
              <a:rPr lang="en-US" altLang="zh-CN" sz="3200" b="1"/>
              <a:t>105N,</a:t>
            </a:r>
            <a:r>
              <a:rPr lang="zh-CN" altLang="en-US" sz="3200" b="1"/>
              <a:t>若起重机以</a:t>
            </a:r>
            <a:r>
              <a:rPr lang="en-US" altLang="zh-CN" sz="3200" b="1"/>
              <a:t>0.2m/s</a:t>
            </a:r>
            <a:r>
              <a:rPr lang="zh-CN" altLang="en-US" sz="3200" b="1"/>
              <a:t>速度把重物匀速下落</a:t>
            </a:r>
            <a:r>
              <a:rPr lang="en-US" altLang="zh-CN" sz="3200" b="1"/>
              <a:t>,</a:t>
            </a:r>
            <a:r>
              <a:rPr lang="" altLang="en-US" sz="3200" b="1"/>
              <a:t>  </a:t>
            </a:r>
            <a:r>
              <a:rPr lang="en-US" altLang="zh-CN" sz="3200" b="1"/>
              <a:t> </a:t>
            </a:r>
            <a:r>
              <a:rPr lang="zh-CN" altLang="en-US" sz="3200" b="1"/>
              <a:t>则钢索的拉力将（</a:t>
            </a:r>
            <a:r>
              <a:rPr lang="en-US" altLang="zh-CN" sz="3200" b="1"/>
              <a:t>      </a:t>
            </a:r>
            <a:r>
              <a:rPr lang="zh-CN" altLang="en-US" sz="3200" b="1"/>
              <a:t>）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" altLang="en-US" sz="2800" b="1"/>
              <a:t> </a:t>
            </a:r>
            <a:r>
              <a:rPr lang="en-US" altLang="zh-CN" sz="2800" b="1"/>
              <a:t> A</a:t>
            </a:r>
            <a:r>
              <a:rPr lang="zh-CN" altLang="en-US" sz="2800" b="1"/>
              <a:t>．大于</a:t>
            </a:r>
            <a:r>
              <a:rPr lang="en-US" altLang="zh-CN" sz="2800" b="1"/>
              <a:t>4</a:t>
            </a:r>
            <a:r>
              <a:rPr lang="en-US" altLang="en-US" sz="2800" b="1"/>
              <a:t>×</a:t>
            </a:r>
            <a:r>
              <a:rPr lang="en-US" altLang="zh-CN" sz="2800" b="1"/>
              <a:t>105N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" altLang="en-US" sz="2800" b="1"/>
              <a:t> </a:t>
            </a:r>
            <a:r>
              <a:rPr lang="en-US" altLang="zh-CN" sz="2800" b="1"/>
              <a:t> B</a:t>
            </a:r>
            <a:r>
              <a:rPr lang="zh-CN" altLang="en-US" sz="2800" b="1"/>
              <a:t>．等于</a:t>
            </a:r>
            <a:r>
              <a:rPr lang="en-US" altLang="zh-CN" sz="2800" b="1"/>
              <a:t>4</a:t>
            </a:r>
            <a:r>
              <a:rPr lang="en-US" altLang="en-US" sz="2800" b="1"/>
              <a:t>×</a:t>
            </a:r>
            <a:r>
              <a:rPr lang="en-US" altLang="zh-CN" sz="2800" b="1"/>
              <a:t>105N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" altLang="en-US" sz="2800" b="1"/>
              <a:t> </a:t>
            </a:r>
            <a:r>
              <a:rPr lang="en-US" altLang="zh-CN" sz="2800" b="1"/>
              <a:t> C</a:t>
            </a:r>
            <a:r>
              <a:rPr lang="zh-CN" altLang="en-US" sz="2800" b="1"/>
              <a:t>．小于</a:t>
            </a:r>
            <a:r>
              <a:rPr lang="en-US" altLang="zh-CN" sz="2800" b="1"/>
              <a:t>4</a:t>
            </a:r>
            <a:r>
              <a:rPr lang="en-US" altLang="en-US" sz="2800" b="1"/>
              <a:t>×</a:t>
            </a:r>
            <a:r>
              <a:rPr lang="en-US" altLang="zh-CN" sz="2800" b="1"/>
              <a:t>105N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" altLang="en-US" sz="2800" b="1"/>
              <a:t> </a:t>
            </a:r>
            <a:r>
              <a:rPr lang="en-US" altLang="zh-CN" sz="2800" b="1"/>
              <a:t> D</a:t>
            </a:r>
            <a:r>
              <a:rPr lang="zh-CN" altLang="en-US" sz="2800" b="1"/>
              <a:t>．条件不足</a:t>
            </a:r>
            <a:r>
              <a:rPr lang="en-US" altLang="zh-CN" sz="2800" b="1"/>
              <a:t>,</a:t>
            </a:r>
            <a:r>
              <a:rPr lang="zh-CN" altLang="en-US" sz="2800" b="1"/>
              <a:t>无法判断</a:t>
            </a:r>
            <a:endParaRPr lang="zh-CN" altLang="en-US" sz="2800" b="1"/>
          </a:p>
          <a:p>
            <a:pPr>
              <a:lnSpc>
                <a:spcPct val="150000"/>
              </a:lnSpc>
            </a:pPr>
            <a:endParaRPr lang="zh-CN" altLang="en-US" sz="2800" b="1"/>
          </a:p>
        </p:txBody>
      </p:sp>
      <p:sp>
        <p:nvSpPr>
          <p:cNvPr id="24580" name="文本框 24579"/>
          <p:cNvSpPr txBox="1">
            <a:spLocks noChangeArrowheads="1"/>
          </p:cNvSpPr>
          <p:nvPr/>
        </p:nvSpPr>
        <p:spPr bwMode="auto">
          <a:xfrm>
            <a:off x="3959860" y="2594610"/>
            <a:ext cx="953770" cy="8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992505" y="1123950"/>
            <a:ext cx="996759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/>
              <a:t>4</a:t>
            </a:r>
            <a:r>
              <a:rPr lang="zh-CN" altLang="en-US" sz="3200" b="1"/>
              <a:t>、</a:t>
            </a:r>
            <a:r>
              <a:rPr lang="zh-CN" altLang="en-US" sz="2800" b="1"/>
              <a:t>如图甲所示，小亮用水平力推地面上的木箱，木箱运动的</a:t>
            </a:r>
            <a:r>
              <a:rPr lang="en-US" altLang="zh-CN" sz="2800" b="1"/>
              <a:t>v</a:t>
            </a:r>
            <a:r>
              <a:rPr lang="zh-CN" altLang="en-US" sz="2800" b="1"/>
              <a:t>－</a:t>
            </a:r>
            <a:r>
              <a:rPr lang="en-US" altLang="zh-CN" sz="2800" b="1"/>
              <a:t>t</a:t>
            </a:r>
            <a:r>
              <a:rPr lang="zh-CN" altLang="en-US" sz="2800" b="1"/>
              <a:t>图像如图乙所示，则下列分析正确的是</a:t>
            </a:r>
            <a:r>
              <a:rPr lang="en-US" altLang="zh-CN" sz="2800" b="1"/>
              <a:t>(</a:t>
            </a:r>
            <a:r>
              <a:rPr lang="zh-CN" altLang="en-US" sz="2800" b="1"/>
              <a:t>　　</a:t>
            </a:r>
            <a:r>
              <a:rPr lang="en-US" altLang="zh-CN" sz="2800" b="1"/>
              <a:t>) </a:t>
            </a:r>
            <a:endParaRPr lang="en-US" altLang="zh-CN" sz="28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A.</a:t>
            </a:r>
            <a:r>
              <a:rPr lang="zh-CN" altLang="en-US" sz="2400" b="1"/>
              <a:t>在</a:t>
            </a:r>
            <a:r>
              <a:rPr lang="en-US" altLang="zh-CN" sz="2400" b="1"/>
              <a:t>0</a:t>
            </a:r>
            <a:r>
              <a:rPr lang="zh-CN" altLang="en-US" sz="2400" b="1"/>
              <a:t>～</a:t>
            </a:r>
            <a:r>
              <a:rPr lang="en-US" altLang="zh-CN" sz="2400" b="1"/>
              <a:t>20 s</a:t>
            </a:r>
            <a:r>
              <a:rPr lang="zh-CN" altLang="en-US" sz="2400" b="1"/>
              <a:t>内，木箱受到</a:t>
            </a:r>
            <a:r>
              <a:rPr lang="en-US" altLang="zh-CN" sz="2400" b="1"/>
              <a:t> </a:t>
            </a:r>
            <a:r>
              <a:rPr lang="zh-CN" altLang="en-US" sz="2400" b="1"/>
              <a:t>的摩擦力等于推力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B</a:t>
            </a:r>
            <a:r>
              <a:rPr lang="zh-CN" altLang="en-US" sz="2400" b="1"/>
              <a:t>．在</a:t>
            </a:r>
            <a:r>
              <a:rPr lang="en-US" altLang="zh-CN" sz="2400" b="1"/>
              <a:t>0</a:t>
            </a:r>
            <a:r>
              <a:rPr lang="zh-CN" altLang="en-US" sz="2400" b="1"/>
              <a:t>～</a:t>
            </a:r>
            <a:r>
              <a:rPr lang="en-US" altLang="zh-CN" sz="2400" b="1"/>
              <a:t>20 s</a:t>
            </a:r>
            <a:r>
              <a:rPr lang="zh-CN" altLang="en-US" sz="2400" b="1"/>
              <a:t>内，木箱受到的摩擦力小于推力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C</a:t>
            </a:r>
            <a:r>
              <a:rPr lang="zh-CN" altLang="en-US" sz="2400" b="1"/>
              <a:t>．在</a:t>
            </a:r>
            <a:r>
              <a:rPr lang="en-US" altLang="zh-CN" sz="2400" b="1"/>
              <a:t>20</a:t>
            </a:r>
            <a:r>
              <a:rPr lang="zh-CN" altLang="en-US" sz="2400" b="1"/>
              <a:t>～</a:t>
            </a:r>
            <a:r>
              <a:rPr lang="en-US" altLang="zh-CN" sz="2400" b="1"/>
              <a:t>40 s</a:t>
            </a:r>
            <a:r>
              <a:rPr lang="zh-CN" altLang="en-US" sz="2400" b="1"/>
              <a:t>内，木箱受到的摩擦力等于推力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D</a:t>
            </a:r>
            <a:r>
              <a:rPr lang="zh-CN" altLang="en-US" sz="2400" b="1"/>
              <a:t>．在</a:t>
            </a:r>
            <a:r>
              <a:rPr lang="en-US" altLang="zh-CN" sz="2400" b="1"/>
              <a:t>20</a:t>
            </a:r>
            <a:r>
              <a:rPr lang="zh-CN" altLang="en-US" sz="2400" b="1"/>
              <a:t>～</a:t>
            </a:r>
            <a:r>
              <a:rPr lang="en-US" altLang="zh-CN" sz="2400" b="1"/>
              <a:t>40 s</a:t>
            </a:r>
            <a:r>
              <a:rPr lang="zh-CN" altLang="en-US" sz="2400" b="1"/>
              <a:t>内，木箱受到的摩擦力大于推力</a:t>
            </a:r>
            <a:endParaRPr lang="zh-CN" altLang="en-US" sz="2400" b="1"/>
          </a:p>
          <a:p>
            <a:pPr>
              <a:lnSpc>
                <a:spcPct val="150000"/>
              </a:lnSpc>
            </a:pPr>
            <a:endParaRPr lang="zh-CN" altLang="en-US" sz="2400" b="1"/>
          </a:p>
        </p:txBody>
      </p:sp>
      <p:sp>
        <p:nvSpPr>
          <p:cNvPr id="24580" name="文本框 24579"/>
          <p:cNvSpPr txBox="1">
            <a:spLocks noChangeArrowheads="1"/>
          </p:cNvSpPr>
          <p:nvPr/>
        </p:nvSpPr>
        <p:spPr bwMode="auto">
          <a:xfrm>
            <a:off x="7613650" y="1760220"/>
            <a:ext cx="953770" cy="8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9699" name="Picture 4" descr="BC16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/>
          <a:stretch>
            <a:fillRect/>
          </a:stretch>
        </p:blipFill>
        <p:spPr>
          <a:xfrm>
            <a:off x="8809038" y="4449763"/>
            <a:ext cx="2363787" cy="1684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24000"/>
          </a:blip>
          <a:stretch>
            <a:fillRect/>
          </a:stretch>
        </p:blipFill>
        <p:spPr>
          <a:xfrm>
            <a:off x="6805613" y="4506913"/>
            <a:ext cx="2074862" cy="17414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992505" y="1123950"/>
            <a:ext cx="9967595" cy="4061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/>
              <a:t>5</a:t>
            </a:r>
            <a:r>
              <a:rPr lang="zh-CN" altLang="en-US" sz="3200" b="1"/>
              <a:t>、</a:t>
            </a:r>
            <a:r>
              <a:rPr lang="en-US" altLang="zh-CN" sz="2800" b="1"/>
              <a:t>1</a:t>
            </a:r>
            <a:r>
              <a:rPr lang="zh-CN" altLang="en-US" sz="2800" b="1"/>
              <a:t>、请画出图中物体受力的示意图，并分析物体是否受到平衡力，哪一对力是二力平衡。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1</a:t>
            </a:r>
            <a:r>
              <a:rPr lang="zh-CN" altLang="en-US" sz="2800" b="1"/>
              <a:t>）静止悬挂的电灯。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2</a:t>
            </a:r>
            <a:r>
              <a:rPr lang="zh-CN" altLang="en-US" sz="2800" b="1"/>
              <a:t>）静止在桌面上的茶杯。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3</a:t>
            </a:r>
            <a:r>
              <a:rPr lang="zh-CN" altLang="en-US" sz="2800" b="1"/>
              <a:t>）匀速运动的拖车。</a:t>
            </a:r>
            <a:r>
              <a:rPr lang="en-US" altLang="zh-CN" sz="2800" b="1"/>
              <a:t> </a:t>
            </a:r>
            <a:endParaRPr lang="en-US" altLang="zh-CN" sz="2800" b="1"/>
          </a:p>
          <a:p>
            <a:pPr>
              <a:lnSpc>
                <a:spcPct val="150000"/>
              </a:lnSpc>
            </a:pPr>
            <a:endParaRPr lang="en-US" altLang="zh-CN" sz="2800" b="1"/>
          </a:p>
        </p:txBody>
      </p:sp>
      <p:grpSp>
        <p:nvGrpSpPr>
          <p:cNvPr id="54273" name="组合 39937"/>
          <p:cNvGrpSpPr/>
          <p:nvPr/>
        </p:nvGrpSpPr>
        <p:grpSpPr>
          <a:xfrm>
            <a:off x="2762250" y="4604385"/>
            <a:ext cx="7677150" cy="1407795"/>
            <a:chOff x="384" y="2544"/>
            <a:chExt cx="5040" cy="1243"/>
          </a:xfrm>
        </p:grpSpPr>
        <p:grpSp>
          <p:nvGrpSpPr>
            <p:cNvPr id="54274" name="组合 39938"/>
            <p:cNvGrpSpPr/>
            <p:nvPr/>
          </p:nvGrpSpPr>
          <p:grpSpPr>
            <a:xfrm>
              <a:off x="384" y="2544"/>
              <a:ext cx="637" cy="1243"/>
              <a:chOff x="3561" y="6732"/>
              <a:chExt cx="952" cy="1292"/>
            </a:xfrm>
          </p:grpSpPr>
          <p:sp>
            <p:nvSpPr>
              <p:cNvPr id="37891" name="椭圆 39939"/>
              <p:cNvSpPr>
                <a:spLocks noChangeArrowheads="1"/>
              </p:cNvSpPr>
              <p:nvPr/>
            </p:nvSpPr>
            <p:spPr bwMode="auto">
              <a:xfrm>
                <a:off x="3853" y="7600"/>
                <a:ext cx="317" cy="42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892" name="等腰三角形 39940"/>
              <p:cNvSpPr>
                <a:spLocks noChangeArrowheads="1"/>
              </p:cNvSpPr>
              <p:nvPr/>
            </p:nvSpPr>
            <p:spPr bwMode="auto">
              <a:xfrm>
                <a:off x="3569" y="7448"/>
                <a:ext cx="864" cy="304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893" name="直接连接符 39941"/>
              <p:cNvSpPr>
                <a:spLocks noChangeShapeType="1"/>
              </p:cNvSpPr>
              <p:nvPr/>
            </p:nvSpPr>
            <p:spPr bwMode="auto">
              <a:xfrm>
                <a:off x="4001" y="6820"/>
                <a:ext cx="0" cy="6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894" name="直接连接符 39942"/>
              <p:cNvSpPr>
                <a:spLocks noChangeShapeType="1"/>
              </p:cNvSpPr>
              <p:nvPr/>
            </p:nvSpPr>
            <p:spPr bwMode="auto">
              <a:xfrm>
                <a:off x="3561" y="6825"/>
                <a:ext cx="95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895" name="矩形 39943"/>
              <p:cNvSpPr>
                <a:spLocks noChangeArrowheads="1"/>
              </p:cNvSpPr>
              <p:nvPr/>
            </p:nvSpPr>
            <p:spPr bwMode="auto">
              <a:xfrm>
                <a:off x="3569" y="6732"/>
                <a:ext cx="900" cy="88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54280" name="组合 39944"/>
            <p:cNvGrpSpPr/>
            <p:nvPr/>
          </p:nvGrpSpPr>
          <p:grpSpPr>
            <a:xfrm>
              <a:off x="1748" y="2549"/>
              <a:ext cx="1107" cy="1153"/>
              <a:chOff x="4521" y="7136"/>
              <a:chExt cx="1176" cy="916"/>
            </a:xfrm>
          </p:grpSpPr>
          <p:sp>
            <p:nvSpPr>
              <p:cNvPr id="37897" name="直接连接符 39945"/>
              <p:cNvSpPr>
                <a:spLocks noChangeShapeType="1"/>
              </p:cNvSpPr>
              <p:nvPr/>
            </p:nvSpPr>
            <p:spPr bwMode="auto">
              <a:xfrm>
                <a:off x="4521" y="7964"/>
                <a:ext cx="117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898" name="矩形 39946"/>
              <p:cNvSpPr>
                <a:spLocks noChangeArrowheads="1"/>
              </p:cNvSpPr>
              <p:nvPr/>
            </p:nvSpPr>
            <p:spPr bwMode="auto">
              <a:xfrm>
                <a:off x="4585" y="7976"/>
                <a:ext cx="1051" cy="76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54283" name="组合 39947"/>
              <p:cNvGrpSpPr/>
              <p:nvPr/>
            </p:nvGrpSpPr>
            <p:grpSpPr>
              <a:xfrm>
                <a:off x="4809" y="7136"/>
                <a:ext cx="816" cy="840"/>
                <a:chOff x="4901" y="7136"/>
                <a:chExt cx="816" cy="840"/>
              </a:xfrm>
            </p:grpSpPr>
            <p:grpSp>
              <p:nvGrpSpPr>
                <p:cNvPr id="54284" name="组合 39948"/>
                <p:cNvGrpSpPr/>
                <p:nvPr/>
              </p:nvGrpSpPr>
              <p:grpSpPr>
                <a:xfrm>
                  <a:off x="5445" y="7232"/>
                  <a:ext cx="272" cy="568"/>
                  <a:chOff x="5445" y="7247"/>
                  <a:chExt cx="332" cy="553"/>
                </a:xfrm>
              </p:grpSpPr>
              <p:sp>
                <p:nvSpPr>
                  <p:cNvPr id="37901" name="任意多边形 39949"/>
                  <p:cNvSpPr>
                    <a:spLocks noChangeArrowheads="1"/>
                  </p:cNvSpPr>
                  <p:nvPr/>
                </p:nvSpPr>
                <p:spPr bwMode="auto">
                  <a:xfrm>
                    <a:off x="5445" y="7247"/>
                    <a:ext cx="304" cy="517"/>
                  </a:xfrm>
                  <a:custGeom>
                    <a:avLst/>
                    <a:gdLst>
                      <a:gd name="T0" fmla="*/ 12 w 403"/>
                      <a:gd name="T1" fmla="*/ 165 h 641"/>
                      <a:gd name="T2" fmla="*/ 200 w 403"/>
                      <a:gd name="T3" fmla="*/ 53 h 641"/>
                      <a:gd name="T4" fmla="*/ 376 w 403"/>
                      <a:gd name="T5" fmla="*/ 29 h 641"/>
                      <a:gd name="T6" fmla="*/ 364 w 403"/>
                      <a:gd name="T7" fmla="*/ 229 h 641"/>
                      <a:gd name="T8" fmla="*/ 200 w 403"/>
                      <a:gd name="T9" fmla="*/ 489 h 641"/>
                      <a:gd name="T10" fmla="*/ 0 w 403"/>
                      <a:gd name="T11" fmla="*/ 641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03" h="641">
                        <a:moveTo>
                          <a:pt x="12" y="165"/>
                        </a:moveTo>
                        <a:cubicBezTo>
                          <a:pt x="75" y="120"/>
                          <a:pt x="139" y="76"/>
                          <a:pt x="200" y="53"/>
                        </a:cubicBezTo>
                        <a:cubicBezTo>
                          <a:pt x="261" y="30"/>
                          <a:pt x="349" y="0"/>
                          <a:pt x="376" y="29"/>
                        </a:cubicBezTo>
                        <a:cubicBezTo>
                          <a:pt x="403" y="58"/>
                          <a:pt x="393" y="153"/>
                          <a:pt x="364" y="229"/>
                        </a:cubicBezTo>
                        <a:cubicBezTo>
                          <a:pt x="335" y="305"/>
                          <a:pt x="261" y="420"/>
                          <a:pt x="200" y="489"/>
                        </a:cubicBezTo>
                        <a:cubicBezTo>
                          <a:pt x="139" y="558"/>
                          <a:pt x="69" y="599"/>
                          <a:pt x="0" y="641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51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902" name="任意多边形 39950"/>
                  <p:cNvSpPr>
                    <a:spLocks noChangeArrowheads="1"/>
                  </p:cNvSpPr>
                  <p:nvPr/>
                </p:nvSpPr>
                <p:spPr bwMode="auto">
                  <a:xfrm>
                    <a:off x="5449" y="7296"/>
                    <a:ext cx="328" cy="504"/>
                  </a:xfrm>
                  <a:custGeom>
                    <a:avLst/>
                    <a:gdLst>
                      <a:gd name="T0" fmla="*/ 12 w 403"/>
                      <a:gd name="T1" fmla="*/ 165 h 641"/>
                      <a:gd name="T2" fmla="*/ 200 w 403"/>
                      <a:gd name="T3" fmla="*/ 53 h 641"/>
                      <a:gd name="T4" fmla="*/ 376 w 403"/>
                      <a:gd name="T5" fmla="*/ 29 h 641"/>
                      <a:gd name="T6" fmla="*/ 364 w 403"/>
                      <a:gd name="T7" fmla="*/ 229 h 641"/>
                      <a:gd name="T8" fmla="*/ 200 w 403"/>
                      <a:gd name="T9" fmla="*/ 489 h 641"/>
                      <a:gd name="T10" fmla="*/ 0 w 403"/>
                      <a:gd name="T11" fmla="*/ 641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03" h="641">
                        <a:moveTo>
                          <a:pt x="12" y="165"/>
                        </a:moveTo>
                        <a:cubicBezTo>
                          <a:pt x="75" y="120"/>
                          <a:pt x="139" y="76"/>
                          <a:pt x="200" y="53"/>
                        </a:cubicBezTo>
                        <a:cubicBezTo>
                          <a:pt x="261" y="30"/>
                          <a:pt x="349" y="0"/>
                          <a:pt x="376" y="29"/>
                        </a:cubicBezTo>
                        <a:cubicBezTo>
                          <a:pt x="403" y="58"/>
                          <a:pt x="393" y="153"/>
                          <a:pt x="364" y="229"/>
                        </a:cubicBezTo>
                        <a:cubicBezTo>
                          <a:pt x="335" y="305"/>
                          <a:pt x="261" y="420"/>
                          <a:pt x="200" y="489"/>
                        </a:cubicBezTo>
                        <a:cubicBezTo>
                          <a:pt x="139" y="558"/>
                          <a:pt x="69" y="599"/>
                          <a:pt x="0" y="641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51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37903" name="圆柱形 39951"/>
                <p:cNvSpPr>
                  <a:spLocks noChangeArrowheads="1"/>
                </p:cNvSpPr>
                <p:nvPr/>
              </p:nvSpPr>
              <p:spPr bwMode="auto">
                <a:xfrm>
                  <a:off x="4901" y="7136"/>
                  <a:ext cx="548" cy="840"/>
                </a:xfrm>
                <a:prstGeom prst="can">
                  <a:avLst>
                    <a:gd name="adj" fmla="val 1491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51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4288" name="组合 39952"/>
            <p:cNvGrpSpPr/>
            <p:nvPr/>
          </p:nvGrpSpPr>
          <p:grpSpPr>
            <a:xfrm>
              <a:off x="3495" y="3088"/>
              <a:ext cx="1929" cy="629"/>
              <a:chOff x="6377" y="7564"/>
              <a:chExt cx="2048" cy="500"/>
            </a:xfrm>
          </p:grpSpPr>
          <p:sp>
            <p:nvSpPr>
              <p:cNvPr id="37905" name="直接连接符 39953"/>
              <p:cNvSpPr>
                <a:spLocks noChangeShapeType="1"/>
              </p:cNvSpPr>
              <p:nvPr/>
            </p:nvSpPr>
            <p:spPr bwMode="auto">
              <a:xfrm>
                <a:off x="6377" y="7976"/>
                <a:ext cx="197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06" name="矩形 39954"/>
              <p:cNvSpPr>
                <a:spLocks noChangeArrowheads="1"/>
              </p:cNvSpPr>
              <p:nvPr/>
            </p:nvSpPr>
            <p:spPr bwMode="auto">
              <a:xfrm>
                <a:off x="6441" y="7988"/>
                <a:ext cx="1916" cy="76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07" name="矩形 39955"/>
              <p:cNvSpPr>
                <a:spLocks noChangeArrowheads="1"/>
              </p:cNvSpPr>
              <p:nvPr/>
            </p:nvSpPr>
            <p:spPr bwMode="auto">
              <a:xfrm>
                <a:off x="6537" y="7700"/>
                <a:ext cx="648" cy="16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08" name="矩形 39956"/>
              <p:cNvSpPr>
                <a:spLocks noChangeArrowheads="1"/>
              </p:cNvSpPr>
              <p:nvPr/>
            </p:nvSpPr>
            <p:spPr bwMode="auto">
              <a:xfrm>
                <a:off x="7329" y="7688"/>
                <a:ext cx="648" cy="16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09" name="椭圆 39957"/>
              <p:cNvSpPr>
                <a:spLocks noChangeArrowheads="1"/>
              </p:cNvSpPr>
              <p:nvPr/>
            </p:nvSpPr>
            <p:spPr bwMode="auto">
              <a:xfrm>
                <a:off x="6649" y="7864"/>
                <a:ext cx="136" cy="1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10" name="椭圆 39958"/>
              <p:cNvSpPr>
                <a:spLocks noChangeArrowheads="1"/>
              </p:cNvSpPr>
              <p:nvPr/>
            </p:nvSpPr>
            <p:spPr bwMode="auto">
              <a:xfrm>
                <a:off x="6937" y="7860"/>
                <a:ext cx="136" cy="1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11" name="椭圆 39959"/>
              <p:cNvSpPr>
                <a:spLocks noChangeArrowheads="1"/>
              </p:cNvSpPr>
              <p:nvPr/>
            </p:nvSpPr>
            <p:spPr bwMode="auto">
              <a:xfrm>
                <a:off x="7489" y="7860"/>
                <a:ext cx="136" cy="1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12" name="直接连接符 39960"/>
              <p:cNvSpPr>
                <a:spLocks noChangeShapeType="1"/>
              </p:cNvSpPr>
              <p:nvPr/>
            </p:nvSpPr>
            <p:spPr bwMode="auto">
              <a:xfrm>
                <a:off x="7185" y="7828"/>
                <a:ext cx="1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13" name="矩形 39961"/>
              <p:cNvSpPr>
                <a:spLocks noChangeArrowheads="1"/>
              </p:cNvSpPr>
              <p:nvPr/>
            </p:nvSpPr>
            <p:spPr bwMode="auto">
              <a:xfrm>
                <a:off x="7949" y="7564"/>
                <a:ext cx="416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14" name="椭圆 39962"/>
              <p:cNvSpPr>
                <a:spLocks noChangeArrowheads="1"/>
              </p:cNvSpPr>
              <p:nvPr/>
            </p:nvSpPr>
            <p:spPr bwMode="auto">
              <a:xfrm>
                <a:off x="8153" y="7872"/>
                <a:ext cx="136" cy="1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15" name="任意多边形 39963"/>
              <p:cNvSpPr>
                <a:spLocks noChangeArrowheads="1"/>
              </p:cNvSpPr>
              <p:nvPr/>
            </p:nvSpPr>
            <p:spPr bwMode="auto">
              <a:xfrm flipV="1">
                <a:off x="7993" y="7588"/>
                <a:ext cx="188" cy="124"/>
              </a:xfrm>
              <a:custGeom>
                <a:avLst/>
                <a:gdLst>
                  <a:gd name="T0" fmla="*/ 0 w 21600"/>
                  <a:gd name="T1" fmla="*/ 0 h 21600"/>
                  <a:gd name="T2" fmla="*/ 6520 w 21600"/>
                  <a:gd name="T3" fmla="*/ 21600 h 21600"/>
                  <a:gd name="T4" fmla="*/ 15080 w 21600"/>
                  <a:gd name="T5" fmla="*/ 21600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6520" y="21600"/>
                    </a:lnTo>
                    <a:lnTo>
                      <a:pt x="1508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16" name="矩形 39964"/>
              <p:cNvSpPr>
                <a:spLocks noChangeArrowheads="1"/>
              </p:cNvSpPr>
              <p:nvPr/>
            </p:nvSpPr>
            <p:spPr bwMode="auto">
              <a:xfrm>
                <a:off x="8229" y="7564"/>
                <a:ext cx="140" cy="16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7917" name="矩形 39965"/>
              <p:cNvSpPr>
                <a:spLocks noChangeArrowheads="1"/>
              </p:cNvSpPr>
              <p:nvPr/>
            </p:nvSpPr>
            <p:spPr bwMode="auto">
              <a:xfrm>
                <a:off x="8237" y="7564"/>
                <a:ext cx="188" cy="1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5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406463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3495" y="2634615"/>
            <a:ext cx="2384425" cy="20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/>
          <p:nvPr/>
        </p:nvPicPr>
        <p:blipFill>
          <a:blip r:embed="rId3"/>
          <a:srcRect t="7246" b="13289"/>
          <a:stretch>
            <a:fillRect/>
          </a:stretch>
        </p:blipFill>
        <p:spPr>
          <a:xfrm>
            <a:off x="4600575" y="2505710"/>
            <a:ext cx="3922395" cy="20542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48080" y="2604770"/>
            <a:ext cx="3094355" cy="2505710"/>
          </a:xfrm>
          <a:prstGeom prst="rect">
            <a:avLst/>
          </a:prstGeom>
        </p:spPr>
      </p:pic>
      <p:sp>
        <p:nvSpPr>
          <p:cNvPr id="39" name="文本框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526" y="220301"/>
            <a:ext cx="3510693" cy="62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465" b="1" dirty="0">
                <a:solidFill>
                  <a:srgbClr val="008080"/>
                </a:solidFill>
                <a:latin typeface="微软雅黑" panose="020B0503020204020204" charset="-122"/>
                <a:sym typeface="+mn-ea"/>
              </a:rPr>
              <a:t>观察与思考</a:t>
            </a:r>
            <a:endParaRPr lang="zh-CN" altLang="en-US" sz="3465" b="1" dirty="0">
              <a:solidFill>
                <a:srgbClr val="008080"/>
              </a:solidFill>
              <a:latin typeface="微软雅黑" panose="020B0503020204020204" charset="-122"/>
              <a:sym typeface="+mn-ea"/>
            </a:endParaRPr>
          </a:p>
        </p:txBody>
      </p:sp>
      <p:cxnSp>
        <p:nvCxnSpPr>
          <p:cNvPr id="14" name="直接箭头连接符 13"/>
          <p:cNvCxnSpPr/>
          <p:nvPr>
            <p:custDataLst>
              <p:tags r:id="rId6"/>
            </p:custDataLst>
          </p:nvPr>
        </p:nvCxnSpPr>
        <p:spPr>
          <a:xfrm flipH="1">
            <a:off x="2568207" y="3833540"/>
            <a:ext cx="15875" cy="1515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7"/>
            </p:custDataLst>
          </p:nvPr>
        </p:nvCxnSpPr>
        <p:spPr>
          <a:xfrm flipV="1">
            <a:off x="2594242" y="2386088"/>
            <a:ext cx="15240" cy="14039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流程图: 接点 12"/>
          <p:cNvSpPr/>
          <p:nvPr>
            <p:custDataLst>
              <p:tags r:id="rId8"/>
            </p:custDataLst>
          </p:nvPr>
        </p:nvSpPr>
        <p:spPr>
          <a:xfrm>
            <a:off x="2543220" y="3790073"/>
            <a:ext cx="81723" cy="7200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2727791" y="524177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727945" y="2122846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4755" y="1160780"/>
            <a:ext cx="7245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下列静止的物体分别受到哪些力的作用？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cxnSp>
        <p:nvCxnSpPr>
          <p:cNvPr id="35" name="直接箭头连接符 34"/>
          <p:cNvCxnSpPr/>
          <p:nvPr>
            <p:custDataLst>
              <p:tags r:id="rId11"/>
            </p:custDataLst>
          </p:nvPr>
        </p:nvCxnSpPr>
        <p:spPr>
          <a:xfrm>
            <a:off x="6490305" y="3962339"/>
            <a:ext cx="13970" cy="1266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>
            <p:custDataLst>
              <p:tags r:id="rId12"/>
            </p:custDataLst>
          </p:nvPr>
        </p:nvCxnSpPr>
        <p:spPr>
          <a:xfrm flipH="1" flipV="1">
            <a:off x="6473160" y="2722532"/>
            <a:ext cx="17145" cy="11963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3"/>
            </p:custDataLst>
          </p:nvPr>
        </p:nvSpPr>
        <p:spPr>
          <a:xfrm>
            <a:off x="6755934" y="511022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zh-CN" sz="2400" b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6621284" y="2386353"/>
            <a:ext cx="6115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800" baseline="-250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浮</a:t>
            </a:r>
            <a:endParaRPr lang="zh-CN" altLang="en-US" sz="2800" baseline="-2500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流程图: 接点 33"/>
          <p:cNvSpPr/>
          <p:nvPr>
            <p:custDataLst>
              <p:tags r:id="rId15"/>
            </p:custDataLst>
          </p:nvPr>
        </p:nvSpPr>
        <p:spPr>
          <a:xfrm>
            <a:off x="6449443" y="3918872"/>
            <a:ext cx="81723" cy="7200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cxnSp>
        <p:nvCxnSpPr>
          <p:cNvPr id="127" name="直接箭头连接符 126"/>
          <p:cNvCxnSpPr/>
          <p:nvPr>
            <p:custDataLst>
              <p:tags r:id="rId16"/>
            </p:custDataLst>
          </p:nvPr>
        </p:nvCxnSpPr>
        <p:spPr>
          <a:xfrm>
            <a:off x="10124688" y="3983811"/>
            <a:ext cx="5715" cy="12503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箭头连接符 127"/>
          <p:cNvCxnSpPr/>
          <p:nvPr>
            <p:custDataLst>
              <p:tags r:id="rId17"/>
            </p:custDataLst>
          </p:nvPr>
        </p:nvCxnSpPr>
        <p:spPr>
          <a:xfrm flipH="1" flipV="1">
            <a:off x="10119120" y="2087296"/>
            <a:ext cx="12700" cy="18580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流程图: 接点 125"/>
          <p:cNvSpPr/>
          <p:nvPr>
            <p:custDataLst>
              <p:tags r:id="rId18"/>
            </p:custDataLst>
          </p:nvPr>
        </p:nvSpPr>
        <p:spPr>
          <a:xfrm>
            <a:off x="10083826" y="3940344"/>
            <a:ext cx="81723" cy="7200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19"/>
            </p:custDataLst>
          </p:nvPr>
        </p:nvSpPr>
        <p:spPr>
          <a:xfrm>
            <a:off x="10239622" y="51338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0"/>
            </p:custDataLst>
          </p:nvPr>
        </p:nvSpPr>
        <p:spPr>
          <a:xfrm>
            <a:off x="10239401" y="1825944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拉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0"/>
          <p:cNvCxnSpPr/>
          <p:nvPr>
            <p:custDataLst>
              <p:tags r:id="rId21"/>
            </p:custDataLst>
          </p:nvPr>
        </p:nvCxnSpPr>
        <p:spPr>
          <a:xfrm>
            <a:off x="10119608" y="4013656"/>
            <a:ext cx="10795" cy="963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2"/>
            </p:custDataLst>
          </p:nvPr>
        </p:nvSpPr>
        <p:spPr>
          <a:xfrm>
            <a:off x="10317092" y="4677241"/>
            <a:ext cx="5676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压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37" grpId="0"/>
      <p:bldP spid="20" grpId="0"/>
      <p:bldP spid="34" grpId="0" bldLvl="0" animBg="1"/>
      <p:bldP spid="126" grpId="0" bldLvl="0" animBg="1"/>
      <p:bldP spid="30" grpId="0"/>
      <p:bldP spid="3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8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4300"/>
          <a:stretch>
            <a:fillRect/>
          </a:stretch>
        </p:blipFill>
        <p:spPr bwMode="auto">
          <a:xfrm>
            <a:off x="4639582" y="2584646"/>
            <a:ext cx="2145165" cy="2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t="16852" r="9136" b="12846"/>
          <a:stretch>
            <a:fillRect/>
          </a:stretch>
        </p:blipFill>
        <p:spPr bwMode="auto">
          <a:xfrm>
            <a:off x="594802" y="2881660"/>
            <a:ext cx="3175891" cy="219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526" y="220301"/>
            <a:ext cx="3510693" cy="62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465" b="1" dirty="0">
                <a:solidFill>
                  <a:srgbClr val="008080"/>
                </a:solidFill>
                <a:latin typeface="微软雅黑" panose="020B0503020204020204" charset="-122"/>
                <a:sym typeface="+mn-ea"/>
              </a:rPr>
              <a:t>观察与思考</a:t>
            </a:r>
            <a:endParaRPr lang="zh-CN" altLang="en-US" sz="3465" b="1" dirty="0">
              <a:solidFill>
                <a:srgbClr val="008080"/>
              </a:solidFill>
              <a:latin typeface="微软雅黑" panose="020B0503020204020204" charset="-122"/>
              <a:sym typeface="+mn-ea"/>
            </a:endParaRPr>
          </a:p>
        </p:txBody>
      </p:sp>
      <p:cxnSp>
        <p:nvCxnSpPr>
          <p:cNvPr id="14" name="直接箭头连接符 13"/>
          <p:cNvCxnSpPr/>
          <p:nvPr>
            <p:custDataLst>
              <p:tags r:id="rId6"/>
            </p:custDataLst>
          </p:nvPr>
        </p:nvCxnSpPr>
        <p:spPr>
          <a:xfrm flipH="1">
            <a:off x="2149107" y="3833540"/>
            <a:ext cx="15875" cy="1515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7"/>
            </p:custDataLst>
          </p:nvPr>
        </p:nvCxnSpPr>
        <p:spPr>
          <a:xfrm flipV="1">
            <a:off x="2175142" y="2386088"/>
            <a:ext cx="15240" cy="14039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流程图: 接点 12"/>
          <p:cNvSpPr/>
          <p:nvPr>
            <p:custDataLst>
              <p:tags r:id="rId8"/>
            </p:custDataLst>
          </p:nvPr>
        </p:nvSpPr>
        <p:spPr>
          <a:xfrm>
            <a:off x="2124120" y="3790073"/>
            <a:ext cx="81723" cy="7200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2308691" y="524177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308845" y="2122846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</a:t>
            </a:r>
            <a:endParaRPr lang="zh-CN" altLang="en-US" sz="2400" b="1" baseline="-25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4755" y="1160780"/>
            <a:ext cx="83127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下列匀速直线运动的物体分别受到哪些力的作用？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cxnSp>
        <p:nvCxnSpPr>
          <p:cNvPr id="35" name="直接箭头连接符 34"/>
          <p:cNvCxnSpPr/>
          <p:nvPr>
            <p:custDataLst>
              <p:tags r:id="rId11"/>
            </p:custDataLst>
          </p:nvPr>
        </p:nvCxnSpPr>
        <p:spPr>
          <a:xfrm>
            <a:off x="5731480" y="4350959"/>
            <a:ext cx="13970" cy="1266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>
            <p:custDataLst>
              <p:tags r:id="rId12"/>
            </p:custDataLst>
          </p:nvPr>
        </p:nvCxnSpPr>
        <p:spPr>
          <a:xfrm flipV="1">
            <a:off x="5731480" y="3081942"/>
            <a:ext cx="6350" cy="1225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3"/>
            </p:custDataLst>
          </p:nvPr>
        </p:nvSpPr>
        <p:spPr>
          <a:xfrm>
            <a:off x="5997109" y="549884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zh-CN" sz="2400" b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5862459" y="2774973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280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流程图: 接点 33"/>
          <p:cNvSpPr/>
          <p:nvPr>
            <p:custDataLst>
              <p:tags r:id="rId15"/>
            </p:custDataLst>
          </p:nvPr>
        </p:nvSpPr>
        <p:spPr>
          <a:xfrm>
            <a:off x="5690618" y="4307492"/>
            <a:ext cx="81723" cy="7200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4078" b="7558"/>
          <a:stretch>
            <a:fillRect/>
          </a:stretch>
        </p:blipFill>
        <p:spPr bwMode="auto">
          <a:xfrm>
            <a:off x="7543671" y="3014628"/>
            <a:ext cx="4032448" cy="20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箭头连接符 5"/>
          <p:cNvCxnSpPr/>
          <p:nvPr>
            <p:custDataLst>
              <p:tags r:id="rId18"/>
            </p:custDataLst>
          </p:nvPr>
        </p:nvCxnSpPr>
        <p:spPr>
          <a:xfrm>
            <a:off x="9856698" y="4219030"/>
            <a:ext cx="4857" cy="74862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19"/>
            </p:custDataLst>
          </p:nvPr>
        </p:nvCxnSpPr>
        <p:spPr>
          <a:xfrm flipH="1" flipV="1">
            <a:off x="9856697" y="3527491"/>
            <a:ext cx="1" cy="64807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20"/>
            </p:custDataLst>
          </p:nvPr>
        </p:nvSpPr>
        <p:spPr>
          <a:xfrm>
            <a:off x="9842292" y="46754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CN" alt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1"/>
            </p:custDataLst>
          </p:nvPr>
        </p:nvSpPr>
        <p:spPr>
          <a:xfrm>
            <a:off x="9844986" y="3253191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</a:t>
            </a:r>
            <a:endParaRPr lang="zh-CN" altLang="en-US" sz="2400" b="1" baseline="-25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9"/>
          <p:cNvCxnSpPr/>
          <p:nvPr>
            <p:custDataLst>
              <p:tags r:id="rId22"/>
            </p:custDataLst>
          </p:nvPr>
        </p:nvCxnSpPr>
        <p:spPr>
          <a:xfrm flipH="1" flipV="1">
            <a:off x="9217395" y="4203405"/>
            <a:ext cx="620222" cy="205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23"/>
            </p:custDataLst>
          </p:nvPr>
        </p:nvSpPr>
        <p:spPr>
          <a:xfrm>
            <a:off x="8709401" y="3972388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牵</a:t>
            </a:r>
            <a:endParaRPr lang="zh-CN" altLang="en-US" sz="2400" b="1" baseline="-25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24"/>
            </p:custDataLst>
          </p:nvPr>
        </p:nvSpPr>
        <p:spPr>
          <a:xfrm>
            <a:off x="10500956" y="3899200"/>
            <a:ext cx="57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阻</a:t>
            </a:r>
            <a:endParaRPr lang="zh-CN" altLang="en-US" sz="2400" b="1" baseline="-25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25"/>
            </p:custDataLst>
          </p:nvPr>
        </p:nvCxnSpPr>
        <p:spPr>
          <a:xfrm flipV="1">
            <a:off x="9868090" y="4203405"/>
            <a:ext cx="685079" cy="205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流程图: 接点 28"/>
          <p:cNvSpPr/>
          <p:nvPr>
            <p:custDataLst>
              <p:tags r:id="rId26"/>
            </p:custDataLst>
          </p:nvPr>
        </p:nvSpPr>
        <p:spPr>
          <a:xfrm>
            <a:off x="9803979" y="4158041"/>
            <a:ext cx="105436" cy="11331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37" grpId="0"/>
      <p:bldP spid="20" grpId="0"/>
      <p:bldP spid="34" grpId="0" bldLvl="0" animBg="1"/>
      <p:bldP spid="32" grpId="0"/>
      <p:bldP spid="33" grpId="0"/>
      <p:bldP spid="11" grpId="0"/>
      <p:bldP spid="40" grpId="0"/>
      <p:bldP spid="2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" name="文本框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9336" y="697186"/>
            <a:ext cx="3510693" cy="62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465" b="1" dirty="0">
                <a:solidFill>
                  <a:srgbClr val="008080"/>
                </a:solidFill>
                <a:latin typeface="微软雅黑" panose="020B0503020204020204" charset="-122"/>
                <a:sym typeface="+mn-ea"/>
              </a:rPr>
              <a:t>什么是平衡状态？</a:t>
            </a:r>
            <a:endParaRPr lang="zh-CN" altLang="en-US" sz="3465" b="1" dirty="0">
              <a:solidFill>
                <a:srgbClr val="008080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2825" y="1891030"/>
            <a:ext cx="10166350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物体处于静止状态或匀速直线运动状态，我们称这种状态叫</a:t>
            </a:r>
            <a:r>
              <a:rPr lang="zh-CN" altLang="en-US" sz="32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平衡状态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  <a:p>
            <a:pPr>
              <a:lnSpc>
                <a:spcPct val="20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物体处于平衡状态时受到的力，称为</a:t>
            </a:r>
            <a:r>
              <a: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平衡力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  <a:p>
            <a:pPr>
              <a:lnSpc>
                <a:spcPct val="20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如果物体受到两个力处于平衡状态，则为</a:t>
            </a:r>
            <a:r>
              <a: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二力平衡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7196" y="766232"/>
            <a:ext cx="525621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</a:rPr>
              <a:t>下列情况哪些是平衡状态？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08705" y="4408170"/>
            <a:ext cx="2419350" cy="38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</a:rPr>
              <a:t>正在行走的秒针</a:t>
            </a:r>
            <a:endParaRPr lang="zh-CN" altLang="en-US" sz="2400" b="1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4920" y="2146935"/>
            <a:ext cx="2384425" cy="20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2125" y="2474595"/>
            <a:ext cx="2315845" cy="16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755" y="2413000"/>
            <a:ext cx="228092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57435" y="4404360"/>
            <a:ext cx="1430655" cy="38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</a:rPr>
              <a:t>荡秋千的小孩</a:t>
            </a:r>
            <a:endParaRPr lang="zh-CN" altLang="en-US" sz="2400" b="1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3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44665" y="4426585"/>
            <a:ext cx="1214120" cy="38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</a:rPr>
              <a:t>静止的演员</a:t>
            </a:r>
            <a:endParaRPr lang="zh-CN" altLang="en-US" sz="2400" b="1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4" name="Rectangle 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99820" y="4404360"/>
            <a:ext cx="1605915" cy="38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</a:rPr>
              <a:t>匀速直线飞行的飞机</a:t>
            </a:r>
            <a:endParaRPr lang="zh-CN" altLang="en-US" sz="2400" b="1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15" name="Picture 1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1435" y="258953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27710" y="520700"/>
            <a:ext cx="97828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>
                <a:latin typeface="汉仪楷体简" panose="02010600000101010101" charset="-128"/>
                <a:ea typeface="汉仪楷体简" panose="02010600000101010101" charset="-128"/>
              </a:rPr>
              <a:t>探究二力平衡的条件</a:t>
            </a:r>
            <a:endParaRPr lang="zh-CN" altLang="en-US" sz="3600" b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5844" name="Rectangle 7"/>
          <p:cNvSpPr/>
          <p:nvPr>
            <p:custDataLst>
              <p:tags r:id="rId1"/>
            </p:custDataLst>
          </p:nvPr>
        </p:nvSpPr>
        <p:spPr>
          <a:xfrm>
            <a:off x="655320" y="1108075"/>
            <a:ext cx="8280400" cy="4368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p>
            <a:pPr>
              <a:lnSpc>
                <a:spcPct val="150000"/>
              </a:lnSpc>
            </a:pP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105" name="图片 104"/>
          <p:cNvPicPr/>
          <p:nvPr>
            <p:custDataLst>
              <p:tags r:id="rId2"/>
            </p:custDataLst>
          </p:nvPr>
        </p:nvPicPr>
        <p:blipFill>
          <a:blip r:embed="rId3">
            <a:lum bright="-12000" contrast="30000"/>
          </a:blip>
          <a:srcRect l="49098" t="70408" r="11234" b="14146"/>
          <a:stretch>
            <a:fillRect/>
          </a:stretch>
        </p:blipFill>
        <p:spPr>
          <a:xfrm>
            <a:off x="6799580" y="605790"/>
            <a:ext cx="5053330" cy="3107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82930" y="2045970"/>
            <a:ext cx="5236845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【猜想】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、两个力应该在同一物体上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sz="280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</a:rPr>
              <a:t>、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两个力的大小可能要相等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3</a:t>
            </a:r>
            <a:r>
              <a:rPr lang="zh-CN" altLang="en-US" sz="280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</a:rPr>
              <a:t>、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两个力的方向可能要相反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4</a:t>
            </a:r>
            <a:r>
              <a:rPr lang="zh-CN" altLang="en-US" sz="280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</a:rPr>
              <a:t>、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两个力可能要在一条直线上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7" b="16287"/>
          <a:stretch>
            <a:fillRect/>
          </a:stretch>
        </p:blipFill>
        <p:spPr>
          <a:xfrm rot="10800000">
            <a:off x="7362438" y="3712592"/>
            <a:ext cx="3456384" cy="13649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0" b="33015"/>
          <a:stretch>
            <a:fillRect/>
          </a:stretch>
        </p:blipFill>
        <p:spPr>
          <a:xfrm>
            <a:off x="7362190" y="5302250"/>
            <a:ext cx="3442970" cy="1316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/>
          <p:nvPr>
            <p:custDataLst>
              <p:tags r:id="rId1"/>
            </p:custDataLst>
          </p:nvPr>
        </p:nvSpPr>
        <p:spPr>
          <a:xfrm>
            <a:off x="737870" y="665480"/>
            <a:ext cx="9437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base"/>
            <a:r>
              <a:rPr lang="zh-CN" altLang="en-US" sz="3600" b="1" strike="noStrike" noProof="1">
                <a:effectLst/>
                <a:latin typeface="汉仪楷体简" panose="02010600000101010101" charset="-128"/>
                <a:ea typeface="汉仪楷体简" panose="02010600000101010101" charset="-128"/>
                <a:cs typeface="+mn-cs"/>
              </a:rPr>
              <a:t>探究二力平衡的条件</a:t>
            </a:r>
            <a:endParaRPr lang="zh-CN" altLang="en-US" sz="3600" b="1" strike="noStrike" noProof="1">
              <a:effectLst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pic>
        <p:nvPicPr>
          <p:cNvPr id="58" name="MyVideo_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51990" y="1503680"/>
            <a:ext cx="8223885" cy="48240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45615" y="1748155"/>
          <a:ext cx="9245600" cy="336867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612900"/>
                <a:gridCol w="1612900"/>
                <a:gridCol w="2019935"/>
                <a:gridCol w="2019935"/>
                <a:gridCol w="1979930"/>
              </a:tblGrid>
              <a:tr h="474980">
                <a:tc gridSpan="4"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2400" kern="0">
                          <a:solidFill>
                            <a:srgbClr val="FF0000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小车在水平方向所受二力的情况</a:t>
                      </a:r>
                      <a:endParaRPr lang="zh-CN" sz="2400" kern="0">
                        <a:solidFill>
                          <a:srgbClr val="FF0000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3"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altLang="zh-CN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2400" kern="0">
                          <a:solidFill>
                            <a:srgbClr val="FF0000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小车</a:t>
                      </a:r>
                      <a:r>
                        <a:rPr lang="zh-CN" altLang="en-US" sz="2400" kern="0">
                          <a:solidFill>
                            <a:srgbClr val="FF0000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是否静止</a:t>
                      </a:r>
                      <a:endParaRPr lang="zh-CN" altLang="en-US" sz="2400" kern="0">
                        <a:solidFill>
                          <a:srgbClr val="FF0000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</a:tr>
              <a:tr h="518795">
                <a:tc rowSpan="2"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大小</a:t>
                      </a:r>
                      <a:r>
                        <a:rPr lang="zh-CN" alt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（相等</a:t>
                      </a:r>
                      <a:r>
                        <a:rPr lang="en-US" altLang="zh-CN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</a:t>
                      </a:r>
                      <a:r>
                        <a:rPr lang="zh-CN" alt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不相等）</a:t>
                      </a:r>
                      <a:endParaRPr lang="zh-CN" alt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 rowSpan="2"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28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方向</a:t>
                      </a:r>
                      <a:r>
                        <a:rPr lang="zh-CN" altLang="en-US" sz="20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（相同</a:t>
                      </a:r>
                      <a:r>
                        <a:rPr lang="en-US" altLang="zh-CN" sz="20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</a:t>
                      </a:r>
                      <a:r>
                        <a:rPr lang="zh-CN" altLang="en-US" sz="20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相反）</a:t>
                      </a:r>
                      <a:endParaRPr lang="zh-CN" altLang="en-US" sz="20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作用点</a:t>
                      </a:r>
                      <a:endParaRPr lang="zh-CN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 hMerge="1">
                  <a:tcPr/>
                </a:tc>
                <a:tc vMerge="1">
                  <a:tcPr/>
                </a:tc>
              </a:tr>
              <a:tr h="723265">
                <a:tc vMerge="1">
                  <a:tcPr/>
                </a:tc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是否作用在同一物体上</a:t>
                      </a:r>
                      <a:endParaRPr lang="zh-CN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是否作用在一条直线上</a:t>
                      </a:r>
                      <a:endParaRPr lang="zh-CN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 vMerge="1">
                  <a:tcPr/>
                </a:tc>
              </a:tr>
              <a:tr h="361315"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</a:tr>
              <a:tr h="361315"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</a:tr>
              <a:tr h="361315"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400" kern="0"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 </a:t>
                      </a:r>
                      <a:endParaRPr lang="en-US" sz="2400" kern="0"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L="68580" marR="68580" marT="0" marB="0" vert="horz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130300" y="69215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latin typeface="汉仪楷体简" panose="02010600000101010101" charset="-128"/>
                <a:ea typeface="汉仪楷体简" panose="02010600000101010101" charset="-128"/>
              </a:rPr>
              <a:t>进行实验</a:t>
            </a:r>
            <a:endParaRPr lang="zh-CN" altLang="en-US" sz="3600" b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AS_UNIQUEID" val="40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AS_UNIQUEID" val="2053"/>
</p:tagLst>
</file>

<file path=ppt/tags/tag102.xml><?xml version="1.0" encoding="utf-8"?>
<p:tagLst xmlns:p="http://schemas.openxmlformats.org/presentationml/2006/main">
  <p:tag name="AS_UNIQUEID" val="625"/>
</p:tagLst>
</file>

<file path=ppt/tags/tag103.xml><?xml version="1.0" encoding="utf-8"?>
<p:tagLst xmlns:p="http://schemas.openxmlformats.org/presentationml/2006/main">
  <p:tag name="AS_UNIQUEID" val="626"/>
</p:tagLst>
</file>

<file path=ppt/tags/tag104.xml><?xml version="1.0" encoding="utf-8"?>
<p:tagLst xmlns:p="http://schemas.openxmlformats.org/presentationml/2006/main">
  <p:tag name="AS_UNIQUEID" val="627"/>
</p:tagLst>
</file>

<file path=ppt/tags/tag105.xml><?xml version="1.0" encoding="utf-8"?>
<p:tagLst xmlns:p="http://schemas.openxmlformats.org/presentationml/2006/main">
  <p:tag name="AS_UNIQUEID" val="628"/>
</p:tagLst>
</file>

<file path=ppt/tags/tag106.xml><?xml version="1.0" encoding="utf-8"?>
<p:tagLst xmlns:p="http://schemas.openxmlformats.org/presentationml/2006/main">
  <p:tag name="AS_UNIQUEID" val="629"/>
</p:tagLst>
</file>

<file path=ppt/tags/tag107.xml><?xml version="1.0" encoding="utf-8"?>
<p:tagLst xmlns:p="http://schemas.openxmlformats.org/presentationml/2006/main">
  <p:tag name="AS_UNIQUEID" val="630"/>
</p:tagLst>
</file>

<file path=ppt/tags/tag108.xml><?xml version="1.0" encoding="utf-8"?>
<p:tagLst xmlns:p="http://schemas.openxmlformats.org/presentationml/2006/main">
  <p:tag name="AS_UNIQUEID" val="681"/>
</p:tagLst>
</file>

<file path=ppt/tags/tag109.xml><?xml version="1.0" encoding="utf-8"?>
<p:tagLst xmlns:p="http://schemas.openxmlformats.org/presentationml/2006/main">
  <p:tag name="AS_UNIQUEID" val="682"/>
</p:tagLst>
</file>

<file path=ppt/tags/tag11.xml><?xml version="1.0" encoding="utf-8"?>
<p:tagLst xmlns:p="http://schemas.openxmlformats.org/presentationml/2006/main">
  <p:tag name="AS_UNIQUEID" val="415"/>
</p:tagLst>
</file>

<file path=ppt/tags/tag110.xml><?xml version="1.0" encoding="utf-8"?>
<p:tagLst xmlns:p="http://schemas.openxmlformats.org/presentationml/2006/main">
  <p:tag name="AS_UNIQUEID" val="683"/>
</p:tagLst>
</file>

<file path=ppt/tags/tag111.xml><?xml version="1.0" encoding="utf-8"?>
<p:tagLst xmlns:p="http://schemas.openxmlformats.org/presentationml/2006/main">
  <p:tag name="AS_UNIQUEID" val="684"/>
</p:tagLst>
</file>

<file path=ppt/tags/tag112.xml><?xml version="1.0" encoding="utf-8"?>
<p:tagLst xmlns:p="http://schemas.openxmlformats.org/presentationml/2006/main">
  <p:tag name="AS_UNIQUEID" val="685"/>
</p:tagLst>
</file>

<file path=ppt/tags/tag113.xml><?xml version="1.0" encoding="utf-8"?>
<p:tagLst xmlns:p="http://schemas.openxmlformats.org/presentationml/2006/main">
  <p:tag name="AS_UNIQUEID" val="686"/>
</p:tagLst>
</file>

<file path=ppt/tags/tag114.xml><?xml version="1.0" encoding="utf-8"?>
<p:tagLst xmlns:p="http://schemas.openxmlformats.org/presentationml/2006/main">
  <p:tag name="AS_UNIQUEID" val="687"/>
</p:tagLst>
</file>

<file path=ppt/tags/tag115.xml><?xml version="1.0" encoding="utf-8"?>
<p:tagLst xmlns:p="http://schemas.openxmlformats.org/presentationml/2006/main">
  <p:tag name="AS_UNIQUEID" val="688"/>
</p:tagLst>
</file>

<file path=ppt/tags/tag116.xml><?xml version="1.0" encoding="utf-8"?>
<p:tagLst xmlns:p="http://schemas.openxmlformats.org/presentationml/2006/main">
  <p:tag name="AS_UNIQUEID" val="689"/>
</p:tagLst>
</file>

<file path=ppt/tags/tag117.xml><?xml version="1.0" encoding="utf-8"?>
<p:tagLst xmlns:p="http://schemas.openxmlformats.org/presentationml/2006/main">
  <p:tag name="AS_UNIQUEID" val="690"/>
</p:tagLst>
</file>

<file path=ppt/tags/tag118.xml><?xml version="1.0" encoding="utf-8"?>
<p:tagLst xmlns:p="http://schemas.openxmlformats.org/presentationml/2006/main">
  <p:tag name="AS_UNIQUEID" val="691"/>
</p:tagLst>
</file>

<file path=ppt/tags/tag119.xml><?xml version="1.0" encoding="utf-8"?>
<p:tagLst xmlns:p="http://schemas.openxmlformats.org/presentationml/2006/main">
  <p:tag name="AS_UNIQUEID" val="692"/>
</p:tagLst>
</file>

<file path=ppt/tags/tag12.xml><?xml version="1.0" encoding="utf-8"?>
<p:tagLst xmlns:p="http://schemas.openxmlformats.org/presentationml/2006/main">
  <p:tag name="AS_UNIQUEID" val="416"/>
</p:tagLst>
</file>

<file path=ppt/tags/tag120.xml><?xml version="1.0" encoding="utf-8"?>
<p:tagLst xmlns:p="http://schemas.openxmlformats.org/presentationml/2006/main">
  <p:tag name="AS_UNIQUEID" val="693"/>
</p:tagLst>
</file>

<file path=ppt/tags/tag121.xml><?xml version="1.0" encoding="utf-8"?>
<p:tagLst xmlns:p="http://schemas.openxmlformats.org/presentationml/2006/main">
  <p:tag name="AS_UNIQUEID" val="694"/>
</p:tagLst>
</file>

<file path=ppt/tags/tag122.xml><?xml version="1.0" encoding="utf-8"?>
<p:tagLst xmlns:p="http://schemas.openxmlformats.org/presentationml/2006/main">
  <p:tag name="AS_UNIQUEID" val="695"/>
</p:tagLst>
</file>

<file path=ppt/tags/tag123.xml><?xml version="1.0" encoding="utf-8"?>
<p:tagLst xmlns:p="http://schemas.openxmlformats.org/presentationml/2006/main">
  <p:tag name="AS_UNIQUEID" val="696"/>
</p:tagLst>
</file>

<file path=ppt/tags/tag124.xml><?xml version="1.0" encoding="utf-8"?>
<p:tagLst xmlns:p="http://schemas.openxmlformats.org/presentationml/2006/main">
  <p:tag name="AS_UNIQUEID" val="697"/>
</p:tagLst>
</file>

<file path=ppt/tags/tag125.xml><?xml version="1.0" encoding="utf-8"?>
<p:tagLst xmlns:p="http://schemas.openxmlformats.org/presentationml/2006/main">
  <p:tag name="AS_UNIQUEID" val="698"/>
</p:tagLst>
</file>

<file path=ppt/tags/tag126.xml><?xml version="1.0" encoding="utf-8"?>
<p:tagLst xmlns:p="http://schemas.openxmlformats.org/presentationml/2006/main">
  <p:tag name="AS_UNIQUEID" val="699"/>
</p:tagLst>
</file>

<file path=ppt/tags/tag127.xml><?xml version="1.0" encoding="utf-8"?>
<p:tagLst xmlns:p="http://schemas.openxmlformats.org/presentationml/2006/main">
  <p:tag name="AS_UNIQUEID" val="700"/>
</p:tagLst>
</file>

<file path=ppt/tags/tag128.xml><?xml version="1.0" encoding="utf-8"?>
<p:tagLst xmlns:p="http://schemas.openxmlformats.org/presentationml/2006/main">
  <p:tag name="AS_UNIQUEID" val="701"/>
</p:tagLst>
</file>

<file path=ppt/tags/tag129.xml><?xml version="1.0" encoding="utf-8"?>
<p:tagLst xmlns:p="http://schemas.openxmlformats.org/presentationml/2006/main">
  <p:tag name="AS_UNIQUEID" val="702"/>
</p:tagLst>
</file>

<file path=ppt/tags/tag13.xml><?xml version="1.0" encoding="utf-8"?>
<p:tagLst xmlns:p="http://schemas.openxmlformats.org/presentationml/2006/main">
  <p:tag name="AS_UNIQUEID" val="417"/>
</p:tagLst>
</file>

<file path=ppt/tags/tag130.xml><?xml version="1.0" encoding="utf-8"?>
<p:tagLst xmlns:p="http://schemas.openxmlformats.org/presentationml/2006/main">
  <p:tag name="AS_UNIQUEID" val="304"/>
</p:tagLst>
</file>

<file path=ppt/tags/tag131.xml><?xml version="1.0" encoding="utf-8"?>
<p:tagLst xmlns:p="http://schemas.openxmlformats.org/presentationml/2006/main">
  <p:tag name="KSO_WM_BEAUTIFY_FLAG" val="#wm#"/>
  <p:tag name="KSO_WM_TEMPLATE_CATEGORY" val="diagram"/>
  <p:tag name="KSO_WM_TEMPLATE_INDEX" val="20208056"/>
</p:tagLst>
</file>

<file path=ppt/tags/tag132.xml><?xml version="1.0" encoding="utf-8"?>
<p:tagLst xmlns:p="http://schemas.openxmlformats.org/presentationml/2006/main">
  <p:tag name="AS_UNIQUEID" val="304"/>
</p:tagLst>
</file>

<file path=ppt/tags/tag133.xml><?xml version="1.0" encoding="utf-8"?>
<p:tagLst xmlns:p="http://schemas.openxmlformats.org/presentationml/2006/main">
  <p:tag name="KSO_WM_BEAUTIFY_FLAG" val="#wm#"/>
  <p:tag name="KSO_WM_TEMPLATE_CATEGORY" val="diagram"/>
  <p:tag name="KSO_WM_TEMPLATE_INDEX" val="20208056"/>
</p:tagLst>
</file>

<file path=ppt/tags/tag134.xml><?xml version="1.0" encoding="utf-8"?>
<p:tagLst xmlns:p="http://schemas.openxmlformats.org/presentationml/2006/main">
  <p:tag name="AS_UNIQUEID" val="304"/>
</p:tagLst>
</file>

<file path=ppt/tags/tag135.xml><?xml version="1.0" encoding="utf-8"?>
<p:tagLst xmlns:p="http://schemas.openxmlformats.org/presentationml/2006/main">
  <p:tag name="PA" val="v5.2.11"/>
</p:tagLst>
</file>

<file path=ppt/tags/tag136.xml><?xml version="1.0" encoding="utf-8"?>
<p:tagLst xmlns:p="http://schemas.openxmlformats.org/presentationml/2006/main">
  <p:tag name="PA" val="v5.2.11"/>
</p:tagLst>
</file>

<file path=ppt/tags/tag137.xml><?xml version="1.0" encoding="utf-8"?>
<p:tagLst xmlns:p="http://schemas.openxmlformats.org/presentationml/2006/main">
  <p:tag name="PA" val="v5.2.11"/>
</p:tagLst>
</file>

<file path=ppt/tags/tag138.xml><?xml version="1.0" encoding="utf-8"?>
<p:tagLst xmlns:p="http://schemas.openxmlformats.org/presentationml/2006/main">
  <p:tag name="PA" val="v5.2.11"/>
</p:tagLst>
</file>

<file path=ppt/tags/tag139.xml><?xml version="1.0" encoding="utf-8"?>
<p:tagLst xmlns:p="http://schemas.openxmlformats.org/presentationml/2006/main">
  <p:tag name="KSO_WM_BEAUTIFY_FLAG" val="#wm#"/>
  <p:tag name="KSO_WM_TEMPLATE_CATEGORY" val="diagram"/>
  <p:tag name="KSO_WM_TEMPLATE_INDEX" val="20208056"/>
</p:tagLst>
</file>

<file path=ppt/tags/tag14.xml><?xml version="1.0" encoding="utf-8"?>
<p:tagLst xmlns:p="http://schemas.openxmlformats.org/presentationml/2006/main">
  <p:tag name="AS_UNIQUEID" val="418"/>
</p:tagLst>
</file>

<file path=ppt/tags/tag140.xml><?xml version="1.0" encoding="utf-8"?>
<p:tagLst xmlns:p="http://schemas.openxmlformats.org/presentationml/2006/main">
  <p:tag name="AS_UNIQUEID" val="304"/>
</p:tagLst>
</file>

<file path=ppt/tags/tag14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42.xml><?xml version="1.0" encoding="utf-8"?>
<p:tagLst xmlns:p="http://schemas.openxmlformats.org/presentationml/2006/main">
  <p:tag name="PA" val="v5.2.11"/>
</p:tagLst>
</file>

<file path=ppt/tags/tag143.xml><?xml version="1.0" encoding="utf-8"?>
<p:tagLst xmlns:p="http://schemas.openxmlformats.org/presentationml/2006/main">
  <p:tag name="PA" val="v5.2.11"/>
</p:tagLst>
</file>

<file path=ppt/tags/tag144.xml><?xml version="1.0" encoding="utf-8"?>
<p:tagLst xmlns:p="http://schemas.openxmlformats.org/presentationml/2006/main">
  <p:tag name="PA" val="v5.2.11"/>
</p:tagLst>
</file>

<file path=ppt/tags/tag145.xml><?xml version="1.0" encoding="utf-8"?>
<p:tagLst xmlns:p="http://schemas.openxmlformats.org/presentationml/2006/main">
  <p:tag name="PA" val="v5.2.11"/>
</p:tagLst>
</file>

<file path=ppt/tags/tag146.xml><?xml version="1.0" encoding="utf-8"?>
<p:tagLst xmlns:p="http://schemas.openxmlformats.org/presentationml/2006/main">
  <p:tag name="PA" val="v5.2.11"/>
</p:tagLst>
</file>

<file path=ppt/tags/tag147.xml><?xml version="1.0" encoding="utf-8"?>
<p:tagLst xmlns:p="http://schemas.openxmlformats.org/presentationml/2006/main">
  <p:tag name="PA" val="v5.2.11"/>
</p:tagLst>
</file>

<file path=ppt/tags/tag148.xml><?xml version="1.0" encoding="utf-8"?>
<p:tagLst xmlns:p="http://schemas.openxmlformats.org/presentationml/2006/main">
  <p:tag name="PA" val="v5.2.11"/>
</p:tagLst>
</file>

<file path=ppt/tags/tag149.xml><?xml version="1.0" encoding="utf-8"?>
<p:tagLst xmlns:p="http://schemas.openxmlformats.org/presentationml/2006/main">
  <p:tag name="KSO_WM_BEAUTIFY_FLAG" val="#wm#"/>
  <p:tag name="KSO_WM_TEMPLATE_CATEGORY" val="diagram"/>
  <p:tag name="KSO_WM_TEMPLATE_INDEX" val="20208056"/>
</p:tagLst>
</file>

<file path=ppt/tags/tag15.xml><?xml version="1.0" encoding="utf-8"?>
<p:tagLst xmlns:p="http://schemas.openxmlformats.org/presentationml/2006/main">
  <p:tag name="AS_UNIQUEID" val="419"/>
</p:tagLst>
</file>

<file path=ppt/tags/tag150.xml><?xml version="1.0" encoding="utf-8"?>
<p:tagLst xmlns:p="http://schemas.openxmlformats.org/presentationml/2006/main">
  <p:tag name="PA" val="v5.2.11"/>
</p:tagLst>
</file>

<file path=ppt/tags/tag151.xml><?xml version="1.0" encoding="utf-8"?>
<p:tagLst xmlns:p="http://schemas.openxmlformats.org/presentationml/2006/main">
  <p:tag name="AS_UNIQUEID" val="304"/>
</p:tagLst>
</file>

<file path=ppt/tags/tag15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3.xml><?xml version="1.0" encoding="utf-8"?>
<p:tagLst xmlns:p="http://schemas.openxmlformats.org/presentationml/2006/main">
  <p:tag name="KSO_WM_BEAUTIFY_FLAG" val="#wm#"/>
  <p:tag name="KSO_WM_TEMPLATE_CATEGORY" val="diagram"/>
  <p:tag name="KSO_WM_TEMPLATE_INDEX" val="20208056"/>
</p:tagLst>
</file>

<file path=ppt/tags/tag154.xml><?xml version="1.0" encoding="utf-8"?>
<p:tagLst xmlns:p="http://schemas.openxmlformats.org/presentationml/2006/main">
  <p:tag name="PA" val="v5.2.11"/>
</p:tagLst>
</file>

<file path=ppt/tags/tag155.xml><?xml version="1.0" encoding="utf-8"?>
<p:tagLst xmlns:p="http://schemas.openxmlformats.org/presentationml/2006/main">
  <p:tag name="PA" val="v5.2.11"/>
</p:tagLst>
</file>

<file path=ppt/tags/tag156.xml><?xml version="1.0" encoding="utf-8"?>
<p:tagLst xmlns:p="http://schemas.openxmlformats.org/presentationml/2006/main">
  <p:tag name="AS_UNIQUEID" val="2009"/>
</p:tagLst>
</file>

<file path=ppt/tags/tag157.xml><?xml version="1.0" encoding="utf-8"?>
<p:tagLst xmlns:p="http://schemas.openxmlformats.org/presentationml/2006/main">
  <p:tag name="KSO_WM_BEAUTIFY_FLAG" val="#wm#"/>
  <p:tag name="KSO_WM_TEMPLATE_CATEGORY" val="diagram"/>
  <p:tag name="KSO_WM_TEMPLATE_INDEX" val="20208056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.xml><?xml version="1.0" encoding="utf-8"?>
<p:tagLst xmlns:p="http://schemas.openxmlformats.org/presentationml/2006/main">
  <p:tag name="AS_UNIQUEID" val="420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.xml><?xml version="1.0" encoding="utf-8"?>
<p:tagLst xmlns:p="http://schemas.openxmlformats.org/presentationml/2006/main">
  <p:tag name="AS_UNIQUEID" val="394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5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.xml><?xml version="1.0" encoding="utf-8"?>
<p:tagLst xmlns:p="http://schemas.openxmlformats.org/presentationml/2006/main">
  <p:tag name="AS_UNIQUEID" val="395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9.xml><?xml version="1.0" encoding="utf-8"?>
<p:tagLst xmlns:p="http://schemas.openxmlformats.org/presentationml/2006/main">
  <p:tag name="AS_UNIQUEID" val="396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93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401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1.xml><?xml version="1.0" encoding="utf-8"?>
<p:tagLst xmlns:p="http://schemas.openxmlformats.org/presentationml/2006/main">
  <p:tag name="AS_UNIQUEID" val="411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11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2.xml><?xml version="1.0" encoding="utf-8"?>
<p:tagLst xmlns:p="http://schemas.openxmlformats.org/presentationml/2006/main">
  <p:tag name="AS_UNIQUEID" val="412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29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23.xml><?xml version="1.0" encoding="utf-8"?>
<p:tagLst xmlns:p="http://schemas.openxmlformats.org/presentationml/2006/main">
  <p:tag name="AS_UNIQUEID" val="533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47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248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  <p:tag name="resource_record_key" val="{&quot;29&quot;:[50000159]}"/>
</p:tagLst>
</file>

<file path=ppt/tags/tag25.xml><?xml version="1.0" encoding="utf-8"?>
<p:tagLst xmlns:p="http://schemas.openxmlformats.org/presentationml/2006/main">
  <p:tag name="AS_UNIQUEID" val="398"/>
</p:tagLst>
</file>

<file path=ppt/tags/tag26.xml><?xml version="1.0" encoding="utf-8"?>
<p:tagLst xmlns:p="http://schemas.openxmlformats.org/presentationml/2006/main">
  <p:tag name="AS_UNIQUEID" val="399"/>
</p:tagLst>
</file>

<file path=ppt/tags/tag27.xml><?xml version="1.0" encoding="utf-8"?>
<p:tagLst xmlns:p="http://schemas.openxmlformats.org/presentationml/2006/main">
  <p:tag name="AS_UNIQUEID" val="404"/>
</p:tagLst>
</file>

<file path=ppt/tags/tag28.xml><?xml version="1.0" encoding="utf-8"?>
<p:tagLst xmlns:p="http://schemas.openxmlformats.org/presentationml/2006/main">
  <p:tag name="AS_UNIQUEID" val="405"/>
</p:tagLst>
</file>

<file path=ppt/tags/tag29.xml><?xml version="1.0" encoding="utf-8"?>
<p:tagLst xmlns:p="http://schemas.openxmlformats.org/presentationml/2006/main">
  <p:tag name="AS_UNIQUEID" val="406"/>
</p:tagLst>
</file>

<file path=ppt/tags/tag3.xml><?xml version="1.0" encoding="utf-8"?>
<p:tagLst xmlns:p="http://schemas.openxmlformats.org/presentationml/2006/main">
  <p:tag name="AS_UNIQUEID" val="3503"/>
</p:tagLst>
</file>

<file path=ppt/tags/tag30.xml><?xml version="1.0" encoding="utf-8"?>
<p:tagLst xmlns:p="http://schemas.openxmlformats.org/presentationml/2006/main">
  <p:tag name="AS_UNIQUEID" val="416"/>
</p:tagLst>
</file>

<file path=ppt/tags/tag31.xml><?xml version="1.0" encoding="utf-8"?>
<p:tagLst xmlns:p="http://schemas.openxmlformats.org/presentationml/2006/main">
  <p:tag name="AS_UNIQUEID" val="417"/>
</p:tagLst>
</file>

<file path=ppt/tags/tag32.xml><?xml version="1.0" encoding="utf-8"?>
<p:tagLst xmlns:p="http://schemas.openxmlformats.org/presentationml/2006/main">
  <p:tag name="AS_UNIQUEID" val="418"/>
</p:tagLst>
</file>

<file path=ppt/tags/tag33.xml><?xml version="1.0" encoding="utf-8"?>
<p:tagLst xmlns:p="http://schemas.openxmlformats.org/presentationml/2006/main">
  <p:tag name="AS_UNIQUEID" val="419"/>
</p:tagLst>
</file>

<file path=ppt/tags/tag34.xml><?xml version="1.0" encoding="utf-8"?>
<p:tagLst xmlns:p="http://schemas.openxmlformats.org/presentationml/2006/main">
  <p:tag name="AS_UNIQUEID" val="420"/>
</p:tagLst>
</file>

<file path=ppt/tags/tag35.xml><?xml version="1.0" encoding="utf-8"?>
<p:tagLst xmlns:p="http://schemas.openxmlformats.org/presentationml/2006/main">
  <p:tag name="AS_UNIQUEID" val="395"/>
</p:tagLst>
</file>

<file path=ppt/tags/tag36.xml><?xml version="1.0" encoding="utf-8"?>
<p:tagLst xmlns:p="http://schemas.openxmlformats.org/presentationml/2006/main">
  <p:tag name="AS_UNIQUEID" val="396"/>
</p:tagLst>
</file>

<file path=ppt/tags/tag37.xml><?xml version="1.0" encoding="utf-8"?>
<p:tagLst xmlns:p="http://schemas.openxmlformats.org/presentationml/2006/main">
  <p:tag name="AS_UNIQUEID" val="401"/>
</p:tagLst>
</file>

<file path=ppt/tags/tag38.xml><?xml version="1.0" encoding="utf-8"?>
<p:tagLst xmlns:p="http://schemas.openxmlformats.org/presentationml/2006/main">
  <p:tag name="AS_UNIQUEID" val="411"/>
</p:tagLst>
</file>

<file path=ppt/tags/tag39.xml><?xml version="1.0" encoding="utf-8"?>
<p:tagLst xmlns:p="http://schemas.openxmlformats.org/presentationml/2006/main">
  <p:tag name="AS_UNIQUEID" val="412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AS_UNIQUEID" val="395"/>
</p:tagLst>
</file>

<file path=ppt/tags/tag41.xml><?xml version="1.0" encoding="utf-8"?>
<p:tagLst xmlns:p="http://schemas.openxmlformats.org/presentationml/2006/main">
  <p:tag name="AS_UNIQUEID" val="411"/>
</p:tagLst>
</file>

<file path=ppt/tags/tag42.xml><?xml version="1.0" encoding="utf-8"?>
<p:tagLst xmlns:p="http://schemas.openxmlformats.org/presentationml/2006/main">
  <p:tag name="AS_UNIQUEID" val="427"/>
</p:tagLst>
</file>

<file path=ppt/tags/tag43.xml><?xml version="1.0" encoding="utf-8"?>
<p:tagLst xmlns:p="http://schemas.openxmlformats.org/presentationml/2006/main">
  <p:tag name="AS_UNIQUEID" val="430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AS_UNIQUEID" val="398"/>
</p:tagLst>
</file>

<file path=ppt/tags/tag46.xml><?xml version="1.0" encoding="utf-8"?>
<p:tagLst xmlns:p="http://schemas.openxmlformats.org/presentationml/2006/main">
  <p:tag name="AS_UNIQUEID" val="399"/>
</p:tagLst>
</file>

<file path=ppt/tags/tag47.xml><?xml version="1.0" encoding="utf-8"?>
<p:tagLst xmlns:p="http://schemas.openxmlformats.org/presentationml/2006/main">
  <p:tag name="AS_UNIQUEID" val="404"/>
</p:tagLst>
</file>

<file path=ppt/tags/tag48.xml><?xml version="1.0" encoding="utf-8"?>
<p:tagLst xmlns:p="http://schemas.openxmlformats.org/presentationml/2006/main">
  <p:tag name="AS_UNIQUEID" val="405"/>
</p:tagLst>
</file>

<file path=ppt/tags/tag49.xml><?xml version="1.0" encoding="utf-8"?>
<p:tagLst xmlns:p="http://schemas.openxmlformats.org/presentationml/2006/main">
  <p:tag name="AS_UNIQUEID" val="406"/>
</p:tagLst>
</file>

<file path=ppt/tags/tag5.xml><?xml version="1.0" encoding="utf-8"?>
<p:tagLst xmlns:p="http://schemas.openxmlformats.org/presentationml/2006/main">
  <p:tag name="AS_UNIQUEID" val="376"/>
</p:tagLst>
</file>

<file path=ppt/tags/tag50.xml><?xml version="1.0" encoding="utf-8"?>
<p:tagLst xmlns:p="http://schemas.openxmlformats.org/presentationml/2006/main">
  <p:tag name="AS_UNIQUEID" val="416"/>
</p:tagLst>
</file>

<file path=ppt/tags/tag51.xml><?xml version="1.0" encoding="utf-8"?>
<p:tagLst xmlns:p="http://schemas.openxmlformats.org/presentationml/2006/main">
  <p:tag name="AS_UNIQUEID" val="417"/>
</p:tagLst>
</file>

<file path=ppt/tags/tag52.xml><?xml version="1.0" encoding="utf-8"?>
<p:tagLst xmlns:p="http://schemas.openxmlformats.org/presentationml/2006/main">
  <p:tag name="AS_UNIQUEID" val="418"/>
</p:tagLst>
</file>

<file path=ppt/tags/tag53.xml><?xml version="1.0" encoding="utf-8"?>
<p:tagLst xmlns:p="http://schemas.openxmlformats.org/presentationml/2006/main">
  <p:tag name="AS_UNIQUEID" val="419"/>
</p:tagLst>
</file>

<file path=ppt/tags/tag54.xml><?xml version="1.0" encoding="utf-8"?>
<p:tagLst xmlns:p="http://schemas.openxmlformats.org/presentationml/2006/main">
  <p:tag name="AS_UNIQUEID" val="420"/>
</p:tagLst>
</file>

<file path=ppt/tags/tag55.xml><?xml version="1.0" encoding="utf-8"?>
<p:tagLst xmlns:p="http://schemas.openxmlformats.org/presentationml/2006/main">
  <p:tag name="AS_UNIQUEID" val="435"/>
</p:tagLst>
</file>

<file path=ppt/tags/tag56.xml><?xml version="1.0" encoding="utf-8"?>
<p:tagLst xmlns:p="http://schemas.openxmlformats.org/presentationml/2006/main">
  <p:tag name="AS_UNIQUEID" val="436"/>
</p:tagLst>
</file>

<file path=ppt/tags/tag57.xml><?xml version="1.0" encoding="utf-8"?>
<p:tagLst xmlns:p="http://schemas.openxmlformats.org/presentationml/2006/main">
  <p:tag name="AS_UNIQUEID" val="437"/>
</p:tagLst>
</file>

<file path=ppt/tags/tag58.xml><?xml version="1.0" encoding="utf-8"?>
<p:tagLst xmlns:p="http://schemas.openxmlformats.org/presentationml/2006/main">
  <p:tag name="AS_UNIQUEID" val="438"/>
</p:tagLst>
</file>

<file path=ppt/tags/tag59.xml><?xml version="1.0" encoding="utf-8"?>
<p:tagLst xmlns:p="http://schemas.openxmlformats.org/presentationml/2006/main">
  <p:tag name="AS_UNIQUEID" val="440"/>
</p:tagLst>
</file>

<file path=ppt/tags/tag6.xml><?xml version="1.0" encoding="utf-8"?>
<p:tagLst xmlns:p="http://schemas.openxmlformats.org/presentationml/2006/main">
  <p:tag name="AS_UNIQUEID" val="398"/>
</p:tagLst>
</file>

<file path=ppt/tags/tag60.xml><?xml version="1.0" encoding="utf-8"?>
<p:tagLst xmlns:p="http://schemas.openxmlformats.org/presentationml/2006/main">
  <p:tag name="AS_UNIQUEID" val="441"/>
</p:tagLst>
</file>

<file path=ppt/tags/tag61.xml><?xml version="1.0" encoding="utf-8"?>
<p:tagLst xmlns:p="http://schemas.openxmlformats.org/presentationml/2006/main">
  <p:tag name="AS_UNIQUEID" val="442"/>
</p:tagLst>
</file>

<file path=ppt/tags/tag62.xml><?xml version="1.0" encoding="utf-8"?>
<p:tagLst xmlns:p="http://schemas.openxmlformats.org/presentationml/2006/main">
  <p:tag name="AS_UNIQUEID" val="443"/>
</p:tagLst>
</file>

<file path=ppt/tags/tag63.xml><?xml version="1.0" encoding="utf-8"?>
<p:tagLst xmlns:p="http://schemas.openxmlformats.org/presentationml/2006/main">
  <p:tag name="AS_UNIQUEID" val="445"/>
</p:tagLst>
</file>

<file path=ppt/tags/tag64.xml><?xml version="1.0" encoding="utf-8"?>
<p:tagLst xmlns:p="http://schemas.openxmlformats.org/presentationml/2006/main">
  <p:tag name="AS_UNIQUEID" val="44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AS_UNIQUEID" val="531"/>
</p:tagLst>
</file>

<file path=ppt/tags/tag67.xml><?xml version="1.0" encoding="utf-8"?>
<p:tagLst xmlns:p="http://schemas.openxmlformats.org/presentationml/2006/main">
  <p:tag name="AS_UNIQUEID" val="532"/>
</p:tagLst>
</file>

<file path=ppt/tags/tag68.xml><?xml version="1.0" encoding="utf-8"?>
<p:tagLst xmlns:p="http://schemas.openxmlformats.org/presentationml/2006/main">
  <p:tag name="AS_UNIQUEID" val="533"/>
</p:tagLst>
</file>

<file path=ppt/tags/tag69.xml><?xml version="1.0" encoding="utf-8"?>
<p:tagLst xmlns:p="http://schemas.openxmlformats.org/presentationml/2006/main">
  <p:tag name="AS_UNIQUEID" val="534"/>
</p:tagLst>
</file>

<file path=ppt/tags/tag7.xml><?xml version="1.0" encoding="utf-8"?>
<p:tagLst xmlns:p="http://schemas.openxmlformats.org/presentationml/2006/main">
  <p:tag name="AS_UNIQUEID" val="399"/>
</p:tagLst>
</file>

<file path=ppt/tags/tag70.xml><?xml version="1.0" encoding="utf-8"?>
<p:tagLst xmlns:p="http://schemas.openxmlformats.org/presentationml/2006/main">
  <p:tag name="AS_UNIQUEID" val="535"/>
</p:tagLst>
</file>

<file path=ppt/tags/tag71.xml><?xml version="1.0" encoding="utf-8"?>
<p:tagLst xmlns:p="http://schemas.openxmlformats.org/presentationml/2006/main">
  <p:tag name="AS_UNIQUEID" val="536"/>
</p:tagLst>
</file>

<file path=ppt/tags/tag72.xml><?xml version="1.0" encoding="utf-8"?>
<p:tagLst xmlns:p="http://schemas.openxmlformats.org/presentationml/2006/main">
  <p:tag name="AS_UNIQUEID" val="537"/>
</p:tagLst>
</file>

<file path=ppt/tags/tag73.xml><?xml version="1.0" encoding="utf-8"?>
<p:tagLst xmlns:p="http://schemas.openxmlformats.org/presentationml/2006/main">
  <p:tag name="AS_UNIQUEID" val="538"/>
</p:tagLst>
</file>

<file path=ppt/tags/tag74.xml><?xml version="1.0" encoding="utf-8"?>
<p:tagLst xmlns:p="http://schemas.openxmlformats.org/presentationml/2006/main">
  <p:tag name="AS_UNIQUEID" val="539"/>
</p:tagLst>
</file>

<file path=ppt/tags/tag75.xml><?xml version="1.0" encoding="utf-8"?>
<p:tagLst xmlns:p="http://schemas.openxmlformats.org/presentationml/2006/main">
  <p:tag name="AS_UNIQUEID" val="268"/>
</p:tagLst>
</file>

<file path=ppt/tags/tag76.xml><?xml version="1.0" encoding="utf-8"?>
<p:tagLst xmlns:p="http://schemas.openxmlformats.org/presentationml/2006/main">
  <p:tag name="AS_UNIQUEID" val="2009"/>
</p:tagLst>
</file>

<file path=ppt/tags/tag77.xml><?xml version="1.0" encoding="utf-8"?>
<p:tagLst xmlns:p="http://schemas.openxmlformats.org/presentationml/2006/main">
  <p:tag name="AS_UNIQUEID" val="575"/>
</p:tagLst>
</file>

<file path=ppt/tags/tag78.xml><?xml version="1.0" encoding="utf-8"?>
<p:tagLst xmlns:p="http://schemas.openxmlformats.org/presentationml/2006/main">
  <p:tag name="AS_UNIQUEID" val="572"/>
</p:tagLst>
</file>

<file path=ppt/tags/tag79.xml><?xml version="1.0" encoding="utf-8"?>
<p:tagLst xmlns:p="http://schemas.openxmlformats.org/presentationml/2006/main">
  <p:tag name="AS_UNIQUEID" val="304"/>
</p:tagLst>
</file>

<file path=ppt/tags/tag8.xml><?xml version="1.0" encoding="utf-8"?>
<p:tagLst xmlns:p="http://schemas.openxmlformats.org/presentationml/2006/main">
  <p:tag name="AS_UNIQUEID" val="404"/>
</p:tagLst>
</file>

<file path=ppt/tags/tag8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1.xml><?xml version="1.0" encoding="utf-8"?>
<p:tagLst xmlns:p="http://schemas.openxmlformats.org/presentationml/2006/main">
  <p:tag name="KSO_WM_BEAUTIFY_FLAG" val="#wm#"/>
  <p:tag name="KSO_WM_TEMPLATE_CATEGORY" val="diagram"/>
  <p:tag name="KSO_WM_TEMPLATE_INDEX" val="20208056"/>
</p:tagLst>
</file>

<file path=ppt/tags/tag82.xml><?xml version="1.0" encoding="utf-8"?>
<p:tagLst xmlns:p="http://schemas.openxmlformats.org/presentationml/2006/main">
  <p:tag name="AS_UNIQUEID" val="598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009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6009"/>
  <p:tag name="KSO_WM_UNIT_VALUE" val="450"/>
  <p:tag name="KSO_WM_TEMPLATE_ASSEMBLE_XID" val="639afd380c9383becde6e291"/>
  <p:tag name="KSO_WM_TEMPLATE_ASSEMBLE_GROUPID" val="639afd380c9383becde6e29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6009_1*i*2"/>
  <p:tag name="KSO_WM_TEMPLATE_CATEGORY" val="diagram"/>
  <p:tag name="KSO_WM_TEMPLATE_INDEX" val="2021600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cbe10b26c669448380ef2555bb6140b5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5fab54f0341d2fac3cfce989"/>
  <p:tag name="KSO_WM_CHIP_XID" val="5facaf2e998712faa657a53d"/>
  <p:tag name="KSO_WM_UNIT_LINE_FORE_SCHEMECOLOR_INDEX_BRIGHTNESS" val="0"/>
  <p:tag name="KSO_WM_UNIT_LINE_FORE_SCHEMECOLOR_INDEX" val="5"/>
  <p:tag name="KSO_WM_UNIT_LINE_FILL_TYPE" val="2"/>
  <p:tag name="KSO_WM_TEMPLATE_ASSEMBLE_XID" val="639afd380c9383becde6e291"/>
  <p:tag name="KSO_WM_TEMPLATE_ASSEMBLE_GROUPID" val="639afd380c9383becde6e291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6009_1*a*1"/>
  <p:tag name="KSO_WM_TEMPLATE_CATEGORY" val="diagram"/>
  <p:tag name="KSO_WM_TEMPLATE_INDEX" val="20216009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ce4523e53b64684afd36d0a162018f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49a5816089045ee997315167069008d"/>
  <p:tag name="KSO_WM_UNIT_TEXT_FILL_FORE_SCHEMECOLOR_INDEX_BRIGHTNESS" val="0"/>
  <p:tag name="KSO_WM_UNIT_TEXT_FILL_FORE_SCHEMECOLOR_INDEX" val="13"/>
  <p:tag name="KSO_WM_UNIT_TEXT_FILL_TYPE" val="1"/>
  <p:tag name="KSO_WM_TEMPLATE_ASSEMBLE_XID" val="639afd380c9383becde6e291"/>
  <p:tag name="KSO_WM_TEMPLATE_ASSEMBLE_GROUPID" val="639afd380c9383becde6e291"/>
</p:tagLst>
</file>

<file path=ppt/tags/tag86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4_1"/>
  <p:tag name="KSO_WM_UNIT_ID" val="mixed20199732_1*ζ_h_i*1_4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UNIT_LINE_FORE_SCHEMECOLOR_INDEX_BRIGHTNESS" val="0"/>
  <p:tag name="KSO_WM_UNIT_LINE_FORE_SCHEMECOLOR_INDEX" val="14"/>
  <p:tag name="KSO_WM_UNIT_LINE_FILL_TYPE" val="2"/>
  <p:tag name="KSO_WM_DIAGRAM_VIRTUALLY_FRAME" val="{&quot;height&quot;:364.20086614173226,&quot;left&quot;:377.4807874015748,&quot;top&quot;:87.89952755905512,&quot;width&quot;:516.7350393700788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1"/>
  <p:tag name="KSO_WM_UNIT_ID" val="mixed20199732_1*ζ_i*1_1"/>
  <p:tag name="KSO_WM_TEMPLATE_CATEGORY" val="mixed"/>
  <p:tag name="KSO_WM_TEMPLATE_INDEX" val="20199732"/>
  <p:tag name="KSO_WM_UNIT_LAYERLEVEL" val="1_1"/>
  <p:tag name="KSO_WM_TAG_VERSION" val="1.0"/>
  <p:tag name="KSO_WM_BEAUTIFY_FLAG" val="#wm#"/>
  <p:tag name="KSO_WM_UNIT_DIAGRAM_MODELTYPE" val="flashPicture"/>
  <p:tag name="KSO_WM_UNIT_USESOURCEFORMAT_APPLY" val="1"/>
  <p:tag name="KSO_WM_UNIT_FILL_FORE_SCHEMECOLOR_INDEX_BRIGHTNESS" val="-0.35"/>
  <p:tag name="KSO_WM_UNIT_FILL_FORE_SCHEMECOLOR_INDEX" val="14"/>
  <p:tag name="KSO_WM_UNIT_FILL_TYPE" val="1"/>
  <p:tag name="KSO_WM_DIAGRAM_VIRTUALLY_FRAME" val="{&quot;height&quot;:364.20086614173226,&quot;left&quot;:377.4807874015748,&quot;top&quot;:87.89952755905512,&quot;width&quot;:516.7350393700788}"/>
</p:tagLst>
</file>

<file path=ppt/tags/tag88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2_1*ζ_h_d*1_1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DIAGRAM_VIRTUALLY_FRAME" val="{&quot;height&quot;:364.20086614173226,&quot;left&quot;:377.4807874015748,&quot;top&quot;:87.89952755905512,&quot;width&quot;:516.7350393700788}"/>
</p:tagLst>
</file>

<file path=ppt/tags/tag89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32_1*ζ_h_i*1_2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UNIT_LINE_FORE_SCHEMECOLOR_INDEX_BRIGHTNESS" val="0"/>
  <p:tag name="KSO_WM_UNIT_LINE_FORE_SCHEMECOLOR_INDEX" val="14"/>
  <p:tag name="KSO_WM_UNIT_LINE_FILL_TYPE" val="2"/>
  <p:tag name="KSO_WM_DIAGRAM_VIRTUALLY_FRAME" val="{&quot;height&quot;:364.20086614173226,&quot;left&quot;:377.4807874015748,&quot;top&quot;:87.89952755905512,&quot;width&quot;:516.7350393700788}"/>
</p:tagLst>
</file>

<file path=ppt/tags/tag9.xml><?xml version="1.0" encoding="utf-8"?>
<p:tagLst xmlns:p="http://schemas.openxmlformats.org/presentationml/2006/main">
  <p:tag name="AS_UNIQUEID" val="405"/>
</p:tagLst>
</file>

<file path=ppt/tags/tag90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32_1*ζ_h_i*1_1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UNIT_LINE_FORE_SCHEMECOLOR_INDEX_BRIGHTNESS" val="0"/>
  <p:tag name="KSO_WM_UNIT_LINE_FORE_SCHEMECOLOR_INDEX" val="14"/>
  <p:tag name="KSO_WM_UNIT_LINE_FILL_TYPE" val="2"/>
  <p:tag name="KSO_WM_DIAGRAM_VIRTUALLY_FRAME" val="{&quot;height&quot;:364.20086614173226,&quot;left&quot;:377.4807874015748,&quot;top&quot;:87.89952755905512,&quot;width&quot;:516.7350393700788}"/>
</p:tagLst>
</file>

<file path=ppt/tags/tag91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32_1*ζ_h_i*1_3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UNIT_LINE_FORE_SCHEMECOLOR_INDEX_BRIGHTNESS" val="0"/>
  <p:tag name="KSO_WM_UNIT_LINE_FORE_SCHEMECOLOR_INDEX" val="14"/>
  <p:tag name="KSO_WM_UNIT_LINE_FILL_TYPE" val="2"/>
  <p:tag name="KSO_WM_DIAGRAM_VIRTUALLY_FRAME" val="{&quot;height&quot;:364.20086614173226,&quot;left&quot;:377.4807874015748,&quot;top&quot;:87.89952755905512,&quot;width&quot;:516.7350393700788}"/>
</p:tagLst>
</file>

<file path=ppt/tags/tag92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2_1*ζ_h_d*1_2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DIAGRAM_VIRTUALLY_FRAME" val="{&quot;height&quot;:364.20086614173226,&quot;left&quot;:377.4807874015748,&quot;top&quot;:87.89952755905512,&quot;width&quot;:516.7350393700788}"/>
</p:tagLst>
</file>

<file path=ppt/tags/tag93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2_1*ζ_h_d*1_3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DIAGRAM_VIRTUALLY_FRAME" val="{&quot;height&quot;:364.20086614173226,&quot;left&quot;:377.4807874015748,&quot;top&quot;:87.89952755905512,&quot;width&quot;:516.7350393700788}"/>
</p:tagLst>
</file>

<file path=ppt/tags/tag94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2_1*ζ_h_d*1_4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  <p:tag name="KSO_WM_UNIT_USESOURCEFORMAT_APPLY" val="1"/>
  <p:tag name="KSO_WM_DIAGRAM_VIRTUALLY_FRAME" val="{&quot;height&quot;:364.20086614173226,&quot;left&quot;:377.4807874015748,&quot;top&quot;:87.89952755905512,&quot;width&quot;:516.7350393700788}"/>
</p:tagLst>
</file>

<file path=ppt/tags/tag95.xml><?xml version="1.0" encoding="utf-8"?>
<p:tagLst xmlns:p="http://schemas.openxmlformats.org/presentationml/2006/main">
  <p:tag name="KSO_WM_BEAUTIFY_FLAG" val="#wm#"/>
  <p:tag name="KSO_WM_TEMPLATE_CATEGORY" val="diagram"/>
  <p:tag name="KSO_WM_TEMPLATE_INDEX" val="20216009"/>
  <p:tag name="KSO_WM_SLIDE_BACKGROUND" val="[&quot;leftRight&quot;]"/>
  <p:tag name="KSO_WM_SLIDE_RATIO" val="1.777778"/>
  <p:tag name="KSO_WM_SLIDE_ID" val="diagram2021600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7*540"/>
  <p:tag name="KSO_WM_SLIDE_POSITION" val="0*0"/>
  <p:tag name="KSO_WM_TAG_VERSION" val="1.0"/>
  <p:tag name="KSO_WM_SLIDE_LAYOUT" val="a_d"/>
  <p:tag name="KSO_WM_SLIDE_LAYOUT_CNT" val="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a437010b62d44816bad6476e00523df5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,[{&quot;text_align&quot;:&quot;lt&quot;,&quot;text_direction&quot;:&quot;horizontal&quot;,&quot;support_big_font&quot;:false,&quot;picture_toward&quot;:0,&quot;picture_dockside&quot;:[],&quot;fill_id&quot;:&quot;a437010b62d44816bad6476e00523df5&quot;,&quot;fill_align&quot;:&quot;lt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]"/>
  <p:tag name="KSO_WM_SLIDE_CAN_ADD_NAVIGATION" val="1"/>
  <p:tag name="KSO_WM_CHIP_XID" val="5facaf2e998712faa657a53d"/>
  <p:tag name="KSO_WM_CHIP_DECFILLPROP" val="[]"/>
  <p:tag name="KSO_WM_CHIP_GROUPID" val="5fab54f0341d2fac3cfce989"/>
  <p:tag name="KSO_WM_SLIDE_BK_DARK_LIGHT" val="2"/>
  <p:tag name="KSO_WM_SLIDE_BACKGROUND_TYPE" val="leftRight"/>
  <p:tag name="KSO_WM_SLIDE_SUPPORT_FEATURE_TYPE" val="3"/>
  <p:tag name="KSO_WM_TEMPLATE_ASSEMBLE_XID" val="639afd380c9383becde6e291"/>
  <p:tag name="KSO_WM_TEMPLATE_ASSEMBLE_GROUPID" val="639afd380c9383becde6e291"/>
  <p:tag name="KSO_WM_SLIDE_LAYOUT_INFO" val="{&quot;direction&quot;:1,&quot;id&quot;:&quot;2022-12-15T18:55:53&quot;,&quot;maxSize&quot;:{&quot;size1&quot;:33.8},&quot;minSize&quot;:{&quot;size1&quot;:33.8},&quot;normalSize&quot;:{&quot;size1&quot;:33.8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2-12-15T18:55:53&quot;,&quot;margin&quot;:{&quot;bottom&quot;:1.7110000848770142,&quot;left&quot;:1.2699999809265137,&quot;right&quot;:0.847000002861023,&quot;top&quot;:1.6929999589920044},&quot;type&quot;:0},{&quot;id&quot;:&quot;2022-12-15T18:55:53&quot;,&quot;margin&quot;:{&quot;bottom&quot;:1.694000005722046,&quot;left&quot;:1.2699999809265137,&quot;right&quot;:1.720999836921692,&quot;top&quot;:1.694000005722046},&quot;type&quot;:0}],&quot;type&quot;:0}"/>
  <p:tag name="FIXED_XID_TMP" val="5fab54f0341d2fac3cfce989"/>
  <p:tag name="KSO_WM_UNIT_FLASH_PICTURE_TYPE" val="0"/>
</p:tagLst>
</file>

<file path=ppt/tags/tag96.xml><?xml version="1.0" encoding="utf-8"?>
<p:tagLst xmlns:p="http://schemas.openxmlformats.org/presentationml/2006/main">
  <p:tag name="AS_UNIQUEID" val="304"/>
</p:tagLst>
</file>

<file path=ppt/tags/tag97.xml><?xml version="1.0" encoding="utf-8"?>
<p:tagLst xmlns:p="http://schemas.openxmlformats.org/presentationml/2006/main">
  <p:tag name="AS_UNIQUEID" val="305"/>
</p:tagLst>
</file>

<file path=ppt/tags/tag98.xml><?xml version="1.0" encoding="utf-8"?>
<p:tagLst xmlns:p="http://schemas.openxmlformats.org/presentationml/2006/main">
  <p:tag name="AS_UNIQUEID" val="306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20805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1537</Words>
  <Application>WPS 演示</Application>
  <PresentationFormat>宽屏</PresentationFormat>
  <Paragraphs>276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Arial</vt:lpstr>
      <vt:lpstr>宋体</vt:lpstr>
      <vt:lpstr>Wingdings</vt:lpstr>
      <vt:lpstr>思源黑体 CN Light</vt:lpstr>
      <vt:lpstr>微软雅黑</vt:lpstr>
      <vt:lpstr>Calibri</vt:lpstr>
      <vt:lpstr>仓耳渔阳体 W05</vt:lpstr>
      <vt:lpstr>思源黑体 CN Bold</vt:lpstr>
      <vt:lpstr>Arial</vt:lpstr>
      <vt:lpstr>汉仪楷体简</vt:lpstr>
      <vt:lpstr>楷体</vt:lpstr>
      <vt:lpstr>黑体</vt:lpstr>
      <vt:lpstr>Times New Roman</vt:lpstr>
      <vt:lpstr>Times New Roman</vt:lpstr>
      <vt:lpstr>Arial Unicode MS</vt:lpstr>
      <vt:lpstr>仿宋</vt:lpstr>
      <vt:lpstr>Mongolian Baiti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57</cp:revision>
  <dcterms:created xsi:type="dcterms:W3CDTF">2023-03-28T07:58:00Z</dcterms:created>
  <dcterms:modified xsi:type="dcterms:W3CDTF">2026-04-01T04:15:26Z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1A001AC04C61450684A4C6FC2E1FEB39_13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v1.0_mb_T+L95ysIptv7aZdUMe54pw==</vt:lpwstr>
  </property>
</Properties>
</file>