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7" r:id="rId3"/>
    <p:sldId id="344" r:id="rId4"/>
    <p:sldId id="317" r:id="rId5"/>
    <p:sldId id="346" r:id="rId6"/>
    <p:sldId id="347" r:id="rId7"/>
    <p:sldId id="348" r:id="rId8"/>
    <p:sldId id="345" r:id="rId9"/>
    <p:sldId id="351" r:id="rId10"/>
    <p:sldId id="352" r:id="rId11"/>
    <p:sldId id="349" r:id="rId12"/>
    <p:sldId id="350" r:id="rId13"/>
    <p:sldId id="353" r:id="rId14"/>
    <p:sldId id="354" r:id="rId15"/>
    <p:sldId id="355" r:id="rId16"/>
    <p:sldId id="285" r:id="rId17"/>
    <p:sldId id="311" r:id="rId18"/>
    <p:sldId id="356" r:id="rId19"/>
    <p:sldId id="277" r:id="rId20"/>
  </p:sldIdLst>
  <p:sldSz cx="12192000" cy="6858000"/>
  <p:notesSz cx="6858000" cy="9144000"/>
  <p:embeddedFontLst>
    <p:embeddedFont>
      <p:font typeface="思源黑体 CN Light" panose="020B0300000000000000" charset="-122"/>
      <p:regular r:id="rId27"/>
    </p:embeddedFont>
    <p:embeddedFont>
      <p:font typeface="微软雅黑" panose="020B0503020204020204" charset="-122"/>
      <p:regular r:id="rId28"/>
    </p:embeddedFont>
    <p:embeddedFont>
      <p:font typeface="仓耳渔阳体 W05" panose="02020400000000000000" charset="-122"/>
      <p:regular r:id="rId29"/>
    </p:embeddedFont>
    <p:embeddedFont>
      <p:font typeface="思源黑体 CN Bold" panose="020B0800000000000000" charset="-122"/>
      <p:bold r:id="rId30"/>
    </p:embeddedFont>
    <p:embeddedFont>
      <p:font typeface="汉仪楷体简" panose="02010600000101010101" charset="-128"/>
      <p:regular r:id="rId31"/>
    </p:embeddedFont>
    <p:embeddedFont>
      <p:font typeface="黑体" panose="02010609060101010101" charset="-122"/>
      <p:regular r:id="rId32"/>
    </p:embeddedFont>
    <p:embeddedFont>
      <p:font typeface="楷体" panose="0201060906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63" userDrawn="1">
          <p15:clr>
            <a:srgbClr val="A4A3A4"/>
          </p15:clr>
        </p15:guide>
        <p15:guide id="3" pos="72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0"/>
  <p:cmAuthor id="2" name="Administrator" initials="A" lastIdx="0" clrIdx="1"/>
  <p:cmAuthor id="3" name="1206988966@qq.com" initials="1" lastIdx="0" clrIdx="2"/>
  <p:cmAuthor id="4" name="Sky123.Org" initials="S" lastIdx="0" clrIdx="3"/>
  <p:cmAuthor id="5" name="姜伟光" initials="姜" lastIdx="0" clrIdx="4"/>
  <p:cmAuthor id="6" name="xkb1.com" initials="x" lastIdx="0" clrIdx="5"/>
  <p:cmAuthor id="7" name="Pueschner, Franziska {FA~Shanghai}" initials="P" lastIdx="0" clrIdx="6"/>
  <p:cmAuthor id="8" name="www.xkb1.com" initials="w" lastIdx="0" clrIdx="7"/>
  <p:cmAuthor id="9" name="lenovo" initials="l" lastIdx="0" clrIdx="8"/>
  <p:cmAuthor id="10" name="幸全" initials="幸全" lastIdx="0" clrIdx="9"/>
  <p:cmAuthor id="11" name="HJZX010" initials="" lastIdx="0" clrIdx="10"/>
  <p:cmAuthor id="12" name="Microsoft" initials="M" lastIdx="0" clrIdx="11"/>
  <p:cmAuthor id="13" name="jh" initials="j" lastIdx="0" clrIdx="12"/>
  <p:cmAuthor id="14" name="ming qiu" initials="m" lastIdx="0" clrIdx="13"/>
  <p:cmAuthor id="15" name="王子涵" initials="王" lastIdx="0" clrIdx="14"/>
  <p:cmAuthor id="16" name="MyPC" initials="M" lastIdx="0" clrIdx="15"/>
  <p:cmAuthor id="17" name="李丽" initials="李" lastIdx="0" clrIdx="16"/>
  <p:cmAuthor id="18" name="Nicole Li  李倩" initials="N" lastIdx="0" clrIdx="17"/>
  <p:cmAuthor id="19" name="admin" initials="a" lastIdx="0" clrIdx="18"/>
  <p:cmAuthor id="20" name="222" initials="2" lastIdx="0" clrIdx="19"/>
  <p:cmAuthor id="21" name="我心飞翔" initials="我" lastIdx="0" clrIdx="2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7B37"/>
    <a:srgbClr val="FFDA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1992"/>
        <p:guide pos="363"/>
        <p:guide pos="7256"/>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85.xml"/><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思源黑体 CN Light" panose="020B0300000000000000" charset="-122"/>
              </a:rPr>
            </a:fld>
            <a:endParaRPr lang="zh-CN" altLang="en-US">
              <a:ea typeface="思源黑体 CN Light" panose="020B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Light" panose="020B0300000000000000" charset="-122"/>
              <a:ea typeface="思源黑体 CN Light" panose="020B0300000000000000" charset="-122"/>
              <a:cs typeface="思源黑体 CN Light" panose="020B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思源黑体 CN Light" panose="020B0300000000000000" charset="-122"/>
              </a:rPr>
            </a:fld>
            <a:endParaRPr lang="zh-CN" altLang="en-US">
              <a:ea typeface="思源黑体 CN Light" panose="020B03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charset="-122"/>
                <a:ea typeface="思源黑体 CN Light" panose="020B0300000000000000" charset="-122"/>
                <a:cs typeface="思源黑体 CN Light" panose="020B03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charset="-122"/>
                <a:ea typeface="思源黑体 CN Light" panose="020B0300000000000000" charset="-122"/>
                <a:cs typeface="思源黑体 CN Light" panose="020B03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a:lvl2pPr marL="4572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2pPr>
    <a:lvl3pPr marL="9144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3pPr>
    <a:lvl4pPr marL="13716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4pPr>
    <a:lvl5pPr marL="1828800" algn="l" defTabSz="914400" rtl="0" eaLnBrk="1" latinLnBrk="0" hangingPunct="1">
      <a:defRPr sz="12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101" name="图片 100" descr="C:/Users/asus/Desktop/laoguanyuelanshishuiyin.jpeglaoguanyuelanshishuiyin"/>
          <p:cNvPicPr/>
          <p:nvPr userDrawn="1">
            <p:custDataLst>
              <p:tags r:id="rId2"/>
            </p:custDataLst>
          </p:nvPr>
        </p:nvPicPr>
        <p:blipFill>
          <a:blip r:embed="rId3"/>
          <a:srcRect l="3148" r="3148"/>
          <a:stretch>
            <a:fillRect/>
          </a:stretch>
        </p:blipFill>
        <p:spPr>
          <a:xfrm>
            <a:off x="2553970" y="635"/>
            <a:ext cx="9635490" cy="6857365"/>
          </a:xfrm>
          <a:prstGeom prst="rect">
            <a:avLst/>
          </a:prstGeom>
          <a:noFill/>
          <a:ln w="9525">
            <a:noFill/>
          </a:ln>
        </p:spPr>
      </p:pic>
      <p:sp>
        <p:nvSpPr>
          <p:cNvPr id="9" name="矩形 8"/>
          <p:cNvSpPr/>
          <p:nvPr userDrawn="1"/>
        </p:nvSpPr>
        <p:spPr>
          <a:xfrm>
            <a:off x="-438785" y="635"/>
            <a:ext cx="10262235" cy="6858000"/>
          </a:xfrm>
          <a:prstGeom prst="rect">
            <a:avLst/>
          </a:prstGeom>
          <a:gradFill>
            <a:gsLst>
              <a:gs pos="40000">
                <a:srgbClr val="337B37">
                  <a:alpha val="80000"/>
                </a:srgbClr>
              </a:gs>
              <a:gs pos="74000">
                <a:srgbClr val="337B37">
                  <a:alpha val="100000"/>
                </a:srgbClr>
              </a:gs>
              <a:gs pos="60000">
                <a:srgbClr val="337B37">
                  <a:alpha val="94000"/>
                </a:srgbClr>
              </a:gs>
              <a:gs pos="0">
                <a:srgbClr val="337B37">
                  <a:alpha val="0"/>
                </a:srgbClr>
              </a:gs>
              <a:gs pos="87000">
                <a:srgbClr val="337B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bg>
      <p:bgPr>
        <a:solidFill>
          <a:srgbClr val="FDCB59"/>
        </a:solidFill>
        <a:effectLst/>
      </p:bgPr>
    </p:bg>
    <p:spTree>
      <p:nvGrpSpPr>
        <p:cNvPr id="1" name=""/>
        <p:cNvGrpSpPr/>
        <p:nvPr/>
      </p:nvGrpSpPr>
      <p:grpSpPr>
        <a:xfrm>
          <a:off x="0" y="0"/>
          <a:ext cx="0" cy="0"/>
          <a:chOff x="0" y="0"/>
          <a:chExt cx="0" cy="0"/>
        </a:xfrm>
      </p:grpSpPr>
      <p:grpSp>
        <p:nvGrpSpPr>
          <p:cNvPr id="1001" name="그룹 1001"/>
          <p:cNvGrpSpPr/>
          <p:nvPr userDrawn="1"/>
        </p:nvGrpSpPr>
        <p:grpSpPr>
          <a:xfrm>
            <a:off x="0" y="0"/>
            <a:ext cx="12190476" cy="6857143"/>
            <a:chOff x="0" y="0"/>
            <a:chExt cx="12190476" cy="6857143"/>
          </a:xfrm>
        </p:grpSpPr>
        <p:pic>
          <p:nvPicPr>
            <p:cNvPr id="6" name="Object 2"/>
            <p:cNvPicPr>
              <a:picLocks noChangeAspect="1"/>
            </p:cNvPicPr>
            <p:nvPr/>
          </p:nvPicPr>
          <p:blipFill>
            <a:blip r:embed="rId2" cstate="print"/>
            <a:stretch>
              <a:fillRect/>
            </a:stretch>
          </p:blipFill>
          <p:spPr>
            <a:xfrm>
              <a:off x="0" y="0"/>
              <a:ext cx="12190476" cy="6857143"/>
            </a:xfrm>
            <a:prstGeom prst="rect">
              <a:avLst/>
            </a:prstGeom>
          </p:spPr>
        </p:pic>
      </p:grpSp>
      <p:sp>
        <p:nvSpPr>
          <p:cNvPr id="2" name="圆角矩形 1"/>
          <p:cNvSpPr/>
          <p:nvPr userDrawn="1"/>
        </p:nvSpPr>
        <p:spPr>
          <a:xfrm>
            <a:off x="152399" y="152400"/>
            <a:ext cx="11887201" cy="6553200"/>
          </a:xfrm>
          <a:prstGeom prst="roundRect">
            <a:avLst>
              <a:gd name="adj" fmla="val 3933"/>
            </a:avLst>
          </a:prstGeom>
          <a:solidFill>
            <a:srgbClr val="FFFEFB"/>
          </a:solidFill>
          <a:ln w="38100">
            <a:solidFill>
              <a:schemeClr val="bg2">
                <a:lumMod val="2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20" name="그룹 1020"/>
          <p:cNvGrpSpPr/>
          <p:nvPr userDrawn="1"/>
        </p:nvGrpSpPr>
        <p:grpSpPr>
          <a:xfrm>
            <a:off x="609600" y="368395"/>
            <a:ext cx="385032" cy="385032"/>
            <a:chOff x="844899" y="754062"/>
            <a:chExt cx="385032" cy="385032"/>
          </a:xfrm>
        </p:grpSpPr>
        <p:pic>
          <p:nvPicPr>
            <p:cNvPr id="61" name="Object 60"/>
            <p:cNvPicPr>
              <a:picLocks noChangeAspect="1"/>
            </p:cNvPicPr>
            <p:nvPr/>
          </p:nvPicPr>
          <p:blipFill>
            <a:blip r:embed="rId3" cstate="print"/>
            <a:stretch>
              <a:fillRect/>
            </a:stretch>
          </p:blipFill>
          <p:spPr>
            <a:xfrm>
              <a:off x="844899" y="754062"/>
              <a:ext cx="385032" cy="385032"/>
            </a:xfrm>
            <a:prstGeom prst="rect">
              <a:avLst/>
            </a:prstGeom>
          </p:spPr>
        </p:pic>
      </p:grpSp>
      <p:cxnSp>
        <p:nvCxnSpPr>
          <p:cNvPr id="3" name="直接连接符 2"/>
          <p:cNvCxnSpPr/>
          <p:nvPr userDrawn="1"/>
        </p:nvCxnSpPr>
        <p:spPr>
          <a:xfrm>
            <a:off x="440563" y="838200"/>
            <a:ext cx="11309350" cy="0"/>
          </a:xfrm>
          <a:prstGeom prst="line">
            <a:avLst/>
          </a:prstGeom>
          <a:ln w="38100">
            <a:solidFill>
              <a:schemeClr val="bg2">
                <a:lumMod val="25000"/>
              </a:schemeClr>
            </a:solidFill>
          </a:ln>
        </p:spPr>
        <p:style>
          <a:lnRef idx="2">
            <a:schemeClr val="accent1"/>
          </a:lnRef>
          <a:fillRef idx="0">
            <a:srgbClr val="FFFFFF"/>
          </a:fillRef>
          <a:effectRef idx="0">
            <a:srgbClr val="FFFFFF"/>
          </a:effectRef>
          <a:fontRef idx="minor">
            <a:schemeClr val="tx1"/>
          </a:fontRef>
        </p:style>
      </p:cxnSp>
      <p:pic>
        <p:nvPicPr>
          <p:cNvPr id="26" name="图片 0" descr="二一教育logo反白"/>
          <p:cNvPicPr>
            <a:picLocks noChangeAspect="1"/>
          </p:cNvPicPr>
          <p:nvPr userDrawn="1">
            <p:custDataLst>
              <p:tags r:id="rId4"/>
            </p:custDataLst>
          </p:nvPr>
        </p:nvPicPr>
        <p:blipFill>
          <a:blip r:embed="rId5"/>
          <a:stretch>
            <a:fillRect/>
          </a:stretch>
        </p:blipFill>
        <p:spPr>
          <a:xfrm>
            <a:off x="10134600" y="308292"/>
            <a:ext cx="1209040" cy="328295"/>
          </a:xfrm>
          <a:prstGeom prst="rect">
            <a:avLst/>
          </a:prstGeom>
        </p:spPr>
      </p:pic>
      <p:sp>
        <p:nvSpPr>
          <p:cNvPr id="9" name="任意多边形 8"/>
          <p:cNvSpPr/>
          <p:nvPr userDrawn="1"/>
        </p:nvSpPr>
        <p:spPr>
          <a:xfrm>
            <a:off x="1295400" y="152400"/>
            <a:ext cx="947420" cy="718185"/>
          </a:xfrm>
          <a:custGeom>
            <a:avLst/>
            <a:gdLst>
              <a:gd name="adj" fmla="val 16667"/>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92" h="1131">
                <a:moveTo>
                  <a:pt x="160" y="0"/>
                </a:moveTo>
                <a:lnTo>
                  <a:pt x="1332" y="0"/>
                </a:lnTo>
                <a:cubicBezTo>
                  <a:pt x="1420" y="0"/>
                  <a:pt x="1492" y="72"/>
                  <a:pt x="1492" y="160"/>
                </a:cubicBezTo>
                <a:lnTo>
                  <a:pt x="1492" y="800"/>
                </a:lnTo>
                <a:cubicBezTo>
                  <a:pt x="1492" y="888"/>
                  <a:pt x="1420" y="960"/>
                  <a:pt x="1332" y="960"/>
                </a:cubicBezTo>
                <a:lnTo>
                  <a:pt x="1218" y="960"/>
                </a:lnTo>
                <a:lnTo>
                  <a:pt x="1132" y="1131"/>
                </a:lnTo>
                <a:lnTo>
                  <a:pt x="1047" y="960"/>
                </a:lnTo>
                <a:lnTo>
                  <a:pt x="160" y="960"/>
                </a:lnTo>
                <a:cubicBezTo>
                  <a:pt x="72" y="960"/>
                  <a:pt x="0" y="888"/>
                  <a:pt x="0" y="800"/>
                </a:cubicBezTo>
                <a:lnTo>
                  <a:pt x="0" y="160"/>
                </a:lnTo>
                <a:cubicBezTo>
                  <a:pt x="0" y="72"/>
                  <a:pt x="72" y="0"/>
                  <a:pt x="160" y="0"/>
                </a:cubicBezTo>
                <a:close/>
              </a:path>
            </a:pathLst>
          </a:custGeom>
          <a:solidFill>
            <a:srgbClr val="FFCF60"/>
          </a:solidFill>
          <a:ln w="31750">
            <a:solidFill>
              <a:srgbClr val="1E1E1E"/>
            </a:solidFill>
          </a:ln>
        </p:spPr>
        <p:style>
          <a:lnRef idx="2">
            <a:schemeClr val="accent1">
              <a:lumMod val="75000"/>
            </a:schemeClr>
          </a:lnRef>
          <a:fillRef idx="1">
            <a:schemeClr val="accent1"/>
          </a:fillRef>
          <a:effectRef idx="0">
            <a:srgbClr val="FFFFFF"/>
          </a:effectRef>
          <a:fontRef idx="minor">
            <a:schemeClr val="lt1"/>
          </a:fontRef>
        </p:style>
        <p:txBody>
          <a:bodyPr wrap="square" tIns="0" bIns="71755" rtlCol="0" anchor="ctr">
            <a:noAutofit/>
          </a:bodyPr>
          <a:lstStyle/>
          <a:p>
            <a:pPr algn="ctr"/>
            <a:r>
              <a:rPr lang="en-US" altLang="zh-CN" sz="2400" b="1">
                <a:solidFill>
                  <a:schemeClr val="tx1"/>
                </a:solidFill>
                <a:latin typeface="微软雅黑" panose="020B0503020204020204" charset="-122"/>
                <a:ea typeface="微软雅黑" panose="020B0503020204020204" charset="-122"/>
              </a:rPr>
              <a:t>04</a:t>
            </a:r>
            <a:endParaRPr lang="en-US" altLang="zh-CN" sz="2400" b="1">
              <a:solidFill>
                <a:schemeClr val="tx1"/>
              </a:solidFill>
              <a:latin typeface="微软雅黑" panose="020B0503020204020204" charset="-122"/>
              <a:ea typeface="微软雅黑" panose="020B0503020204020204" charset="-122"/>
            </a:endParaRPr>
          </a:p>
        </p:txBody>
      </p:sp>
      <p:sp>
        <p:nvSpPr>
          <p:cNvPr id="24" name="文本框 23"/>
          <p:cNvSpPr txBox="1"/>
          <p:nvPr userDrawn="1"/>
        </p:nvSpPr>
        <p:spPr>
          <a:xfrm>
            <a:off x="2362200" y="357822"/>
            <a:ext cx="5568636" cy="307340"/>
          </a:xfrm>
          <a:prstGeom prst="rect">
            <a:avLst/>
          </a:prstGeom>
          <a:noFill/>
        </p:spPr>
        <p:txBody>
          <a:bodyPr wrap="square" tIns="0" bIns="0" rtlCol="0">
            <a:spAutoFit/>
          </a:bodyPr>
          <a:lstStyle/>
          <a:p>
            <a:r>
              <a:rPr lang="zh-CN" altLang="en-US" sz="2000" b="1" spc="200" dirty="0">
                <a:solidFill>
                  <a:srgbClr val="523600"/>
                </a:solidFill>
                <a:uFillTx/>
                <a:latin typeface="微软雅黑" panose="020B0503020204020204" charset="-122"/>
                <a:ea typeface="微软雅黑" panose="020B0503020204020204" charset="-122"/>
              </a:rPr>
              <a:t>新知导入</a:t>
            </a:r>
            <a:r>
              <a:rPr lang="en-US" altLang="zh-CN" sz="2000" b="1" spc="200" dirty="0">
                <a:solidFill>
                  <a:srgbClr val="523600"/>
                </a:solidFill>
                <a:uFillTx/>
                <a:latin typeface="微软雅黑" panose="020B0503020204020204" charset="-122"/>
                <a:ea typeface="微软雅黑" panose="020B0503020204020204" charset="-122"/>
              </a:rPr>
              <a:t>——</a:t>
            </a:r>
            <a:r>
              <a:rPr lang="zh-CN" altLang="en-US" sz="2000" b="1" spc="200" dirty="0">
                <a:solidFill>
                  <a:srgbClr val="523600"/>
                </a:solidFill>
                <a:uFillTx/>
                <a:latin typeface="微软雅黑" panose="020B0503020204020204" charset="-122"/>
                <a:ea typeface="微软雅黑" panose="020B0503020204020204" charset="-122"/>
              </a:rPr>
              <a:t>知识点</a:t>
            </a:r>
            <a:r>
              <a:rPr lang="en-US" altLang="zh-CN" sz="2000" b="1" spc="200" dirty="0">
                <a:solidFill>
                  <a:srgbClr val="523600"/>
                </a:solidFill>
                <a:uFillTx/>
                <a:latin typeface="微软雅黑" panose="020B0503020204020204" charset="-122"/>
                <a:ea typeface="微软雅黑" panose="020B0503020204020204" charset="-122"/>
              </a:rPr>
              <a:t>2 </a:t>
            </a:r>
            <a:r>
              <a:rPr lang="zh-CN" altLang="en-US" sz="2000" b="1" spc="200" dirty="0">
                <a:solidFill>
                  <a:srgbClr val="523600"/>
                </a:solidFill>
                <a:uFillTx/>
                <a:latin typeface="微软雅黑" panose="020B0503020204020204" charset="-122"/>
                <a:ea typeface="微软雅黑" panose="020B0503020204020204" charset="-122"/>
              </a:rPr>
              <a:t>弹簧测力计</a:t>
            </a:r>
            <a:endParaRPr lang="zh-CN" altLang="en-US" sz="2000" b="1" spc="200" dirty="0">
              <a:solidFill>
                <a:srgbClr val="523600"/>
              </a:solidFill>
              <a:uFillTx/>
              <a:latin typeface="微软雅黑" panose="020B0503020204020204" charset="-122"/>
              <a:ea typeface="微软雅黑" panose="020B050302020402020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新知导入">
    <p:spTree>
      <p:nvGrpSpPr>
        <p:cNvPr id="1" name=""/>
        <p:cNvGrpSpPr/>
        <p:nvPr/>
      </p:nvGrpSpPr>
      <p:grpSpPr>
        <a:xfrm>
          <a:off x="0" y="0"/>
          <a:ext cx="0" cy="0"/>
          <a:chOff x="0" y="0"/>
          <a:chExt cx="0" cy="0"/>
        </a:xfrm>
      </p:grpSpPr>
      <p:pic>
        <p:nvPicPr>
          <p:cNvPr id="2" name="图形 2"/>
          <p:cNvPicPr>
            <a:picLocks noChangeAspect="1"/>
          </p:cNvPicPr>
          <p:nvPr userDrawn="1"/>
        </p:nvPicPr>
        <p:blipFill>
          <a:blip r:embed="rId2"/>
          <a:stretch>
            <a:fillRect/>
          </a:stretch>
        </p:blipFill>
        <p:spPr>
          <a:xfrm>
            <a:off x="461963" y="155575"/>
            <a:ext cx="1955800" cy="528638"/>
          </a:xfrm>
          <a:prstGeom prst="rect">
            <a:avLst/>
          </a:prstGeom>
          <a:effectLst>
            <a:outerShdw blurRad="50800" dist="38100" dir="2700000" algn="tl" rotWithShape="0">
              <a:prstClr val="black">
                <a:alpha val="40000"/>
              </a:prstClr>
            </a:outerShdw>
          </a:effectLst>
        </p:spPr>
      </p:pic>
      <p:sp>
        <p:nvSpPr>
          <p:cNvPr id="3" name="文本框 2"/>
          <p:cNvSpPr txBox="1">
            <a:spLocks noChangeArrowheads="1"/>
          </p:cNvSpPr>
          <p:nvPr userDrawn="1"/>
        </p:nvSpPr>
        <p:spPr bwMode="auto">
          <a:xfrm>
            <a:off x="1022350" y="220663"/>
            <a:ext cx="15001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defRPr/>
            </a:pPr>
            <a:r>
              <a:rPr lang="zh-CN" altLang="en-US" sz="2100" b="1">
                <a:solidFill>
                  <a:srgbClr val="0070C0"/>
                </a:solidFill>
                <a:latin typeface="微软雅黑" panose="020B0503020204020204" charset="-122"/>
                <a:ea typeface="微软雅黑" panose="020B0503020204020204" charset="-122"/>
              </a:rPr>
              <a:t>新知导入</a:t>
            </a:r>
            <a:endParaRPr lang="zh-CN" altLang="en-US" sz="2100" b="1">
              <a:solidFill>
                <a:srgbClr val="0070C0"/>
              </a:solidFill>
              <a:latin typeface="微软雅黑" panose="020B0503020204020204" charset="-122"/>
              <a:ea typeface="微软雅黑" panose="020B0503020204020204" charset="-122"/>
            </a:endParaRPr>
          </a:p>
        </p:txBody>
      </p:sp>
      <p:pic>
        <p:nvPicPr>
          <p:cNvPr id="4" name="图片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02425"/>
            <a:ext cx="12192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教学分析 涂豆思">
    <p:bg>
      <p:bgPr>
        <a:solidFill>
          <a:srgbClr val="F0F8FF"/>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探究新知">
    <p:spTree>
      <p:nvGrpSpPr>
        <p:cNvPr id="1" name=""/>
        <p:cNvGrpSpPr/>
        <p:nvPr/>
      </p:nvGrpSpPr>
      <p:grpSpPr>
        <a:xfrm>
          <a:off x="0" y="0"/>
          <a:ext cx="0" cy="0"/>
          <a:chOff x="0" y="0"/>
          <a:chExt cx="0" cy="0"/>
        </a:xfrm>
      </p:grpSpPr>
      <p:grpSp>
        <p:nvGrpSpPr>
          <p:cNvPr id="6" name="组合 5"/>
          <p:cNvGrpSpPr/>
          <p:nvPr userDrawn="1"/>
        </p:nvGrpSpPr>
        <p:grpSpPr>
          <a:xfrm>
            <a:off x="2625090" y="-569595"/>
            <a:ext cx="6096000" cy="1868805"/>
            <a:chOff x="4345" y="-1007"/>
            <a:chExt cx="9600" cy="2943"/>
          </a:xfrm>
        </p:grpSpPr>
        <p:pic>
          <p:nvPicPr>
            <p:cNvPr id="4" name="图片 3" descr="c67ac3986204442d866c335f8949a408"/>
            <p:cNvPicPr>
              <a:picLocks noChangeAspect="1"/>
            </p:cNvPicPr>
            <p:nvPr userDrawn="1"/>
          </p:nvPicPr>
          <p:blipFill>
            <a:blip r:embed="rId2"/>
            <a:stretch>
              <a:fillRect/>
            </a:stretch>
          </p:blipFill>
          <p:spPr>
            <a:xfrm>
              <a:off x="7673" y="-1007"/>
              <a:ext cx="2943" cy="2943"/>
            </a:xfrm>
            <a:prstGeom prst="rect">
              <a:avLst/>
            </a:prstGeom>
          </p:spPr>
        </p:pic>
        <p:sp>
          <p:nvSpPr>
            <p:cNvPr id="5" name="文本框 4"/>
            <p:cNvSpPr txBox="1"/>
            <p:nvPr/>
          </p:nvSpPr>
          <p:spPr>
            <a:xfrm>
              <a:off x="4345" y="102"/>
              <a:ext cx="9600" cy="725"/>
            </a:xfrm>
            <a:prstGeom prst="rect">
              <a:avLst/>
            </a:prstGeom>
            <a:noFill/>
          </p:spPr>
          <p:txBody>
            <a:bodyPr wrap="square" rtlCol="0" anchor="t">
              <a:spAutoFit/>
              <a:scene3d>
                <a:camera prst="orthographicFront"/>
                <a:lightRig rig="threePt" dir="t"/>
              </a:scene3d>
            </a:bodyPr>
            <a:p>
              <a:pPr algn="ctr"/>
              <a:r>
                <a:rPr lang="zh-CN" altLang="en-US" sz="2400" b="1">
                  <a:ln w="9525">
                    <a:solidFill>
                      <a:schemeClr val="bg1"/>
                    </a:solidFill>
                    <a:prstDash val="solid"/>
                  </a:ln>
                  <a:solidFill>
                    <a:schemeClr val="tx1"/>
                  </a:solidFill>
                  <a:effectLst>
                    <a:outerShdw blurRad="12700" dist="38100" dir="2700000" algn="tl" rotWithShape="0">
                      <a:schemeClr val="bg1">
                        <a:lumMod val="50000"/>
                      </a:schemeClr>
                    </a:outerShdw>
                  </a:effectLst>
                  <a:sym typeface="+mn-ea"/>
                </a:rPr>
                <a:t>探究新知</a:t>
              </a:r>
              <a:endParaRPr lang="zh-CN" altLang="en-US" sz="2400" b="1">
                <a:ln w="9525">
                  <a:solidFill>
                    <a:schemeClr val="bg1"/>
                  </a:solidFill>
                  <a:prstDash val="solid"/>
                </a:ln>
                <a:solidFill>
                  <a:schemeClr val="tx1"/>
                </a:solidFill>
                <a:effectLst>
                  <a:outerShdw blurRad="12700" dist="38100" dir="2700000" algn="tl" rotWithShape="0">
                    <a:schemeClr val="bg1">
                      <a:lumMod val="50000"/>
                    </a:schemeClr>
                  </a:outerShdw>
                </a:effectLst>
                <a:sym typeface="+mn-ea"/>
              </a:endParaRPr>
            </a:p>
          </p:txBody>
        </p:sp>
      </p:gr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0" name="图片 9" descr="tents-glamping"/>
          <p:cNvPicPr>
            <a:picLocks noChangeAspect="1"/>
          </p:cNvPicPr>
          <p:nvPr userDrawn="1"/>
        </p:nvPicPr>
        <p:blipFill>
          <a:blip r:embed="rId2"/>
          <a:srcRect t="36948" b="31531"/>
          <a:stretch>
            <a:fillRect/>
          </a:stretch>
        </p:blipFill>
        <p:spPr>
          <a:xfrm>
            <a:off x="-19050" y="0"/>
            <a:ext cx="12211685" cy="2161540"/>
          </a:xfrm>
          <a:prstGeom prst="rect">
            <a:avLst/>
          </a:prstGeom>
        </p:spPr>
      </p:pic>
      <p:sp>
        <p:nvSpPr>
          <p:cNvPr id="11" name="矩形 10"/>
          <p:cNvSpPr/>
          <p:nvPr userDrawn="1"/>
        </p:nvSpPr>
        <p:spPr>
          <a:xfrm>
            <a:off x="-19050" y="0"/>
            <a:ext cx="12161520" cy="2161540"/>
          </a:xfrm>
          <a:prstGeom prst="rect">
            <a:avLst/>
          </a:prstGeom>
          <a:gradFill>
            <a:gsLst>
              <a:gs pos="40000">
                <a:srgbClr val="337B37">
                  <a:alpha val="80000"/>
                </a:srgbClr>
              </a:gs>
              <a:gs pos="74000">
                <a:srgbClr val="337B37">
                  <a:alpha val="100000"/>
                </a:srgbClr>
              </a:gs>
              <a:gs pos="60000">
                <a:srgbClr val="337B37">
                  <a:alpha val="94000"/>
                </a:srgbClr>
              </a:gs>
              <a:gs pos="0">
                <a:srgbClr val="337B37">
                  <a:alpha val="0"/>
                </a:srgbClr>
              </a:gs>
              <a:gs pos="87000">
                <a:srgbClr val="337B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1" name="椭圆 10"/>
          <p:cNvSpPr/>
          <p:nvPr userDrawn="1"/>
        </p:nvSpPr>
        <p:spPr>
          <a:xfrm>
            <a:off x="197485" y="314325"/>
            <a:ext cx="454660" cy="454660"/>
          </a:xfrm>
          <a:prstGeom prst="ellipse">
            <a:avLst/>
          </a:prstGeom>
          <a:solidFill>
            <a:srgbClr val="337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7" name="椭圆 6"/>
          <p:cNvSpPr/>
          <p:nvPr userDrawn="1"/>
        </p:nvSpPr>
        <p:spPr>
          <a:xfrm>
            <a:off x="499110" y="323215"/>
            <a:ext cx="226060" cy="226060"/>
          </a:xfrm>
          <a:prstGeom prst="ellipse">
            <a:avLst/>
          </a:prstGeom>
          <a:solidFill>
            <a:srgbClr val="FFD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Light" panose="020B0300000000000000" charset="-122"/>
                <a:ea typeface="思源黑体 CN Light" panose="020B0300000000000000" charset="-122"/>
                <a:cs typeface="思源黑体 CN Light" panose="020B0300000000000000" charset="-122"/>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Light" panose="020B0300000000000000" charset="-122"/>
                <a:ea typeface="思源黑体 CN Light" panose="020B0300000000000000" charset="-122"/>
                <a:cs typeface="思源黑体 CN Light" panose="020B03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Light" panose="020B0300000000000000" charset="-122"/>
                <a:ea typeface="思源黑体 CN Light" panose="020B0300000000000000" charset="-122"/>
                <a:cs typeface="思源黑体 CN Light" panose="020B0300000000000000" charset="-122"/>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charset="-122"/>
          <a:ea typeface="思源黑体 CN Light" panose="020B0300000000000000" charset="-122"/>
          <a:cs typeface="思源黑体 CN Light" panose="020B03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tags" Target="../tags/tag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17.png"/><Relationship Id="rId2" Type="http://schemas.openxmlformats.org/officeDocument/2006/relationships/tags" Target="../tags/tag17.xml"/><Relationship Id="rId15" Type="http://schemas.openxmlformats.org/officeDocument/2006/relationships/slideLayout" Target="../slideLayouts/slideLayout7.xml"/><Relationship Id="rId14" Type="http://schemas.openxmlformats.org/officeDocument/2006/relationships/image" Target="../media/image18.png"/><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0" Type="http://schemas.openxmlformats.org/officeDocument/2006/relationships/slideLayout" Target="../slideLayouts/slideLayout7.xml"/><Relationship Id="rId2" Type="http://schemas.openxmlformats.org/officeDocument/2006/relationships/tags" Target="../tags/tag29.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16.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0" Type="http://schemas.openxmlformats.org/officeDocument/2006/relationships/slideLayout" Target="../slideLayouts/slideLayout7.xml"/><Relationship Id="rId2" Type="http://schemas.openxmlformats.org/officeDocument/2006/relationships/tags" Target="../tags/tag48.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7.xml"/></Relationships>
</file>

<file path=ppt/slides/_rels/slide17.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1" Type="http://schemas.openxmlformats.org/officeDocument/2006/relationships/slideLayout" Target="../slideLayouts/slideLayout7.xml"/><Relationship Id="rId20" Type="http://schemas.openxmlformats.org/officeDocument/2006/relationships/tags" Target="../tags/tag84.xml"/><Relationship Id="rId2" Type="http://schemas.openxmlformats.org/officeDocument/2006/relationships/tags" Target="../tags/tag67.xml"/><Relationship Id="rId19" Type="http://schemas.openxmlformats.org/officeDocument/2006/relationships/image" Target="../media/image23.jpeg"/><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tags" Target="../tags/tag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9.png"/><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9.png"/><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4.png"/><Relationship Id="rId6" Type="http://schemas.openxmlformats.org/officeDocument/2006/relationships/tags" Target="../tags/tag13.xml"/><Relationship Id="rId5" Type="http://schemas.openxmlformats.org/officeDocument/2006/relationships/image" Target="../media/image13.png"/><Relationship Id="rId4" Type="http://schemas.openxmlformats.org/officeDocument/2006/relationships/tags" Target="../tags/tag12.xml"/><Relationship Id="rId3" Type="http://schemas.openxmlformats.org/officeDocument/2006/relationships/image" Target="../media/image12.png"/><Relationship Id="rId2" Type="http://schemas.openxmlformats.org/officeDocument/2006/relationships/tags" Target="../tags/tag11.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17880" y="1763395"/>
            <a:ext cx="8376285" cy="2799715"/>
          </a:xfrm>
          <a:prstGeom prst="rect">
            <a:avLst/>
          </a:prstGeom>
          <a:noFill/>
        </p:spPr>
        <p:txBody>
          <a:bodyPr wrap="square" rtlCol="0">
            <a:spAutoFit/>
          </a:bodyPr>
          <a:p>
            <a:r>
              <a:rPr lang="en-US" altLang="zh-CN" sz="8800">
                <a:solidFill>
                  <a:schemeClr val="bg1"/>
                </a:solidFill>
                <a:latin typeface="仓耳渔阳体 W05" panose="02020400000000000000" charset="-122"/>
                <a:ea typeface="仓耳渔阳体 W05" panose="02020400000000000000" charset="-122"/>
                <a:cs typeface="思源黑体 CN Light" panose="020B0300000000000000" charset="-122"/>
              </a:rPr>
              <a:t>7.4 </a:t>
            </a:r>
            <a:r>
              <a:rPr lang="zh-CN" sz="8800">
                <a:solidFill>
                  <a:schemeClr val="bg1"/>
                </a:solidFill>
                <a:latin typeface="仓耳渔阳体 W05" panose="02020400000000000000" charset="-122"/>
                <a:ea typeface="仓耳渔阳体 W05" panose="02020400000000000000" charset="-122"/>
                <a:cs typeface="思源黑体 CN Light" panose="020B0300000000000000" charset="-122"/>
              </a:rPr>
              <a:t>同一直线上二力的合成</a:t>
            </a:r>
            <a:endParaRPr lang="zh-CN" sz="8800">
              <a:solidFill>
                <a:schemeClr val="bg1"/>
              </a:solidFill>
              <a:latin typeface="仓耳渔阳体 W05" panose="02020400000000000000" charset="-122"/>
              <a:ea typeface="仓耳渔阳体 W05" panose="02020400000000000000" charset="-122"/>
              <a:cs typeface="思源黑体 CN Light" panose="020B0300000000000000" charset="-122"/>
            </a:endParaRPr>
          </a:p>
        </p:txBody>
      </p:sp>
      <p:sp>
        <p:nvSpPr>
          <p:cNvPr id="19" name="椭圆 18"/>
          <p:cNvSpPr/>
          <p:nvPr/>
        </p:nvSpPr>
        <p:spPr>
          <a:xfrm>
            <a:off x="5036820" y="2424430"/>
            <a:ext cx="281940" cy="281940"/>
          </a:xfrm>
          <a:prstGeom prst="ellipse">
            <a:avLst/>
          </a:prstGeom>
          <a:solidFill>
            <a:srgbClr val="FFDA8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94" name="文本框 7"/>
          <p:cNvSpPr txBox="1"/>
          <p:nvPr/>
        </p:nvSpPr>
        <p:spPr>
          <a:xfrm>
            <a:off x="877570" y="5992495"/>
            <a:ext cx="202247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rPr>
              <a:t>沪粤版</a:t>
            </a:r>
            <a:endPar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endParaRPr>
          </a:p>
        </p:txBody>
      </p:sp>
      <p:sp>
        <p:nvSpPr>
          <p:cNvPr id="20" name="燕尾形 19"/>
          <p:cNvSpPr/>
          <p:nvPr/>
        </p:nvSpPr>
        <p:spPr>
          <a:xfrm>
            <a:off x="725170" y="6115685"/>
            <a:ext cx="152400" cy="152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24" name="文本框 23"/>
          <p:cNvSpPr txBox="1"/>
          <p:nvPr/>
        </p:nvSpPr>
        <p:spPr>
          <a:xfrm>
            <a:off x="10140950" y="85090"/>
            <a:ext cx="1754505" cy="429260"/>
          </a:xfrm>
          <a:prstGeom prst="rect">
            <a:avLst/>
          </a:prstGeom>
          <a:noFill/>
          <a:ln w="9525">
            <a:noFill/>
          </a:ln>
        </p:spPr>
        <p:txBody>
          <a:bodyPr wrap="square">
            <a:noAutofit/>
          </a:bodyPr>
          <a:p>
            <a:pPr algn="dist">
              <a:lnSpc>
                <a:spcPct val="130000"/>
              </a:lnSpc>
              <a:spcBef>
                <a:spcPts val="0"/>
              </a:spcBef>
              <a:spcAft>
                <a:spcPts val="0"/>
              </a:spcAft>
              <a:buClr>
                <a:srgbClr val="028F51"/>
              </a:buClr>
              <a:buSzTx/>
              <a:buFontTx/>
            </a:pPr>
            <a:r>
              <a:rPr lang="zh-CN" altLang="en-US" sz="1600" b="0">
                <a:solidFill>
                  <a:schemeClr val="bg1"/>
                </a:solidFill>
                <a:latin typeface="思源黑体 CN Light" panose="020B0300000000000000" charset="-122"/>
                <a:ea typeface="思源黑体 CN Light" panose="020B0300000000000000" charset="-122"/>
                <a:cs typeface="思源黑体 CN Light" panose="020B0300000000000000" charset="-122"/>
              </a:rPr>
              <a:t>清华大学图书馆</a:t>
            </a:r>
            <a:endParaRPr lang="zh-CN" altLang="en-US" sz="1600" b="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Text Box 2"/>
          <p:cNvSpPr txBox="1"/>
          <p:nvPr/>
        </p:nvSpPr>
        <p:spPr>
          <a:xfrm>
            <a:off x="319060" y="1722754"/>
            <a:ext cx="10802133" cy="1323340"/>
          </a:xfrm>
          <a:prstGeom prst="rect">
            <a:avLst/>
          </a:prstGeom>
          <a:noFill/>
          <a:ln w="9525">
            <a:noFill/>
          </a:ln>
        </p:spPr>
        <p:txBody>
          <a:bodyPr wrap="square" anchor="t" anchorCtr="0">
            <a:spAutoFit/>
          </a:bodyPr>
          <a:p>
            <a:pPr indent="0" fontAlgn="auto">
              <a:lnSpc>
                <a:spcPct val="150000"/>
              </a:lnSpc>
              <a:spcBef>
                <a:spcPts val="0"/>
              </a:spcBef>
            </a:pPr>
            <a:r>
              <a:rPr lang="zh-CN" altLang="en-US" sz="2665" dirty="0">
                <a:latin typeface="汉仪楷体简" panose="02010600000101010101" charset="-128"/>
                <a:ea typeface="汉仪楷体简" panose="02010600000101010101" charset="-128"/>
                <a:cs typeface="汉仪楷体简" panose="02010600000101010101" charset="-128"/>
              </a:rPr>
              <a:t>（</a:t>
            </a:r>
            <a:r>
              <a:rPr lang="en-US" altLang="zh-CN" sz="2665" dirty="0">
                <a:latin typeface="汉仪楷体简" panose="02010600000101010101" charset="-128"/>
                <a:ea typeface="汉仪楷体简" panose="02010600000101010101" charset="-128"/>
                <a:cs typeface="汉仪楷体简" panose="02010600000101010101" charset="-128"/>
              </a:rPr>
              <a:t>1</a:t>
            </a:r>
            <a:r>
              <a:rPr lang="zh-CN" altLang="en-US" sz="2665" dirty="0">
                <a:latin typeface="汉仪楷体简" panose="02010600000101010101" charset="-128"/>
                <a:ea typeface="汉仪楷体简" panose="02010600000101010101" charset="-128"/>
                <a:cs typeface="汉仪楷体简" panose="02010600000101010101" charset="-128"/>
              </a:rPr>
              <a:t>）</a:t>
            </a:r>
            <a:r>
              <a:rPr lang="zh-CN" sz="2665" dirty="0">
                <a:latin typeface="汉仪楷体简" panose="02010600000101010101" charset="-128"/>
                <a:ea typeface="汉仪楷体简" panose="02010600000101010101" charset="-128"/>
                <a:cs typeface="汉仪楷体简" panose="02010600000101010101" charset="-128"/>
              </a:rPr>
              <a:t>同时向上和向下拉伸弹簧，使弹簧指针拉伸到刻度尺上刻度</a:t>
            </a:r>
            <a:r>
              <a:rPr lang="en-US" altLang="zh-CN" sz="2665" dirty="0">
                <a:latin typeface="汉仪楷体简" panose="02010600000101010101" charset="-128"/>
                <a:ea typeface="汉仪楷体简" panose="02010600000101010101" charset="-128"/>
                <a:cs typeface="汉仪楷体简" panose="02010600000101010101" charset="-128"/>
              </a:rPr>
              <a:t> </a:t>
            </a:r>
            <a:r>
              <a:rPr lang="en-US" altLang="zh-CN" sz="2665" b="1" i="1" dirty="0">
                <a:solidFill>
                  <a:srgbClr val="008080"/>
                </a:solidFill>
                <a:latin typeface="汉仪楷体简" panose="02010600000101010101" charset="-128"/>
                <a:ea typeface="汉仪楷体简" panose="02010600000101010101" charset="-128"/>
                <a:cs typeface="汉仪楷体简" panose="02010600000101010101" charset="-128"/>
              </a:rPr>
              <a:t>E</a:t>
            </a:r>
            <a:r>
              <a:rPr lang="en-US" altLang="zh-CN" sz="2665" i="1" dirty="0">
                <a:latin typeface="汉仪楷体简" panose="02010600000101010101" charset="-128"/>
                <a:ea typeface="汉仪楷体简" panose="02010600000101010101" charset="-128"/>
                <a:cs typeface="汉仪楷体简" panose="02010600000101010101" charset="-128"/>
              </a:rPr>
              <a:t> </a:t>
            </a:r>
            <a:r>
              <a:rPr lang="zh-CN" altLang="en-US" sz="2665" dirty="0">
                <a:latin typeface="汉仪楷体简" panose="02010600000101010101" charset="-128"/>
                <a:ea typeface="汉仪楷体简" panose="02010600000101010101" charset="-128"/>
                <a:cs typeface="汉仪楷体简" panose="02010600000101010101" charset="-128"/>
              </a:rPr>
              <a:t>处，分别记下两个弹簧测力计上的示数</a:t>
            </a:r>
            <a:r>
              <a:rPr lang="en-US" altLang="zh-CN" sz="2665" i="1" dirty="0">
                <a:solidFill>
                  <a:srgbClr val="008080"/>
                </a:solidFill>
                <a:latin typeface="汉仪楷体简" panose="02010600000101010101" charset="-128"/>
                <a:ea typeface="汉仪楷体简" panose="02010600000101010101" charset="-128"/>
                <a:cs typeface="汉仪楷体简" panose="02010600000101010101" charset="-128"/>
              </a:rPr>
              <a:t>F</a:t>
            </a:r>
            <a:r>
              <a:rPr lang="en-US" altLang="zh-CN" sz="2665" baseline="-25000" dirty="0">
                <a:solidFill>
                  <a:srgbClr val="008080"/>
                </a:solidFill>
                <a:latin typeface="汉仪楷体简" panose="02010600000101010101" charset="-128"/>
                <a:ea typeface="汉仪楷体简" panose="02010600000101010101" charset="-128"/>
                <a:cs typeface="汉仪楷体简" panose="02010600000101010101" charset="-128"/>
              </a:rPr>
              <a:t>1</a:t>
            </a:r>
            <a:r>
              <a:rPr lang="zh-CN" altLang="en-US" sz="2665" dirty="0">
                <a:latin typeface="汉仪楷体简" panose="02010600000101010101" charset="-128"/>
                <a:ea typeface="汉仪楷体简" panose="02010600000101010101" charset="-128"/>
                <a:cs typeface="汉仪楷体简" panose="02010600000101010101" charset="-128"/>
              </a:rPr>
              <a:t>、</a:t>
            </a:r>
            <a:r>
              <a:rPr lang="en-US" altLang="zh-CN" sz="2665" i="1" dirty="0">
                <a:solidFill>
                  <a:srgbClr val="008080"/>
                </a:solidFill>
                <a:latin typeface="汉仪楷体简" panose="02010600000101010101" charset="-128"/>
                <a:ea typeface="汉仪楷体简" panose="02010600000101010101" charset="-128"/>
                <a:cs typeface="汉仪楷体简" panose="02010600000101010101" charset="-128"/>
              </a:rPr>
              <a:t>F</a:t>
            </a:r>
            <a:r>
              <a:rPr lang="en-US" altLang="zh-CN" sz="2665" baseline="-25000" dirty="0">
                <a:solidFill>
                  <a:srgbClr val="008080"/>
                </a:solidFill>
                <a:latin typeface="汉仪楷体简" panose="02010600000101010101" charset="-128"/>
                <a:ea typeface="汉仪楷体简" panose="02010600000101010101" charset="-128"/>
                <a:cs typeface="汉仪楷体简" panose="02010600000101010101" charset="-128"/>
              </a:rPr>
              <a:t>2</a:t>
            </a:r>
            <a:r>
              <a:rPr lang="zh-CN" altLang="en-US" sz="2665" dirty="0">
                <a:latin typeface="汉仪楷体简" panose="02010600000101010101" charset="-128"/>
                <a:ea typeface="汉仪楷体简" panose="02010600000101010101" charset="-128"/>
                <a:cs typeface="汉仪楷体简" panose="02010600000101010101" charset="-128"/>
              </a:rPr>
              <a:t>。</a:t>
            </a:r>
            <a:endParaRPr lang="zh-CN" altLang="en-US" sz="2665" dirty="0">
              <a:latin typeface="汉仪楷体简" panose="02010600000101010101" charset="-128"/>
              <a:ea typeface="汉仪楷体简" panose="02010600000101010101" charset="-128"/>
              <a:cs typeface="汉仪楷体简" panose="02010600000101010101" charset="-128"/>
            </a:endParaRPr>
          </a:p>
        </p:txBody>
      </p:sp>
      <p:sp>
        <p:nvSpPr>
          <p:cNvPr id="67590" name="Text Box 6"/>
          <p:cNvSpPr txBox="1"/>
          <p:nvPr/>
        </p:nvSpPr>
        <p:spPr>
          <a:xfrm>
            <a:off x="318770" y="3047365"/>
            <a:ext cx="5528310" cy="1939925"/>
          </a:xfrm>
          <a:prstGeom prst="rect">
            <a:avLst/>
          </a:prstGeom>
          <a:noFill/>
          <a:ln w="9525">
            <a:noFill/>
          </a:ln>
        </p:spPr>
        <p:txBody>
          <a:bodyPr wrap="square" anchor="t" anchorCtr="0">
            <a:spAutoFit/>
          </a:bodyPr>
          <a:p>
            <a:pPr indent="0" fontAlgn="auto">
              <a:lnSpc>
                <a:spcPct val="150000"/>
              </a:lnSpc>
              <a:spcBef>
                <a:spcPts val="0"/>
              </a:spcBef>
            </a:pPr>
            <a:r>
              <a:rPr lang="zh-CN" altLang="en-US" sz="2665" dirty="0">
                <a:latin typeface="汉仪楷体简" panose="02010600000101010101" charset="-128"/>
                <a:ea typeface="汉仪楷体简" panose="02010600000101010101" charset="-128"/>
                <a:cs typeface="汉仪楷体简" panose="02010600000101010101" charset="-128"/>
              </a:rPr>
              <a:t>（</a:t>
            </a:r>
            <a:r>
              <a:rPr lang="en-US" altLang="zh-CN" sz="2665" dirty="0">
                <a:latin typeface="汉仪楷体简" panose="02010600000101010101" charset="-128"/>
                <a:ea typeface="汉仪楷体简" panose="02010600000101010101" charset="-128"/>
                <a:cs typeface="汉仪楷体简" panose="02010600000101010101" charset="-128"/>
              </a:rPr>
              <a:t>2</a:t>
            </a:r>
            <a:r>
              <a:rPr lang="zh-CN" altLang="en-US" sz="2665" dirty="0">
                <a:latin typeface="汉仪楷体简" panose="02010600000101010101" charset="-128"/>
                <a:ea typeface="汉仪楷体简" panose="02010600000101010101" charset="-128"/>
                <a:cs typeface="汉仪楷体简" panose="02010600000101010101" charset="-128"/>
              </a:rPr>
              <a:t>）</a:t>
            </a:r>
            <a:r>
              <a:rPr lang="zh-CN" sz="2665" dirty="0">
                <a:latin typeface="汉仪楷体简" panose="02010600000101010101" charset="-128"/>
                <a:ea typeface="汉仪楷体简" panose="02010600000101010101" charset="-128"/>
                <a:cs typeface="汉仪楷体简" panose="02010600000101010101" charset="-128"/>
              </a:rPr>
              <a:t>改用一个弹簧测力计拉伸弹簧，使弹簧指针同样拉伸到刻度尺的刻度</a:t>
            </a:r>
            <a:r>
              <a:rPr lang="en-US" altLang="zh-CN" sz="2665" b="1" i="1" dirty="0">
                <a:solidFill>
                  <a:srgbClr val="008080"/>
                </a:solidFill>
                <a:latin typeface="汉仪楷体简" panose="02010600000101010101" charset="-128"/>
                <a:ea typeface="汉仪楷体简" panose="02010600000101010101" charset="-128"/>
                <a:cs typeface="汉仪楷体简" panose="02010600000101010101" charset="-128"/>
              </a:rPr>
              <a:t>E </a:t>
            </a:r>
            <a:r>
              <a:rPr lang="zh-CN" altLang="en-US" sz="2665" dirty="0">
                <a:latin typeface="汉仪楷体简" panose="02010600000101010101" charset="-128"/>
                <a:ea typeface="汉仪楷体简" panose="02010600000101010101" charset="-128"/>
                <a:cs typeface="汉仪楷体简" panose="02010600000101010101" charset="-128"/>
              </a:rPr>
              <a:t>处，记下弹簧测力计的示数</a:t>
            </a:r>
            <a:r>
              <a:rPr lang="en-US" altLang="zh-CN" sz="2665" i="1" dirty="0">
                <a:solidFill>
                  <a:srgbClr val="008080"/>
                </a:solidFill>
                <a:latin typeface="汉仪楷体简" panose="02010600000101010101" charset="-128"/>
                <a:ea typeface="汉仪楷体简" panose="02010600000101010101" charset="-128"/>
                <a:cs typeface="汉仪楷体简" panose="02010600000101010101" charset="-128"/>
              </a:rPr>
              <a:t>F</a:t>
            </a:r>
            <a:r>
              <a:rPr lang="zh-CN" altLang="en-US" sz="2665" baseline="-25000" dirty="0">
                <a:solidFill>
                  <a:srgbClr val="008080"/>
                </a:solidFill>
                <a:latin typeface="汉仪楷体简" panose="02010600000101010101" charset="-128"/>
                <a:ea typeface="汉仪楷体简" panose="02010600000101010101" charset="-128"/>
                <a:cs typeface="汉仪楷体简" panose="02010600000101010101" charset="-128"/>
              </a:rPr>
              <a:t>合</a:t>
            </a:r>
            <a:r>
              <a:rPr lang="zh-CN" altLang="en-US" sz="2665" dirty="0">
                <a:latin typeface="汉仪楷体简" panose="02010600000101010101" charset="-128"/>
                <a:ea typeface="汉仪楷体简" panose="02010600000101010101" charset="-128"/>
                <a:cs typeface="汉仪楷体简" panose="02010600000101010101" charset="-128"/>
              </a:rPr>
              <a:t>。</a:t>
            </a:r>
            <a:endParaRPr lang="zh-CN" altLang="en-US" sz="2665" dirty="0">
              <a:latin typeface="汉仪楷体简" panose="02010600000101010101" charset="-128"/>
              <a:ea typeface="汉仪楷体简" panose="02010600000101010101" charset="-128"/>
              <a:cs typeface="汉仪楷体简" panose="02010600000101010101" charset="-128"/>
            </a:endParaRPr>
          </a:p>
        </p:txBody>
      </p:sp>
      <p:sp>
        <p:nvSpPr>
          <p:cNvPr id="9" name="文本框 11"/>
          <p:cNvSpPr txBox="1">
            <a:spLocks noChangeArrowheads="1"/>
          </p:cNvSpPr>
          <p:nvPr>
            <p:custDataLst>
              <p:tags r:id="rId1"/>
            </p:custDataLst>
          </p:nvPr>
        </p:nvSpPr>
        <p:spPr bwMode="auto">
          <a:xfrm>
            <a:off x="607695" y="699135"/>
            <a:ext cx="7748270" cy="62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3465" b="1" dirty="0">
                <a:solidFill>
                  <a:schemeClr val="tx1"/>
                </a:solidFill>
                <a:latin typeface="汉仪楷体简" panose="02010600000101010101" charset="-128"/>
                <a:ea typeface="汉仪楷体简" panose="02010600000101010101" charset="-128"/>
                <a:sym typeface="+mn-ea"/>
              </a:rPr>
              <a:t>实验：探究同一直线上二力的合成</a:t>
            </a:r>
            <a:endParaRPr lang="zh-CN" altLang="en-US" sz="3465" b="1" dirty="0">
              <a:solidFill>
                <a:schemeClr val="tx1"/>
              </a:solidFill>
              <a:latin typeface="汉仪楷体简" panose="02010600000101010101" charset="-128"/>
              <a:ea typeface="汉仪楷体简" panose="02010600000101010101" charset="-128"/>
              <a:sym typeface="+mn-ea"/>
            </a:endParaRPr>
          </a:p>
        </p:txBody>
      </p:sp>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250074" y="2421168"/>
            <a:ext cx="5295246" cy="4353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7586"/>
                                        </p:tgtEl>
                                        <p:attrNameLst>
                                          <p:attrName>style.visibility</p:attrName>
                                        </p:attrNameLst>
                                      </p:cBhvr>
                                      <p:to>
                                        <p:strVal val="visible"/>
                                      </p:to>
                                    </p:set>
                                    <p:anim calcmode="discrete" valueType="clr">
                                      <p:cBhvr override="childStyle">
                                        <p:cTn id="7" dur="80"/>
                                        <p:tgtEl>
                                          <p:spTgt spid="675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7586"/>
                                        </p:tgtEl>
                                        <p:attrNameLst>
                                          <p:attrName>fillcolor</p:attrName>
                                        </p:attrNameLst>
                                      </p:cBhvr>
                                      <p:tavLst>
                                        <p:tav tm="0">
                                          <p:val>
                                            <p:clrVal>
                                              <a:schemeClr val="accent2"/>
                                            </p:clrVal>
                                          </p:val>
                                        </p:tav>
                                        <p:tav tm="50000">
                                          <p:val>
                                            <p:clrVal>
                                              <a:schemeClr val="hlink"/>
                                            </p:clrVal>
                                          </p:val>
                                        </p:tav>
                                      </p:tavLst>
                                    </p:anim>
                                    <p:set>
                                      <p:cBhvr>
                                        <p:cTn id="9" dur="80"/>
                                        <p:tgtEl>
                                          <p:spTgt spid="6758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7590"/>
                                        </p:tgtEl>
                                        <p:attrNameLst>
                                          <p:attrName>style.visibility</p:attrName>
                                        </p:attrNameLst>
                                      </p:cBhvr>
                                      <p:to>
                                        <p:strVal val="visible"/>
                                      </p:to>
                                    </p:set>
                                    <p:anim calcmode="discrete" valueType="clr">
                                      <p:cBhvr override="childStyle">
                                        <p:cTn id="14" dur="80"/>
                                        <p:tgtEl>
                                          <p:spTgt spid="6759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7590"/>
                                        </p:tgtEl>
                                        <p:attrNameLst>
                                          <p:attrName>fillcolor</p:attrName>
                                        </p:attrNameLst>
                                      </p:cBhvr>
                                      <p:tavLst>
                                        <p:tav tm="0">
                                          <p:val>
                                            <p:clrVal>
                                              <a:schemeClr val="accent2"/>
                                            </p:clrVal>
                                          </p:val>
                                        </p:tav>
                                        <p:tav tm="50000">
                                          <p:val>
                                            <p:clrVal>
                                              <a:schemeClr val="hlink"/>
                                            </p:clrVal>
                                          </p:val>
                                        </p:tav>
                                      </p:tavLst>
                                    </p:anim>
                                    <p:set>
                                      <p:cBhvr>
                                        <p:cTn id="16" dur="80"/>
                                        <p:tgtEl>
                                          <p:spTgt spid="675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90" name="Text Box 6"/>
          <p:cNvSpPr txBox="1"/>
          <p:nvPr/>
        </p:nvSpPr>
        <p:spPr>
          <a:xfrm>
            <a:off x="921812" y="2674235"/>
            <a:ext cx="10637900" cy="2306955"/>
          </a:xfrm>
          <a:prstGeom prst="rect">
            <a:avLst/>
          </a:prstGeom>
          <a:noFill/>
          <a:ln w="9525">
            <a:noFill/>
          </a:ln>
        </p:spPr>
        <p:txBody>
          <a:bodyPr wrap="square" anchor="t" anchorCtr="0">
            <a:spAutoFit/>
          </a:bodyPr>
          <a:p>
            <a:pPr indent="0" fontAlgn="auto">
              <a:lnSpc>
                <a:spcPct val="150000"/>
              </a:lnSpc>
              <a:spcBef>
                <a:spcPts val="0"/>
              </a:spcBef>
            </a:pPr>
            <a:r>
              <a:rPr lang="zh-CN" sz="3200" b="1" dirty="0">
                <a:latin typeface="汉仪楷体简" panose="02010600000101010101" charset="-128"/>
                <a:ea typeface="汉仪楷体简" panose="02010600000101010101" charset="-128"/>
                <a:cs typeface="汉仪楷体简" panose="02010600000101010101" charset="-128"/>
              </a:rPr>
              <a:t>同一直线上方向</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相反</a:t>
            </a:r>
            <a:r>
              <a:rPr lang="zh-CN" sz="3200" b="1" dirty="0">
                <a:latin typeface="汉仪楷体简" panose="02010600000101010101" charset="-128"/>
                <a:ea typeface="汉仪楷体简" panose="02010600000101010101" charset="-128"/>
                <a:cs typeface="汉仪楷体简" panose="02010600000101010101" charset="-128"/>
              </a:rPr>
              <a:t>的两个力的合力大小，等于这两个力的</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大小之差</a:t>
            </a:r>
            <a:r>
              <a:rPr lang="zh-CN" sz="3200" b="1" dirty="0">
                <a:latin typeface="汉仪楷体简" panose="02010600000101010101" charset="-128"/>
                <a:ea typeface="汉仪楷体简" panose="02010600000101010101" charset="-128"/>
                <a:cs typeface="汉仪楷体简" panose="02010600000101010101" charset="-128"/>
              </a:rPr>
              <a:t>，合力方向与</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较大的那个力</a:t>
            </a:r>
            <a:r>
              <a:rPr lang="zh-CN" sz="3200" b="1" dirty="0">
                <a:latin typeface="汉仪楷体简" panose="02010600000101010101" charset="-128"/>
                <a:ea typeface="汉仪楷体简" panose="02010600000101010101" charset="-128"/>
                <a:cs typeface="汉仪楷体简" panose="02010600000101010101" charset="-128"/>
              </a:rPr>
              <a:t>的</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方向相同</a:t>
            </a:r>
            <a:r>
              <a:rPr lang="zh-CN" sz="3200" b="1" dirty="0">
                <a:latin typeface="汉仪楷体简" panose="02010600000101010101" charset="-128"/>
                <a:ea typeface="汉仪楷体简" panose="02010600000101010101" charset="-128"/>
                <a:cs typeface="汉仪楷体简" panose="02010600000101010101" charset="-128"/>
              </a:rPr>
              <a:t>，</a:t>
            </a:r>
            <a:endParaRPr lang="zh-CN" sz="3200" b="1" dirty="0">
              <a:latin typeface="汉仪楷体简" panose="02010600000101010101" charset="-128"/>
              <a:ea typeface="汉仪楷体简" panose="02010600000101010101" charset="-128"/>
              <a:cs typeface="汉仪楷体简" panose="02010600000101010101" charset="-128"/>
            </a:endParaRPr>
          </a:p>
          <a:p>
            <a:pPr indent="0" algn="ctr" fontAlgn="auto">
              <a:lnSpc>
                <a:spcPct val="150000"/>
              </a:lnSpc>
              <a:spcBef>
                <a:spcPts val="0"/>
              </a:spcBef>
            </a:pP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F</a:t>
            </a:r>
            <a:r>
              <a:rPr lang="zh-CN" altLang="en-US" sz="3200" b="1" baseline="-25000" dirty="0">
                <a:solidFill>
                  <a:srgbClr val="FF0000"/>
                </a:solidFill>
                <a:latin typeface="黑体" panose="02010609060101010101" charset="-122"/>
                <a:ea typeface="黑体" panose="02010609060101010101" charset="-122"/>
                <a:cs typeface="黑体" panose="02010609060101010101" charset="-122"/>
                <a:sym typeface="+mn-ea"/>
              </a:rPr>
              <a:t>合</a:t>
            </a:r>
            <a:r>
              <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rPr>
              <a:t> </a:t>
            </a: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 F</a:t>
            </a:r>
            <a:r>
              <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rPr>
              <a:t>1 </a:t>
            </a: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 F</a:t>
            </a:r>
            <a:r>
              <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rPr>
              <a:t>2</a:t>
            </a:r>
            <a:endPar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1082040" y="1319530"/>
            <a:ext cx="6096000" cy="645160"/>
          </a:xfrm>
          <a:prstGeom prst="rect">
            <a:avLst/>
          </a:prstGeom>
          <a:noFill/>
        </p:spPr>
        <p:txBody>
          <a:bodyPr wrap="square" rtlCol="0" anchor="t">
            <a:spAutoFit/>
          </a:bodyPr>
          <a:p>
            <a:r>
              <a:rPr lang="zh-CN" altLang="en-US" sz="3600" dirty="0">
                <a:effectLst/>
                <a:latin typeface="汉仪楷体简" panose="02010600000101010101" charset="-128"/>
                <a:ea typeface="汉仪楷体简" panose="02010600000101010101" charset="-128"/>
                <a:sym typeface="+mn-ea"/>
              </a:rPr>
              <a:t>实验结论：</a:t>
            </a:r>
            <a:endParaRPr lang="zh-CN" altLang="en-US" sz="3600" dirty="0">
              <a:effectLst/>
              <a:latin typeface="汉仪楷体简" panose="02010600000101010101" charset="-128"/>
              <a:ea typeface="汉仪楷体简" panose="02010600000101010101" charset="-128"/>
              <a:sym typeface="+mn-ea"/>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2394585" y="2198370"/>
            <a:ext cx="1548765" cy="521970"/>
          </a:xfrm>
          <a:prstGeom prst="rect">
            <a:avLst/>
          </a:prstGeom>
          <a:noFill/>
        </p:spPr>
        <p:txBody>
          <a:bodyPr wrap="square" rtlCol="0">
            <a:spAutoFit/>
          </a:bodyPr>
          <a:lstStyle/>
          <a:p>
            <a:r>
              <a:rPr lang="zh-CN" altLang="en-US" sz="2800" b="1">
                <a:solidFill>
                  <a:srgbClr val="0000FF"/>
                </a:solidFill>
                <a:latin typeface="Times New Roman" panose="02020603050405020304" pitchFamily="18" charset="0"/>
                <a:ea typeface="宋体" panose="02010600030101010101" pitchFamily="2" charset="-122"/>
              </a:rPr>
              <a:t>不一定！</a:t>
            </a:r>
            <a:endParaRPr lang="zh-CN" altLang="en-US" sz="2800" b="1">
              <a:solidFill>
                <a:srgbClr val="0000FF"/>
              </a:solidFill>
              <a:latin typeface="Times New Roman" panose="02020603050405020304" pitchFamily="18" charset="0"/>
              <a:ea typeface="宋体" panose="02010600030101010101" pitchFamily="2" charset="-122"/>
            </a:endParaRPr>
          </a:p>
        </p:txBody>
      </p:sp>
      <p:pic>
        <p:nvPicPr>
          <p:cNvPr id="7" name="图片 6"/>
          <p:cNvPicPr>
            <a:picLocks noChangeAspect="1"/>
          </p:cNvPicPr>
          <p:nvPr>
            <p:custDataLst>
              <p:tags r:id="rId2"/>
            </p:custDataLst>
          </p:nvPr>
        </p:nvPicPr>
        <p:blipFill>
          <a:blip r:embed="rId3"/>
          <a:srcRect l="12607" t="27604" r="15693" b="10682"/>
          <a:stretch>
            <a:fillRect/>
          </a:stretch>
        </p:blipFill>
        <p:spPr>
          <a:xfrm>
            <a:off x="1564640" y="2844165"/>
            <a:ext cx="3255645" cy="1926590"/>
          </a:xfrm>
          <a:prstGeom prst="rect">
            <a:avLst/>
          </a:prstGeom>
        </p:spPr>
      </p:pic>
      <p:cxnSp>
        <p:nvCxnSpPr>
          <p:cNvPr id="8" name="直接箭头连接符 7"/>
          <p:cNvCxnSpPr/>
          <p:nvPr>
            <p:custDataLst>
              <p:tags r:id="rId4"/>
            </p:custDataLst>
          </p:nvPr>
        </p:nvCxnSpPr>
        <p:spPr>
          <a:xfrm flipV="1">
            <a:off x="3157220" y="3665855"/>
            <a:ext cx="2018665" cy="1016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5"/>
            </p:custDataLst>
          </p:nvPr>
        </p:nvCxnSpPr>
        <p:spPr>
          <a:xfrm flipH="1">
            <a:off x="1503680" y="3678555"/>
            <a:ext cx="1646555" cy="6985"/>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Oval 28"/>
          <p:cNvSpPr>
            <a:spLocks noChangeArrowheads="1"/>
          </p:cNvSpPr>
          <p:nvPr>
            <p:custDataLst>
              <p:tags r:id="rId6"/>
            </p:custDataLst>
          </p:nvPr>
        </p:nvSpPr>
        <p:spPr>
          <a:xfrm>
            <a:off x="3075305" y="3608705"/>
            <a:ext cx="187325" cy="158750"/>
          </a:xfrm>
          <a:prstGeom prst="ellipse">
            <a:avLst/>
          </a:prstGeom>
          <a:solidFill>
            <a:srgbClr val="00903F"/>
          </a:solidFill>
          <a:ln w="9525">
            <a:solidFill>
              <a:schemeClr val="tx2"/>
            </a:solidFill>
            <a:rou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342900" eaLnBrk="0" fontAlgn="base" hangingPunct="0">
              <a:spcBef>
                <a:spcPct val="0"/>
              </a:spcBef>
              <a:spcAft>
                <a:spcPct val="0"/>
              </a:spcAft>
              <a:defRPr>
                <a:solidFill>
                  <a:schemeClr val="tx1"/>
                </a:solidFill>
                <a:latin typeface="Calibri" panose="020F0502020204030204" pitchFamily="34" charset="0"/>
              </a:defRPr>
            </a:lvl6pPr>
            <a:lvl7pPr marL="2971800" indent="-228600" defTabSz="342900" eaLnBrk="0" fontAlgn="base" hangingPunct="0">
              <a:spcBef>
                <a:spcPct val="0"/>
              </a:spcBef>
              <a:spcAft>
                <a:spcPct val="0"/>
              </a:spcAft>
              <a:defRPr>
                <a:solidFill>
                  <a:schemeClr val="tx1"/>
                </a:solidFill>
                <a:latin typeface="Calibri" panose="020F0502020204030204" pitchFamily="34" charset="0"/>
              </a:defRPr>
            </a:lvl7pPr>
            <a:lvl8pPr marL="3429000" indent="-228600" defTabSz="342900" eaLnBrk="0" fontAlgn="base" hangingPunct="0">
              <a:spcBef>
                <a:spcPct val="0"/>
              </a:spcBef>
              <a:spcAft>
                <a:spcPct val="0"/>
              </a:spcAft>
              <a:defRPr>
                <a:solidFill>
                  <a:schemeClr val="tx1"/>
                </a:solidFill>
                <a:latin typeface="Calibri" panose="020F0502020204030204" pitchFamily="34" charset="0"/>
              </a:defRPr>
            </a:lvl8pPr>
            <a:lvl9pPr marL="3886200" indent="-228600" defTabSz="342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342900" rtl="0" eaLnBrk="1" fontAlgn="base" latinLnBrk="0" hangingPunct="1">
              <a:lnSpc>
                <a:spcPct val="100000"/>
              </a:lnSpc>
              <a:spcBef>
                <a:spcPct val="0"/>
              </a:spcBef>
              <a:spcAft>
                <a:spcPct val="0"/>
              </a:spcAft>
              <a:buClrTx/>
              <a:buSzTx/>
              <a:buFontTx/>
              <a:buNone/>
              <a:defRPr/>
            </a:pPr>
            <a:endParaRPr kumimoji="1" lang="zh-CN" altLang="zh-CN" sz="24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custDataLst>
              <p:tags r:id="rId7"/>
            </p:custDataLst>
          </p:nvPr>
        </p:nvSpPr>
        <p:spPr>
          <a:xfrm>
            <a:off x="4820285" y="2938780"/>
            <a:ext cx="1399540" cy="521970"/>
          </a:xfrm>
          <a:prstGeom prst="rect">
            <a:avLst/>
          </a:prstGeom>
          <a:noFill/>
        </p:spPr>
        <p:txBody>
          <a:bodyPr wrap="square" rtlCol="0" anchor="t">
            <a:spAutoFit/>
          </a:bodyPr>
          <a:lstStyle/>
          <a:p>
            <a:r>
              <a:rPr lang="en-US" altLang="zh-CN" sz="2800" b="1" i="1">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800" b="1" baseline="-18000">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rPr>
              <a:t>1</a:t>
            </a:r>
            <a:r>
              <a:rPr lang="en-US" altLang="zh-CN" sz="2800" b="1">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rPr>
              <a:t>=8N</a:t>
            </a:r>
            <a:endParaRPr lang="en-US" altLang="zh-CN" sz="2800" b="1">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1" name="文本框 10"/>
          <p:cNvSpPr txBox="1"/>
          <p:nvPr>
            <p:custDataLst>
              <p:tags r:id="rId8"/>
            </p:custDataLst>
          </p:nvPr>
        </p:nvSpPr>
        <p:spPr>
          <a:xfrm>
            <a:off x="768350" y="2938780"/>
            <a:ext cx="1399540" cy="521970"/>
          </a:xfrm>
          <a:prstGeom prst="rect">
            <a:avLst/>
          </a:prstGeom>
          <a:noFill/>
        </p:spPr>
        <p:txBody>
          <a:bodyPr wrap="square" rtlCol="0" anchor="t">
            <a:spAutoFit/>
          </a:bodyPr>
          <a:lstStyle/>
          <a:p>
            <a:r>
              <a:rPr lang="en-US" altLang="zh-CN" sz="2800" b="1" i="1">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800" b="1" baseline="-18000">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rPr>
              <a:t>2</a:t>
            </a:r>
            <a:r>
              <a:rPr lang="en-US" altLang="zh-CN" sz="2800" b="1">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rPr>
              <a:t>=6N</a:t>
            </a:r>
            <a:endParaRPr lang="en-US" altLang="zh-CN" sz="2800" b="1">
              <a:solidFill>
                <a:srgbClr val="F8081F"/>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0663" name="Text Box 7"/>
          <p:cNvSpPr txBox="1"/>
          <p:nvPr>
            <p:custDataLst>
              <p:tags r:id="rId9"/>
            </p:custDataLst>
          </p:nvPr>
        </p:nvSpPr>
        <p:spPr>
          <a:xfrm>
            <a:off x="1130935" y="4770755"/>
            <a:ext cx="4136390" cy="586105"/>
          </a:xfrm>
          <a:prstGeom prst="rect">
            <a:avLst/>
          </a:prstGeom>
          <a:noFill/>
          <a:ln w="9525">
            <a:noFill/>
          </a:ln>
        </p:spPr>
        <p:txBody>
          <a:bodyPr wrap="square">
            <a:spAutoFit/>
          </a:bodyPr>
          <a:lstStyle/>
          <a:p>
            <a:pPr>
              <a:lnSpc>
                <a:spcPct val="115000"/>
              </a:lnSpc>
              <a:spcBef>
                <a:spcPct val="50000"/>
              </a:spcBef>
            </a:pPr>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F</a:t>
            </a:r>
            <a:r>
              <a:rPr lang="en-US" altLang="zh-CN"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b="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rPr>
              <a:t>合</a:t>
            </a:r>
            <a:r>
              <a:rPr lang="en-US" altLang="zh-CN"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F</a:t>
            </a:r>
            <a:r>
              <a:rPr lang="en-US" altLang="zh-CN" sz="2800" b="1" baseline="-18000">
                <a:solidFill>
                  <a:schemeClr val="tx1"/>
                </a:solidFill>
                <a:latin typeface="Times New Roman" panose="02020603050405020304" pitchFamily="18" charset="0"/>
                <a:ea typeface="宋体" panose="02010600030101010101" pitchFamily="2" charset="-122"/>
                <a:cs typeface="Times New Roman" panose="02020603050405020304" pitchFamily="18" charset="0"/>
              </a:rPr>
              <a:t>1</a:t>
            </a:r>
            <a:r>
              <a:rPr lang="en-US" altLang="zh-CN"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 – </a:t>
            </a:r>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F</a:t>
            </a:r>
            <a:r>
              <a:rPr lang="en-US" altLang="zh-CN" sz="2800" b="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=8N</a:t>
            </a:r>
            <a:r>
              <a:rPr lang="en-US" altLang="zh-CN"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–6N=2N</a:t>
            </a:r>
            <a:endParaRPr lang="en-US" altLang="zh-CN"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12" name="文本框 11"/>
          <p:cNvSpPr txBox="1"/>
          <p:nvPr>
            <p:custDataLst>
              <p:tags r:id="rId10"/>
            </p:custDataLst>
          </p:nvPr>
        </p:nvSpPr>
        <p:spPr>
          <a:xfrm>
            <a:off x="1701165" y="5634355"/>
            <a:ext cx="2996565" cy="521970"/>
          </a:xfrm>
          <a:prstGeom prst="rect">
            <a:avLst/>
          </a:prstGeom>
          <a:noFill/>
        </p:spPr>
        <p:txBody>
          <a:bodyPr wrap="square" rtlCol="0" anchor="t">
            <a:spAutoFit/>
          </a:bodyPr>
          <a:lstStyle/>
          <a:p>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F</a:t>
            </a:r>
            <a:r>
              <a:rPr lang="zh-CN" altLang="en-US" sz="2800" b="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合</a:t>
            </a:r>
            <a:r>
              <a:rPr lang="zh-CN" altLang="en-US"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800" b="1" i="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且</a:t>
            </a:r>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F</a:t>
            </a:r>
            <a:r>
              <a:rPr lang="zh-CN" altLang="en-US" sz="2800" b="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合</a:t>
            </a:r>
            <a:r>
              <a:rPr lang="zh-CN" altLang="en-US"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8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800" b="1" i="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2</a:t>
            </a:r>
            <a:endParaRPr lang="en-US" altLang="zh-CN" sz="2800" b="1" i="1" baseline="-2500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2" name="组合 1"/>
          <p:cNvGrpSpPr/>
          <p:nvPr/>
        </p:nvGrpSpPr>
        <p:grpSpPr>
          <a:xfrm>
            <a:off x="855980" y="610235"/>
            <a:ext cx="9847580" cy="1494155"/>
            <a:chOff x="2991" y="1236"/>
            <a:chExt cx="12475" cy="2353"/>
          </a:xfrm>
        </p:grpSpPr>
        <p:sp>
          <p:nvSpPr>
            <p:cNvPr id="5" name="文本框 4"/>
            <p:cNvSpPr txBox="1"/>
            <p:nvPr>
              <p:custDataLst>
                <p:tags r:id="rId11"/>
              </p:custDataLst>
            </p:nvPr>
          </p:nvSpPr>
          <p:spPr>
            <a:xfrm>
              <a:off x="3205" y="1410"/>
              <a:ext cx="12261" cy="2179"/>
            </a:xfrm>
            <a:prstGeom prst="rect">
              <a:avLst/>
            </a:prstGeom>
            <a:noFill/>
          </p:spPr>
          <p:txBody>
            <a:bodyPr wrap="square" rtlCol="0">
              <a:spAutoFit/>
            </a:bodyPr>
            <a:lstStyle/>
            <a:p>
              <a:pPr>
                <a:lnSpc>
                  <a:spcPct val="150000"/>
                </a:lnSpc>
              </a:pPr>
              <a:r>
                <a:rPr lang="en-US" altLang="zh-CN" sz="2800">
                  <a:latin typeface="汉仪楷体简" panose="02010600000101010101" charset="-128"/>
                  <a:ea typeface="汉仪楷体简" panose="02010600000101010101" charset="-128"/>
                  <a:cs typeface="汉仪楷体简" panose="02010600000101010101" charset="-128"/>
                </a:rPr>
                <a:t>         </a:t>
              </a:r>
              <a:r>
                <a:rPr lang="zh-CN" altLang="en-US" sz="2800">
                  <a:latin typeface="汉仪楷体简" panose="02010600000101010101" charset="-128"/>
                  <a:ea typeface="汉仪楷体简" panose="02010600000101010101" charset="-128"/>
                  <a:cs typeface="汉仪楷体简" panose="02010600000101010101" charset="-128"/>
                </a:rPr>
                <a:t>同一直线上两个力的合力一定大于两个力中的任意一个吗？请举例说明</a:t>
              </a:r>
              <a:endParaRPr lang="zh-CN" altLang="en-US" sz="2800">
                <a:latin typeface="汉仪楷体简" panose="02010600000101010101" charset="-128"/>
                <a:ea typeface="汉仪楷体简" panose="02010600000101010101" charset="-128"/>
                <a:cs typeface="汉仪楷体简" panose="02010600000101010101" charset="-128"/>
              </a:endParaRPr>
            </a:p>
          </p:txBody>
        </p:sp>
        <p:grpSp>
          <p:nvGrpSpPr>
            <p:cNvPr id="89" name="组合 88"/>
            <p:cNvGrpSpPr/>
            <p:nvPr/>
          </p:nvGrpSpPr>
          <p:grpSpPr>
            <a:xfrm>
              <a:off x="2991" y="1236"/>
              <a:ext cx="2517" cy="1246"/>
              <a:chOff x="1964" y="8385"/>
              <a:chExt cx="2517" cy="1246"/>
            </a:xfrm>
          </p:grpSpPr>
          <p:sp>
            <p:nvSpPr>
              <p:cNvPr id="90" name="文本框 89"/>
              <p:cNvSpPr txBox="1"/>
              <p:nvPr>
                <p:custDataLst>
                  <p:tags r:id="rId12"/>
                </p:custDataLst>
              </p:nvPr>
            </p:nvSpPr>
            <p:spPr>
              <a:xfrm>
                <a:off x="3031" y="8712"/>
                <a:ext cx="1450" cy="919"/>
              </a:xfrm>
              <a:prstGeom prst="rect">
                <a:avLst/>
              </a:prstGeom>
              <a:noFill/>
            </p:spPr>
            <p:txBody>
              <a:bodyPr wrap="square" rtlCol="0">
                <a:spAutoFit/>
              </a:bodyPr>
              <a:lstStyle/>
              <a:p>
                <a:r>
                  <a:rPr lang="zh-CN" altLang="en-US" sz="3200" b="1">
                    <a:solidFill>
                      <a:srgbClr val="F4B919"/>
                    </a:solidFill>
                    <a:latin typeface="汉仪楷体简" panose="02010600000101010101" charset="-128"/>
                    <a:ea typeface="汉仪楷体简" panose="02010600000101010101" charset="-128"/>
                  </a:rPr>
                  <a:t>思考</a:t>
                </a:r>
                <a:endParaRPr lang="zh-CN" altLang="en-US" sz="3200" b="1">
                  <a:solidFill>
                    <a:srgbClr val="F4B919"/>
                  </a:solidFill>
                  <a:latin typeface="汉仪楷体简" panose="02010600000101010101" charset="-128"/>
                  <a:ea typeface="汉仪楷体简" panose="02010600000101010101" charset="-128"/>
                </a:endParaRPr>
              </a:p>
            </p:txBody>
          </p:sp>
          <p:pic>
            <p:nvPicPr>
              <p:cNvPr id="91" name="图片 90"/>
              <p:cNvPicPr>
                <a:picLocks noChangeAspect="1"/>
              </p:cNvPicPr>
              <p:nvPr>
                <p:custDataLst>
                  <p:tags r:id="rId13"/>
                </p:custDataLst>
              </p:nvPr>
            </p:nvPicPr>
            <p:blipFill>
              <a:blip r:embed="rId14"/>
              <a:srcRect/>
              <a:stretch>
                <a:fillRect/>
              </a:stretch>
            </p:blipFill>
            <p:spPr>
              <a:xfrm>
                <a:off x="1964" y="8385"/>
                <a:ext cx="1246" cy="1246"/>
              </a:xfrm>
              <a:prstGeom prst="rect">
                <a:avLst/>
              </a:prstGeom>
            </p:spPr>
          </p:pic>
        </p:grpSp>
      </p:grpSp>
      <p:sp>
        <p:nvSpPr>
          <p:cNvPr id="4" name="云形标注 3"/>
          <p:cNvSpPr/>
          <p:nvPr/>
        </p:nvSpPr>
        <p:spPr>
          <a:xfrm>
            <a:off x="6979285" y="2380615"/>
            <a:ext cx="4398010" cy="2889250"/>
          </a:xfrm>
          <a:prstGeom prst="cloudCallout">
            <a:avLst/>
          </a:prstGeom>
        </p:spPr>
        <p:style>
          <a:lnRef idx="3">
            <a:schemeClr val="accent1"/>
          </a:lnRef>
          <a:fillRef idx="0">
            <a:srgbClr val="FFFFFF"/>
          </a:fillRef>
          <a:effectRef idx="0">
            <a:srgbClr val="FFFFFF"/>
          </a:effectRef>
          <a:fontRef idx="minor">
            <a:schemeClr val="tx1"/>
          </a:fontRef>
        </p:style>
        <p:txBody>
          <a:bodyPr rtlCol="0" anchor="ctr"/>
          <a:p>
            <a:pPr algn="ctr"/>
            <a:r>
              <a:rPr lang="zh-CN" altLang="en-US" sz="2800" b="1">
                <a:solidFill>
                  <a:srgbClr val="FF0000"/>
                </a:solidFill>
              </a:rPr>
              <a:t>口诀：同加异减，大小定方向。</a:t>
            </a:r>
            <a:endParaRPr lang="zh-CN" altLang="en-US"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5"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rLst="">
                                      <p:cBhvr>
                                        <p:cTn id="13" dur="500"/>
                                        <p:tgtEl>
                                          <p:spTgt spid="8"/>
                                        </p:tgtEl>
                                      </p:cBhvr>
                                    </p:animEffect>
                                  </p:childTnLst>
                                </p:cTn>
                              </p:par>
                            </p:childTnLst>
                          </p:cTn>
                        </p:par>
                        <p:par>
                          <p:cTn id="14" fill="hold">
                            <p:stCondLst>
                              <p:cond delay="500"/>
                            </p:stCondLst>
                            <p:childTnLst>
                              <p:par>
                                <p:cTn id="15" presetID="22" presetClass="entr" presetSubtype="8" fill="hold" grpId="1"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rLs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rLst="">
                                      <p:cBhvr>
                                        <p:cTn id="22" dur="500"/>
                                        <p:tgtEl>
                                          <p:spTgt spid="9"/>
                                        </p:tgtEl>
                                      </p:cBhvr>
                                    </p:animEffect>
                                  </p:childTnLst>
                                </p:cTn>
                              </p:par>
                            </p:childTnLst>
                          </p:cTn>
                        </p:par>
                        <p:par>
                          <p:cTn id="23" fill="hold">
                            <p:stCondLst>
                              <p:cond delay="500"/>
                            </p:stCondLst>
                            <p:childTnLst>
                              <p:par>
                                <p:cTn id="24" presetID="22" presetClass="entr" presetSubtype="2" fill="hold" grpId="2"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rLs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70663"/>
                                        </p:tgtEl>
                                        <p:attrNameLst>
                                          <p:attrName>style.visibility</p:attrName>
                                        </p:attrNameLst>
                                      </p:cBhvr>
                                      <p:to>
                                        <p:strVal val="visible"/>
                                      </p:to>
                                    </p:set>
                                    <p:anim calcmode="discrete" valueType="clr">
                                      <p:cBhvr override="childStyle">
                                        <p:cTn id="31" dur="80"/>
                                        <p:tgtEl>
                                          <p:spTgt spid="7066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70663"/>
                                        </p:tgtEl>
                                        <p:attrNameLst>
                                          <p:attrName>fillcolor</p:attrName>
                                        </p:attrNameLst>
                                      </p:cBhvr>
                                      <p:tavLst>
                                        <p:tav tm="0">
                                          <p:val>
                                            <p:clrVal>
                                              <a:schemeClr val="accent2"/>
                                            </p:clrVal>
                                          </p:val>
                                        </p:tav>
                                        <p:tav tm="50000">
                                          <p:val>
                                            <p:clrVal>
                                              <a:schemeClr val="hlink"/>
                                            </p:clrVal>
                                          </p:val>
                                        </p:tav>
                                      </p:tavLst>
                                    </p:anim>
                                    <p:set>
                                      <p:cBhvr>
                                        <p:cTn id="33" dur="80"/>
                                        <p:tgtEl>
                                          <p:spTgt spid="70663"/>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3"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4" nodeType="clickEffect">
                                  <p:stCondLst>
                                    <p:cond delay="0"/>
                                  </p:stCondLst>
                                  <p:childTnLst>
                                    <p:set>
                                      <p:cBhvr>
                                        <p:cTn id="43" dur="1000" fill="hold">
                                          <p:stCondLst>
                                            <p:cond delay="0"/>
                                          </p:stCondLst>
                                        </p:cTn>
                                        <p:tgtEl>
                                          <p:spTgt spid="6"/>
                                        </p:tgtEl>
                                        <p:attrNameLst>
                                          <p:attrName>style.visibility</p:attrName>
                                        </p:attrNameLst>
                                      </p:cBhvr>
                                      <p:to>
                                        <p:strVal val="visible"/>
                                      </p:to>
                                    </p:set>
                                    <p:animEffect transition="in" filter="wheel(1)" prLst="">
                                      <p:cBhvr>
                                        <p:cTn id="44" dur="1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3" grpId="0" advAuto="0"/>
      <p:bldP spid="10" grpId="1" advAuto="0"/>
      <p:bldP spid="11" grpId="2" advAuto="0"/>
      <p:bldP spid="12" grpId="3" advAuto="0"/>
      <p:bldP spid="6" grpId="4" advAuto="0"/>
      <p:bldP spid="18" grpId="5" bldLvl="0" animBg="1" advAuto="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04900" y="1654175"/>
            <a:ext cx="5374640" cy="3322955"/>
          </a:xfrm>
          <a:prstGeom prst="rect">
            <a:avLst/>
          </a:prstGeom>
          <a:noFill/>
        </p:spPr>
        <p:txBody>
          <a:bodyPr wrap="square" rtlCol="0" anchor="t">
            <a:spAutoFit/>
          </a:bodyPr>
          <a:lstStyle/>
          <a:p>
            <a:pPr>
              <a:lnSpc>
                <a:spcPct val="150000"/>
              </a:lnSpc>
            </a:pPr>
            <a:r>
              <a:rPr lang="zh-CN" altLang="en-US" sz="2800">
                <a:latin typeface="汉仪楷体简" panose="02010600000101010101" charset="-128"/>
                <a:ea typeface="汉仪楷体简" panose="02010600000101010101" charset="-128"/>
                <a:cs typeface="汉仪楷体简" panose="02010600000101010101" charset="-128"/>
              </a:rPr>
              <a:t>如图所示，在搬运货物的时候，两个人同时对车施加沿水平方向的拉力</a:t>
            </a:r>
            <a:r>
              <a:rPr lang="en-US" altLang="zh-CN" sz="2800" i="1">
                <a:latin typeface="汉仪楷体简" panose="02010600000101010101" charset="-128"/>
                <a:ea typeface="汉仪楷体简" panose="02010600000101010101" charset="-128"/>
                <a:cs typeface="汉仪楷体简" panose="02010600000101010101" charset="-128"/>
              </a:rPr>
              <a:t>F</a:t>
            </a:r>
            <a:r>
              <a:rPr lang="en-US" altLang="zh-CN" sz="2800" baseline="-25000">
                <a:latin typeface="汉仪楷体简" panose="02010600000101010101" charset="-128"/>
                <a:ea typeface="汉仪楷体简" panose="02010600000101010101" charset="-128"/>
                <a:cs typeface="汉仪楷体简" panose="02010600000101010101" charset="-128"/>
              </a:rPr>
              <a:t>1</a:t>
            </a:r>
            <a:r>
              <a:rPr lang="zh-CN" altLang="en-US" sz="2800">
                <a:latin typeface="汉仪楷体简" panose="02010600000101010101" charset="-128"/>
                <a:ea typeface="汉仪楷体简" panose="02010600000101010101" charset="-128"/>
                <a:cs typeface="汉仪楷体简" panose="02010600000101010101" charset="-128"/>
              </a:rPr>
              <a:t>和推力</a:t>
            </a:r>
            <a:r>
              <a:rPr lang="en-US" altLang="zh-CN" sz="2800" i="1">
                <a:latin typeface="汉仪楷体简" panose="02010600000101010101" charset="-128"/>
                <a:ea typeface="汉仪楷体简" panose="02010600000101010101" charset="-128"/>
                <a:cs typeface="汉仪楷体简" panose="02010600000101010101" charset="-128"/>
              </a:rPr>
              <a:t>F</a:t>
            </a:r>
            <a:r>
              <a:rPr lang="en-US" altLang="zh-CN" sz="2800" baseline="-25000">
                <a:latin typeface="汉仪楷体简" panose="02010600000101010101" charset="-128"/>
                <a:ea typeface="汉仪楷体简" panose="02010600000101010101" charset="-128"/>
                <a:cs typeface="汉仪楷体简" panose="02010600000101010101" charset="-128"/>
              </a:rPr>
              <a:t>2</a:t>
            </a:r>
            <a:r>
              <a:rPr lang="zh-CN" altLang="en-US" sz="2800">
                <a:latin typeface="汉仪楷体简" panose="02010600000101010101" charset="-128"/>
                <a:ea typeface="汉仪楷体简" panose="02010600000101010101" charset="-128"/>
                <a:cs typeface="汉仪楷体简" panose="02010600000101010101" charset="-128"/>
              </a:rPr>
              <a:t>。此时怎样计算拉力</a:t>
            </a:r>
            <a:r>
              <a:rPr lang="en-US" altLang="zh-CN" sz="2800" i="1">
                <a:latin typeface="汉仪楷体简" panose="02010600000101010101" charset="-128"/>
                <a:ea typeface="汉仪楷体简" panose="02010600000101010101" charset="-128"/>
                <a:cs typeface="汉仪楷体简" panose="02010600000101010101" charset="-128"/>
                <a:sym typeface="+mn-ea"/>
              </a:rPr>
              <a:t>F</a:t>
            </a:r>
            <a:r>
              <a:rPr lang="en-US" altLang="zh-CN" sz="2800" baseline="-25000">
                <a:latin typeface="汉仪楷体简" panose="02010600000101010101" charset="-128"/>
                <a:ea typeface="汉仪楷体简" panose="02010600000101010101" charset="-128"/>
                <a:cs typeface="汉仪楷体简" panose="02010600000101010101" charset="-128"/>
                <a:sym typeface="+mn-ea"/>
              </a:rPr>
              <a:t>1</a:t>
            </a:r>
            <a:r>
              <a:rPr lang="zh-CN" altLang="en-US" sz="2800">
                <a:latin typeface="汉仪楷体简" panose="02010600000101010101" charset="-128"/>
                <a:ea typeface="汉仪楷体简" panose="02010600000101010101" charset="-128"/>
                <a:cs typeface="汉仪楷体简" panose="02010600000101010101" charset="-128"/>
              </a:rPr>
              <a:t>和推力</a:t>
            </a:r>
            <a:r>
              <a:rPr lang="en-US" altLang="zh-CN" sz="2800" i="1">
                <a:latin typeface="汉仪楷体简" panose="02010600000101010101" charset="-128"/>
                <a:ea typeface="汉仪楷体简" panose="02010600000101010101" charset="-128"/>
                <a:cs typeface="汉仪楷体简" panose="02010600000101010101" charset="-128"/>
                <a:sym typeface="+mn-ea"/>
              </a:rPr>
              <a:t>F</a:t>
            </a:r>
            <a:r>
              <a:rPr lang="en-US" altLang="zh-CN" sz="2800" baseline="-25000">
                <a:latin typeface="汉仪楷体简" panose="02010600000101010101" charset="-128"/>
                <a:ea typeface="汉仪楷体简" panose="02010600000101010101" charset="-128"/>
                <a:cs typeface="汉仪楷体简" panose="02010600000101010101" charset="-128"/>
                <a:sym typeface="+mn-ea"/>
              </a:rPr>
              <a:t>2</a:t>
            </a:r>
            <a:r>
              <a:rPr lang="zh-CN" altLang="en-US" sz="2800">
                <a:latin typeface="汉仪楷体简" panose="02010600000101010101" charset="-128"/>
                <a:ea typeface="汉仪楷体简" panose="02010600000101010101" charset="-128"/>
                <a:cs typeface="汉仪楷体简" panose="02010600000101010101" charset="-128"/>
              </a:rPr>
              <a:t>的合力大小呢</a:t>
            </a:r>
            <a:r>
              <a:rPr lang="en-US" altLang="zh-CN" sz="2800">
                <a:latin typeface="汉仪楷体简" panose="02010600000101010101" charset="-128"/>
                <a:ea typeface="汉仪楷体简" panose="02010600000101010101" charset="-128"/>
                <a:cs typeface="汉仪楷体简" panose="02010600000101010101" charset="-128"/>
              </a:rPr>
              <a:t>?</a:t>
            </a:r>
            <a:r>
              <a:rPr lang="zh-CN" altLang="en-US" sz="2800">
                <a:latin typeface="汉仪楷体简" panose="02010600000101010101" charset="-128"/>
                <a:ea typeface="汉仪楷体简" panose="02010600000101010101" charset="-128"/>
                <a:cs typeface="汉仪楷体简" panose="02010600000101010101" charset="-128"/>
              </a:rPr>
              <a:t>又该怎样确定合力的方向呢</a:t>
            </a:r>
            <a:r>
              <a:rPr lang="en-US" altLang="zh-CN" sz="2800">
                <a:latin typeface="汉仪楷体简" panose="02010600000101010101" charset="-128"/>
                <a:ea typeface="汉仪楷体简" panose="02010600000101010101" charset="-128"/>
                <a:cs typeface="汉仪楷体简" panose="02010600000101010101" charset="-128"/>
              </a:rPr>
              <a:t>?</a:t>
            </a:r>
            <a:endParaRPr lang="en-US" altLang="zh-CN" sz="2800">
              <a:latin typeface="汉仪楷体简" panose="02010600000101010101" charset="-128"/>
              <a:ea typeface="汉仪楷体简" panose="02010600000101010101" charset="-128"/>
              <a:cs typeface="汉仪楷体简" panose="02010600000101010101" charset="-128"/>
            </a:endParaRPr>
          </a:p>
        </p:txBody>
      </p:sp>
      <p:grpSp>
        <p:nvGrpSpPr>
          <p:cNvPr id="5" name="组合 4"/>
          <p:cNvGrpSpPr/>
          <p:nvPr/>
        </p:nvGrpSpPr>
        <p:grpSpPr>
          <a:xfrm>
            <a:off x="6891655" y="1811655"/>
            <a:ext cx="4781067" cy="2829696"/>
            <a:chOff x="10552" y="3563"/>
            <a:chExt cx="6075" cy="3612"/>
          </a:xfrm>
        </p:grpSpPr>
        <p:pic>
          <p:nvPicPr>
            <p:cNvPr id="3" name="图片 2"/>
            <p:cNvPicPr>
              <a:picLocks noChangeAspect="1"/>
            </p:cNvPicPr>
            <p:nvPr/>
          </p:nvPicPr>
          <p:blipFill>
            <a:blip r:embed="rId1"/>
            <a:srcRect/>
            <a:stretch>
              <a:fillRect/>
            </a:stretch>
          </p:blipFill>
          <p:spPr>
            <a:xfrm>
              <a:off x="10552" y="3563"/>
              <a:ext cx="6075" cy="3240"/>
            </a:xfrm>
            <a:prstGeom prst="rect">
              <a:avLst/>
            </a:prstGeom>
          </p:spPr>
        </p:pic>
        <p:sp>
          <p:nvSpPr>
            <p:cNvPr id="4" name="文本框 3"/>
            <p:cNvSpPr txBox="1"/>
            <p:nvPr/>
          </p:nvSpPr>
          <p:spPr>
            <a:xfrm>
              <a:off x="11823" y="6587"/>
              <a:ext cx="4135" cy="588"/>
            </a:xfrm>
            <a:prstGeom prst="rect">
              <a:avLst/>
            </a:prstGeom>
            <a:noFill/>
          </p:spPr>
          <p:txBody>
            <a:bodyPr wrap="square" rtlCol="0">
              <a:spAutoFit/>
            </a:bodyPr>
            <a:lstStyle/>
            <a:p>
              <a:pPr algn="ctr"/>
              <a:r>
                <a:rPr lang="zh-CN" altLang="en-US" sz="2400">
                  <a:latin typeface="汉仪楷体简" panose="02010600000101010101" charset="-128"/>
                  <a:ea typeface="汉仪楷体简" panose="02010600000101010101" charset="-128"/>
                </a:rPr>
                <a:t>两个人搬运货物</a:t>
              </a:r>
              <a:endParaRPr lang="zh-CN" altLang="en-US" sz="2400">
                <a:latin typeface="汉仪楷体简" panose="02010600000101010101" charset="-128"/>
                <a:ea typeface="汉仪楷体简" panose="02010600000101010101" charset="-128"/>
              </a:endParaRPr>
            </a:p>
          </p:txBody>
        </p:sp>
      </p:grpSp>
      <p:grpSp>
        <p:nvGrpSpPr>
          <p:cNvPr id="8" name="组合 7"/>
          <p:cNvGrpSpPr/>
          <p:nvPr/>
        </p:nvGrpSpPr>
        <p:grpSpPr>
          <a:xfrm>
            <a:off x="1105535" y="1062355"/>
            <a:ext cx="2561590" cy="673100"/>
            <a:chOff x="1826" y="1834"/>
            <a:chExt cx="4034" cy="1060"/>
          </a:xfrm>
        </p:grpSpPr>
        <p:pic>
          <p:nvPicPr>
            <p:cNvPr id="6" name="图片 5"/>
            <p:cNvPicPr>
              <a:picLocks noChangeAspect="1"/>
            </p:cNvPicPr>
            <p:nvPr/>
          </p:nvPicPr>
          <p:blipFill>
            <a:blip r:embed="rId2"/>
            <a:srcRect/>
            <a:stretch>
              <a:fillRect/>
            </a:stretch>
          </p:blipFill>
          <p:spPr>
            <a:xfrm>
              <a:off x="1826" y="1834"/>
              <a:ext cx="1060" cy="1060"/>
            </a:xfrm>
            <a:prstGeom prst="rect">
              <a:avLst/>
            </a:prstGeom>
          </p:spPr>
        </p:pic>
        <p:sp>
          <p:nvSpPr>
            <p:cNvPr id="7" name="文本框 6"/>
            <p:cNvSpPr txBox="1"/>
            <p:nvPr/>
          </p:nvSpPr>
          <p:spPr>
            <a:xfrm>
              <a:off x="2742" y="1962"/>
              <a:ext cx="3119" cy="822"/>
            </a:xfrm>
            <a:prstGeom prst="rect">
              <a:avLst/>
            </a:prstGeom>
            <a:noFill/>
          </p:spPr>
          <p:txBody>
            <a:bodyPr wrap="square" rtlCol="0">
              <a:spAutoFit/>
            </a:bodyPr>
            <a:lstStyle/>
            <a:p>
              <a:r>
                <a:rPr lang="zh-CN" altLang="en-US" sz="2800" b="1">
                  <a:solidFill>
                    <a:srgbClr val="2E55AA"/>
                  </a:solidFill>
                  <a:latin typeface="汉仪楷体简" panose="02010600000101010101" charset="-128"/>
                  <a:ea typeface="汉仪楷体简" panose="02010600000101010101" charset="-128"/>
                </a:rPr>
                <a:t>想想议议</a:t>
              </a:r>
              <a:endParaRPr lang="zh-CN" altLang="en-US" sz="2800" b="1">
                <a:solidFill>
                  <a:srgbClr val="2E55AA"/>
                </a:solidFill>
                <a:latin typeface="汉仪楷体简" panose="02010600000101010101" charset="-128"/>
                <a:ea typeface="汉仪楷体简" panose="02010600000101010101" charset="-128"/>
              </a:endParaRPr>
            </a:p>
          </p:txBody>
        </p:sp>
      </p:grpSp>
      <p:sp>
        <p:nvSpPr>
          <p:cNvPr id="10" name="文本框 9"/>
          <p:cNvSpPr txBox="1"/>
          <p:nvPr/>
        </p:nvSpPr>
        <p:spPr>
          <a:xfrm>
            <a:off x="2601595" y="5485765"/>
            <a:ext cx="7396480" cy="829945"/>
          </a:xfrm>
          <a:prstGeom prst="rect">
            <a:avLst/>
          </a:prstGeom>
          <a:noFill/>
        </p:spPr>
        <p:txBody>
          <a:bodyPr wrap="square" rtlCol="0" anchor="t">
            <a:spAutoFit/>
          </a:bodyPr>
          <a:p>
            <a:pPr indent="0" algn="ctr" fontAlgn="auto">
              <a:lnSpc>
                <a:spcPct val="150000"/>
              </a:lnSpc>
              <a:spcBef>
                <a:spcPts val="0"/>
              </a:spcBef>
            </a:pPr>
            <a:r>
              <a:rPr lang="zh-CN" sz="3200" b="1" dirty="0">
                <a:solidFill>
                  <a:srgbClr val="FF0000"/>
                </a:solidFill>
                <a:latin typeface="黑体" panose="02010609060101010101" charset="-122"/>
                <a:ea typeface="黑体" panose="02010609060101010101" charset="-122"/>
                <a:cs typeface="黑体" panose="02010609060101010101" charset="-122"/>
                <a:sym typeface="+mn-ea"/>
              </a:rPr>
              <a:t>提醒：合力不一定是实际存在的力。</a:t>
            </a:r>
            <a:endParaRPr lang="zh-CN" sz="3200" b="1" baseline="-25000" dirty="0">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Picture 2" descr="推和拉"/>
          <p:cNvPicPr>
            <a:picLocks noChangeAspect="1"/>
          </p:cNvPicPr>
          <p:nvPr/>
        </p:nvPicPr>
        <p:blipFill>
          <a:blip r:embed="rId1">
            <a:clrChange>
              <a:clrFrom>
                <a:srgbClr val="DADEE1">
                  <a:alpha val="100000"/>
                </a:srgbClr>
              </a:clrFrom>
              <a:clrTo>
                <a:srgbClr val="DADEE1">
                  <a:alpha val="100000"/>
                  <a:alpha val="0"/>
                </a:srgbClr>
              </a:clrTo>
            </a:clrChange>
          </a:blip>
          <a:stretch>
            <a:fillRect/>
          </a:stretch>
        </p:blipFill>
        <p:spPr>
          <a:xfrm>
            <a:off x="890270" y="1026160"/>
            <a:ext cx="4591050" cy="4462145"/>
          </a:xfrm>
          <a:prstGeom prst="rect">
            <a:avLst/>
          </a:prstGeom>
          <a:noFill/>
          <a:ln w="76200" cap="flat" cmpd="sng">
            <a:noFill/>
            <a:prstDash val="solid"/>
            <a:miter/>
            <a:headEnd type="none" w="med" len="med"/>
            <a:tailEnd type="none" w="med" len="med"/>
          </a:ln>
          <a:effectLst/>
        </p:spPr>
      </p:pic>
      <p:sp>
        <p:nvSpPr>
          <p:cNvPr id="14" name="上箭头 13"/>
          <p:cNvSpPr/>
          <p:nvPr/>
        </p:nvSpPr>
        <p:spPr>
          <a:xfrm rot="1320000">
            <a:off x="3789680" y="1083945"/>
            <a:ext cx="513715" cy="1062990"/>
          </a:xfrm>
          <a:prstGeom prst="upArrow">
            <a:avLst>
              <a:gd name="adj1" fmla="val 36031"/>
              <a:gd name="adj2" fmla="val 104817"/>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latin typeface="汉仪楷体简" panose="02010600000101010101" charset="-128"/>
              <a:ea typeface="汉仪楷体简" panose="02010600000101010101" charset="-128"/>
              <a:cs typeface="Times New Roman" panose="02020603050405020304" pitchFamily="18" charset="0"/>
            </a:endParaRPr>
          </a:p>
        </p:txBody>
      </p:sp>
      <p:sp>
        <p:nvSpPr>
          <p:cNvPr id="18" name="上箭头 17"/>
          <p:cNvSpPr/>
          <p:nvPr/>
        </p:nvSpPr>
        <p:spPr>
          <a:xfrm rot="1320000">
            <a:off x="3616325" y="2258695"/>
            <a:ext cx="513715" cy="1062990"/>
          </a:xfrm>
          <a:prstGeom prst="upArrow">
            <a:avLst>
              <a:gd name="adj1" fmla="val 36031"/>
              <a:gd name="adj2" fmla="val 104817"/>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latin typeface="汉仪楷体简" panose="02010600000101010101" charset="-128"/>
              <a:ea typeface="汉仪楷体简" panose="02010600000101010101" charset="-128"/>
              <a:cs typeface="Times New Roman" panose="02020603050405020304" pitchFamily="18" charset="0"/>
            </a:endParaRPr>
          </a:p>
        </p:txBody>
      </p:sp>
      <p:sp>
        <p:nvSpPr>
          <p:cNvPr id="19" name="文本框 18"/>
          <p:cNvSpPr txBox="1"/>
          <p:nvPr/>
        </p:nvSpPr>
        <p:spPr>
          <a:xfrm>
            <a:off x="4381500" y="1322070"/>
            <a:ext cx="747395" cy="398145"/>
          </a:xfrm>
          <a:prstGeom prst="rect">
            <a:avLst/>
          </a:prstGeom>
          <a:noFill/>
        </p:spPr>
        <p:txBody>
          <a:bodyPr wrap="square" rtlCol="0">
            <a:noAutofit/>
          </a:bodyPr>
          <a:p>
            <a:r>
              <a:rPr lang="en-US" altLang="zh-CN" sz="2400" b="1" i="1">
                <a:solidFill>
                  <a:srgbClr val="FF0000"/>
                </a:solidFill>
                <a:latin typeface="汉仪楷体简" panose="02010600000101010101" charset="-128"/>
                <a:ea typeface="汉仪楷体简" panose="02010600000101010101" charset="-128"/>
                <a:cs typeface="Times New Roman" panose="02020603050405020304" pitchFamily="18" charset="0"/>
              </a:rPr>
              <a:t>F</a:t>
            </a:r>
            <a:r>
              <a:rPr lang="en-US" altLang="zh-CN" sz="2400" b="1" i="1" baseline="-25000">
                <a:solidFill>
                  <a:srgbClr val="FF0000"/>
                </a:solidFill>
                <a:latin typeface="汉仪楷体简" panose="02010600000101010101" charset="-128"/>
                <a:ea typeface="汉仪楷体简" panose="02010600000101010101" charset="-128"/>
                <a:cs typeface="Times New Roman" panose="02020603050405020304" pitchFamily="18" charset="0"/>
              </a:rPr>
              <a:t>1</a:t>
            </a:r>
            <a:endParaRPr lang="en-US" altLang="zh-CN" sz="2400" b="1" i="1" baseline="-25000">
              <a:solidFill>
                <a:srgbClr val="FF0000"/>
              </a:solidFill>
              <a:latin typeface="汉仪楷体简" panose="02010600000101010101" charset="-128"/>
              <a:ea typeface="汉仪楷体简" panose="02010600000101010101" charset="-128"/>
              <a:cs typeface="Times New Roman" panose="02020603050405020304" pitchFamily="18" charset="0"/>
            </a:endParaRPr>
          </a:p>
        </p:txBody>
      </p:sp>
      <p:sp>
        <p:nvSpPr>
          <p:cNvPr id="20" name="文本框 19"/>
          <p:cNvSpPr txBox="1"/>
          <p:nvPr/>
        </p:nvSpPr>
        <p:spPr>
          <a:xfrm>
            <a:off x="3204845" y="2497455"/>
            <a:ext cx="892175" cy="398145"/>
          </a:xfrm>
          <a:prstGeom prst="rect">
            <a:avLst/>
          </a:prstGeom>
          <a:noFill/>
        </p:spPr>
        <p:txBody>
          <a:bodyPr wrap="square" rtlCol="0">
            <a:noAutofit/>
          </a:bodyPr>
          <a:p>
            <a:r>
              <a:rPr lang="en-US" altLang="zh-CN" sz="2400" b="1" i="1">
                <a:solidFill>
                  <a:srgbClr val="FF0000"/>
                </a:solidFill>
                <a:latin typeface="汉仪楷体简" panose="02010600000101010101" charset="-128"/>
                <a:ea typeface="汉仪楷体简" panose="02010600000101010101" charset="-128"/>
                <a:cs typeface="Times New Roman" panose="02020603050405020304" pitchFamily="18" charset="0"/>
              </a:rPr>
              <a:t>F</a:t>
            </a:r>
            <a:r>
              <a:rPr lang="en-US" altLang="zh-CN" sz="2400" b="1" i="1" baseline="-25000">
                <a:solidFill>
                  <a:srgbClr val="FF0000"/>
                </a:solidFill>
                <a:latin typeface="汉仪楷体简" panose="02010600000101010101" charset="-128"/>
                <a:ea typeface="汉仪楷体简" panose="02010600000101010101" charset="-128"/>
                <a:cs typeface="Times New Roman" panose="02020603050405020304" pitchFamily="18" charset="0"/>
              </a:rPr>
              <a:t>2</a:t>
            </a:r>
            <a:endParaRPr lang="en-US" altLang="zh-CN" sz="2400" b="1" i="1" baseline="-25000">
              <a:solidFill>
                <a:srgbClr val="FF0000"/>
              </a:solidFill>
              <a:latin typeface="汉仪楷体简" panose="02010600000101010101" charset="-128"/>
              <a:ea typeface="汉仪楷体简" panose="02010600000101010101" charset="-128"/>
              <a:cs typeface="Times New Roman" panose="02020603050405020304" pitchFamily="18" charset="0"/>
            </a:endParaRPr>
          </a:p>
        </p:txBody>
      </p:sp>
      <p:sp>
        <p:nvSpPr>
          <p:cNvPr id="71683" name="AutoShape 3"/>
          <p:cNvSpPr/>
          <p:nvPr/>
        </p:nvSpPr>
        <p:spPr>
          <a:xfrm>
            <a:off x="1084580" y="5338445"/>
            <a:ext cx="4105275" cy="1259840"/>
          </a:xfrm>
          <a:prstGeom prst="wedgeRoundRectCallout">
            <a:avLst>
              <a:gd name="adj1" fmla="val 25031"/>
              <a:gd name="adj2" fmla="val -208112"/>
              <a:gd name="adj3" fmla="val 16667"/>
            </a:avLst>
          </a:prstGeom>
          <a:noFill/>
          <a:ln w="25400" cap="sq" cmpd="sng">
            <a:solidFill>
              <a:srgbClr val="008080"/>
            </a:solidFill>
            <a:prstDash val="solid"/>
            <a:miter/>
            <a:headEnd type="none" w="med" len="med"/>
            <a:tailEnd type="none" w="med" len="med"/>
          </a:ln>
        </p:spPr>
        <p:txBody>
          <a:bodyPr anchor="t" anchorCtr="0"/>
          <a:p>
            <a:pPr algn="ctr"/>
            <a:r>
              <a:rPr lang="zh-CN" altLang="en-US" sz="3200" dirty="0">
                <a:latin typeface="汉仪楷体简" panose="02010600000101010101" charset="-128"/>
                <a:ea typeface="汉仪楷体简" panose="02010600000101010101" charset="-128"/>
              </a:rPr>
              <a:t>车受到的合力是</a:t>
            </a:r>
            <a:endParaRPr lang="zh-CN" altLang="en-US" sz="3200" dirty="0">
              <a:latin typeface="汉仪楷体简" panose="02010600000101010101" charset="-128"/>
              <a:ea typeface="汉仪楷体简" panose="02010600000101010101" charset="-128"/>
            </a:endParaRPr>
          </a:p>
        </p:txBody>
      </p:sp>
      <p:sp>
        <p:nvSpPr>
          <p:cNvPr id="71684" name="Text Box 4"/>
          <p:cNvSpPr txBox="1"/>
          <p:nvPr/>
        </p:nvSpPr>
        <p:spPr>
          <a:xfrm>
            <a:off x="1614170" y="5910580"/>
            <a:ext cx="2736850" cy="657225"/>
          </a:xfrm>
          <a:prstGeom prst="rect">
            <a:avLst/>
          </a:prstGeom>
          <a:noFill/>
          <a:ln w="9525">
            <a:noFill/>
          </a:ln>
        </p:spPr>
        <p:txBody>
          <a:bodyPr wrap="square" anchor="t" anchorCtr="0">
            <a:spAutoFit/>
          </a:bodyPr>
          <a:p>
            <a:pPr>
              <a:lnSpc>
                <a:spcPct val="115000"/>
              </a:lnSpc>
              <a:spcBef>
                <a:spcPct val="50000"/>
              </a:spcBef>
            </a:pPr>
            <a:r>
              <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rPr>
              <a:t>F</a:t>
            </a:r>
            <a:r>
              <a:rPr lang="en-US" altLang="zh-CN" sz="3200" b="1" dirty="0">
                <a:solidFill>
                  <a:srgbClr val="FF0000"/>
                </a:solidFill>
                <a:latin typeface="汉仪楷体简" panose="02010600000101010101" charset="-128"/>
                <a:ea typeface="汉仪楷体简" panose="02010600000101010101" charset="-128"/>
                <a:cs typeface="汉仪楷体简" panose="02010600000101010101" charset="-128"/>
              </a:rPr>
              <a:t> </a:t>
            </a:r>
            <a:r>
              <a:rPr lang="zh-CN" altLang="en-US" sz="2135" b="1" dirty="0">
                <a:solidFill>
                  <a:srgbClr val="FF0000"/>
                </a:solidFill>
                <a:latin typeface="汉仪楷体简" panose="02010600000101010101" charset="-128"/>
                <a:ea typeface="汉仪楷体简" panose="02010600000101010101" charset="-128"/>
                <a:cs typeface="汉仪楷体简" panose="02010600000101010101" charset="-128"/>
              </a:rPr>
              <a:t>合</a:t>
            </a:r>
            <a:r>
              <a:rPr lang="en-US" altLang="zh-CN" sz="3200" b="1" dirty="0">
                <a:solidFill>
                  <a:srgbClr val="FF0000"/>
                </a:solidFill>
                <a:latin typeface="汉仪楷体简" panose="02010600000101010101" charset="-128"/>
                <a:ea typeface="汉仪楷体简" panose="02010600000101010101" charset="-128"/>
                <a:cs typeface="汉仪楷体简" panose="02010600000101010101" charset="-128"/>
              </a:rPr>
              <a:t>= </a:t>
            </a:r>
            <a:r>
              <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rPr>
              <a:t>F</a:t>
            </a:r>
            <a:r>
              <a:rPr lang="en-US" altLang="zh-CN" sz="3200" b="1" baseline="-18000" dirty="0">
                <a:solidFill>
                  <a:srgbClr val="FF0000"/>
                </a:solidFill>
                <a:latin typeface="汉仪楷体简" panose="02010600000101010101" charset="-128"/>
                <a:ea typeface="汉仪楷体简" panose="02010600000101010101" charset="-128"/>
                <a:cs typeface="汉仪楷体简" panose="02010600000101010101" charset="-128"/>
              </a:rPr>
              <a:t>1</a:t>
            </a:r>
            <a:r>
              <a:rPr lang="en-US" altLang="zh-CN" sz="3200" dirty="0">
                <a:solidFill>
                  <a:srgbClr val="FF0000"/>
                </a:solidFill>
                <a:latin typeface="汉仪楷体简" panose="02010600000101010101" charset="-128"/>
                <a:ea typeface="汉仪楷体简" panose="02010600000101010101" charset="-128"/>
                <a:cs typeface="汉仪楷体简" panose="02010600000101010101" charset="-128"/>
              </a:rPr>
              <a:t> </a:t>
            </a:r>
            <a:r>
              <a:rPr lang="en-US" altLang="zh-CN" sz="3200" b="1" dirty="0">
                <a:solidFill>
                  <a:srgbClr val="FF0000"/>
                </a:solidFill>
                <a:latin typeface="汉仪楷体简" panose="02010600000101010101" charset="-128"/>
                <a:ea typeface="汉仪楷体简" panose="02010600000101010101" charset="-128"/>
                <a:cs typeface="汉仪楷体简" panose="02010600000101010101" charset="-128"/>
              </a:rPr>
              <a:t>+ </a:t>
            </a:r>
            <a:r>
              <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rPr>
              <a:t>F</a:t>
            </a:r>
            <a:r>
              <a:rPr lang="en-US" altLang="zh-CN" sz="3200" b="1" baseline="-18000" dirty="0">
                <a:solidFill>
                  <a:srgbClr val="FF0000"/>
                </a:solidFill>
                <a:latin typeface="汉仪楷体简" panose="02010600000101010101" charset="-128"/>
                <a:ea typeface="汉仪楷体简" panose="02010600000101010101" charset="-128"/>
                <a:cs typeface="汉仪楷体简" panose="02010600000101010101" charset="-128"/>
              </a:rPr>
              <a:t>2</a:t>
            </a:r>
            <a:endParaRPr lang="en-US" altLang="zh-CN" sz="3200" b="1" baseline="-18000" dirty="0">
              <a:solidFill>
                <a:srgbClr val="FF0000"/>
              </a:solidFill>
              <a:latin typeface="汉仪楷体简" panose="02010600000101010101" charset="-128"/>
              <a:ea typeface="汉仪楷体简" panose="02010600000101010101" charset="-128"/>
              <a:cs typeface="汉仪楷体简" panose="02010600000101010101" charset="-128"/>
            </a:endParaRPr>
          </a:p>
        </p:txBody>
      </p:sp>
      <p:grpSp>
        <p:nvGrpSpPr>
          <p:cNvPr id="12" name="组合 11"/>
          <p:cNvGrpSpPr/>
          <p:nvPr/>
        </p:nvGrpSpPr>
        <p:grpSpPr>
          <a:xfrm>
            <a:off x="6479540" y="1025525"/>
            <a:ext cx="4516120" cy="3644900"/>
            <a:chOff x="6973" y="1555"/>
            <a:chExt cx="6693" cy="5501"/>
          </a:xfrm>
          <a:effectLst/>
        </p:grpSpPr>
        <p:pic>
          <p:nvPicPr>
            <p:cNvPr id="3" name="图片 2"/>
            <p:cNvPicPr>
              <a:picLocks noChangeAspect="1"/>
            </p:cNvPicPr>
            <p:nvPr/>
          </p:nvPicPr>
          <p:blipFill>
            <a:blip r:embed="rId2"/>
            <a:srcRect l="24838" t="26457" r="38803" b="28724"/>
            <a:stretch>
              <a:fillRect/>
            </a:stretch>
          </p:blipFill>
          <p:spPr>
            <a:xfrm>
              <a:off x="6973" y="1555"/>
              <a:ext cx="6693" cy="5501"/>
            </a:xfrm>
            <a:prstGeom prst="rect">
              <a:avLst/>
            </a:prstGeom>
          </p:spPr>
        </p:pic>
        <p:sp>
          <p:nvSpPr>
            <p:cNvPr id="5" name="上箭头 4"/>
            <p:cNvSpPr/>
            <p:nvPr/>
          </p:nvSpPr>
          <p:spPr>
            <a:xfrm>
              <a:off x="10380" y="2916"/>
              <a:ext cx="271" cy="1236"/>
            </a:xfrm>
            <a:prstGeom prst="upArrow">
              <a:avLst>
                <a:gd name="adj1" fmla="val 35055"/>
                <a:gd name="adj2" fmla="val 106374"/>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latin typeface="汉仪楷体简" panose="02010600000101010101" charset="-128"/>
                <a:ea typeface="汉仪楷体简" panose="02010600000101010101" charset="-128"/>
                <a:cs typeface="Times New Roman" panose="02020603050405020304" pitchFamily="18" charset="0"/>
              </a:endParaRPr>
            </a:p>
          </p:txBody>
        </p:sp>
        <p:sp>
          <p:nvSpPr>
            <p:cNvPr id="6" name="下箭头 5"/>
            <p:cNvSpPr/>
            <p:nvPr/>
          </p:nvSpPr>
          <p:spPr>
            <a:xfrm>
              <a:off x="10376" y="4258"/>
              <a:ext cx="280" cy="1834"/>
            </a:xfrm>
            <a:prstGeom prst="downArrow">
              <a:avLst>
                <a:gd name="adj1" fmla="val 31147"/>
                <a:gd name="adj2" fmla="val 107213"/>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latin typeface="汉仪楷体简" panose="02010600000101010101" charset="-128"/>
                <a:ea typeface="汉仪楷体简" panose="02010600000101010101" charset="-128"/>
                <a:cs typeface="Times New Roman" panose="02020603050405020304" pitchFamily="18" charset="0"/>
              </a:endParaRPr>
            </a:p>
          </p:txBody>
        </p:sp>
        <p:sp>
          <p:nvSpPr>
            <p:cNvPr id="9" name="文本框 8"/>
            <p:cNvSpPr txBox="1"/>
            <p:nvPr/>
          </p:nvSpPr>
          <p:spPr>
            <a:xfrm>
              <a:off x="10715" y="2689"/>
              <a:ext cx="1350" cy="1005"/>
            </a:xfrm>
            <a:prstGeom prst="rect">
              <a:avLst/>
            </a:prstGeom>
            <a:noFill/>
          </p:spPr>
          <p:txBody>
            <a:bodyPr wrap="square" rtlCol="0">
              <a:spAutoFit/>
            </a:bodyPr>
            <a:p>
              <a:r>
                <a:rPr lang="en-US" altLang="zh-CN" sz="3735" b="1" i="1">
                  <a:solidFill>
                    <a:srgbClr val="FF0000"/>
                  </a:solidFill>
                  <a:latin typeface="汉仪楷体简" panose="02010600000101010101" charset="-128"/>
                  <a:ea typeface="汉仪楷体简" panose="02010600000101010101" charset="-128"/>
                  <a:cs typeface="Times New Roman" panose="02020603050405020304" pitchFamily="18" charset="0"/>
                </a:rPr>
                <a:t>F</a:t>
              </a:r>
              <a:endParaRPr lang="en-US" altLang="zh-CN" sz="3735" b="1" i="1">
                <a:solidFill>
                  <a:srgbClr val="FF0000"/>
                </a:solidFill>
                <a:latin typeface="汉仪楷体简" panose="02010600000101010101" charset="-128"/>
                <a:ea typeface="汉仪楷体简" panose="02010600000101010101" charset="-128"/>
                <a:cs typeface="Times New Roman" panose="02020603050405020304" pitchFamily="18" charset="0"/>
              </a:endParaRPr>
            </a:p>
          </p:txBody>
        </p:sp>
        <p:sp>
          <p:nvSpPr>
            <p:cNvPr id="10" name="文本框 9"/>
            <p:cNvSpPr txBox="1"/>
            <p:nvPr/>
          </p:nvSpPr>
          <p:spPr>
            <a:xfrm>
              <a:off x="10571" y="5587"/>
              <a:ext cx="1392" cy="1005"/>
            </a:xfrm>
            <a:prstGeom prst="rect">
              <a:avLst/>
            </a:prstGeom>
            <a:noFill/>
          </p:spPr>
          <p:txBody>
            <a:bodyPr wrap="square" rtlCol="0">
              <a:spAutoFit/>
            </a:bodyPr>
            <a:p>
              <a:r>
                <a:rPr lang="en-US" altLang="zh-CN" sz="3735" b="1" i="1">
                  <a:solidFill>
                    <a:srgbClr val="FF0000"/>
                  </a:solidFill>
                  <a:latin typeface="汉仪楷体简" panose="02010600000101010101" charset="-128"/>
                  <a:ea typeface="汉仪楷体简" panose="02010600000101010101" charset="-128"/>
                  <a:cs typeface="Times New Roman" panose="02020603050405020304" pitchFamily="18" charset="0"/>
                </a:rPr>
                <a:t>G</a:t>
              </a:r>
              <a:endParaRPr lang="en-US" altLang="zh-CN" sz="3735" b="1" i="1">
                <a:solidFill>
                  <a:srgbClr val="FF0000"/>
                </a:solidFill>
                <a:latin typeface="汉仪楷体简" panose="02010600000101010101" charset="-128"/>
                <a:ea typeface="汉仪楷体简" panose="02010600000101010101" charset="-128"/>
                <a:cs typeface="Times New Roman" panose="02020603050405020304" pitchFamily="18" charset="0"/>
              </a:endParaRPr>
            </a:p>
          </p:txBody>
        </p:sp>
        <p:sp>
          <p:nvSpPr>
            <p:cNvPr id="11" name="椭圆 10"/>
            <p:cNvSpPr/>
            <p:nvPr/>
          </p:nvSpPr>
          <p:spPr>
            <a:xfrm>
              <a:off x="10402" y="4148"/>
              <a:ext cx="227" cy="227"/>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400">
                <a:latin typeface="汉仪楷体简" panose="02010600000101010101" charset="-128"/>
                <a:ea typeface="汉仪楷体简" panose="02010600000101010101" charset="-128"/>
                <a:cs typeface="Times New Roman" panose="02020603050405020304" pitchFamily="18" charset="0"/>
              </a:endParaRPr>
            </a:p>
          </p:txBody>
        </p:sp>
      </p:grpSp>
      <p:sp>
        <p:nvSpPr>
          <p:cNvPr id="7" name="圆角矩形标注 6"/>
          <p:cNvSpPr/>
          <p:nvPr/>
        </p:nvSpPr>
        <p:spPr>
          <a:xfrm>
            <a:off x="6690360" y="5288280"/>
            <a:ext cx="4302125" cy="1268730"/>
          </a:xfrm>
          <a:prstGeom prst="wedgeRoundRectCallout">
            <a:avLst>
              <a:gd name="adj1" fmla="val -821"/>
              <a:gd name="adj2" fmla="val -242842"/>
              <a:gd name="adj3" fmla="val 16667"/>
            </a:avLst>
          </a:prstGeom>
          <a:noFill/>
          <a:ln>
            <a:solidFill>
              <a:srgbClr val="008080"/>
            </a:solidFill>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algn="ctr"/>
            <a:r>
              <a:rPr lang="zh-CN" altLang="en-US" sz="3200">
                <a:solidFill>
                  <a:schemeClr val="tx1"/>
                </a:solidFill>
                <a:latin typeface="汉仪楷体简" panose="02010600000101010101" charset="-128"/>
                <a:ea typeface="汉仪楷体简" panose="02010600000101010101" charset="-128"/>
              </a:rPr>
              <a:t>运动员受到的合力是</a:t>
            </a:r>
            <a:endParaRPr lang="zh-CN" altLang="en-US" sz="3200">
              <a:solidFill>
                <a:schemeClr val="tx1"/>
              </a:solidFill>
              <a:latin typeface="汉仪楷体简" panose="02010600000101010101" charset="-128"/>
              <a:ea typeface="汉仪楷体简" panose="02010600000101010101" charset="-128"/>
            </a:endParaRPr>
          </a:p>
        </p:txBody>
      </p:sp>
      <p:sp>
        <p:nvSpPr>
          <p:cNvPr id="15" name="Text Box 4"/>
          <p:cNvSpPr txBox="1"/>
          <p:nvPr/>
        </p:nvSpPr>
        <p:spPr>
          <a:xfrm>
            <a:off x="7165975" y="5869940"/>
            <a:ext cx="2736850" cy="657225"/>
          </a:xfrm>
          <a:prstGeom prst="rect">
            <a:avLst/>
          </a:prstGeom>
          <a:noFill/>
          <a:ln w="9525">
            <a:noFill/>
          </a:ln>
        </p:spPr>
        <p:txBody>
          <a:bodyPr wrap="square" anchor="t" anchorCtr="0">
            <a:spAutoFit/>
          </a:bodyPr>
          <a:p>
            <a:pPr>
              <a:lnSpc>
                <a:spcPct val="115000"/>
              </a:lnSpc>
              <a:spcBef>
                <a:spcPct val="50000"/>
              </a:spcBef>
            </a:pPr>
            <a:r>
              <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rPr>
              <a:t>F</a:t>
            </a:r>
            <a:r>
              <a:rPr lang="en-US" altLang="zh-CN" sz="3200" b="1" dirty="0">
                <a:solidFill>
                  <a:srgbClr val="FF0000"/>
                </a:solidFill>
                <a:latin typeface="汉仪楷体简" panose="02010600000101010101" charset="-128"/>
                <a:ea typeface="汉仪楷体简" panose="02010600000101010101" charset="-128"/>
                <a:cs typeface="汉仪楷体简" panose="02010600000101010101" charset="-128"/>
              </a:rPr>
              <a:t> </a:t>
            </a:r>
            <a:r>
              <a:rPr lang="zh-CN" altLang="en-US" sz="2135" b="1" dirty="0">
                <a:solidFill>
                  <a:srgbClr val="FF0000"/>
                </a:solidFill>
                <a:latin typeface="汉仪楷体简" panose="02010600000101010101" charset="-128"/>
                <a:ea typeface="汉仪楷体简" panose="02010600000101010101" charset="-128"/>
                <a:cs typeface="汉仪楷体简" panose="02010600000101010101" charset="-128"/>
              </a:rPr>
              <a:t>合</a:t>
            </a:r>
            <a:r>
              <a:rPr lang="en-US" altLang="zh-CN" sz="3200" b="1" dirty="0">
                <a:solidFill>
                  <a:srgbClr val="FF0000"/>
                </a:solidFill>
                <a:latin typeface="汉仪楷体简" panose="02010600000101010101" charset="-128"/>
                <a:ea typeface="汉仪楷体简" panose="02010600000101010101" charset="-128"/>
                <a:cs typeface="汉仪楷体简" panose="02010600000101010101" charset="-128"/>
              </a:rPr>
              <a:t>= </a:t>
            </a:r>
            <a:r>
              <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rPr>
              <a:t>G</a:t>
            </a:r>
            <a:r>
              <a:rPr lang="en-US" altLang="zh-CN" sz="3200" dirty="0">
                <a:solidFill>
                  <a:srgbClr val="FF0000"/>
                </a:solidFill>
                <a:latin typeface="汉仪楷体简" panose="02010600000101010101" charset="-128"/>
                <a:ea typeface="汉仪楷体简" panose="02010600000101010101" charset="-128"/>
                <a:cs typeface="汉仪楷体简" panose="02010600000101010101" charset="-128"/>
              </a:rPr>
              <a:t> </a:t>
            </a:r>
            <a:r>
              <a:rPr lang="en-US" altLang="zh-CN" sz="3200" b="1" dirty="0">
                <a:solidFill>
                  <a:srgbClr val="FF0000"/>
                </a:solidFill>
                <a:latin typeface="汉仪楷体简" panose="02010600000101010101" charset="-128"/>
                <a:ea typeface="汉仪楷体简" panose="02010600000101010101" charset="-128"/>
                <a:cs typeface="汉仪楷体简" panose="02010600000101010101" charset="-128"/>
              </a:rPr>
              <a:t>- </a:t>
            </a:r>
            <a:r>
              <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rPr>
              <a:t>F</a:t>
            </a:r>
            <a:endParaRPr lang="en-US" altLang="zh-CN" sz="3200" b="1" i="1" dirty="0">
              <a:solidFill>
                <a:srgbClr val="FF0000"/>
              </a:solidFill>
              <a:latin typeface="汉仪楷体简" panose="02010600000101010101" charset="-128"/>
              <a:ea typeface="汉仪楷体简" panose="02010600000101010101" charset="-128"/>
              <a:cs typeface="汉仪楷体简" panose="0201060000010101010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1684"/>
                                        </p:tgtEl>
                                        <p:attrNameLst>
                                          <p:attrName>style.visibility</p:attrName>
                                        </p:attrNameLst>
                                      </p:cBhvr>
                                      <p:to>
                                        <p:strVal val="visible"/>
                                      </p:to>
                                    </p:set>
                                    <p:anim calcmode="discrete" valueType="clr">
                                      <p:cBhvr override="childStyle">
                                        <p:cTn id="12" dur="80"/>
                                        <p:tgtEl>
                                          <p:spTgt spid="716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1684"/>
                                        </p:tgtEl>
                                        <p:attrNameLst>
                                          <p:attrName>fillcolor</p:attrName>
                                        </p:attrNameLst>
                                      </p:cBhvr>
                                      <p:tavLst>
                                        <p:tav tm="0">
                                          <p:val>
                                            <p:clrVal>
                                              <a:schemeClr val="accent2"/>
                                            </p:clrVal>
                                          </p:val>
                                        </p:tav>
                                        <p:tav tm="50000">
                                          <p:val>
                                            <p:clrVal>
                                              <a:schemeClr val="hlink"/>
                                            </p:clrVal>
                                          </p:val>
                                        </p:tav>
                                      </p:tavLst>
                                    </p:anim>
                                    <p:set>
                                      <p:cBhvr>
                                        <p:cTn id="14" dur="80"/>
                                        <p:tgtEl>
                                          <p:spTgt spid="7168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5"/>
                                        </p:tgtEl>
                                        <p:attrNameLst>
                                          <p:attrName>style.visibility</p:attrName>
                                        </p:attrNameLst>
                                      </p:cBhvr>
                                      <p:to>
                                        <p:strVal val="visible"/>
                                      </p:to>
                                    </p:set>
                                    <p:anim calcmode="discrete" valueType="clr">
                                      <p:cBhvr override="childStyle">
                                        <p:cTn id="2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5"/>
                                        </p:tgtEl>
                                        <p:attrNameLst>
                                          <p:attrName>fillcolor</p:attrName>
                                        </p:attrNameLst>
                                      </p:cBhvr>
                                      <p:tavLst>
                                        <p:tav tm="0">
                                          <p:val>
                                            <p:clrVal>
                                              <a:schemeClr val="accent2"/>
                                            </p:clrVal>
                                          </p:val>
                                        </p:tav>
                                        <p:tav tm="50000">
                                          <p:val>
                                            <p:clrVal>
                                              <a:schemeClr val="hlink"/>
                                            </p:clrVal>
                                          </p:val>
                                        </p:tav>
                                      </p:tavLst>
                                    </p:anim>
                                    <p:set>
                                      <p:cBhvr>
                                        <p:cTn id="26"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ldLvl="0" animBg="1"/>
      <p:bldP spid="71684" grpId="0"/>
      <p:bldP spid="15" grpId="0"/>
      <p:bldP spid="7" grpId="0" bldLvl="0" animBg="1"/>
      <p:bldP spid="7" grpId="1" animBg="1"/>
      <p:bldP spid="18" grpId="1" animBg="1"/>
      <p:bldP spid="14" grpId="1" animBg="1"/>
      <p:bldP spid="19" grpId="1"/>
      <p:bldP spid="2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1240155" y="840740"/>
            <a:ext cx="10027920" cy="4771390"/>
          </a:xfrm>
          <a:prstGeom prst="rect">
            <a:avLst/>
          </a:prstGeom>
          <a:noFill/>
        </p:spPr>
        <p:txBody>
          <a:bodyPr wrap="square" lIns="63500" tIns="25400" rIns="63500" bIns="25400" rtlCol="0" anchor="ctr" anchorCtr="0">
            <a:normAutofit fontScale="80000"/>
          </a:bodyPr>
          <a:p>
            <a:pPr marL="0" lvl="0" algn="l">
              <a:lnSpc>
                <a:spcPct val="150000"/>
              </a:lnSpc>
              <a:spcBef>
                <a:spcPts val="0"/>
              </a:spcBef>
              <a:spcAft>
                <a:spcPts val="0"/>
              </a:spcAft>
              <a:buNone/>
            </a:pPr>
            <a:r>
              <a:rPr lang="en-US" altLang="zh-CN" sz="4700" spc="170" dirty="0">
                <a:solidFill>
                  <a:schemeClr val="tx1"/>
                </a:solidFill>
                <a:uFillTx/>
                <a:latin typeface="微软雅黑" panose="020B0503020204020204" charset="-122"/>
                <a:ea typeface="微软雅黑" panose="020B0503020204020204" charset="-122"/>
              </a:rPr>
              <a:t>1</a:t>
            </a:r>
            <a:r>
              <a:rPr lang="zh-CN" altLang="en-US" sz="4700" spc="170" dirty="0">
                <a:solidFill>
                  <a:schemeClr val="tx1"/>
                </a:solidFill>
                <a:uFillTx/>
                <a:latin typeface="微软雅黑" panose="020B0503020204020204" charset="-122"/>
                <a:ea typeface="微软雅黑" panose="020B0503020204020204" charset="-122"/>
              </a:rPr>
              <a:t>、</a:t>
            </a:r>
            <a:r>
              <a:rPr lang="zh-CN" altLang="en-US" sz="4600" b="1" spc="170" dirty="0">
                <a:solidFill>
                  <a:schemeClr val="accent1"/>
                </a:solidFill>
                <a:uFillTx/>
                <a:latin typeface="微软雅黑" panose="020B0503020204020204" charset="-122"/>
                <a:ea typeface="微软雅黑" panose="020B0503020204020204" charset="-122"/>
              </a:rPr>
              <a:t>有关合力与分力的说法错误的是</a:t>
            </a:r>
            <a:r>
              <a:rPr lang="en-US" altLang="zh-CN" sz="4600" b="1" spc="170" dirty="0">
                <a:solidFill>
                  <a:schemeClr val="accent1"/>
                </a:solidFill>
                <a:uFillTx/>
                <a:latin typeface="微软雅黑" panose="020B0503020204020204" charset="-122"/>
                <a:ea typeface="微软雅黑" panose="020B0503020204020204" charset="-122"/>
              </a:rPr>
              <a:t>(     ) </a:t>
            </a:r>
            <a:endParaRPr lang="en-US" altLang="zh-CN" sz="4600" b="1"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4000" spc="170" dirty="0">
                <a:solidFill>
                  <a:schemeClr val="tx1"/>
                </a:solidFill>
                <a:uFillTx/>
                <a:latin typeface="微软雅黑" panose="020B0503020204020204" charset="-122"/>
                <a:ea typeface="微软雅黑" panose="020B0503020204020204" charset="-122"/>
              </a:rPr>
              <a:t>A.</a:t>
            </a:r>
            <a:r>
              <a:rPr lang="zh-CN" altLang="en-US" sz="4000" spc="170" dirty="0">
                <a:solidFill>
                  <a:schemeClr val="tx1"/>
                </a:solidFill>
                <a:uFillTx/>
                <a:latin typeface="微软雅黑" panose="020B0503020204020204" charset="-122"/>
                <a:ea typeface="微软雅黑" panose="020B0503020204020204" charset="-122"/>
              </a:rPr>
              <a:t>合力的作用效果可以替代分力的作用效果</a:t>
            </a:r>
            <a:endParaRPr lang="zh-CN" altLang="en-US" sz="40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4000" spc="170" dirty="0">
                <a:solidFill>
                  <a:schemeClr val="tx1"/>
                </a:solidFill>
                <a:uFillTx/>
                <a:latin typeface="微软雅黑" panose="020B0503020204020204" charset="-122"/>
                <a:ea typeface="微软雅黑" panose="020B0503020204020204" charset="-122"/>
              </a:rPr>
              <a:t>B.</a:t>
            </a:r>
            <a:r>
              <a:rPr lang="zh-CN" altLang="en-US" sz="4000" spc="170" dirty="0">
                <a:solidFill>
                  <a:schemeClr val="tx1"/>
                </a:solidFill>
                <a:uFillTx/>
                <a:latin typeface="微软雅黑" panose="020B0503020204020204" charset="-122"/>
                <a:ea typeface="微软雅黑" panose="020B0503020204020204" charset="-122"/>
              </a:rPr>
              <a:t>合力和分力都是实际存在的力</a:t>
            </a:r>
            <a:endParaRPr lang="zh-CN" altLang="en-US" sz="40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4000" spc="170" dirty="0">
                <a:solidFill>
                  <a:schemeClr val="tx1"/>
                </a:solidFill>
                <a:uFillTx/>
                <a:latin typeface="微软雅黑" panose="020B0503020204020204" charset="-122"/>
                <a:ea typeface="微软雅黑" panose="020B0503020204020204" charset="-122"/>
              </a:rPr>
              <a:t>C.</a:t>
            </a:r>
            <a:r>
              <a:rPr lang="zh-CN" altLang="en-US" sz="4000" spc="170" dirty="0">
                <a:solidFill>
                  <a:schemeClr val="tx1"/>
                </a:solidFill>
                <a:uFillTx/>
                <a:latin typeface="微软雅黑" panose="020B0503020204020204" charset="-122"/>
                <a:ea typeface="微软雅黑" panose="020B0503020204020204" charset="-122"/>
              </a:rPr>
              <a:t>考虑合力时就不考虑分力了</a:t>
            </a:r>
            <a:endParaRPr lang="zh-CN" altLang="en-US" sz="40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4000" spc="170" dirty="0">
                <a:solidFill>
                  <a:schemeClr val="tx1"/>
                </a:solidFill>
                <a:uFillTx/>
                <a:latin typeface="微软雅黑" panose="020B0503020204020204" charset="-122"/>
                <a:ea typeface="微软雅黑" panose="020B0503020204020204" charset="-122"/>
              </a:rPr>
              <a:t>D.</a:t>
            </a:r>
            <a:r>
              <a:rPr lang="zh-CN" altLang="en-US" sz="4000" spc="170" dirty="0">
                <a:solidFill>
                  <a:schemeClr val="tx1"/>
                </a:solidFill>
                <a:uFillTx/>
                <a:latin typeface="微软雅黑" panose="020B0503020204020204" charset="-122"/>
                <a:ea typeface="微软雅黑" panose="020B0503020204020204" charset="-122"/>
              </a:rPr>
              <a:t>合力和分力是等效替代关系</a:t>
            </a:r>
            <a:endParaRPr lang="en-US" altLang="zh-CN" sz="2900"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3300" b="1" spc="170" dirty="0">
                <a:solidFill>
                  <a:schemeClr val="accent1"/>
                </a:solidFill>
                <a:uFillTx/>
                <a:latin typeface="微软雅黑" panose="020B0503020204020204" charset="-122"/>
                <a:ea typeface="微软雅黑" panose="020B0503020204020204" charset="-122"/>
              </a:rPr>
              <a:t> </a:t>
            </a:r>
            <a:endParaRPr lang="en-US" altLang="zh-CN" sz="3300" b="1" spc="170" dirty="0">
              <a:solidFill>
                <a:schemeClr val="tx1"/>
              </a:solidFill>
              <a:uFillTx/>
              <a:latin typeface="微软雅黑" panose="020B0503020204020204" charset="-122"/>
              <a:ea typeface="微软雅黑" panose="020B0503020204020204" charset="-122"/>
            </a:endParaRPr>
          </a:p>
        </p:txBody>
      </p:sp>
      <p:grpSp>
        <p:nvGrpSpPr>
          <p:cNvPr id="2" name="组合 1"/>
          <p:cNvGrpSpPr/>
          <p:nvPr>
            <p:custDataLst>
              <p:tags r:id="rId2"/>
            </p:custDataLst>
          </p:nvPr>
        </p:nvGrpSpPr>
        <p:grpSpPr>
          <a:xfrm>
            <a:off x="457200" y="457200"/>
            <a:ext cx="11277600" cy="5943600"/>
            <a:chOff x="720" y="720"/>
            <a:chExt cx="17760" cy="9360"/>
          </a:xfrm>
        </p:grpSpPr>
        <p:sp>
          <p:nvSpPr>
            <p:cNvPr id="3" name="图形 11"/>
            <p:cNvSpPr/>
            <p:nvPr>
              <p:custDataLst>
                <p:tags r:id="rId3"/>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4" name="图形 11"/>
            <p:cNvSpPr/>
            <p:nvPr>
              <p:custDataLst>
                <p:tags r:id="rId4"/>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5" name="直接连接符 4"/>
            <p:cNvCxnSpPr/>
            <p:nvPr>
              <p:custDataLst>
                <p:tags r:id="rId5"/>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6" name="直接连接符 5"/>
            <p:cNvCxnSpPr/>
            <p:nvPr>
              <p:custDataLst>
                <p:tags r:id="rId6"/>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7"/>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8" name="图形 11"/>
            <p:cNvSpPr/>
            <p:nvPr>
              <p:custDataLst>
                <p:tags r:id="rId8"/>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9" name="图形 11"/>
            <p:cNvSpPr/>
            <p:nvPr>
              <p:custDataLst>
                <p:tags r:id="rId9"/>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0" name="直接连接符 9"/>
            <p:cNvCxnSpPr/>
            <p:nvPr>
              <p:custDataLst>
                <p:tags r:id="rId10"/>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1" name="图形 11"/>
            <p:cNvSpPr/>
            <p:nvPr>
              <p:custDataLst>
                <p:tags r:id="rId11"/>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2" name="图形 11"/>
            <p:cNvSpPr/>
            <p:nvPr>
              <p:custDataLst>
                <p:tags r:id="rId12"/>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3" name="直接连接符 12"/>
            <p:cNvCxnSpPr/>
            <p:nvPr>
              <p:custDataLst>
                <p:tags r:id="rId13"/>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4" name="直接连接符 13"/>
            <p:cNvCxnSpPr/>
            <p:nvPr>
              <p:custDataLst>
                <p:tags r:id="rId14"/>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5"/>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6" name="图形 11"/>
            <p:cNvSpPr/>
            <p:nvPr>
              <p:custDataLst>
                <p:tags r:id="rId16"/>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7" name="图形 11"/>
            <p:cNvSpPr/>
            <p:nvPr>
              <p:custDataLst>
                <p:tags r:id="rId17"/>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8" name="直接连接符 17"/>
            <p:cNvCxnSpPr/>
            <p:nvPr>
              <p:custDataLst>
                <p:tags r:id="rId18"/>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sp>
        <p:nvSpPr>
          <p:cNvPr id="20" name="QC_5_AN.6_1#603e54bb6.bracket?vis=1&amp;pid=8c8cce2ee&amp;color=0,0,0&amp;vpa=4&amp;vtp=1"/>
          <p:cNvSpPr/>
          <p:nvPr/>
        </p:nvSpPr>
        <p:spPr>
          <a:xfrm>
            <a:off x="9326542" y="1275589"/>
            <a:ext cx="565151" cy="638133"/>
          </a:xfrm>
          <a:prstGeom prst="rect">
            <a:avLst/>
          </a:prstGeom>
          <a:noFill/>
        </p:spPr>
        <p:txBody>
          <a:bodyPr wrap="none" lIns="0" tIns="0" rIns="0" bIns="0" rtlCol="0" anchor="t"/>
          <a:lstStyle/>
          <a:p>
            <a:pPr algn="ctr" latinLnBrk="1">
              <a:lnSpc>
                <a:spcPts val="4200"/>
              </a:lnSpc>
            </a:pPr>
            <a:r>
              <a:rPr lang="en-US" altLang="zh-CN" sz="3200" b="1" i="0" dirty="0">
                <a:solidFill>
                  <a:srgbClr val="C00000"/>
                </a:solidFill>
                <a:latin typeface="Times New Roman" panose="02020603050405020304" pitchFamily="18" charset="0"/>
                <a:ea typeface="宋体" panose="02010600030101010101" pitchFamily="2" charset="-122"/>
                <a:cs typeface="Times New Roman" panose="02020603050405020304" pitchFamily="34" charset="-120"/>
              </a:rPr>
              <a:t>B</a:t>
            </a:r>
            <a:endParaRPr lang="en-US" altLang="zh-CN" sz="3200" dirty="0"/>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1240155" y="990600"/>
            <a:ext cx="10027920" cy="4771390"/>
          </a:xfrm>
          <a:prstGeom prst="rect">
            <a:avLst/>
          </a:prstGeom>
          <a:noFill/>
        </p:spPr>
        <p:txBody>
          <a:bodyPr wrap="square" lIns="63500" tIns="25400" rIns="63500" bIns="25400" rtlCol="0" anchor="ctr" anchorCtr="0">
            <a:normAutofit/>
          </a:bodyPr>
          <a:p>
            <a:pPr marL="0" lvl="0" algn="l">
              <a:lnSpc>
                <a:spcPct val="150000"/>
              </a:lnSpc>
              <a:spcBef>
                <a:spcPts val="0"/>
              </a:spcBef>
              <a:spcAft>
                <a:spcPts val="0"/>
              </a:spcAft>
              <a:buNone/>
            </a:pPr>
            <a:r>
              <a:rPr lang="en-US" altLang="zh-CN" sz="3200" b="1" spc="170" dirty="0">
                <a:solidFill>
                  <a:schemeClr val="tx1"/>
                </a:solidFill>
                <a:uFillTx/>
                <a:latin typeface="微软雅黑" panose="020B0503020204020204" charset="-122"/>
                <a:ea typeface="微软雅黑" panose="020B0503020204020204" charset="-122"/>
              </a:rPr>
              <a:t>2</a:t>
            </a:r>
            <a:r>
              <a:rPr lang="zh-CN" altLang="en-US" sz="3200" b="1" spc="170" dirty="0">
                <a:solidFill>
                  <a:schemeClr val="tx1"/>
                </a:solidFill>
                <a:uFillTx/>
                <a:latin typeface="微软雅黑" panose="020B0503020204020204" charset="-122"/>
                <a:ea typeface="微软雅黑" panose="020B0503020204020204" charset="-122"/>
              </a:rPr>
              <a:t>、</a:t>
            </a:r>
            <a:r>
              <a:rPr lang="zh-CN" altLang="en-US" sz="3600" b="1" spc="170" dirty="0">
                <a:solidFill>
                  <a:schemeClr val="accent1"/>
                </a:solidFill>
                <a:uFillTx/>
                <a:latin typeface="微软雅黑" panose="020B0503020204020204" charset="-122"/>
                <a:ea typeface="微软雅黑" panose="020B0503020204020204" charset="-122"/>
              </a:rPr>
              <a:t>作用在一个物体上的两个力的大小分别为F</a:t>
            </a:r>
            <a:r>
              <a:rPr lang="zh-CN" altLang="en-US" sz="3600" b="1" spc="170" baseline="-25000" dirty="0">
                <a:solidFill>
                  <a:schemeClr val="accent1"/>
                </a:solidFill>
                <a:uFillTx/>
                <a:latin typeface="微软雅黑" panose="020B0503020204020204" charset="-122"/>
                <a:ea typeface="微软雅黑" panose="020B0503020204020204" charset="-122"/>
              </a:rPr>
              <a:t>1</a:t>
            </a:r>
            <a:r>
              <a:rPr lang="zh-CN" altLang="en-US" sz="3600" b="1" spc="170" dirty="0">
                <a:solidFill>
                  <a:schemeClr val="accent1"/>
                </a:solidFill>
                <a:uFillTx/>
                <a:latin typeface="微软雅黑" panose="020B0503020204020204" charset="-122"/>
                <a:ea typeface="微软雅黑" panose="020B0503020204020204" charset="-122"/>
              </a:rPr>
              <a:t>=5 N ，F</a:t>
            </a:r>
            <a:r>
              <a:rPr lang="zh-CN" altLang="en-US" sz="3600" b="1" spc="170" baseline="-25000" dirty="0">
                <a:solidFill>
                  <a:schemeClr val="accent1"/>
                </a:solidFill>
                <a:uFillTx/>
                <a:latin typeface="微软雅黑" panose="020B0503020204020204" charset="-122"/>
                <a:ea typeface="微软雅黑" panose="020B0503020204020204" charset="-122"/>
              </a:rPr>
              <a:t>2</a:t>
            </a:r>
            <a:r>
              <a:rPr lang="zh-CN" altLang="en-US" sz="3600" b="1" spc="170" dirty="0">
                <a:solidFill>
                  <a:schemeClr val="accent1"/>
                </a:solidFill>
                <a:uFillTx/>
                <a:latin typeface="微软雅黑" panose="020B0503020204020204" charset="-122"/>
                <a:ea typeface="微软雅黑" panose="020B0503020204020204" charset="-122"/>
              </a:rPr>
              <a:t>=4 N 。如果这两个力作用在同一条直线上，则它们的合力大小(     ) </a:t>
            </a:r>
            <a:endParaRPr lang="zh-CN" altLang="en-US" sz="4600" b="1"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A.</a:t>
            </a:r>
            <a:r>
              <a:rPr lang="zh-CN" altLang="en-US" sz="2800" spc="170" dirty="0">
                <a:solidFill>
                  <a:schemeClr val="tx1"/>
                </a:solidFill>
                <a:uFillTx/>
                <a:latin typeface="微软雅黑" panose="020B0503020204020204" charset="-122"/>
                <a:ea typeface="微软雅黑" panose="020B0503020204020204" charset="-122"/>
              </a:rPr>
              <a:t>一定是</a:t>
            </a:r>
            <a:r>
              <a:rPr lang="en-US" altLang="zh-CN" sz="2800" spc="170" dirty="0">
                <a:solidFill>
                  <a:schemeClr val="tx1"/>
                </a:solidFill>
                <a:uFillTx/>
                <a:latin typeface="微软雅黑" panose="020B0503020204020204" charset="-122"/>
                <a:ea typeface="微软雅黑" panose="020B0503020204020204" charset="-122"/>
              </a:rPr>
              <a:t>9</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B.</a:t>
            </a:r>
            <a:r>
              <a:rPr lang="zh-CN" altLang="en-US" sz="2800" spc="170" dirty="0">
                <a:solidFill>
                  <a:schemeClr val="tx1"/>
                </a:solidFill>
                <a:uFillTx/>
                <a:latin typeface="微软雅黑" panose="020B0503020204020204" charset="-122"/>
                <a:ea typeface="微软雅黑" panose="020B0503020204020204" charset="-122"/>
              </a:rPr>
              <a:t>一定是</a:t>
            </a:r>
            <a:r>
              <a:rPr lang="en-US" altLang="zh-CN" sz="2800" spc="170" dirty="0">
                <a:solidFill>
                  <a:schemeClr val="tx1"/>
                </a:solidFill>
                <a:uFillTx/>
                <a:latin typeface="微软雅黑" panose="020B0503020204020204" charset="-122"/>
                <a:ea typeface="微软雅黑" panose="020B0503020204020204" charset="-122"/>
              </a:rPr>
              <a:t>1</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a:t>
            </a:r>
            <a:endParaRPr lang="en-US" altLang="zh-CN"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C.</a:t>
            </a:r>
            <a:r>
              <a:rPr lang="zh-CN" altLang="en-US" sz="2800" spc="170" dirty="0">
                <a:solidFill>
                  <a:schemeClr val="tx1"/>
                </a:solidFill>
                <a:uFillTx/>
                <a:latin typeface="微软雅黑" panose="020B0503020204020204" charset="-122"/>
                <a:ea typeface="微软雅黑" panose="020B0503020204020204" charset="-122"/>
              </a:rPr>
              <a:t>可能是</a:t>
            </a:r>
            <a:r>
              <a:rPr lang="en-US" altLang="zh-CN" sz="2800" spc="170" dirty="0">
                <a:solidFill>
                  <a:schemeClr val="tx1"/>
                </a:solidFill>
                <a:uFillTx/>
                <a:latin typeface="微软雅黑" panose="020B0503020204020204" charset="-122"/>
                <a:ea typeface="微软雅黑" panose="020B0503020204020204" charset="-122"/>
              </a:rPr>
              <a:t>9</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a:t>
            </a:r>
            <a:r>
              <a:rPr lang="zh-CN" altLang="en-US" sz="2800" spc="170" dirty="0">
                <a:solidFill>
                  <a:schemeClr val="tx1"/>
                </a:solidFill>
                <a:uFillTx/>
                <a:latin typeface="微软雅黑" panose="020B0503020204020204" charset="-122"/>
                <a:ea typeface="微软雅黑" panose="020B0503020204020204" charset="-122"/>
              </a:rPr>
              <a:t>或</a:t>
            </a:r>
            <a:r>
              <a:rPr lang="en-US" altLang="zh-CN" sz="2800" spc="170" dirty="0">
                <a:solidFill>
                  <a:schemeClr val="tx1"/>
                </a:solidFill>
                <a:uFillTx/>
                <a:latin typeface="微软雅黑" panose="020B0503020204020204" charset="-122"/>
                <a:ea typeface="微软雅黑" panose="020B0503020204020204" charset="-122"/>
              </a:rPr>
              <a:t>1</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D.</a:t>
            </a:r>
            <a:r>
              <a:rPr lang="zh-CN" altLang="en-US" sz="2800" spc="170" dirty="0">
                <a:solidFill>
                  <a:schemeClr val="tx1"/>
                </a:solidFill>
                <a:uFillTx/>
                <a:latin typeface="微软雅黑" panose="020B0503020204020204" charset="-122"/>
                <a:ea typeface="微软雅黑" panose="020B0503020204020204" charset="-122"/>
              </a:rPr>
              <a:t>可能是</a:t>
            </a:r>
            <a:r>
              <a:rPr lang="en-US" altLang="zh-CN" sz="2800" spc="170" dirty="0">
                <a:solidFill>
                  <a:schemeClr val="tx1"/>
                </a:solidFill>
                <a:uFillTx/>
                <a:latin typeface="微软雅黑" panose="020B0503020204020204" charset="-122"/>
                <a:ea typeface="微软雅黑" panose="020B0503020204020204" charset="-122"/>
              </a:rPr>
              <a:t>5</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a:t>
            </a:r>
            <a:r>
              <a:rPr lang="zh-CN" altLang="en-US" sz="2800" spc="170" dirty="0">
                <a:solidFill>
                  <a:schemeClr val="tx1"/>
                </a:solidFill>
                <a:uFillTx/>
                <a:latin typeface="微软雅黑" panose="020B0503020204020204" charset="-122"/>
                <a:ea typeface="微软雅黑" panose="020B0503020204020204" charset="-122"/>
              </a:rPr>
              <a:t>或</a:t>
            </a:r>
            <a:r>
              <a:rPr lang="en-US" altLang="zh-CN" sz="2800" spc="170" dirty="0">
                <a:solidFill>
                  <a:schemeClr val="tx1"/>
                </a:solidFill>
                <a:uFillTx/>
                <a:latin typeface="微软雅黑" panose="020B0503020204020204" charset="-122"/>
                <a:ea typeface="微软雅黑" panose="020B0503020204020204" charset="-122"/>
              </a:rPr>
              <a:t>4</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a:t>
            </a:r>
            <a:endParaRPr lang="en-US" altLang="zh-CN"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endParaRPr lang="zh-CN" altLang="en-US" sz="2800" spc="170" dirty="0">
              <a:solidFill>
                <a:schemeClr val="tx1"/>
              </a:solidFill>
              <a:uFillTx/>
              <a:latin typeface="微软雅黑" panose="020B0503020204020204" charset="-122"/>
              <a:ea typeface="微软雅黑" panose="020B0503020204020204" charset="-122"/>
            </a:endParaRPr>
          </a:p>
        </p:txBody>
      </p:sp>
      <p:grpSp>
        <p:nvGrpSpPr>
          <p:cNvPr id="2" name="组合 1"/>
          <p:cNvGrpSpPr/>
          <p:nvPr>
            <p:custDataLst>
              <p:tags r:id="rId2"/>
            </p:custDataLst>
          </p:nvPr>
        </p:nvGrpSpPr>
        <p:grpSpPr>
          <a:xfrm>
            <a:off x="457200" y="457200"/>
            <a:ext cx="11277600" cy="5943600"/>
            <a:chOff x="720" y="720"/>
            <a:chExt cx="17760" cy="9360"/>
          </a:xfrm>
        </p:grpSpPr>
        <p:sp>
          <p:nvSpPr>
            <p:cNvPr id="3" name="图形 11"/>
            <p:cNvSpPr/>
            <p:nvPr>
              <p:custDataLst>
                <p:tags r:id="rId3"/>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4" name="图形 11"/>
            <p:cNvSpPr/>
            <p:nvPr>
              <p:custDataLst>
                <p:tags r:id="rId4"/>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5" name="直接连接符 4"/>
            <p:cNvCxnSpPr/>
            <p:nvPr>
              <p:custDataLst>
                <p:tags r:id="rId5"/>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6" name="直接连接符 5"/>
            <p:cNvCxnSpPr/>
            <p:nvPr>
              <p:custDataLst>
                <p:tags r:id="rId6"/>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7"/>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8" name="图形 11"/>
            <p:cNvSpPr/>
            <p:nvPr>
              <p:custDataLst>
                <p:tags r:id="rId8"/>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9" name="图形 11"/>
            <p:cNvSpPr/>
            <p:nvPr>
              <p:custDataLst>
                <p:tags r:id="rId9"/>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0" name="直接连接符 9"/>
            <p:cNvCxnSpPr/>
            <p:nvPr>
              <p:custDataLst>
                <p:tags r:id="rId10"/>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1" name="图形 11"/>
            <p:cNvSpPr/>
            <p:nvPr>
              <p:custDataLst>
                <p:tags r:id="rId11"/>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2" name="图形 11"/>
            <p:cNvSpPr/>
            <p:nvPr>
              <p:custDataLst>
                <p:tags r:id="rId12"/>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3" name="直接连接符 12"/>
            <p:cNvCxnSpPr/>
            <p:nvPr>
              <p:custDataLst>
                <p:tags r:id="rId13"/>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4" name="直接连接符 13"/>
            <p:cNvCxnSpPr/>
            <p:nvPr>
              <p:custDataLst>
                <p:tags r:id="rId14"/>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5"/>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6" name="图形 11"/>
            <p:cNvSpPr/>
            <p:nvPr>
              <p:custDataLst>
                <p:tags r:id="rId16"/>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7" name="图形 11"/>
            <p:cNvSpPr/>
            <p:nvPr>
              <p:custDataLst>
                <p:tags r:id="rId17"/>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8" name="直接连接符 17"/>
            <p:cNvCxnSpPr/>
            <p:nvPr>
              <p:custDataLst>
                <p:tags r:id="rId18"/>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sp>
        <p:nvSpPr>
          <p:cNvPr id="20" name="QC_5_AN.27_1#d379f1019.bracket?vis=1&amp;pid=42fd776be&amp;color=0,0,0&amp;vpa=16&amp;vtp=1"/>
          <p:cNvSpPr/>
          <p:nvPr/>
        </p:nvSpPr>
        <p:spPr>
          <a:xfrm>
            <a:off x="8321126" y="2708573"/>
            <a:ext cx="588433" cy="638133"/>
          </a:xfrm>
          <a:prstGeom prst="rect">
            <a:avLst/>
          </a:prstGeom>
          <a:noFill/>
        </p:spPr>
        <p:txBody>
          <a:bodyPr wrap="none" lIns="0" tIns="0" rIns="0" bIns="0" rtlCol="0" anchor="t"/>
          <a:lstStyle/>
          <a:p>
            <a:pPr algn="ctr" latinLnBrk="1">
              <a:lnSpc>
                <a:spcPts val="4200"/>
              </a:lnSpc>
            </a:pPr>
            <a:r>
              <a:rPr lang="en-US" altLang="zh-CN" sz="3200" b="1" i="0" dirty="0">
                <a:solidFill>
                  <a:srgbClr val="C00000"/>
                </a:solidFill>
                <a:latin typeface="Times New Roman" panose="02020603050405020304" pitchFamily="18" charset="0"/>
                <a:ea typeface="宋体" panose="02010600030101010101" pitchFamily="2" charset="-122"/>
                <a:cs typeface="Times New Roman" panose="02020603050405020304" pitchFamily="34" charset="-120"/>
              </a:rPr>
              <a:t>C</a:t>
            </a:r>
            <a:endParaRPr lang="en-US" altLang="zh-CN" sz="3200" dirty="0"/>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文本框 18"/>
          <p:cNvSpPr txBox="1"/>
          <p:nvPr>
            <p:custDataLst>
              <p:tags r:id="rId1"/>
            </p:custDataLst>
          </p:nvPr>
        </p:nvSpPr>
        <p:spPr>
          <a:xfrm>
            <a:off x="1158240" y="990600"/>
            <a:ext cx="10027920" cy="4771390"/>
          </a:xfrm>
          <a:prstGeom prst="rect">
            <a:avLst/>
          </a:prstGeom>
          <a:noFill/>
        </p:spPr>
        <p:txBody>
          <a:bodyPr wrap="square" lIns="63500" tIns="25400" rIns="63500" bIns="25400" rtlCol="0" anchor="ctr" anchorCtr="0">
            <a:normAutofit fontScale="70000"/>
          </a:bodyPr>
          <a:p>
            <a:pPr marL="0" lvl="0" algn="l">
              <a:lnSpc>
                <a:spcPct val="150000"/>
              </a:lnSpc>
              <a:spcBef>
                <a:spcPts val="0"/>
              </a:spcBef>
              <a:spcAft>
                <a:spcPts val="0"/>
              </a:spcAft>
              <a:buNone/>
            </a:pPr>
            <a:r>
              <a:rPr lang="en-US" altLang="zh-CN" sz="3200" b="1" spc="170" dirty="0">
                <a:solidFill>
                  <a:schemeClr val="tx1"/>
                </a:solidFill>
                <a:uFillTx/>
                <a:latin typeface="微软雅黑" panose="020B0503020204020204" charset="-122"/>
                <a:ea typeface="微软雅黑" panose="020B0503020204020204" charset="-122"/>
              </a:rPr>
              <a:t>3</a:t>
            </a:r>
            <a:r>
              <a:rPr lang="zh-CN" altLang="en-US" sz="3200" b="1" spc="170" dirty="0">
                <a:solidFill>
                  <a:schemeClr val="tx1"/>
                </a:solidFill>
                <a:uFillTx/>
                <a:latin typeface="微软雅黑" panose="020B0503020204020204" charset="-122"/>
                <a:ea typeface="微软雅黑" panose="020B0503020204020204" charset="-122"/>
              </a:rPr>
              <a:t>、</a:t>
            </a:r>
            <a:r>
              <a:rPr lang="zh-CN" altLang="en-US" sz="3600" b="1" spc="170" dirty="0">
                <a:solidFill>
                  <a:schemeClr val="accent1"/>
                </a:solidFill>
                <a:uFillTx/>
                <a:latin typeface="微软雅黑" panose="020B0503020204020204" charset="-122"/>
                <a:ea typeface="微软雅黑" panose="020B0503020204020204" charset="-122"/>
              </a:rPr>
              <a:t>排球垫球是中考体育测试的项目之一，如图所示是小宇同学练习时的场景，将重3 N 的排球，竖直向上抛出，上升和下降过程中受到的空气阻力都是0.5 N ，上升和下降过程中所受的合力的大小和方向正确的是(     ) </a:t>
            </a:r>
            <a:endParaRPr lang="zh-CN" altLang="en-US" sz="3600" b="1" spc="170" dirty="0">
              <a:solidFill>
                <a:schemeClr val="accent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endParaRPr lang="en-US" altLang="zh-CN"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A.</a:t>
            </a:r>
            <a:r>
              <a:rPr lang="zh-CN" altLang="en-US" sz="2800" spc="170" dirty="0">
                <a:solidFill>
                  <a:schemeClr val="tx1"/>
                </a:solidFill>
                <a:uFillTx/>
                <a:latin typeface="微软雅黑" panose="020B0503020204020204" charset="-122"/>
                <a:ea typeface="微软雅黑" panose="020B0503020204020204" charset="-122"/>
              </a:rPr>
              <a:t>上升时大小为</a:t>
            </a:r>
            <a:r>
              <a:rPr lang="en-US" altLang="zh-CN" sz="2800" spc="170" dirty="0">
                <a:solidFill>
                  <a:schemeClr val="tx1"/>
                </a:solidFill>
                <a:uFillTx/>
                <a:latin typeface="微软雅黑" panose="020B0503020204020204" charset="-122"/>
                <a:ea typeface="微软雅黑" panose="020B0503020204020204" charset="-122"/>
              </a:rPr>
              <a:t>3.5</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a:t>
            </a:r>
            <a:r>
              <a:rPr lang="zh-CN" altLang="en-US" sz="2800" spc="170" dirty="0">
                <a:solidFill>
                  <a:schemeClr val="tx1"/>
                </a:solidFill>
                <a:uFillTx/>
                <a:latin typeface="微软雅黑" panose="020B0503020204020204" charset="-122"/>
                <a:ea typeface="微软雅黑" panose="020B0503020204020204" charset="-122"/>
              </a:rPr>
              <a:t>，方向竖直向上</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B.</a:t>
            </a:r>
            <a:r>
              <a:rPr lang="zh-CN" altLang="en-US" sz="2800" spc="170" dirty="0">
                <a:solidFill>
                  <a:schemeClr val="tx1"/>
                </a:solidFill>
                <a:uFillTx/>
                <a:latin typeface="微软雅黑" panose="020B0503020204020204" charset="-122"/>
                <a:ea typeface="微软雅黑" panose="020B0503020204020204" charset="-122"/>
              </a:rPr>
              <a:t>下降时大小为</a:t>
            </a:r>
            <a:r>
              <a:rPr lang="en-US" altLang="zh-CN" sz="2800" spc="170" dirty="0">
                <a:solidFill>
                  <a:schemeClr val="tx1"/>
                </a:solidFill>
                <a:uFillTx/>
                <a:latin typeface="微软雅黑" panose="020B0503020204020204" charset="-122"/>
                <a:ea typeface="微软雅黑" panose="020B0503020204020204" charset="-122"/>
              </a:rPr>
              <a:t>2.5</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a:t>
            </a:r>
            <a:r>
              <a:rPr lang="zh-CN" altLang="en-US" sz="2800" spc="170" dirty="0">
                <a:solidFill>
                  <a:schemeClr val="tx1"/>
                </a:solidFill>
                <a:uFillTx/>
                <a:latin typeface="微软雅黑" panose="020B0503020204020204" charset="-122"/>
                <a:ea typeface="微软雅黑" panose="020B0503020204020204" charset="-122"/>
              </a:rPr>
              <a:t>，方向竖直向上</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C.</a:t>
            </a:r>
            <a:r>
              <a:rPr lang="zh-CN" altLang="en-US" sz="2800" spc="170" dirty="0">
                <a:solidFill>
                  <a:schemeClr val="tx1"/>
                </a:solidFill>
                <a:uFillTx/>
                <a:latin typeface="微软雅黑" panose="020B0503020204020204" charset="-122"/>
                <a:ea typeface="微软雅黑" panose="020B0503020204020204" charset="-122"/>
              </a:rPr>
              <a:t>上升时大小为</a:t>
            </a:r>
            <a:r>
              <a:rPr lang="en-US" altLang="zh-CN" sz="2800" spc="170" dirty="0">
                <a:solidFill>
                  <a:schemeClr val="tx1"/>
                </a:solidFill>
                <a:uFillTx/>
                <a:latin typeface="微软雅黑" panose="020B0503020204020204" charset="-122"/>
                <a:ea typeface="微软雅黑" panose="020B0503020204020204" charset="-122"/>
              </a:rPr>
              <a:t>2.5</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a:t>
            </a:r>
            <a:r>
              <a:rPr lang="zh-CN" altLang="en-US" sz="2800" spc="170" dirty="0">
                <a:solidFill>
                  <a:schemeClr val="tx1"/>
                </a:solidFill>
                <a:uFillTx/>
                <a:latin typeface="微软雅黑" panose="020B0503020204020204" charset="-122"/>
                <a:ea typeface="微软雅黑" panose="020B0503020204020204" charset="-122"/>
              </a:rPr>
              <a:t>，方向竖直向下</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r>
              <a:rPr lang="en-US" altLang="zh-CN" sz="2800" spc="170" dirty="0">
                <a:solidFill>
                  <a:schemeClr val="tx1"/>
                </a:solidFill>
                <a:uFillTx/>
                <a:latin typeface="微软雅黑" panose="020B0503020204020204" charset="-122"/>
                <a:ea typeface="微软雅黑" panose="020B0503020204020204" charset="-122"/>
              </a:rPr>
              <a:t>D.</a:t>
            </a:r>
            <a:r>
              <a:rPr lang="zh-CN" altLang="en-US" sz="2800" spc="170" dirty="0">
                <a:solidFill>
                  <a:schemeClr val="tx1"/>
                </a:solidFill>
                <a:uFillTx/>
                <a:latin typeface="微软雅黑" panose="020B0503020204020204" charset="-122"/>
                <a:ea typeface="微软雅黑" panose="020B0503020204020204" charset="-122"/>
              </a:rPr>
              <a:t>下降时大小为</a:t>
            </a:r>
            <a:r>
              <a:rPr lang="en-US" altLang="zh-CN" sz="2800" spc="170" dirty="0">
                <a:solidFill>
                  <a:schemeClr val="tx1"/>
                </a:solidFill>
                <a:uFillTx/>
                <a:latin typeface="微软雅黑" panose="020B0503020204020204" charset="-122"/>
                <a:ea typeface="微软雅黑" panose="020B0503020204020204" charset="-122"/>
              </a:rPr>
              <a:t>2.5</a:t>
            </a:r>
            <a:r>
              <a:rPr lang="" altLang="en-US" sz="2800" spc="170" dirty="0">
                <a:solidFill>
                  <a:schemeClr val="tx1"/>
                </a:solidFill>
                <a:uFillTx/>
                <a:latin typeface="微软雅黑" panose="020B0503020204020204" charset="-122"/>
                <a:ea typeface="微软雅黑" panose="020B0503020204020204" charset="-122"/>
              </a:rPr>
              <a:t> </a:t>
            </a:r>
            <a:r>
              <a:rPr lang="en-US" altLang="zh-CN" sz="2800" spc="170" dirty="0">
                <a:solidFill>
                  <a:schemeClr val="tx1"/>
                </a:solidFill>
                <a:uFillTx/>
                <a:latin typeface="微软雅黑" panose="020B0503020204020204" charset="-122"/>
                <a:ea typeface="微软雅黑" panose="020B0503020204020204" charset="-122"/>
              </a:rPr>
              <a:t>N </a:t>
            </a:r>
            <a:r>
              <a:rPr lang="zh-CN" altLang="en-US" sz="2800" spc="170" dirty="0">
                <a:solidFill>
                  <a:schemeClr val="tx1"/>
                </a:solidFill>
                <a:uFillTx/>
                <a:latin typeface="微软雅黑" panose="020B0503020204020204" charset="-122"/>
                <a:ea typeface="微软雅黑" panose="020B0503020204020204" charset="-122"/>
              </a:rPr>
              <a:t>，方向竖直向下</a:t>
            </a:r>
            <a:endParaRPr lang="zh-CN" altLang="en-US" sz="2800" spc="170" dirty="0">
              <a:solidFill>
                <a:schemeClr val="tx1"/>
              </a:solidFill>
              <a:uFillTx/>
              <a:latin typeface="微软雅黑" panose="020B0503020204020204" charset="-122"/>
              <a:ea typeface="微软雅黑" panose="020B0503020204020204" charset="-122"/>
            </a:endParaRPr>
          </a:p>
          <a:p>
            <a:pPr marL="0" lvl="0" algn="l">
              <a:lnSpc>
                <a:spcPct val="150000"/>
              </a:lnSpc>
              <a:spcBef>
                <a:spcPts val="0"/>
              </a:spcBef>
              <a:spcAft>
                <a:spcPts val="0"/>
              </a:spcAft>
              <a:buNone/>
            </a:pPr>
            <a:endParaRPr lang="zh-CN" altLang="en-US" sz="2800" spc="170" dirty="0">
              <a:solidFill>
                <a:schemeClr val="tx1"/>
              </a:solidFill>
              <a:uFillTx/>
              <a:latin typeface="微软雅黑" panose="020B0503020204020204" charset="-122"/>
              <a:ea typeface="微软雅黑" panose="020B0503020204020204" charset="-122"/>
            </a:endParaRPr>
          </a:p>
        </p:txBody>
      </p:sp>
      <p:grpSp>
        <p:nvGrpSpPr>
          <p:cNvPr id="2" name="组合 1"/>
          <p:cNvGrpSpPr/>
          <p:nvPr>
            <p:custDataLst>
              <p:tags r:id="rId2"/>
            </p:custDataLst>
          </p:nvPr>
        </p:nvGrpSpPr>
        <p:grpSpPr>
          <a:xfrm>
            <a:off x="457200" y="457200"/>
            <a:ext cx="11277600" cy="5943600"/>
            <a:chOff x="720" y="720"/>
            <a:chExt cx="17760" cy="9360"/>
          </a:xfrm>
        </p:grpSpPr>
        <p:sp>
          <p:nvSpPr>
            <p:cNvPr id="3" name="图形 11"/>
            <p:cNvSpPr/>
            <p:nvPr>
              <p:custDataLst>
                <p:tags r:id="rId3"/>
              </p:custDataLst>
            </p:nvPr>
          </p:nvSpPr>
          <p:spPr>
            <a:xfrm>
              <a:off x="72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4" name="图形 11"/>
            <p:cNvSpPr/>
            <p:nvPr>
              <p:custDataLst>
                <p:tags r:id="rId4"/>
              </p:custDataLst>
            </p:nvPr>
          </p:nvSpPr>
          <p:spPr>
            <a:xfrm rot="16200000">
              <a:off x="72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5" name="直接连接符 4"/>
            <p:cNvCxnSpPr/>
            <p:nvPr>
              <p:custDataLst>
                <p:tags r:id="rId5"/>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6" name="直接连接符 5"/>
            <p:cNvCxnSpPr/>
            <p:nvPr>
              <p:custDataLst>
                <p:tags r:id="rId6"/>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7"/>
              </p:custDataLst>
            </p:nvPr>
          </p:nvCxnSpPr>
          <p:spPr>
            <a:xfrm>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8" name="图形 11"/>
            <p:cNvSpPr/>
            <p:nvPr>
              <p:custDataLst>
                <p:tags r:id="rId8"/>
              </p:custDataLst>
            </p:nvPr>
          </p:nvSpPr>
          <p:spPr>
            <a:xfrm rot="5400000">
              <a:off x="17430" y="72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9" name="图形 11"/>
            <p:cNvSpPr/>
            <p:nvPr>
              <p:custDataLst>
                <p:tags r:id="rId9"/>
              </p:custDataLst>
            </p:nvPr>
          </p:nvSpPr>
          <p:spPr>
            <a:xfrm rot="10800000">
              <a:off x="17430" y="9030"/>
              <a:ext cx="1050" cy="105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0" name="直接连接符 9"/>
            <p:cNvCxnSpPr/>
            <p:nvPr>
              <p:custDataLst>
                <p:tags r:id="rId10"/>
              </p:custDataLst>
            </p:nvPr>
          </p:nvCxnSpPr>
          <p:spPr>
            <a:xfrm>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1" name="图形 11"/>
            <p:cNvSpPr/>
            <p:nvPr>
              <p:custDataLst>
                <p:tags r:id="rId11"/>
              </p:custDataLst>
            </p:nvPr>
          </p:nvSpPr>
          <p:spPr>
            <a:xfrm>
              <a:off x="96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2" name="图形 11"/>
            <p:cNvSpPr/>
            <p:nvPr>
              <p:custDataLst>
                <p:tags r:id="rId12"/>
              </p:custDataLst>
            </p:nvPr>
          </p:nvSpPr>
          <p:spPr>
            <a:xfrm rot="16200000">
              <a:off x="96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3" name="直接连接符 12"/>
            <p:cNvCxnSpPr/>
            <p:nvPr>
              <p:custDataLst>
                <p:tags r:id="rId13"/>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4" name="直接连接符 13"/>
            <p:cNvCxnSpPr/>
            <p:nvPr>
              <p:custDataLst>
                <p:tags r:id="rId14"/>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5"/>
              </p:custDataLst>
            </p:nvPr>
          </p:nvCxnSpPr>
          <p:spPr>
            <a:xfrm>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6" name="图形 11"/>
            <p:cNvSpPr/>
            <p:nvPr>
              <p:custDataLst>
                <p:tags r:id="rId16"/>
              </p:custDataLst>
            </p:nvPr>
          </p:nvSpPr>
          <p:spPr>
            <a:xfrm rot="5400000">
              <a:off x="17400" y="96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sp>
          <p:nvSpPr>
            <p:cNvPr id="17" name="图形 11"/>
            <p:cNvSpPr/>
            <p:nvPr>
              <p:custDataLst>
                <p:tags r:id="rId17"/>
              </p:custDataLst>
            </p:nvPr>
          </p:nvSpPr>
          <p:spPr>
            <a:xfrm rot="10800000">
              <a:off x="17400" y="9000"/>
              <a:ext cx="840" cy="840"/>
            </a:xfrm>
            <a:custGeom>
              <a:avLst/>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charset="-122"/>
                <a:ea typeface="微软雅黑" panose="020B0503020204020204" charset="-122"/>
              </a:endParaRPr>
            </a:p>
          </p:txBody>
        </p:sp>
        <p:cxnSp>
          <p:nvCxnSpPr>
            <p:cNvPr id="18" name="直接连接符 17"/>
            <p:cNvCxnSpPr/>
            <p:nvPr>
              <p:custDataLst>
                <p:tags r:id="rId18"/>
              </p:custDataLst>
            </p:nvPr>
          </p:nvCxnSpPr>
          <p:spPr>
            <a:xfrm>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sp>
        <p:nvSpPr>
          <p:cNvPr id="20" name="QC_5_AN.27_1#d379f1019.bracket?vis=1&amp;pid=42fd776be&amp;color=0,0,0&amp;vpa=16&amp;vtp=1"/>
          <p:cNvSpPr/>
          <p:nvPr/>
        </p:nvSpPr>
        <p:spPr>
          <a:xfrm>
            <a:off x="3697056" y="2473623"/>
            <a:ext cx="588433" cy="638133"/>
          </a:xfrm>
          <a:prstGeom prst="rect">
            <a:avLst/>
          </a:prstGeom>
          <a:noFill/>
        </p:spPr>
        <p:txBody>
          <a:bodyPr wrap="none" lIns="0" tIns="0" rIns="0" bIns="0" rtlCol="0" anchor="t"/>
          <a:lstStyle/>
          <a:p>
            <a:pPr algn="ctr" latinLnBrk="1">
              <a:lnSpc>
                <a:spcPts val="4200"/>
              </a:lnSpc>
            </a:pPr>
            <a:r>
              <a:rPr lang="en-US" altLang="zh-CN" sz="3200" b="1" i="0" dirty="0">
                <a:solidFill>
                  <a:srgbClr val="C00000"/>
                </a:solidFill>
                <a:latin typeface="Times New Roman" panose="02020603050405020304" pitchFamily="18" charset="0"/>
                <a:ea typeface="宋体" panose="02010600030101010101" pitchFamily="2" charset="-122"/>
                <a:cs typeface="Times New Roman" panose="02020603050405020304" pitchFamily="34" charset="-120"/>
              </a:rPr>
              <a:t>D</a:t>
            </a:r>
            <a:endParaRPr lang="en-US" altLang="zh-CN" sz="3200" dirty="0"/>
          </a:p>
        </p:txBody>
      </p:sp>
      <p:pic>
        <p:nvPicPr>
          <p:cNvPr id="21" name="QC_4_BD.36_2#815a3f428?htil=5&amp;vis=1&amp;pid=2a3388ec8&amp;color=0,0,0&amp;tib=255,255,255&amp;vtp=1" descr="preencoded.png"/>
          <p:cNvPicPr>
            <a:picLocks noChangeAspect="1"/>
          </p:cNvPicPr>
          <p:nvPr/>
        </p:nvPicPr>
        <p:blipFill>
          <a:blip r:embed="rId19">
            <a:clrChange>
              <a:clrFrom>
                <a:srgbClr val="FFFFFF"/>
              </a:clrFrom>
              <a:clrTo>
                <a:srgbClr val="FFFFFF">
                  <a:alpha val="0"/>
                </a:srgbClr>
              </a:clrTo>
            </a:clrChange>
          </a:blip>
          <a:stretch>
            <a:fillRect/>
          </a:stretch>
        </p:blipFill>
        <p:spPr>
          <a:xfrm>
            <a:off x="8020685" y="2690495"/>
            <a:ext cx="2221230" cy="3131820"/>
          </a:xfrm>
          <a:prstGeom prst="rect">
            <a:avLst/>
          </a:prstGeom>
          <a:noFill/>
          <a:extLst>
            <a:ext uri="{909E8E84-426E-40DD-AFC4-6F175D3DCCD1}">
              <a14:hiddenFill xmlns:a14="http://schemas.microsoft.com/office/drawing/2010/main">
                <a:solidFill>
                  <a:schemeClr val="accent1">
                    <a:alpha val="0"/>
                  </a:schemeClr>
                </a:solidFill>
              </a14:hiddenFill>
            </a:ext>
          </a:extLst>
        </p:spPr>
      </p:pic>
    </p:spTree>
    <p:custDataLst>
      <p:tags r:id="rId20"/>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椭圆 10"/>
          <p:cNvSpPr/>
          <p:nvPr/>
        </p:nvSpPr>
        <p:spPr>
          <a:xfrm>
            <a:off x="5189855" y="2233930"/>
            <a:ext cx="685800" cy="685800"/>
          </a:xfrm>
          <a:prstGeom prst="ellipse">
            <a:avLst/>
          </a:prstGeom>
          <a:solidFill>
            <a:srgbClr val="FFD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10" name="文本框 9"/>
          <p:cNvSpPr txBox="1"/>
          <p:nvPr/>
        </p:nvSpPr>
        <p:spPr>
          <a:xfrm>
            <a:off x="668655" y="2293620"/>
            <a:ext cx="1562100" cy="1599565"/>
          </a:xfrm>
          <a:prstGeom prst="rect">
            <a:avLst/>
          </a:prstGeom>
          <a:noFill/>
        </p:spPr>
        <p:txBody>
          <a:bodyPr wrap="square" rtlCol="0">
            <a:spAutoFit/>
          </a:bodyPr>
          <a:p>
            <a:r>
              <a:rPr lang="zh-CN" altLang="en-US" sz="9800">
                <a:solidFill>
                  <a:schemeClr val="bg1"/>
                </a:solidFill>
                <a:latin typeface="仓耳渔阳体 W05" panose="02020400000000000000" charset="-122"/>
                <a:ea typeface="仓耳渔阳体 W05" panose="02020400000000000000" charset="-122"/>
                <a:cs typeface="思源黑体 CN Light" panose="020B0300000000000000" charset="-122"/>
              </a:rPr>
              <a:t>感</a:t>
            </a:r>
            <a:endParaRPr lang="zh-CN" altLang="en-US" sz="9800">
              <a:solidFill>
                <a:schemeClr val="bg1"/>
              </a:solidFill>
              <a:latin typeface="仓耳渔阳体 W05" panose="02020400000000000000" charset="-122"/>
              <a:ea typeface="仓耳渔阳体 W05" panose="02020400000000000000" charset="-122"/>
              <a:cs typeface="思源黑体 CN Light" panose="020B0300000000000000" charset="-122"/>
            </a:endParaRPr>
          </a:p>
        </p:txBody>
      </p:sp>
      <p:sp>
        <p:nvSpPr>
          <p:cNvPr id="19" name="椭圆 18"/>
          <p:cNvSpPr/>
          <p:nvPr/>
        </p:nvSpPr>
        <p:spPr>
          <a:xfrm>
            <a:off x="2705735" y="3353435"/>
            <a:ext cx="386080" cy="386080"/>
          </a:xfrm>
          <a:prstGeom prst="ellipse">
            <a:avLst/>
          </a:prstGeom>
          <a:solidFill>
            <a:srgbClr val="FFDA84">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sp>
        <p:nvSpPr>
          <p:cNvPr id="94" name="文本框 7"/>
          <p:cNvSpPr txBox="1"/>
          <p:nvPr/>
        </p:nvSpPr>
        <p:spPr>
          <a:xfrm>
            <a:off x="877570" y="5992495"/>
            <a:ext cx="724281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rPr>
              <a:t>学习全力以赴，未来必不辜负</a:t>
            </a:r>
            <a:endParaRPr lang="zh-CN" altLang="en-US" sz="2000" dirty="0">
              <a:solidFill>
                <a:schemeClr val="bg1"/>
              </a:solidFill>
              <a:latin typeface="思源黑体 CN Bold" panose="020B0800000000000000" charset="-122"/>
              <a:ea typeface="思源黑体 CN Bold" panose="020B0800000000000000" charset="-122"/>
              <a:cs typeface="思源黑体 CN Light" panose="020B0300000000000000" charset="-122"/>
              <a:sym typeface="+mn-lt"/>
            </a:endParaRPr>
          </a:p>
        </p:txBody>
      </p:sp>
      <p:sp>
        <p:nvSpPr>
          <p:cNvPr id="20" name="燕尾形 19"/>
          <p:cNvSpPr/>
          <p:nvPr/>
        </p:nvSpPr>
        <p:spPr>
          <a:xfrm>
            <a:off x="725170" y="6115685"/>
            <a:ext cx="152400" cy="1524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Light" panose="020B0300000000000000" charset="-122"/>
            </a:endParaRPr>
          </a:p>
        </p:txBody>
      </p:sp>
      <p:cxnSp>
        <p:nvCxnSpPr>
          <p:cNvPr id="27" name="直接连接符 26"/>
          <p:cNvCxnSpPr/>
          <p:nvPr/>
        </p:nvCxnSpPr>
        <p:spPr>
          <a:xfrm>
            <a:off x="11455400" y="1836420"/>
            <a:ext cx="0" cy="33191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725170" y="4064635"/>
            <a:ext cx="4801870" cy="429260"/>
          </a:xfrm>
          <a:prstGeom prst="rect">
            <a:avLst/>
          </a:prstGeom>
          <a:noFill/>
          <a:ln w="9525">
            <a:noFill/>
          </a:ln>
        </p:spPr>
        <p:txBody>
          <a:bodyPr wrap="square">
            <a:noAutofit/>
          </a:bodyPr>
          <a:p>
            <a:pPr algn="dist">
              <a:lnSpc>
                <a:spcPct val="130000"/>
              </a:lnSpc>
              <a:spcBef>
                <a:spcPts val="0"/>
              </a:spcBef>
              <a:spcAft>
                <a:spcPts val="0"/>
              </a:spcAft>
              <a:buClr>
                <a:srgbClr val="028F51"/>
              </a:buClr>
              <a:buSzTx/>
              <a:buFontTx/>
            </a:pPr>
            <a:r>
              <a:rPr lang="en-US" altLang="zh-CN" sz="1600" b="0">
                <a:solidFill>
                  <a:schemeClr val="bg1"/>
                </a:solidFill>
                <a:latin typeface="思源黑体 CN Light" panose="020B0300000000000000" charset="-122"/>
                <a:ea typeface="思源黑体 CN Light" panose="020B0300000000000000" charset="-122"/>
                <a:cs typeface="思源黑体 CN Light" panose="020B0300000000000000" charset="-122"/>
              </a:rPr>
              <a:t>THASNKS</a:t>
            </a:r>
            <a:endParaRPr lang="en-US" altLang="zh-CN" sz="1600" b="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5" name="文本框 4"/>
          <p:cNvSpPr txBox="1"/>
          <p:nvPr/>
        </p:nvSpPr>
        <p:spPr>
          <a:xfrm rot="21540000">
            <a:off x="3281045" y="2385060"/>
            <a:ext cx="1720215" cy="1445260"/>
          </a:xfrm>
          <a:prstGeom prst="rect">
            <a:avLst/>
          </a:prstGeom>
          <a:noFill/>
        </p:spPr>
        <p:txBody>
          <a:bodyPr wrap="square" rtlCol="0">
            <a:spAutoFit/>
          </a:bodyPr>
          <a:p>
            <a:r>
              <a:rPr lang="zh-CN" altLang="en-US" sz="8800">
                <a:solidFill>
                  <a:schemeClr val="bg1"/>
                </a:solidFill>
                <a:latin typeface="仓耳渔阳体 W05" panose="02020400000000000000" charset="-122"/>
                <a:ea typeface="仓耳渔阳体 W05" panose="02020400000000000000" charset="-122"/>
                <a:cs typeface="思源黑体 CN Light" panose="020B0300000000000000" charset="-122"/>
              </a:rPr>
              <a:t>谢</a:t>
            </a:r>
            <a:endParaRPr lang="zh-CN" altLang="en-US" sz="8800">
              <a:solidFill>
                <a:schemeClr val="bg1"/>
              </a:solidFill>
              <a:latin typeface="仓耳渔阳体 W05" panose="02020400000000000000" charset="-122"/>
              <a:ea typeface="仓耳渔阳体 W05" panose="02020400000000000000" charset="-122"/>
              <a:cs typeface="思源黑体 CN Light" panose="020B0300000000000000"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rcRect l="-722" t="267" r="51510" b="-267"/>
          <a:stretch>
            <a:fillRect/>
          </a:stretch>
        </p:blipFill>
        <p:spPr>
          <a:xfrm>
            <a:off x="3864610" y="1229360"/>
            <a:ext cx="4067175" cy="3561080"/>
          </a:xfrm>
          <a:prstGeom prst="rect">
            <a:avLst/>
          </a:prstGeom>
        </p:spPr>
      </p:pic>
      <p:sp>
        <p:nvSpPr>
          <p:cNvPr id="13" name="Rectangle 2"/>
          <p:cNvSpPr txBox="1">
            <a:spLocks noChangeArrowheads="1"/>
          </p:cNvSpPr>
          <p:nvPr>
            <p:custDataLst>
              <p:tags r:id="rId3"/>
            </p:custDataLst>
          </p:nvPr>
        </p:nvSpPr>
        <p:spPr>
          <a:xfrm>
            <a:off x="1088390" y="5137785"/>
            <a:ext cx="9881235" cy="158051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defPPr>
              <a:defRPr lang="zh-CN"/>
            </a:defPPr>
            <a:lvl1pPr algn="ctr" defTabSz="912495">
              <a:defRPr sz="2200" kern="0">
                <a:solidFill>
                  <a:srgbClr val="002060"/>
                </a:solidFill>
                <a:latin typeface="微软雅黑" panose="020B0503020204020204" charset="-122"/>
                <a:ea typeface="微软雅黑" panose="020B0503020204020204" charset="-122"/>
                <a:cs typeface="Arial" panose="020B0604020202020204"/>
              </a:defRPr>
            </a:lvl1pPr>
          </a:lstStyle>
          <a:p>
            <a:pPr indent="609600" algn="l">
              <a:lnSpc>
                <a:spcPts val="3735"/>
              </a:lnSpc>
            </a:pPr>
            <a:r>
              <a:rPr lang="zh-CN" altLang="en-US" sz="2665">
                <a:solidFill>
                  <a:schemeClr val="tx1"/>
                </a:solidFill>
                <a:latin typeface="汉仪楷体简" panose="02010600000101010101" charset="-128"/>
                <a:ea typeface="汉仪楷体简" panose="02010600000101010101" charset="-128"/>
                <a:cs typeface="汉仪楷体简" panose="02010600000101010101" charset="-128"/>
                <a:sym typeface="Arial" panose="020B0604020202020204"/>
              </a:rPr>
              <a:t>两个人对水桶向上拉力的作用效果与一个人对水桶向上拉力的作用效果是一样的。 </a:t>
            </a:r>
            <a:endParaRPr lang="zh-CN" altLang="en-US" sz="2665">
              <a:solidFill>
                <a:schemeClr val="tx1"/>
              </a:solidFill>
              <a:latin typeface="汉仪楷体简" panose="02010600000101010101" charset="-128"/>
              <a:ea typeface="汉仪楷体简" panose="02010600000101010101" charset="-128"/>
              <a:cs typeface="汉仪楷体简" panose="02010600000101010101" charset="-128"/>
              <a:sym typeface="Arial" panose="020B0604020202020204"/>
            </a:endParaRPr>
          </a:p>
        </p:txBody>
      </p:sp>
      <p:sp>
        <p:nvSpPr>
          <p:cNvPr id="39" name="文本框 11"/>
          <p:cNvSpPr txBox="1">
            <a:spLocks noChangeArrowheads="1"/>
          </p:cNvSpPr>
          <p:nvPr>
            <p:custDataLst>
              <p:tags r:id="rId4"/>
            </p:custDataLst>
          </p:nvPr>
        </p:nvSpPr>
        <p:spPr bwMode="auto">
          <a:xfrm>
            <a:off x="577261" y="257131"/>
            <a:ext cx="3510693" cy="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3465" b="1" dirty="0">
                <a:solidFill>
                  <a:srgbClr val="008080"/>
                </a:solidFill>
                <a:latin typeface="微软雅黑" panose="020B0503020204020204" charset="-122"/>
                <a:sym typeface="+mn-ea"/>
              </a:rPr>
              <a:t>观察与思考</a:t>
            </a:r>
            <a:endParaRPr lang="zh-CN" altLang="en-US" sz="3465" b="1" dirty="0">
              <a:solidFill>
                <a:srgbClr val="008080"/>
              </a:solidFill>
              <a:latin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custDataLst>
              <p:tags r:id="rId1"/>
            </p:custDataLst>
          </p:nvPr>
        </p:nvPicPr>
        <p:blipFill>
          <a:blip r:embed="rId2"/>
          <a:srcRect l="48375"/>
          <a:stretch>
            <a:fillRect/>
          </a:stretch>
        </p:blipFill>
        <p:spPr>
          <a:xfrm>
            <a:off x="3653155" y="1194435"/>
            <a:ext cx="4266565" cy="3561080"/>
          </a:xfrm>
          <a:prstGeom prst="rect">
            <a:avLst/>
          </a:prstGeom>
        </p:spPr>
      </p:pic>
      <p:sp>
        <p:nvSpPr>
          <p:cNvPr id="13" name="Rectangle 2"/>
          <p:cNvSpPr txBox="1">
            <a:spLocks noChangeArrowheads="1"/>
          </p:cNvSpPr>
          <p:nvPr>
            <p:custDataLst>
              <p:tags r:id="rId3"/>
            </p:custDataLst>
          </p:nvPr>
        </p:nvSpPr>
        <p:spPr>
          <a:xfrm>
            <a:off x="1088390" y="5137785"/>
            <a:ext cx="9881235" cy="158051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lstStyle>
            <a:defPPr>
              <a:defRPr lang="zh-CN"/>
            </a:defPPr>
            <a:lvl1pPr algn="ctr" defTabSz="912495">
              <a:defRPr sz="2200" kern="0">
                <a:solidFill>
                  <a:srgbClr val="002060"/>
                </a:solidFill>
                <a:latin typeface="微软雅黑" panose="020B0503020204020204" charset="-122"/>
                <a:ea typeface="微软雅黑" panose="020B0503020204020204" charset="-122"/>
                <a:cs typeface="Arial" panose="020B0604020202020204"/>
              </a:defRPr>
            </a:lvl1pPr>
          </a:lstStyle>
          <a:p>
            <a:pPr indent="609600" algn="l">
              <a:lnSpc>
                <a:spcPts val="3735"/>
              </a:lnSpc>
            </a:pPr>
            <a:r>
              <a:rPr lang="zh-CN" altLang="en-US" sz="2665">
                <a:solidFill>
                  <a:schemeClr val="tx1"/>
                </a:solidFill>
                <a:latin typeface="汉仪楷体简" panose="02010600000101010101" charset="-128"/>
                <a:ea typeface="汉仪楷体简" panose="02010600000101010101" charset="-128"/>
                <a:cs typeface="汉仪楷体简" panose="02010600000101010101" charset="-128"/>
                <a:sym typeface="Arial" panose="020B0604020202020204"/>
              </a:rPr>
              <a:t>两匹小毛驴对车拉力的作用效果与一匹马对车拉力的作用效果是一样的。</a:t>
            </a:r>
            <a:endParaRPr lang="zh-CN" altLang="en-US" sz="2665">
              <a:solidFill>
                <a:schemeClr val="tx1"/>
              </a:solidFill>
              <a:latin typeface="汉仪楷体简" panose="02010600000101010101" charset="-128"/>
              <a:ea typeface="汉仪楷体简" panose="02010600000101010101" charset="-128"/>
              <a:cs typeface="汉仪楷体简" panose="02010600000101010101" charset="-128"/>
              <a:sym typeface="Arial" panose="020B0604020202020204"/>
            </a:endParaRPr>
          </a:p>
          <a:p>
            <a:pPr indent="609600" algn="l">
              <a:lnSpc>
                <a:spcPts val="3735"/>
              </a:lnSpc>
            </a:pPr>
            <a:r>
              <a:rPr lang="zh-CN" altLang="en-US" sz="2665">
                <a:solidFill>
                  <a:schemeClr val="tx1"/>
                </a:solidFill>
                <a:latin typeface="汉仪楷体简" panose="02010600000101010101" charset="-128"/>
                <a:ea typeface="汉仪楷体简" panose="02010600000101010101" charset="-128"/>
                <a:cs typeface="汉仪楷体简" panose="02010600000101010101" charset="-128"/>
                <a:sym typeface="Arial" panose="020B0604020202020204"/>
              </a:rPr>
              <a:t> </a:t>
            </a:r>
            <a:endParaRPr lang="zh-CN" altLang="en-US" sz="2665">
              <a:solidFill>
                <a:schemeClr val="tx1"/>
              </a:solidFill>
              <a:latin typeface="汉仪楷体简" panose="02010600000101010101" charset="-128"/>
              <a:ea typeface="汉仪楷体简" panose="02010600000101010101" charset="-128"/>
              <a:cs typeface="汉仪楷体简" panose="02010600000101010101" charset="-128"/>
              <a:sym typeface="Arial" panose="020B0604020202020204"/>
            </a:endParaRPr>
          </a:p>
        </p:txBody>
      </p:sp>
      <p:sp>
        <p:nvSpPr>
          <p:cNvPr id="39" name="文本框 11"/>
          <p:cNvSpPr txBox="1">
            <a:spLocks noChangeArrowheads="1"/>
          </p:cNvSpPr>
          <p:nvPr>
            <p:custDataLst>
              <p:tags r:id="rId4"/>
            </p:custDataLst>
          </p:nvPr>
        </p:nvSpPr>
        <p:spPr bwMode="auto">
          <a:xfrm>
            <a:off x="577261" y="257131"/>
            <a:ext cx="3510693" cy="62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3465" b="1" dirty="0">
                <a:solidFill>
                  <a:srgbClr val="008080"/>
                </a:solidFill>
                <a:latin typeface="微软雅黑" panose="020B0503020204020204" charset="-122"/>
                <a:sym typeface="+mn-ea"/>
              </a:rPr>
              <a:t>观察与思考</a:t>
            </a:r>
            <a:endParaRPr lang="zh-CN" altLang="en-US" sz="3465" b="1" dirty="0">
              <a:solidFill>
                <a:srgbClr val="008080"/>
              </a:solidFill>
              <a:latin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22" name="Text Box 6"/>
          <p:cNvSpPr txBox="1"/>
          <p:nvPr/>
        </p:nvSpPr>
        <p:spPr>
          <a:xfrm>
            <a:off x="1088585" y="1798831"/>
            <a:ext cx="9973349" cy="2491740"/>
          </a:xfrm>
          <a:prstGeom prst="rect">
            <a:avLst/>
          </a:prstGeom>
          <a:noFill/>
          <a:ln w="9525">
            <a:noFill/>
          </a:ln>
        </p:spPr>
        <p:txBody>
          <a:bodyPr wrap="square" anchor="t" anchorCtr="0">
            <a:spAutoFit/>
          </a:bodyPr>
          <a:p>
            <a:pPr indent="0" algn="l" fontAlgn="auto">
              <a:lnSpc>
                <a:spcPct val="150000"/>
              </a:lnSpc>
              <a:spcBef>
                <a:spcPts val="0"/>
              </a:spcBef>
              <a:buClrTx/>
              <a:buSzTx/>
            </a:pPr>
            <a:r>
              <a:rPr lang="en-US" altLang="zh-CN" sz="3200" dirty="0">
                <a:latin typeface="汉仪楷体简" panose="02010600000101010101" charset="-128"/>
                <a:ea typeface="汉仪楷体简" panose="02010600000101010101" charset="-128"/>
                <a:cs typeface="汉仪楷体简" panose="02010600000101010101" charset="-128"/>
              </a:rPr>
              <a:t>    </a:t>
            </a:r>
            <a:r>
              <a:rPr lang="zh-CN" altLang="en-US" sz="3200" dirty="0">
                <a:latin typeface="汉仪楷体简" panose="02010600000101010101" charset="-128"/>
                <a:ea typeface="汉仪楷体简" panose="02010600000101010101" charset="-128"/>
                <a:cs typeface="汉仪楷体简" panose="02010600000101010101" charset="-128"/>
              </a:rPr>
              <a:t>如果一个力单独作用的效果跟几个力共同作用产生的</a:t>
            </a:r>
            <a:r>
              <a:rPr lang="zh-CN" altLang="en-US" sz="3600" b="1" dirty="0">
                <a:solidFill>
                  <a:srgbClr val="FF0000"/>
                </a:solidFill>
                <a:latin typeface="汉仪楷体简" panose="02010600000101010101" charset="-128"/>
                <a:ea typeface="汉仪楷体简" panose="02010600000101010101" charset="-128"/>
                <a:cs typeface="汉仪楷体简" panose="02010600000101010101" charset="-128"/>
              </a:rPr>
              <a:t>效果相同</a:t>
            </a:r>
            <a:r>
              <a:rPr lang="zh-CN" altLang="en-US" sz="3200" dirty="0">
                <a:latin typeface="汉仪楷体简" panose="02010600000101010101" charset="-128"/>
                <a:ea typeface="汉仪楷体简" panose="02010600000101010101" charset="-128"/>
                <a:cs typeface="汉仪楷体简" panose="02010600000101010101" charset="-128"/>
              </a:rPr>
              <a:t>，这个力就叫做那几个力的</a:t>
            </a:r>
            <a:r>
              <a:rPr lang="zh-CN" altLang="en-US" sz="3600" b="1" dirty="0">
                <a:solidFill>
                  <a:srgbClr val="FF0000"/>
                </a:solidFill>
                <a:latin typeface="汉仪楷体简" panose="02010600000101010101" charset="-128"/>
                <a:ea typeface="汉仪楷体简" panose="02010600000101010101" charset="-128"/>
                <a:cs typeface="汉仪楷体简" panose="02010600000101010101" charset="-128"/>
              </a:rPr>
              <a:t>合力</a:t>
            </a:r>
            <a:r>
              <a:rPr lang="zh-CN" altLang="en-US" sz="3200" dirty="0">
                <a:latin typeface="汉仪楷体简" panose="02010600000101010101" charset="-128"/>
                <a:ea typeface="汉仪楷体简" panose="02010600000101010101" charset="-128"/>
                <a:cs typeface="汉仪楷体简" panose="02010600000101010101" charset="-128"/>
              </a:rPr>
              <a:t>。而那几个力就叫做这个力的</a:t>
            </a:r>
            <a:r>
              <a:rPr lang="zh-CN" altLang="en-US" sz="3600" b="1" dirty="0">
                <a:solidFill>
                  <a:srgbClr val="FF0000"/>
                </a:solidFill>
                <a:latin typeface="汉仪楷体简" panose="02010600000101010101" charset="-128"/>
                <a:ea typeface="汉仪楷体简" panose="02010600000101010101" charset="-128"/>
                <a:cs typeface="汉仪楷体简" panose="02010600000101010101" charset="-128"/>
              </a:rPr>
              <a:t>分力</a:t>
            </a:r>
            <a:r>
              <a:rPr lang="zh-CN" altLang="en-US" sz="3200" dirty="0">
                <a:latin typeface="汉仪楷体简" panose="02010600000101010101" charset="-128"/>
                <a:ea typeface="汉仪楷体简" panose="02010600000101010101" charset="-128"/>
                <a:cs typeface="汉仪楷体简" panose="02010600000101010101" charset="-128"/>
              </a:rPr>
              <a:t>。</a:t>
            </a:r>
            <a:endParaRPr lang="zh-CN" altLang="en-US" sz="3200" dirty="0">
              <a:latin typeface="汉仪楷体简" panose="02010600000101010101" charset="-128"/>
              <a:ea typeface="汉仪楷体简" panose="02010600000101010101" charset="-128"/>
              <a:cs typeface="汉仪楷体简" panose="02010600000101010101" charset="-128"/>
            </a:endParaRPr>
          </a:p>
        </p:txBody>
      </p:sp>
      <p:sp>
        <p:nvSpPr>
          <p:cNvPr id="60426" name="Text Box 10"/>
          <p:cNvSpPr txBox="1"/>
          <p:nvPr>
            <p:custDataLst>
              <p:tags r:id="rId1"/>
            </p:custDataLst>
          </p:nvPr>
        </p:nvSpPr>
        <p:spPr>
          <a:xfrm>
            <a:off x="1295066" y="4645210"/>
            <a:ext cx="8311547" cy="922020"/>
          </a:xfrm>
          <a:prstGeom prst="rect">
            <a:avLst/>
          </a:prstGeom>
          <a:noFill/>
          <a:ln w="9525">
            <a:noFill/>
          </a:ln>
        </p:spPr>
        <p:txBody>
          <a:bodyPr wrap="square" anchor="t" anchorCtr="0">
            <a:spAutoFit/>
          </a:bodyPr>
          <a:p>
            <a:pPr indent="0" algn="l" fontAlgn="auto">
              <a:lnSpc>
                <a:spcPct val="150000"/>
              </a:lnSpc>
              <a:spcBef>
                <a:spcPts val="0"/>
              </a:spcBef>
              <a:buClrTx/>
              <a:buSzTx/>
            </a:pPr>
            <a:r>
              <a:rPr lang="zh-CN" altLang="en-US" sz="3200" dirty="0">
                <a:latin typeface="汉仪楷体简" panose="02010600000101010101" charset="-128"/>
                <a:ea typeface="汉仪楷体简" panose="02010600000101010101" charset="-128"/>
              </a:rPr>
              <a:t>在物理学中，求几个力的合力叫做</a:t>
            </a:r>
            <a:r>
              <a:rPr lang="zh-CN" altLang="en-US" sz="3600" b="1" dirty="0">
                <a:solidFill>
                  <a:srgbClr val="FF0000"/>
                </a:solidFill>
                <a:latin typeface="汉仪楷体简" panose="02010600000101010101" charset="-128"/>
                <a:ea typeface="汉仪楷体简" panose="02010600000101010101" charset="-128"/>
              </a:rPr>
              <a:t>力的合成</a:t>
            </a:r>
            <a:r>
              <a:rPr lang="zh-CN" altLang="en-US" sz="3200" dirty="0">
                <a:latin typeface="汉仪楷体简" panose="02010600000101010101" charset="-128"/>
                <a:ea typeface="汉仪楷体简" panose="02010600000101010101" charset="-128"/>
              </a:rPr>
              <a:t>。</a:t>
            </a:r>
            <a:endParaRPr lang="zh-CN" altLang="en-US" sz="3200" dirty="0">
              <a:latin typeface="汉仪楷体简" panose="02010600000101010101" charset="-128"/>
              <a:ea typeface="汉仪楷体简" panose="02010600000101010101" charset="-128"/>
            </a:endParaRPr>
          </a:p>
        </p:txBody>
      </p:sp>
      <p:sp>
        <p:nvSpPr>
          <p:cNvPr id="3" name="文本框 2"/>
          <p:cNvSpPr txBox="1"/>
          <p:nvPr/>
        </p:nvSpPr>
        <p:spPr>
          <a:xfrm>
            <a:off x="2660650" y="763905"/>
            <a:ext cx="6096000" cy="706755"/>
          </a:xfrm>
          <a:prstGeom prst="rect">
            <a:avLst/>
          </a:prstGeom>
          <a:noFill/>
        </p:spPr>
        <p:txBody>
          <a:bodyPr wrap="square" rtlCol="0" anchor="t">
            <a:spAutoFit/>
          </a:bodyPr>
          <a:p>
            <a:pPr algn="ctr"/>
            <a:r>
              <a:rPr lang="zh-CN" altLang="en-US" sz="4000" b="1" dirty="0">
                <a:solidFill>
                  <a:schemeClr val="tx1"/>
                </a:solidFill>
                <a:latin typeface="汉仪楷体简" panose="02010600000101010101" charset="-128"/>
                <a:ea typeface="汉仪楷体简" panose="02010600000101010101" charset="-128"/>
                <a:sym typeface="+mn-ea"/>
              </a:rPr>
              <a:t>合力与分力</a:t>
            </a:r>
            <a:endParaRPr lang="zh-CN" altLang="en-US" sz="4000" b="1" dirty="0">
              <a:solidFill>
                <a:schemeClr val="tx1"/>
              </a:solidFill>
              <a:latin typeface="汉仪楷体简" panose="02010600000101010101" charset="-128"/>
              <a:ea typeface="汉仪楷体简" panose="02010600000101010101" charset="-128"/>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60426"/>
                                        </p:tgtEl>
                                        <p:attrNameLst>
                                          <p:attrName>style.visibility</p:attrName>
                                        </p:attrNameLst>
                                      </p:cBhvr>
                                      <p:to>
                                        <p:strVal val="visible"/>
                                      </p:to>
                                    </p:set>
                                    <p:anim calcmode="discrete" valueType="clr">
                                      <p:cBhvr override="childStyle">
                                        <p:cTn id="11" dur="80"/>
                                        <p:tgtEl>
                                          <p:spTgt spid="60426"/>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60426"/>
                                        </p:tgtEl>
                                        <p:attrNameLst>
                                          <p:attrName>fillcolor</p:attrName>
                                        </p:attrNameLst>
                                      </p:cBhvr>
                                      <p:tavLst>
                                        <p:tav tm="0">
                                          <p:val>
                                            <p:clrVal>
                                              <a:schemeClr val="accent2"/>
                                            </p:clrVal>
                                          </p:val>
                                        </p:tav>
                                        <p:tav tm="50000">
                                          <p:val>
                                            <p:clrVal>
                                              <a:schemeClr val="hlink"/>
                                            </p:clrVal>
                                          </p:val>
                                        </p:tav>
                                      </p:tavLst>
                                    </p:anim>
                                    <p:set>
                                      <p:cBhvr>
                                        <p:cTn id="13" dur="80"/>
                                        <p:tgtEl>
                                          <p:spTgt spid="604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89" name="Picture 4" descr="T7-21-1"/>
          <p:cNvPicPr>
            <a:picLocks noChangeAspect="1"/>
          </p:cNvPicPr>
          <p:nvPr/>
        </p:nvPicPr>
        <p:blipFill>
          <a:blip r:embed="rId1">
            <a:clrChange>
              <a:clrFrom>
                <a:srgbClr val="FDFDFD">
                  <a:alpha val="100000"/>
                </a:srgbClr>
              </a:clrFrom>
              <a:clrTo>
                <a:srgbClr val="FDFDFD">
                  <a:alpha val="100000"/>
                  <a:alpha val="0"/>
                </a:srgbClr>
              </a:clrTo>
            </a:clrChange>
          </a:blip>
          <a:srcRect t="17770" r="47926"/>
          <a:stretch>
            <a:fillRect/>
          </a:stretch>
        </p:blipFill>
        <p:spPr>
          <a:xfrm>
            <a:off x="8494323" y="2540237"/>
            <a:ext cx="2825824" cy="3678313"/>
          </a:xfrm>
          <a:prstGeom prst="rect">
            <a:avLst/>
          </a:prstGeom>
          <a:noFill/>
          <a:ln w="9525">
            <a:noFill/>
          </a:ln>
        </p:spPr>
      </p:pic>
      <p:pic>
        <p:nvPicPr>
          <p:cNvPr id="12290" name="Picture 5" descr="T7-21-1"/>
          <p:cNvPicPr>
            <a:picLocks noChangeAspect="1"/>
          </p:cNvPicPr>
          <p:nvPr/>
        </p:nvPicPr>
        <p:blipFill>
          <a:blip r:embed="rId1">
            <a:clrChange>
              <a:clrFrom>
                <a:srgbClr val="FDFDFD">
                  <a:alpha val="100000"/>
                </a:srgbClr>
              </a:clrFrom>
              <a:clrTo>
                <a:srgbClr val="FDFDFD">
                  <a:alpha val="100000"/>
                  <a:alpha val="0"/>
                </a:srgbClr>
              </a:clrTo>
            </a:clrChange>
          </a:blip>
          <a:srcRect l="50015"/>
          <a:stretch>
            <a:fillRect/>
          </a:stretch>
        </p:blipFill>
        <p:spPr>
          <a:xfrm>
            <a:off x="1151243" y="2531771"/>
            <a:ext cx="2739475" cy="3802757"/>
          </a:xfrm>
          <a:prstGeom prst="rect">
            <a:avLst/>
          </a:prstGeom>
          <a:noFill/>
          <a:ln w="9525">
            <a:noFill/>
          </a:ln>
        </p:spPr>
      </p:pic>
      <p:sp>
        <p:nvSpPr>
          <p:cNvPr id="9" name="圆角矩形标注 8"/>
          <p:cNvSpPr/>
          <p:nvPr/>
        </p:nvSpPr>
        <p:spPr>
          <a:xfrm>
            <a:off x="4352094" y="2473782"/>
            <a:ext cx="3398100" cy="1033652"/>
          </a:xfrm>
          <a:prstGeom prst="wedgeRoundRectCallout">
            <a:avLst>
              <a:gd name="adj1" fmla="val -79073"/>
              <a:gd name="adj2" fmla="val 157493"/>
              <a:gd name="adj3" fmla="val 16667"/>
            </a:avLst>
          </a:prstGeom>
          <a:noFill/>
          <a:ln>
            <a:solidFill>
              <a:srgbClr val="0080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dirty="0">
                <a:solidFill>
                  <a:schemeClr val="tx1"/>
                </a:solidFill>
                <a:latin typeface="汉仪楷体简" panose="02010600000101010101" charset="-128"/>
                <a:ea typeface="汉仪楷体简" panose="02010600000101010101" charset="-128"/>
                <a:sym typeface="+mn-ea"/>
              </a:rPr>
              <a:t>大人施加的力</a:t>
            </a:r>
            <a:endParaRPr lang="zh-CN" altLang="en-US" sz="3200" dirty="0">
              <a:solidFill>
                <a:schemeClr val="tx1"/>
              </a:solidFill>
              <a:latin typeface="汉仪楷体简" panose="02010600000101010101" charset="-128"/>
              <a:ea typeface="汉仪楷体简" panose="02010600000101010101" charset="-128"/>
            </a:endParaRPr>
          </a:p>
          <a:p>
            <a:pPr algn="ctr"/>
            <a:r>
              <a:rPr lang="zh-CN" altLang="en-US" sz="3200" dirty="0">
                <a:solidFill>
                  <a:schemeClr val="tx1"/>
                </a:solidFill>
                <a:latin typeface="汉仪楷体简" panose="02010600000101010101" charset="-128"/>
                <a:ea typeface="汉仪楷体简" panose="02010600000101010101" charset="-128"/>
                <a:sym typeface="+mn-ea"/>
              </a:rPr>
              <a:t>是合力</a:t>
            </a:r>
            <a:endParaRPr lang="zh-CN" altLang="en-US" sz="3200" dirty="0">
              <a:solidFill>
                <a:schemeClr val="tx1"/>
              </a:solidFill>
              <a:latin typeface="汉仪楷体简" panose="02010600000101010101" charset="-128"/>
              <a:ea typeface="汉仪楷体简" panose="02010600000101010101" charset="-128"/>
              <a:sym typeface="+mn-ea"/>
            </a:endParaRPr>
          </a:p>
        </p:txBody>
      </p:sp>
      <p:sp>
        <p:nvSpPr>
          <p:cNvPr id="10" name="圆角矩形标注 9"/>
          <p:cNvSpPr/>
          <p:nvPr/>
        </p:nvSpPr>
        <p:spPr>
          <a:xfrm>
            <a:off x="4565852" y="4279499"/>
            <a:ext cx="2970587" cy="1088679"/>
          </a:xfrm>
          <a:prstGeom prst="wedgeRoundRectCallout">
            <a:avLst>
              <a:gd name="adj1" fmla="val 132459"/>
              <a:gd name="adj2" fmla="val -22511"/>
              <a:gd name="adj3" fmla="val 16667"/>
            </a:avLst>
          </a:prstGeom>
          <a:noFill/>
          <a:ln>
            <a:solidFill>
              <a:srgbClr val="0080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dirty="0">
                <a:solidFill>
                  <a:schemeClr val="tx1"/>
                </a:solidFill>
                <a:latin typeface="汉仪楷体简" panose="02010600000101010101" charset="-128"/>
                <a:ea typeface="汉仪楷体简" panose="02010600000101010101" charset="-128"/>
                <a:sym typeface="+mn-ea"/>
              </a:rPr>
              <a:t>每个小孩施加的力是分力</a:t>
            </a:r>
            <a:endParaRPr lang="zh-CN" altLang="en-US" sz="3200" dirty="0">
              <a:solidFill>
                <a:schemeClr val="tx1"/>
              </a:solidFill>
              <a:latin typeface="汉仪楷体简" panose="02010600000101010101" charset="-128"/>
              <a:ea typeface="汉仪楷体简" panose="02010600000101010101" charset="-128"/>
              <a:sym typeface="+mn-ea"/>
            </a:endParaRPr>
          </a:p>
        </p:txBody>
      </p:sp>
      <p:sp>
        <p:nvSpPr>
          <p:cNvPr id="3" name="文本框 2"/>
          <p:cNvSpPr txBox="1"/>
          <p:nvPr/>
        </p:nvSpPr>
        <p:spPr>
          <a:xfrm>
            <a:off x="2660650" y="763905"/>
            <a:ext cx="6096000" cy="706755"/>
          </a:xfrm>
          <a:prstGeom prst="rect">
            <a:avLst/>
          </a:prstGeom>
          <a:noFill/>
        </p:spPr>
        <p:txBody>
          <a:bodyPr wrap="square" rtlCol="0" anchor="t">
            <a:spAutoFit/>
          </a:bodyPr>
          <a:p>
            <a:pPr algn="ctr"/>
            <a:r>
              <a:rPr lang="zh-CN" altLang="en-US" sz="4000" b="1" dirty="0">
                <a:solidFill>
                  <a:schemeClr val="tx1"/>
                </a:solidFill>
                <a:latin typeface="汉仪楷体简" panose="02010600000101010101" charset="-128"/>
                <a:ea typeface="汉仪楷体简" panose="02010600000101010101" charset="-128"/>
                <a:sym typeface="+mn-ea"/>
              </a:rPr>
              <a:t>合力与分力</a:t>
            </a:r>
            <a:endParaRPr lang="zh-CN" altLang="en-US" sz="4000" b="1" dirty="0">
              <a:solidFill>
                <a:schemeClr val="tx1"/>
              </a:solidFill>
              <a:latin typeface="汉仪楷体简" panose="02010600000101010101" charset="-128"/>
              <a:ea typeface="汉仪楷体简" panose="02010600000101010101" charset="-128"/>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9" grpId="0" bldLvl="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337" name="组合 9"/>
          <p:cNvGrpSpPr/>
          <p:nvPr/>
        </p:nvGrpSpPr>
        <p:grpSpPr>
          <a:xfrm>
            <a:off x="321945" y="3136900"/>
            <a:ext cx="11417300" cy="3171825"/>
            <a:chOff x="236538" y="2000240"/>
            <a:chExt cx="8779798" cy="2460642"/>
          </a:xfrm>
        </p:grpSpPr>
        <p:pic>
          <p:nvPicPr>
            <p:cNvPr id="14338" name="Picture 5" descr="T7-21-2"/>
            <p:cNvPicPr>
              <a:picLocks noChangeAspect="1"/>
            </p:cNvPicPr>
            <p:nvPr/>
          </p:nvPicPr>
          <p:blipFill>
            <a:blip r:embed="rId1">
              <a:clrChange>
                <a:clrFrom>
                  <a:srgbClr val="FDFDFD">
                    <a:alpha val="100000"/>
                  </a:srgbClr>
                </a:clrFrom>
                <a:clrTo>
                  <a:srgbClr val="FDFDFD">
                    <a:alpha val="100000"/>
                    <a:alpha val="0"/>
                  </a:srgbClr>
                </a:clrTo>
              </a:clrChange>
            </a:blip>
            <a:srcRect t="-10335" b="52260"/>
            <a:stretch>
              <a:fillRect/>
            </a:stretch>
          </p:blipFill>
          <p:spPr>
            <a:xfrm>
              <a:off x="4590386" y="2000240"/>
              <a:ext cx="4425950" cy="2373315"/>
            </a:xfrm>
            <a:prstGeom prst="rect">
              <a:avLst/>
            </a:prstGeom>
            <a:noFill/>
            <a:ln w="9525">
              <a:noFill/>
            </a:ln>
          </p:spPr>
        </p:pic>
        <p:grpSp>
          <p:nvGrpSpPr>
            <p:cNvPr id="14339" name="Group 12"/>
            <p:cNvGrpSpPr/>
            <p:nvPr/>
          </p:nvGrpSpPr>
          <p:grpSpPr>
            <a:xfrm>
              <a:off x="236538" y="2284419"/>
              <a:ext cx="4687887" cy="2176463"/>
              <a:chOff x="149" y="591"/>
              <a:chExt cx="2953" cy="1371"/>
            </a:xfrm>
          </p:grpSpPr>
          <p:pic>
            <p:nvPicPr>
              <p:cNvPr id="14340" name="Picture 4" descr="T7-21-2"/>
              <p:cNvPicPr>
                <a:picLocks noChangeAspect="1"/>
              </p:cNvPicPr>
              <p:nvPr/>
            </p:nvPicPr>
            <p:blipFill>
              <a:blip r:embed="rId1">
                <a:clrChange>
                  <a:clrFrom>
                    <a:srgbClr val="FDFDFD">
                      <a:alpha val="100000"/>
                    </a:srgbClr>
                  </a:clrFrom>
                  <a:clrTo>
                    <a:srgbClr val="FDFDFD">
                      <a:alpha val="100000"/>
                      <a:alpha val="0"/>
                    </a:srgbClr>
                  </a:clrTo>
                </a:clrChange>
              </a:blip>
              <a:srcRect l="40938" t="45975"/>
              <a:stretch>
                <a:fillRect/>
              </a:stretch>
            </p:blipFill>
            <p:spPr>
              <a:xfrm>
                <a:off x="1346" y="591"/>
                <a:ext cx="1756" cy="1371"/>
              </a:xfrm>
              <a:prstGeom prst="rect">
                <a:avLst/>
              </a:prstGeom>
              <a:noFill/>
              <a:ln w="9525">
                <a:noFill/>
              </a:ln>
            </p:spPr>
          </p:pic>
          <p:pic>
            <p:nvPicPr>
              <p:cNvPr id="14341" name="Picture 6" descr="T7-21-2"/>
              <p:cNvPicPr>
                <a:picLocks noChangeAspect="1"/>
              </p:cNvPicPr>
              <p:nvPr/>
            </p:nvPicPr>
            <p:blipFill>
              <a:blip r:embed="rId1">
                <a:clrChange>
                  <a:clrFrom>
                    <a:srgbClr val="FDFDFD">
                      <a:alpha val="100000"/>
                    </a:srgbClr>
                  </a:clrFrom>
                  <a:clrTo>
                    <a:srgbClr val="FDFDFD">
                      <a:alpha val="100000"/>
                      <a:alpha val="0"/>
                    </a:srgbClr>
                  </a:clrTo>
                </a:clrChange>
              </a:blip>
              <a:srcRect l="12604" t="55841" r="59062" b="8054"/>
              <a:stretch>
                <a:fillRect/>
              </a:stretch>
            </p:blipFill>
            <p:spPr>
              <a:xfrm>
                <a:off x="149" y="672"/>
                <a:ext cx="1225" cy="1225"/>
              </a:xfrm>
              <a:prstGeom prst="rect">
                <a:avLst/>
              </a:prstGeom>
              <a:noFill/>
              <a:ln w="9525">
                <a:noFill/>
              </a:ln>
            </p:spPr>
          </p:pic>
        </p:grpSp>
      </p:grpSp>
      <p:sp>
        <p:nvSpPr>
          <p:cNvPr id="62470" name="AutoShape 6"/>
          <p:cNvSpPr/>
          <p:nvPr/>
        </p:nvSpPr>
        <p:spPr>
          <a:xfrm>
            <a:off x="1600200" y="1955800"/>
            <a:ext cx="3474720" cy="1277620"/>
          </a:xfrm>
          <a:prstGeom prst="wedgeRoundRectCallout">
            <a:avLst>
              <a:gd name="adj1" fmla="val -36933"/>
              <a:gd name="adj2" fmla="val 101730"/>
              <a:gd name="adj3" fmla="val 16667"/>
            </a:avLst>
          </a:prstGeom>
          <a:noFill/>
          <a:ln w="25400" cap="sq" cmpd="sng">
            <a:solidFill>
              <a:srgbClr val="008080"/>
            </a:solidFill>
            <a:prstDash val="solid"/>
            <a:miter/>
            <a:headEnd type="none" w="med" len="med"/>
            <a:tailEnd type="none" w="med" len="med"/>
          </a:ln>
        </p:spPr>
        <p:txBody>
          <a:bodyPr anchor="t" anchorCtr="0"/>
          <a:p>
            <a:pPr algn="ctr"/>
            <a:r>
              <a:rPr lang="zh-CN" altLang="en-US" sz="3200" dirty="0">
                <a:solidFill>
                  <a:schemeClr val="tx1"/>
                </a:solidFill>
                <a:latin typeface="汉仪楷体简" panose="02010600000101010101" charset="-128"/>
                <a:ea typeface="汉仪楷体简" panose="02010600000101010101" charset="-128"/>
              </a:rPr>
              <a:t>一匹马施加的力</a:t>
            </a:r>
            <a:endParaRPr lang="zh-CN" altLang="en-US" sz="3200" dirty="0">
              <a:solidFill>
                <a:schemeClr val="tx1"/>
              </a:solidFill>
              <a:latin typeface="汉仪楷体简" panose="02010600000101010101" charset="-128"/>
              <a:ea typeface="汉仪楷体简" panose="02010600000101010101" charset="-128"/>
            </a:endParaRPr>
          </a:p>
          <a:p>
            <a:pPr algn="ctr"/>
            <a:r>
              <a:rPr lang="zh-CN" altLang="en-US" sz="3200" dirty="0">
                <a:solidFill>
                  <a:schemeClr val="tx1"/>
                </a:solidFill>
                <a:latin typeface="汉仪楷体简" panose="02010600000101010101" charset="-128"/>
                <a:ea typeface="汉仪楷体简" panose="02010600000101010101" charset="-128"/>
              </a:rPr>
              <a:t>是合力</a:t>
            </a:r>
            <a:endParaRPr lang="zh-CN" altLang="en-US" sz="3200" dirty="0">
              <a:solidFill>
                <a:schemeClr val="tx1"/>
              </a:solidFill>
              <a:latin typeface="汉仪楷体简" panose="02010600000101010101" charset="-128"/>
              <a:ea typeface="汉仪楷体简" panose="02010600000101010101" charset="-128"/>
            </a:endParaRPr>
          </a:p>
        </p:txBody>
      </p:sp>
      <p:sp>
        <p:nvSpPr>
          <p:cNvPr id="3" name="AutoShape 6"/>
          <p:cNvSpPr/>
          <p:nvPr/>
        </p:nvSpPr>
        <p:spPr>
          <a:xfrm>
            <a:off x="6784975" y="1887220"/>
            <a:ext cx="3771900" cy="1249680"/>
          </a:xfrm>
          <a:prstGeom prst="wedgeRoundRectCallout">
            <a:avLst>
              <a:gd name="adj1" fmla="val -43855"/>
              <a:gd name="adj2" fmla="val 102214"/>
              <a:gd name="adj3" fmla="val 16667"/>
            </a:avLst>
          </a:prstGeom>
          <a:noFill/>
          <a:ln w="25400" cap="sq" cmpd="sng">
            <a:solidFill>
              <a:srgbClr val="008080"/>
            </a:solidFill>
            <a:prstDash val="solid"/>
            <a:miter/>
            <a:headEnd type="none" w="med" len="med"/>
            <a:tailEnd type="none" w="med" len="med"/>
          </a:ln>
        </p:spPr>
        <p:txBody>
          <a:bodyPr anchor="t" anchorCtr="0"/>
          <a:p>
            <a:pPr algn="ctr"/>
            <a:r>
              <a:rPr lang="zh-CN" altLang="en-US" sz="3200" dirty="0">
                <a:solidFill>
                  <a:schemeClr val="tx1"/>
                </a:solidFill>
                <a:latin typeface="汉仪楷体简" panose="02010600000101010101" charset="-128"/>
                <a:ea typeface="汉仪楷体简" panose="02010600000101010101" charset="-128"/>
              </a:rPr>
              <a:t>每匹小毛驴施加的力是分力</a:t>
            </a:r>
            <a:endParaRPr lang="zh-CN" altLang="en-US" sz="3200" dirty="0">
              <a:solidFill>
                <a:schemeClr val="tx1"/>
              </a:solidFill>
              <a:latin typeface="汉仪楷体简" panose="02010600000101010101" charset="-128"/>
              <a:ea typeface="汉仪楷体简" panose="02010600000101010101" charset="-128"/>
            </a:endParaRPr>
          </a:p>
        </p:txBody>
      </p:sp>
      <p:sp>
        <p:nvSpPr>
          <p:cNvPr id="2" name="文本框 1"/>
          <p:cNvSpPr txBox="1"/>
          <p:nvPr/>
        </p:nvSpPr>
        <p:spPr>
          <a:xfrm>
            <a:off x="2660650" y="763905"/>
            <a:ext cx="6096000" cy="706755"/>
          </a:xfrm>
          <a:prstGeom prst="rect">
            <a:avLst/>
          </a:prstGeom>
          <a:noFill/>
        </p:spPr>
        <p:txBody>
          <a:bodyPr wrap="square" rtlCol="0" anchor="t">
            <a:spAutoFit/>
          </a:bodyPr>
          <a:p>
            <a:pPr algn="ctr"/>
            <a:r>
              <a:rPr lang="zh-CN" altLang="en-US" sz="4000" b="1" dirty="0">
                <a:solidFill>
                  <a:schemeClr val="tx1"/>
                </a:solidFill>
                <a:latin typeface="汉仪楷体简" panose="02010600000101010101" charset="-128"/>
                <a:ea typeface="汉仪楷体简" panose="02010600000101010101" charset="-128"/>
                <a:sym typeface="+mn-ea"/>
              </a:rPr>
              <a:t>合力与分力</a:t>
            </a:r>
            <a:endParaRPr lang="zh-CN" altLang="en-US" sz="4000" b="1" dirty="0">
              <a:solidFill>
                <a:schemeClr val="tx1"/>
              </a:solidFill>
              <a:latin typeface="汉仪楷体简" panose="02010600000101010101" charset="-128"/>
              <a:ea typeface="汉仪楷体简" panose="02010600000101010101" charset="-128"/>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2470"/>
                                        </p:tgtEl>
                                        <p:attrNameLst>
                                          <p:attrName>style.visibility</p:attrName>
                                        </p:attrNameLst>
                                      </p:cBhvr>
                                      <p:to>
                                        <p:strVal val="visible"/>
                                      </p:to>
                                    </p:set>
                                    <p:anim calcmode="discrete" valueType="clr">
                                      <p:cBhvr override="childStyle">
                                        <p:cTn id="7" dur="80"/>
                                        <p:tgtEl>
                                          <p:spTgt spid="6247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2470"/>
                                        </p:tgtEl>
                                        <p:attrNameLst>
                                          <p:attrName>fillcolor</p:attrName>
                                        </p:attrNameLst>
                                      </p:cBhvr>
                                      <p:tavLst>
                                        <p:tav tm="0">
                                          <p:val>
                                            <p:clrVal>
                                              <a:schemeClr val="accent2"/>
                                            </p:clrVal>
                                          </p:val>
                                        </p:tav>
                                        <p:tav tm="50000">
                                          <p:val>
                                            <p:clrVal>
                                              <a:schemeClr val="hlink"/>
                                            </p:clrVal>
                                          </p:val>
                                        </p:tav>
                                      </p:tavLst>
                                    </p:anim>
                                    <p:set>
                                      <p:cBhvr>
                                        <p:cTn id="9" dur="80"/>
                                        <p:tgtEl>
                                          <p:spTgt spid="6247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bldLvl="0" animBg="1"/>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custDataLst>
              <p:tags r:id="rId1"/>
            </p:custDataLst>
          </p:nvPr>
        </p:nvSpPr>
        <p:spPr>
          <a:xfrm>
            <a:off x="4754245" y="1737995"/>
            <a:ext cx="6806565" cy="3119120"/>
          </a:xfrm>
          <a:prstGeom prst="rect">
            <a:avLst/>
          </a:prstGeom>
          <a:noFill/>
        </p:spPr>
        <p:txBody>
          <a:bodyPr wrap="square" rtlCol="0" anchor="t">
            <a:noAutofit/>
          </a:bodyPr>
          <a:lstStyle/>
          <a:p>
            <a:pPr lvl="0" algn="l">
              <a:lnSpc>
                <a:spcPct val="150000"/>
              </a:lnSpc>
              <a:spcBef>
                <a:spcPct val="0"/>
              </a:spcBef>
              <a:spcAft>
                <a:spcPct val="0"/>
              </a:spcAft>
              <a:buClrTx/>
              <a:buSzTx/>
              <a:buFontTx/>
            </a:pPr>
            <a:endParaRPr lang="zh-CN" sz="3200">
              <a:latin typeface="汉仪楷体简" panose="02010600000101010101" charset="-128"/>
              <a:ea typeface="汉仪楷体简" panose="02010600000101010101" charset="-128"/>
              <a:cs typeface="微软雅黑" panose="020B0503020204020204" charset="-122"/>
              <a:sym typeface="+mn-ea"/>
            </a:endParaRPr>
          </a:p>
          <a:p>
            <a:pPr lvl="0" algn="l">
              <a:lnSpc>
                <a:spcPct val="150000"/>
              </a:lnSpc>
              <a:spcBef>
                <a:spcPct val="0"/>
              </a:spcBef>
              <a:spcAft>
                <a:spcPct val="0"/>
              </a:spcAft>
              <a:buClrTx/>
              <a:buSzTx/>
              <a:buFontTx/>
            </a:pPr>
            <a:r>
              <a:rPr lang="zh-CN" sz="3200">
                <a:latin typeface="汉仪楷体简" panose="02010600000101010101" charset="-128"/>
                <a:ea typeface="汉仪楷体简" panose="02010600000101010101" charset="-128"/>
                <a:cs typeface="微软雅黑" panose="020B0503020204020204" charset="-122"/>
                <a:sym typeface="+mn-ea"/>
              </a:rPr>
              <a:t>大象对船的压力</a:t>
            </a:r>
            <a:endParaRPr lang="zh-CN" sz="3200">
              <a:latin typeface="汉仪楷体简" panose="02010600000101010101" charset="-128"/>
              <a:ea typeface="汉仪楷体简" panose="02010600000101010101" charset="-128"/>
              <a:cs typeface="微软雅黑" panose="020B0503020204020204" charset="-122"/>
              <a:sym typeface="+mn-ea"/>
            </a:endParaRPr>
          </a:p>
          <a:p>
            <a:pPr lvl="0" algn="l">
              <a:lnSpc>
                <a:spcPct val="150000"/>
              </a:lnSpc>
              <a:spcBef>
                <a:spcPct val="0"/>
              </a:spcBef>
              <a:spcAft>
                <a:spcPct val="0"/>
              </a:spcAft>
              <a:buClrTx/>
              <a:buSzTx/>
              <a:buFontTx/>
            </a:pPr>
            <a:endParaRPr lang="zh-CN" sz="3200">
              <a:latin typeface="汉仪楷体简" panose="02010600000101010101" charset="-128"/>
              <a:ea typeface="汉仪楷体简" panose="02010600000101010101" charset="-128"/>
              <a:cs typeface="微软雅黑" panose="020B0503020204020204" charset="-122"/>
              <a:sym typeface="+mn-ea"/>
            </a:endParaRPr>
          </a:p>
          <a:p>
            <a:pPr lvl="0" algn="l">
              <a:lnSpc>
                <a:spcPct val="150000"/>
              </a:lnSpc>
              <a:spcBef>
                <a:spcPct val="0"/>
              </a:spcBef>
              <a:spcAft>
                <a:spcPct val="0"/>
              </a:spcAft>
              <a:buClrTx/>
              <a:buSzTx/>
              <a:buFontTx/>
            </a:pPr>
            <a:endParaRPr lang="zh-CN" sz="3200">
              <a:latin typeface="汉仪楷体简" panose="02010600000101010101" charset="-128"/>
              <a:ea typeface="汉仪楷体简" panose="02010600000101010101" charset="-128"/>
              <a:cs typeface="微软雅黑" panose="020B0503020204020204" charset="-122"/>
              <a:sym typeface="+mn-ea"/>
            </a:endParaRPr>
          </a:p>
          <a:p>
            <a:pPr lvl="0" algn="l">
              <a:lnSpc>
                <a:spcPct val="150000"/>
              </a:lnSpc>
              <a:spcBef>
                <a:spcPct val="0"/>
              </a:spcBef>
              <a:spcAft>
                <a:spcPct val="0"/>
              </a:spcAft>
              <a:buClrTx/>
              <a:buSzTx/>
              <a:buFontTx/>
            </a:pPr>
            <a:r>
              <a:rPr lang="zh-CN" sz="3200">
                <a:latin typeface="汉仪楷体简" panose="02010600000101010101" charset="-128"/>
                <a:ea typeface="汉仪楷体简" panose="02010600000101010101" charset="-128"/>
                <a:cs typeface="楷体" panose="02010609060101010101" charset="-122"/>
                <a:sym typeface="+mn-ea"/>
              </a:rPr>
              <a:t>石块对船的压力</a:t>
            </a:r>
            <a:endParaRPr lang="en-US" altLang="zh-CN" sz="3200">
              <a:latin typeface="汉仪楷体简" panose="02010600000101010101" charset="-128"/>
              <a:ea typeface="汉仪楷体简" panose="02010600000101010101" charset="-128"/>
              <a:cs typeface="楷体" panose="02010609060101010101" charset="-122"/>
              <a:sym typeface="+mn-ea"/>
            </a:endParaRPr>
          </a:p>
          <a:p>
            <a:pPr lvl="0" algn="l">
              <a:lnSpc>
                <a:spcPct val="150000"/>
              </a:lnSpc>
              <a:spcBef>
                <a:spcPct val="0"/>
              </a:spcBef>
              <a:spcAft>
                <a:spcPct val="0"/>
              </a:spcAft>
              <a:buClrTx/>
              <a:buSzTx/>
              <a:buFontTx/>
            </a:pPr>
            <a:endParaRPr lang="en-US" altLang="zh-CN" sz="3200">
              <a:latin typeface="汉仪楷体简" panose="02010600000101010101" charset="-128"/>
              <a:ea typeface="汉仪楷体简" panose="02010600000101010101" charset="-128"/>
              <a:cs typeface="楷体" panose="02010609060101010101"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1161415" y="1201420"/>
            <a:ext cx="2176780" cy="1720215"/>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1161415" y="2935605"/>
            <a:ext cx="2137410" cy="1637665"/>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1145540" y="4591685"/>
            <a:ext cx="2160270" cy="1640205"/>
          </a:xfrm>
          <a:prstGeom prst="rect">
            <a:avLst/>
          </a:prstGeom>
        </p:spPr>
      </p:pic>
      <p:grpSp>
        <p:nvGrpSpPr>
          <p:cNvPr id="2" name="组合 1"/>
          <p:cNvGrpSpPr/>
          <p:nvPr/>
        </p:nvGrpSpPr>
        <p:grpSpPr>
          <a:xfrm>
            <a:off x="6217285" y="3620135"/>
            <a:ext cx="4298315" cy="836930"/>
            <a:chOff x="8118" y="5620"/>
            <a:chExt cx="6769" cy="1318"/>
          </a:xfrm>
        </p:grpSpPr>
        <p:sp>
          <p:nvSpPr>
            <p:cNvPr id="9" name="上下箭头 8"/>
            <p:cNvSpPr/>
            <p:nvPr/>
          </p:nvSpPr>
          <p:spPr>
            <a:xfrm>
              <a:off x="8118" y="5620"/>
              <a:ext cx="688" cy="131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069" y="5795"/>
              <a:ext cx="5818" cy="810"/>
            </a:xfrm>
            <a:prstGeom prst="rect">
              <a:avLst/>
            </a:prstGeom>
            <a:noFill/>
          </p:spPr>
          <p:txBody>
            <a:bodyPr wrap="square" rtlCol="0">
              <a:noAutofit/>
            </a:bodyPr>
            <a:lstStyle/>
            <a:p>
              <a:r>
                <a:rPr lang="zh-CN" altLang="en-US" sz="2800" b="1">
                  <a:solidFill>
                    <a:srgbClr val="FF0000"/>
                  </a:solidFill>
                  <a:latin typeface="微软雅黑" panose="020B0503020204020204" charset="-122"/>
                  <a:ea typeface="微软雅黑" panose="020B0503020204020204" charset="-122"/>
                </a:rPr>
                <a:t>作用效果相同</a:t>
              </a:r>
              <a:endParaRPr lang="zh-CN" altLang="en-US" sz="2800" b="1">
                <a:solidFill>
                  <a:srgbClr val="FF0000"/>
                </a:solidFill>
                <a:latin typeface="微软雅黑" panose="020B0503020204020204" charset="-122"/>
                <a:ea typeface="微软雅黑" panose="020B0503020204020204" charset="-122"/>
              </a:endParaRPr>
            </a:p>
          </p:txBody>
        </p:sp>
      </p:grpSp>
      <p:sp>
        <p:nvSpPr>
          <p:cNvPr id="3" name="文本框 2"/>
          <p:cNvSpPr txBox="1"/>
          <p:nvPr/>
        </p:nvSpPr>
        <p:spPr>
          <a:xfrm>
            <a:off x="3910965" y="327025"/>
            <a:ext cx="6096000" cy="706755"/>
          </a:xfrm>
          <a:prstGeom prst="rect">
            <a:avLst/>
          </a:prstGeom>
          <a:noFill/>
        </p:spPr>
        <p:txBody>
          <a:bodyPr wrap="square" rtlCol="0" anchor="t">
            <a:spAutoFit/>
          </a:bodyPr>
          <a:p>
            <a:pPr algn="ctr"/>
            <a:r>
              <a:rPr lang="zh-CN" altLang="en-US" sz="4000" b="1" dirty="0">
                <a:solidFill>
                  <a:schemeClr val="tx1"/>
                </a:solidFill>
                <a:latin typeface="汉仪楷体简" panose="02010600000101010101" charset="-128"/>
                <a:ea typeface="宋体" panose="02010600030101010101" pitchFamily="2" charset="-122"/>
                <a:sym typeface="+mn-ea"/>
              </a:rPr>
              <a:t>等效替代法</a:t>
            </a:r>
            <a:endParaRPr lang="zh-CN" altLang="en-US" sz="4000" b="1" dirty="0">
              <a:solidFill>
                <a:schemeClr val="tx1"/>
              </a:solidFill>
              <a:latin typeface="汉仪楷体简" panose="02010600000101010101" charset="-128"/>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11"/>
          <p:cNvSpPr txBox="1">
            <a:spLocks noChangeArrowheads="1"/>
          </p:cNvSpPr>
          <p:nvPr>
            <p:custDataLst>
              <p:tags r:id="rId1"/>
            </p:custDataLst>
          </p:nvPr>
        </p:nvSpPr>
        <p:spPr bwMode="auto">
          <a:xfrm>
            <a:off x="607695" y="699135"/>
            <a:ext cx="7748270" cy="62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3465" b="1" dirty="0">
                <a:solidFill>
                  <a:schemeClr val="tx1"/>
                </a:solidFill>
                <a:latin typeface="汉仪楷体简" panose="02010600000101010101" charset="-128"/>
                <a:ea typeface="汉仪楷体简" panose="02010600000101010101" charset="-128"/>
                <a:sym typeface="+mn-ea"/>
              </a:rPr>
              <a:t>实验：探究同一直线上二力的合成</a:t>
            </a:r>
            <a:endParaRPr lang="zh-CN" altLang="en-US" sz="3465" b="1" dirty="0">
              <a:solidFill>
                <a:schemeClr val="tx1"/>
              </a:solidFill>
              <a:latin typeface="汉仪楷体简" panose="02010600000101010101" charset="-128"/>
              <a:ea typeface="汉仪楷体简" panose="02010600000101010101" charset="-128"/>
              <a:sym typeface="+mn-ea"/>
            </a:endParaRPr>
          </a:p>
        </p:txBody>
      </p:sp>
      <p:sp>
        <p:nvSpPr>
          <p:cNvPr id="2" name="Text Box 2"/>
          <p:cNvSpPr txBox="1"/>
          <p:nvPr/>
        </p:nvSpPr>
        <p:spPr>
          <a:xfrm>
            <a:off x="784860" y="1800225"/>
            <a:ext cx="9822180" cy="1383665"/>
          </a:xfrm>
          <a:prstGeom prst="rect">
            <a:avLst/>
          </a:prstGeom>
          <a:noFill/>
          <a:ln w="9525">
            <a:noFill/>
          </a:ln>
        </p:spPr>
        <p:txBody>
          <a:bodyPr wrap="square" anchor="t" anchorCtr="0">
            <a:spAutoFit/>
          </a:bodyPr>
          <a:lstStyle/>
          <a:p>
            <a:pPr indent="0" fontAlgn="auto">
              <a:lnSpc>
                <a:spcPct val="150000"/>
              </a:lnSpc>
              <a:spcBef>
                <a:spcPct val="0"/>
              </a:spcBef>
            </a:pPr>
            <a:r>
              <a:rPr lang="zh-CN" altLang="en-US" sz="2800">
                <a:latin typeface="汉仪楷体简" panose="02010600000101010101" charset="-128"/>
                <a:ea typeface="汉仪楷体简" panose="02010600000101010101" charset="-128"/>
                <a:cs typeface="汉仪楷体简" panose="02010600000101010101" charset="-128"/>
              </a:rPr>
              <a:t>（</a:t>
            </a:r>
            <a:r>
              <a:rPr lang="en-US" altLang="zh-CN" sz="2800">
                <a:latin typeface="汉仪楷体简" panose="02010600000101010101" charset="-128"/>
                <a:ea typeface="汉仪楷体简" panose="02010600000101010101" charset="-128"/>
                <a:cs typeface="汉仪楷体简" panose="02010600000101010101" charset="-128"/>
              </a:rPr>
              <a:t>1</a:t>
            </a:r>
            <a:r>
              <a:rPr lang="zh-CN" altLang="en-US" sz="2800">
                <a:latin typeface="汉仪楷体简" panose="02010600000101010101" charset="-128"/>
                <a:ea typeface="汉仪楷体简" panose="02010600000101010101" charset="-128"/>
                <a:cs typeface="汉仪楷体简" panose="02010600000101010101" charset="-128"/>
              </a:rPr>
              <a:t>）</a:t>
            </a:r>
            <a:r>
              <a:rPr lang="zh-CN" sz="2800">
                <a:latin typeface="汉仪楷体简" panose="02010600000101010101" charset="-128"/>
                <a:ea typeface="汉仪楷体简" panose="02010600000101010101" charset="-128"/>
                <a:cs typeface="汉仪楷体简" panose="02010600000101010101" charset="-128"/>
              </a:rPr>
              <a:t>同时拉两个弹簧测力计，使弹簧指针拉伸到刻度尺上刻度</a:t>
            </a:r>
            <a:r>
              <a:rPr lang="en-US" altLang="zh-CN" sz="2800">
                <a:latin typeface="汉仪楷体简" panose="02010600000101010101" charset="-128"/>
                <a:ea typeface="汉仪楷体简" panose="02010600000101010101" charset="-128"/>
                <a:cs typeface="汉仪楷体简" panose="02010600000101010101" charset="-128"/>
              </a:rPr>
              <a:t> </a:t>
            </a:r>
            <a:r>
              <a:rPr lang="en-US" altLang="zh-CN" sz="2800" b="1" i="1">
                <a:solidFill>
                  <a:srgbClr val="005790"/>
                </a:solidFill>
                <a:latin typeface="汉仪楷体简" panose="02010600000101010101" charset="-128"/>
                <a:ea typeface="汉仪楷体简" panose="02010600000101010101" charset="-128"/>
                <a:cs typeface="汉仪楷体简" panose="02010600000101010101" charset="-128"/>
              </a:rPr>
              <a:t>E</a:t>
            </a:r>
            <a:r>
              <a:rPr lang="en-US" altLang="zh-CN" sz="2800" i="1">
                <a:solidFill>
                  <a:srgbClr val="005790"/>
                </a:solidFill>
                <a:latin typeface="汉仪楷体简" panose="02010600000101010101" charset="-128"/>
                <a:ea typeface="汉仪楷体简" panose="02010600000101010101" charset="-128"/>
                <a:cs typeface="汉仪楷体简" panose="02010600000101010101" charset="-128"/>
              </a:rPr>
              <a:t> </a:t>
            </a:r>
            <a:r>
              <a:rPr lang="zh-CN" altLang="en-US" sz="2800">
                <a:latin typeface="汉仪楷体简" panose="02010600000101010101" charset="-128"/>
                <a:ea typeface="汉仪楷体简" panose="02010600000101010101" charset="-128"/>
                <a:cs typeface="汉仪楷体简" panose="02010600000101010101" charset="-128"/>
              </a:rPr>
              <a:t>处，分别记下两个弹簧测力计上的示数</a:t>
            </a:r>
            <a:r>
              <a:rPr lang="en-US" altLang="zh-CN" sz="2800" i="1">
                <a:solidFill>
                  <a:srgbClr val="005790"/>
                </a:solidFill>
                <a:latin typeface="汉仪楷体简" panose="02010600000101010101" charset="-128"/>
                <a:ea typeface="汉仪楷体简" panose="02010600000101010101" charset="-128"/>
                <a:cs typeface="汉仪楷体简" panose="02010600000101010101" charset="-128"/>
              </a:rPr>
              <a:t>F</a:t>
            </a:r>
            <a:r>
              <a:rPr lang="en-US" altLang="zh-CN" sz="2800" baseline="-25000">
                <a:solidFill>
                  <a:srgbClr val="005790"/>
                </a:solidFill>
                <a:latin typeface="汉仪楷体简" panose="02010600000101010101" charset="-128"/>
                <a:ea typeface="汉仪楷体简" panose="02010600000101010101" charset="-128"/>
                <a:cs typeface="汉仪楷体简" panose="02010600000101010101" charset="-128"/>
              </a:rPr>
              <a:t>1</a:t>
            </a:r>
            <a:r>
              <a:rPr lang="zh-CN" altLang="en-US" sz="2800">
                <a:latin typeface="汉仪楷体简" panose="02010600000101010101" charset="-128"/>
                <a:ea typeface="汉仪楷体简" panose="02010600000101010101" charset="-128"/>
                <a:cs typeface="汉仪楷体简" panose="02010600000101010101" charset="-128"/>
              </a:rPr>
              <a:t>、</a:t>
            </a:r>
            <a:r>
              <a:rPr lang="en-US" altLang="zh-CN" sz="2800" i="1">
                <a:solidFill>
                  <a:srgbClr val="005790"/>
                </a:solidFill>
                <a:latin typeface="汉仪楷体简" panose="02010600000101010101" charset="-128"/>
                <a:ea typeface="汉仪楷体简" panose="02010600000101010101" charset="-128"/>
                <a:cs typeface="汉仪楷体简" panose="02010600000101010101" charset="-128"/>
              </a:rPr>
              <a:t>F</a:t>
            </a:r>
            <a:r>
              <a:rPr lang="en-US" altLang="zh-CN" sz="2800" baseline="-25000">
                <a:solidFill>
                  <a:srgbClr val="005790"/>
                </a:solidFill>
                <a:latin typeface="汉仪楷体简" panose="02010600000101010101" charset="-128"/>
                <a:ea typeface="汉仪楷体简" panose="02010600000101010101" charset="-128"/>
                <a:cs typeface="汉仪楷体简" panose="02010600000101010101" charset="-128"/>
              </a:rPr>
              <a:t>2</a:t>
            </a:r>
            <a:r>
              <a:rPr lang="zh-CN" altLang="en-US" sz="2800">
                <a:latin typeface="汉仪楷体简" panose="02010600000101010101" charset="-128"/>
                <a:ea typeface="汉仪楷体简" panose="02010600000101010101" charset="-128"/>
                <a:cs typeface="汉仪楷体简" panose="02010600000101010101" charset="-128"/>
              </a:rPr>
              <a:t>。</a:t>
            </a:r>
            <a:endParaRPr lang="zh-CN" altLang="en-US" sz="2800">
              <a:latin typeface="汉仪楷体简" panose="02010600000101010101" charset="-128"/>
              <a:ea typeface="汉仪楷体简" panose="02010600000101010101" charset="-128"/>
              <a:cs typeface="汉仪楷体简" panose="02010600000101010101" charset="-128"/>
            </a:endParaRPr>
          </a:p>
        </p:txBody>
      </p:sp>
      <p:sp>
        <p:nvSpPr>
          <p:cNvPr id="4" name="Text Box 6"/>
          <p:cNvSpPr txBox="1"/>
          <p:nvPr/>
        </p:nvSpPr>
        <p:spPr>
          <a:xfrm>
            <a:off x="784860" y="3244850"/>
            <a:ext cx="4543425" cy="2676525"/>
          </a:xfrm>
          <a:prstGeom prst="rect">
            <a:avLst/>
          </a:prstGeom>
          <a:noFill/>
          <a:ln w="9525">
            <a:noFill/>
          </a:ln>
        </p:spPr>
        <p:txBody>
          <a:bodyPr wrap="square" anchor="t" anchorCtr="0">
            <a:spAutoFit/>
          </a:bodyPr>
          <a:lstStyle/>
          <a:p>
            <a:pPr indent="0" fontAlgn="auto">
              <a:lnSpc>
                <a:spcPct val="150000"/>
              </a:lnSpc>
              <a:spcBef>
                <a:spcPct val="0"/>
              </a:spcBef>
            </a:pPr>
            <a:r>
              <a:rPr lang="zh-CN" altLang="en-US" sz="2800">
                <a:latin typeface="汉仪楷体简" panose="02010600000101010101" charset="-128"/>
                <a:ea typeface="汉仪楷体简" panose="02010600000101010101" charset="-128"/>
                <a:cs typeface="汉仪楷体简" panose="02010600000101010101" charset="-128"/>
              </a:rPr>
              <a:t>（</a:t>
            </a:r>
            <a:r>
              <a:rPr lang="en-US" altLang="zh-CN" sz="2800">
                <a:latin typeface="汉仪楷体简" panose="02010600000101010101" charset="-128"/>
                <a:ea typeface="汉仪楷体简" panose="02010600000101010101" charset="-128"/>
                <a:cs typeface="汉仪楷体简" panose="02010600000101010101" charset="-128"/>
              </a:rPr>
              <a:t>2</a:t>
            </a:r>
            <a:r>
              <a:rPr lang="zh-CN" altLang="en-US" sz="2800">
                <a:latin typeface="汉仪楷体简" panose="02010600000101010101" charset="-128"/>
                <a:ea typeface="汉仪楷体简" panose="02010600000101010101" charset="-128"/>
                <a:cs typeface="汉仪楷体简" panose="02010600000101010101" charset="-128"/>
              </a:rPr>
              <a:t>）</a:t>
            </a:r>
            <a:r>
              <a:rPr lang="zh-CN" sz="2800">
                <a:latin typeface="汉仪楷体简" panose="02010600000101010101" charset="-128"/>
                <a:ea typeface="汉仪楷体简" panose="02010600000101010101" charset="-128"/>
                <a:cs typeface="汉仪楷体简" panose="02010600000101010101" charset="-128"/>
              </a:rPr>
              <a:t>改用一个弹簧测力计拉伸弹簧，使弹簧指针同样拉伸到刻度尺的刻度</a:t>
            </a:r>
            <a:r>
              <a:rPr lang="en-US" altLang="zh-CN" sz="2800" b="1" i="1">
                <a:solidFill>
                  <a:srgbClr val="005790"/>
                </a:solidFill>
                <a:latin typeface="汉仪楷体简" panose="02010600000101010101" charset="-128"/>
                <a:ea typeface="汉仪楷体简" panose="02010600000101010101" charset="-128"/>
                <a:cs typeface="汉仪楷体简" panose="02010600000101010101" charset="-128"/>
              </a:rPr>
              <a:t>E</a:t>
            </a:r>
            <a:r>
              <a:rPr lang="en-US" altLang="zh-CN" sz="2800" b="1" i="1">
                <a:solidFill>
                  <a:srgbClr val="008080"/>
                </a:solidFill>
                <a:latin typeface="汉仪楷体简" panose="02010600000101010101" charset="-128"/>
                <a:ea typeface="汉仪楷体简" panose="02010600000101010101" charset="-128"/>
                <a:cs typeface="汉仪楷体简" panose="02010600000101010101" charset="-128"/>
              </a:rPr>
              <a:t> </a:t>
            </a:r>
            <a:r>
              <a:rPr lang="zh-CN" altLang="en-US" sz="2800">
                <a:latin typeface="汉仪楷体简" panose="02010600000101010101" charset="-128"/>
                <a:ea typeface="汉仪楷体简" panose="02010600000101010101" charset="-128"/>
                <a:cs typeface="汉仪楷体简" panose="02010600000101010101" charset="-128"/>
              </a:rPr>
              <a:t>处，记下弹簧测力计的示数</a:t>
            </a:r>
            <a:r>
              <a:rPr lang="en-US" altLang="zh-CN" sz="2800" i="1">
                <a:solidFill>
                  <a:srgbClr val="005790"/>
                </a:solidFill>
                <a:latin typeface="汉仪楷体简" panose="02010600000101010101" charset="-128"/>
                <a:ea typeface="汉仪楷体简" panose="02010600000101010101" charset="-128"/>
                <a:cs typeface="汉仪楷体简" panose="02010600000101010101" charset="-128"/>
              </a:rPr>
              <a:t>F</a:t>
            </a:r>
            <a:r>
              <a:rPr lang="zh-CN" altLang="en-US" sz="2800" baseline="-25000">
                <a:solidFill>
                  <a:srgbClr val="005790"/>
                </a:solidFill>
                <a:latin typeface="汉仪楷体简" panose="02010600000101010101" charset="-128"/>
                <a:ea typeface="汉仪楷体简" panose="02010600000101010101" charset="-128"/>
                <a:cs typeface="汉仪楷体简" panose="02010600000101010101" charset="-128"/>
              </a:rPr>
              <a:t>合</a:t>
            </a:r>
            <a:r>
              <a:rPr lang="zh-CN" altLang="en-US" sz="2800">
                <a:latin typeface="汉仪楷体简" panose="02010600000101010101" charset="-128"/>
                <a:ea typeface="汉仪楷体简" panose="02010600000101010101" charset="-128"/>
                <a:cs typeface="汉仪楷体简" panose="02010600000101010101" charset="-128"/>
              </a:rPr>
              <a:t>。</a:t>
            </a:r>
            <a:endParaRPr lang="zh-CN" altLang="en-US" sz="2800">
              <a:latin typeface="汉仪楷体简" panose="02010600000101010101" charset="-128"/>
              <a:ea typeface="汉仪楷体简" panose="02010600000101010101" charset="-128"/>
              <a:cs typeface="汉仪楷体简" panose="02010600000101010101" charset="-128"/>
            </a:endParaRPr>
          </a:p>
        </p:txBody>
      </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rcRect/>
          <a:stretch>
            <a:fillRect/>
          </a:stretch>
        </p:blipFill>
        <p:spPr>
          <a:xfrm>
            <a:off x="6010910" y="3244850"/>
            <a:ext cx="5896610" cy="3392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1"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dvAuto="0"/>
      <p:bldP spid="4" grpId="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90" name="Text Box 6"/>
          <p:cNvSpPr txBox="1"/>
          <p:nvPr/>
        </p:nvSpPr>
        <p:spPr>
          <a:xfrm>
            <a:off x="921812" y="2674235"/>
            <a:ext cx="10637900" cy="2306955"/>
          </a:xfrm>
          <a:prstGeom prst="rect">
            <a:avLst/>
          </a:prstGeom>
          <a:noFill/>
          <a:ln w="9525">
            <a:noFill/>
          </a:ln>
        </p:spPr>
        <p:txBody>
          <a:bodyPr wrap="square" anchor="t" anchorCtr="0">
            <a:spAutoFit/>
          </a:bodyPr>
          <a:p>
            <a:pPr indent="0" fontAlgn="auto">
              <a:lnSpc>
                <a:spcPct val="150000"/>
              </a:lnSpc>
              <a:spcBef>
                <a:spcPts val="0"/>
              </a:spcBef>
            </a:pPr>
            <a:r>
              <a:rPr lang="zh-CN" sz="3200" b="1" dirty="0">
                <a:latin typeface="汉仪楷体简" panose="02010600000101010101" charset="-128"/>
                <a:ea typeface="汉仪楷体简" panose="02010600000101010101" charset="-128"/>
                <a:cs typeface="汉仪楷体简" panose="02010600000101010101" charset="-128"/>
              </a:rPr>
              <a:t>同一直线上方向</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相同</a:t>
            </a:r>
            <a:r>
              <a:rPr lang="zh-CN" sz="3200" b="1" dirty="0">
                <a:latin typeface="汉仪楷体简" panose="02010600000101010101" charset="-128"/>
                <a:ea typeface="汉仪楷体简" panose="02010600000101010101" charset="-128"/>
                <a:cs typeface="汉仪楷体简" panose="02010600000101010101" charset="-128"/>
              </a:rPr>
              <a:t>的两个力的合力大小，等于这两个力的</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大小之和</a:t>
            </a:r>
            <a:r>
              <a:rPr lang="zh-CN" sz="3200" b="1" dirty="0">
                <a:latin typeface="汉仪楷体简" panose="02010600000101010101" charset="-128"/>
                <a:ea typeface="汉仪楷体简" panose="02010600000101010101" charset="-128"/>
                <a:cs typeface="汉仪楷体简" panose="02010600000101010101" charset="-128"/>
              </a:rPr>
              <a:t>，合力方向与</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这两个力</a:t>
            </a:r>
            <a:r>
              <a:rPr lang="zh-CN" sz="3200" b="1" dirty="0">
                <a:latin typeface="汉仪楷体简" panose="02010600000101010101" charset="-128"/>
                <a:ea typeface="汉仪楷体简" panose="02010600000101010101" charset="-128"/>
                <a:cs typeface="汉仪楷体简" panose="02010600000101010101" charset="-128"/>
              </a:rPr>
              <a:t>的</a:t>
            </a:r>
            <a:r>
              <a:rPr lang="zh-CN" sz="3200" b="1" dirty="0">
                <a:solidFill>
                  <a:srgbClr val="FF0000"/>
                </a:solidFill>
                <a:latin typeface="汉仪楷体简" panose="02010600000101010101" charset="-128"/>
                <a:ea typeface="汉仪楷体简" panose="02010600000101010101" charset="-128"/>
                <a:cs typeface="汉仪楷体简" panose="02010600000101010101" charset="-128"/>
              </a:rPr>
              <a:t>方向相同</a:t>
            </a:r>
            <a:r>
              <a:rPr lang="zh-CN" sz="3200" b="1" dirty="0">
                <a:latin typeface="汉仪楷体简" panose="02010600000101010101" charset="-128"/>
                <a:ea typeface="汉仪楷体简" panose="02010600000101010101" charset="-128"/>
                <a:cs typeface="汉仪楷体简" panose="02010600000101010101" charset="-128"/>
              </a:rPr>
              <a:t>，</a:t>
            </a:r>
            <a:endParaRPr lang="zh-CN" sz="3200" b="1" dirty="0">
              <a:latin typeface="汉仪楷体简" panose="02010600000101010101" charset="-128"/>
              <a:ea typeface="汉仪楷体简" panose="02010600000101010101" charset="-128"/>
              <a:cs typeface="汉仪楷体简" panose="02010600000101010101" charset="-128"/>
            </a:endParaRPr>
          </a:p>
          <a:p>
            <a:pPr indent="0" algn="ctr" fontAlgn="auto">
              <a:lnSpc>
                <a:spcPct val="150000"/>
              </a:lnSpc>
              <a:spcBef>
                <a:spcPts val="0"/>
              </a:spcBef>
            </a:pP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F</a:t>
            </a:r>
            <a:r>
              <a:rPr lang="zh-CN" altLang="en-US" sz="3200" b="1" baseline="-25000" dirty="0">
                <a:solidFill>
                  <a:srgbClr val="FF0000"/>
                </a:solidFill>
                <a:latin typeface="黑体" panose="02010609060101010101" charset="-122"/>
                <a:ea typeface="黑体" panose="02010609060101010101" charset="-122"/>
                <a:cs typeface="黑体" panose="02010609060101010101" charset="-122"/>
                <a:sym typeface="+mn-ea"/>
              </a:rPr>
              <a:t>合</a:t>
            </a:r>
            <a:r>
              <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rPr>
              <a:t> </a:t>
            </a: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 F</a:t>
            </a:r>
            <a:r>
              <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rPr>
              <a:t>1 </a:t>
            </a: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a:t>
            </a:r>
            <a:r>
              <a:rPr lang="en-US" altLang="zh-CN" sz="3200" b="1" dirty="0">
                <a:solidFill>
                  <a:srgbClr val="FF0000"/>
                </a:solidFill>
                <a:latin typeface="黑体" panose="02010609060101010101" charset="-122"/>
                <a:ea typeface="黑体" panose="02010609060101010101" charset="-122"/>
                <a:cs typeface="黑体" panose="02010609060101010101" charset="-122"/>
                <a:sym typeface="+mn-ea"/>
              </a:rPr>
              <a:t> F</a:t>
            </a:r>
            <a:r>
              <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rPr>
              <a:t>2</a:t>
            </a:r>
            <a:endParaRPr lang="en-US" altLang="zh-CN" sz="3200" b="1" baseline="-25000" dirty="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1082040" y="1319530"/>
            <a:ext cx="6096000" cy="645160"/>
          </a:xfrm>
          <a:prstGeom prst="rect">
            <a:avLst/>
          </a:prstGeom>
          <a:noFill/>
        </p:spPr>
        <p:txBody>
          <a:bodyPr wrap="square" rtlCol="0" anchor="t">
            <a:spAutoFit/>
          </a:bodyPr>
          <a:p>
            <a:r>
              <a:rPr lang="zh-CN" altLang="en-US" sz="3600" dirty="0">
                <a:effectLst/>
                <a:latin typeface="汉仪楷体简" panose="02010600000101010101" charset="-128"/>
                <a:ea typeface="汉仪楷体简" panose="02010600000101010101" charset="-128"/>
                <a:sym typeface="+mn-ea"/>
              </a:rPr>
              <a:t>实验结论：</a:t>
            </a:r>
            <a:endParaRPr lang="zh-CN" altLang="en-US" sz="3600" dirty="0">
              <a:effectLst/>
              <a:latin typeface="汉仪楷体简" panose="02010600000101010101" charset="-128"/>
              <a:ea typeface="汉仪楷体简" panose="02010600000101010101" charset="-128"/>
              <a:sym typeface="+mn-ea"/>
            </a:endParaRPr>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DOCER_RESOURCE_TRACE_INFO" val="{&quot;id&quot;:&quot;26513309&quot;,&quot;origin&quot;:0,&quot;type&quot;:&quot;pictures&quot;,&quot;user&quot;:&quot;425579029&quot;}"/>
</p:tagLst>
</file>

<file path=ppt/tags/tag10.xml><?xml version="1.0" encoding="utf-8"?>
<p:tagLst xmlns:p="http://schemas.openxmlformats.org/presentationml/2006/main">
  <p:tag name="AS_UNIQUEID" val="3809"/>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9.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1.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5.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4.xml><?xml version="1.0" encoding="utf-8"?>
<p:tagLst xmlns:p="http://schemas.openxmlformats.org/presentationml/2006/main">
  <p:tag name="AS_UNIQUEID" val="3503"/>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46.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110"/>
  <p:tag name="KSO_WM_SLIDE_LAYOUT" val="a_d"/>
  <p:tag name="KSO_WM_SLIDE_LAYOUT_CNT" val="1_1"/>
  <p:tag name="KSO_WM_TEMPLATE_THUMBS_INDEX" val="1、4、7、12、13、14、15、16、17、18、20、24、25、28、33、36、40、43、44"/>
  <p:tag name="KSO_WM_SLIDE_SIZE" val="888*468"/>
  <p:tag name="KSO_WM_SLIDE_POSITION" val="36*36"/>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0.43298401385373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DECFILLPROP" val="[]"/>
  <p:tag name="KSO_WM_CHIP_GROUPID" val="5fc5e83f310219e61717cdf2"/>
  <p:tag name="KSO_WM_SLIDE_BK_DARK_LIGHT" val="2"/>
  <p:tag name="KSO_WM_SLIDE_BACKGROUND_TYPE" val="general"/>
  <p:tag name="KSO_WM_SLIDE_SUPPORT_FEATURE_TYPE" val="3"/>
  <p:tag name="KSO_WM_TEMPLATE_ASSEMBLE_XID" val="6065706a4054ed1e2fb814f8"/>
  <p:tag name="KSO_WM_TEMPLATE_ASSEMBLE_GROUPID" val="6065706a4054ed1e2fb814f8"/>
</p:tagLst>
</file>

<file path=ppt/tags/tag47.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65.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110"/>
  <p:tag name="KSO_WM_SLIDE_LAYOUT" val="a_d"/>
  <p:tag name="KSO_WM_SLIDE_LAYOUT_CNT" val="1_1"/>
  <p:tag name="KSO_WM_TEMPLATE_THUMBS_INDEX" val="1、4、7、12、13、14、15、16、17、18、20、24、25、28、33、36、40、43、44"/>
  <p:tag name="KSO_WM_SLIDE_SIZE" val="888*468"/>
  <p:tag name="KSO_WM_SLIDE_POSITION" val="36*36"/>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0.43298401385373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DECFILLPROP" val="[]"/>
  <p:tag name="KSO_WM_CHIP_GROUPID" val="5fc5e83f310219e61717cdf2"/>
  <p:tag name="KSO_WM_SLIDE_BK_DARK_LIGHT" val="2"/>
  <p:tag name="KSO_WM_SLIDE_BACKGROUND_TYPE" val="general"/>
  <p:tag name="KSO_WM_SLIDE_SUPPORT_FEATURE_TYPE" val="3"/>
  <p:tag name="KSO_WM_TEMPLATE_ASSEMBLE_XID" val="6065706a4054ed1e2fb814f8"/>
  <p:tag name="KSO_WM_TEMPLATE_ASSEMBLE_GROUPID" val="6065706a4054ed1e2fb814f8"/>
</p:tagLst>
</file>

<file path=ppt/tags/tag66.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diagram20217110_1*a*1"/>
  <p:tag name="KSO_WM_TEMPLATE_CATEGORY" val="diagram"/>
  <p:tag name="KSO_WM_TEMPLATE_INDEX" val="20217110"/>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dedad87e30b4c1d801efe0441f09418"/>
  <p:tag name="KSO_WM_UNIT_TEXT_FILL_FORE_SCHEMECOLOR_INDEX_BRIGHTNESS" val="0"/>
  <p:tag name="KSO_WM_UNIT_TEXT_FILL_FORE_SCHEMECOLOR_INDEX" val="13"/>
  <p:tag name="KSO_WM_UNIT_TEXT_FILL_TYPE" val="1"/>
  <p:tag name="KSO_WM_TEMPLATE_ASSEMBLE_XID" val="6065706a4054ed1e2fb814f8"/>
  <p:tag name="KSO_WM_TEMPLATE_ASSEMBLE_GROUPID" val="6065706a4054ed1e2fb814f8"/>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10_1*i*1"/>
  <p:tag name="KSO_WM_TEMPLATE_CATEGORY" val="diagram"/>
  <p:tag name="KSO_WM_TEMPLATE_INDEX" val="20217110"/>
  <p:tag name="KSO_WM_UNIT_LAYERLEVEL" val="1"/>
  <p:tag name="KSO_WM_TAG_VERSION" val="1.0"/>
  <p:tag name="KSO_WM_BEAUTIFY_FLAG" val="#wm#"/>
  <p:tag name="KSO_WM_UNIT_BLOCK" val="0"/>
  <p:tag name="KSO_WM_UNIT_SM_LIMIT_TYPE" val="2"/>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c5e83f310219e61717cdf2"/>
  <p:tag name="KSO_WM_CHIP_XID" val="5fc5e83f310219e61717cdf3"/>
  <p:tag name="KSO_WM_TEMPLATE_ASSEMBLE_XID" val="6065706a4054ed1e2fb814f8"/>
  <p:tag name="KSO_WM_TEMPLATE_ASSEMBLE_GROUPID" val="6065706a4054ed1e2fb814f8"/>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10_1*i*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10_1*i*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xml><?xml version="1.0" encoding="utf-8"?>
<p:tagLst xmlns:p="http://schemas.openxmlformats.org/presentationml/2006/main">
  <p:tag name="AS_UNIQUEID" val="3503"/>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10_1*i*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7110_1*i*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17110_1*i*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17110_1*i*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17110_1*i*8"/>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17110_1*i*9"/>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17110_1*i*10"/>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217110_1*i*11"/>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217110_1*i*12"/>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217110_1*i*13"/>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217110_1*i*14"/>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217110_1*i*15"/>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217110_1*i*16"/>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UNIT_TEXT_FILL_FORE_SCHEMECOLOR_INDEX_BRIGHTNESS" val="0"/>
  <p:tag name="KSO_WM_UNIT_TEXT_FILL_FORE_SCHEMECOLOR_INDEX" val="13"/>
  <p:tag name="KSO_WM_UNIT_TEXT_FILL_TYPE" val="1"/>
  <p:tag name="KSO_WM_UNIT_VALUE" val="4"/>
  <p:tag name="KSO_WM_TEMPLATE_ASSEMBLE_XID" val="6065706a4054ed1e2fb814f8"/>
  <p:tag name="KSO_WM_TEMPLATE_ASSEMBLE_GROUPID" val="6065706a4054ed1e2fb814f8"/>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217110_1*i*17"/>
  <p:tag name="KSO_WM_TEMPLATE_CATEGORY" val="diagram"/>
  <p:tag name="KSO_WM_TEMPLATE_INDEX" val="20217110"/>
  <p:tag name="KSO_WM_UNIT_LAYERLEVEL" val="1"/>
  <p:tag name="KSO_WM_TAG_VERSION" val="1.0"/>
  <p:tag name="KSO_WM_BEAUTIFY_FLAG" val="#wm#"/>
  <p:tag name="KSO_WM_UNIT_SM_LIMIT_TYPE" val="2"/>
  <p:tag name="KSO_WM_CHIP_GROUPID" val="5fc5e83f310219e61717cdf2"/>
  <p:tag name="KSO_WM_CHIP_XID" val="5fc5e83f310219e61717cdf3"/>
  <p:tag name="KSO_WM_TEMPLATE_ASSEMBLE_XID" val="6065706a4054ed1e2fb814f8"/>
  <p:tag name="KSO_WM_TEMPLATE_ASSEMBLE_GROUPID" val="6065706a4054ed1e2fb814f8"/>
</p:tagLst>
</file>

<file path=ppt/tags/tag84.xml><?xml version="1.0" encoding="utf-8"?>
<p:tagLst xmlns:p="http://schemas.openxmlformats.org/presentationml/2006/main">
  <p:tag name="KSO_WM_SLIDE_ID" val="diagram2021711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17110"/>
  <p:tag name="KSO_WM_SLIDE_LAYOUT" val="a_d"/>
  <p:tag name="KSO_WM_SLIDE_LAYOUT_CNT" val="1_1"/>
  <p:tag name="KSO_WM_TEMPLATE_THUMBS_INDEX" val="1、4、7、12、13、14、15、16、17、18、20、24、25、28、33、36、40、43、44"/>
  <p:tag name="KSO_WM_SLIDE_SIZE" val="888*468"/>
  <p:tag name="KSO_WM_SLIDE_POSITION" val="36*36"/>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0.432984013853734},&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DECFILLPROP" val="[]"/>
  <p:tag name="KSO_WM_CHIP_GROUPID" val="5fc5e83f310219e61717cdf2"/>
  <p:tag name="KSO_WM_SLIDE_BK_DARK_LIGHT" val="2"/>
  <p:tag name="KSO_WM_SLIDE_BACKGROUND_TYPE" val="general"/>
  <p:tag name="KSO_WM_SLIDE_SUPPORT_FEATURE_TYPE" val="3"/>
  <p:tag name="KSO_WM_TEMPLATE_ASSEMBLE_XID" val="6065706a4054ed1e2fb814f8"/>
  <p:tag name="KSO_WM_TEMPLATE_ASSEMBLE_GROUPID" val="6065706a4054ed1e2fb814f8"/>
</p:tagLst>
</file>

<file path=ppt/tags/tag85.xml><?xml version="1.0" encoding="utf-8"?>
<p:tagLst xmlns:p="http://schemas.openxmlformats.org/presentationml/2006/main">
  <p:tag name="COMMONDATA" val="eyJoZGlkIjoiMGM3ZDNiNjQ5MjMwNGE4NGUzZGUzN2M4NzZkODkzZjgifQ=="/>
  <p:tag name="KSO_WPP_MARK_KEY" val="aefd2560-03eb-4c5c-b0e5-6c2d06ca4ba3"/>
</p:tagLst>
</file>

<file path=ppt/tags/tag9.xml><?xml version="1.0" encoding="utf-8"?>
<p:tagLst xmlns:p="http://schemas.openxmlformats.org/presentationml/2006/main">
  <p:tag name="KSO_WM_DIAGRAM_VIRTUALLY_FRAME" val="{&quot;height&quot;:155.325,&quot;left&quot;:38.87503937007874,&quot;top&quot;:220.3,&quot;width&quot;:599.42496062992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ＭＳ Ｐゴシック"/>
        <a:font script="Hang" typeface="맑은 고딕"/>
        <a:font script="Hans" typeface="思源黑体 CN Light"/>
        <a:font script="Hant" typeface="新細明體"/>
        <a:font script="Arab" typeface="思源黑体 CN Light"/>
        <a:font script="Hebr" typeface="思源黑体 CN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1313</Words>
  <Application>WPS 演示</Application>
  <PresentationFormat>宽屏</PresentationFormat>
  <Paragraphs>142</Paragraphs>
  <Slides>18</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18</vt:i4>
      </vt:variant>
    </vt:vector>
  </HeadingPairs>
  <TitlesOfParts>
    <vt:vector size="38" baseType="lpstr">
      <vt:lpstr>Arial</vt:lpstr>
      <vt:lpstr>宋体</vt:lpstr>
      <vt:lpstr>Wingdings</vt:lpstr>
      <vt:lpstr>思源黑体 CN Light</vt:lpstr>
      <vt:lpstr>微软雅黑</vt:lpstr>
      <vt:lpstr>Calibri</vt:lpstr>
      <vt:lpstr>仓耳渔阳体 W05</vt:lpstr>
      <vt:lpstr>思源黑体 CN Bold</vt:lpstr>
      <vt:lpstr>Arial</vt:lpstr>
      <vt:lpstr>汉仪楷体简</vt:lpstr>
      <vt:lpstr>汉仪楷体简</vt:lpstr>
      <vt:lpstr>黑体</vt:lpstr>
      <vt:lpstr>Times New Roman</vt:lpstr>
      <vt:lpstr>Arial Unicode MS</vt:lpstr>
      <vt:lpstr>Segoe UI</vt:lpstr>
      <vt:lpstr>楷体</vt:lpstr>
      <vt:lpstr>Wingdings</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xiongsongyan</cp:lastModifiedBy>
  <cp:revision>56</cp:revision>
  <dcterms:created xsi:type="dcterms:W3CDTF">2023-03-28T07:58:00Z</dcterms:created>
  <dcterms:modified xsi:type="dcterms:W3CDTF">2026-03-31T02:09:54Z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1A001AC04C61450684A4C6FC2E1FEB39_13</vt:lpwstr>
  </property>
  <property fmtid="{D5CDD505-2E9C-101B-9397-08002B2CF9AE}" pid="3" name="KSOProductBuildVer">
    <vt:lpwstr>2052-12.1.0.25225</vt:lpwstr>
  </property>
  <property fmtid="{D5CDD505-2E9C-101B-9397-08002B2CF9AE}" pid="4" name="KSOTemplateUUID">
    <vt:lpwstr>v1.0_mb_T+L95ysIptv7aZdUMe54pw==</vt:lpwstr>
  </property>
</Properties>
</file>