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wmf" ContentType="image/x-wmf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3"/>
    <p:sldId id="318" r:id="rId4"/>
    <p:sldId id="287" r:id="rId5"/>
    <p:sldId id="315" r:id="rId6"/>
    <p:sldId id="320" r:id="rId7"/>
    <p:sldId id="321" r:id="rId8"/>
    <p:sldId id="323" r:id="rId9"/>
    <p:sldId id="319" r:id="rId10"/>
    <p:sldId id="324" r:id="rId11"/>
    <p:sldId id="322" r:id="rId12"/>
    <p:sldId id="328" r:id="rId13"/>
    <p:sldId id="326" r:id="rId14"/>
    <p:sldId id="327" r:id="rId15"/>
    <p:sldId id="325" r:id="rId16"/>
    <p:sldId id="329" r:id="rId17"/>
    <p:sldId id="285" r:id="rId18"/>
    <p:sldId id="277" r:id="rId19"/>
  </p:sldIdLst>
  <p:sldSz cx="12192000" cy="6858000"/>
  <p:notesSz cx="6858000" cy="9144000"/>
  <p:embeddedFontLst>
    <p:embeddedFont>
      <p:font typeface="思源黑体 CN Light" panose="020B0300000000000000" charset="-122"/>
      <p:regular r:id="rId26"/>
    </p:embeddedFont>
    <p:embeddedFont>
      <p:font typeface="微软雅黑" panose="020B0503020204020204" charset="-122"/>
      <p:regular r:id="rId27"/>
    </p:embeddedFont>
    <p:embeddedFont>
      <p:font typeface="仓耳渔阳体 W05" panose="02020400000000000000" charset="-122"/>
      <p:regular r:id="rId28"/>
    </p:embeddedFont>
    <p:embeddedFont>
      <p:font typeface="思源黑体 CN Bold" panose="020B0800000000000000" charset="-122"/>
      <p:bold r:id="rId29"/>
    </p:embeddedFont>
    <p:embeddedFont>
      <p:font typeface="汉仪楷体简" panose="02010600000101010101" charset="-128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2" userDrawn="1">
          <p15:clr>
            <a:srgbClr val="A4A3A4"/>
          </p15:clr>
        </p15:guide>
        <p15:guide id="2" pos="385" userDrawn="1">
          <p15:clr>
            <a:srgbClr val="A4A3A4"/>
          </p15:clr>
        </p15:guide>
        <p15:guide id="3" pos="722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0" clrIdx="0"/>
  <p:cmAuthor id="2" name="Administrator" initials="A" lastIdx="0" clrIdx="1"/>
  <p:cmAuthor id="3" name="1206988966@qq.com" initials="1" lastIdx="0" clrIdx="2"/>
  <p:cmAuthor id="4" name="Sky123.Org" initials="S" lastIdx="0" clrIdx="3"/>
  <p:cmAuthor id="5" name="姜伟光" initials="姜" lastIdx="0" clrIdx="4"/>
  <p:cmAuthor id="6" name="xkb1.com" initials="x" lastIdx="0" clrIdx="5"/>
  <p:cmAuthor id="7" name="Pueschner, Franziska {FA~Shanghai}" initials="P" lastIdx="0" clrIdx="6"/>
  <p:cmAuthor id="8" name="www.xkb1.com" initials="w" lastIdx="0" clrIdx="7"/>
  <p:cmAuthor id="9" name="lenovo" initials="l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B37"/>
    <a:srgbClr val="FFD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1952"/>
        <p:guide pos="385"/>
        <p:guide pos="72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22.xml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思源黑体 CN Light" panose="020B0300000000000000" charset="-122"/>
              </a:rPr>
            </a:fld>
            <a:endParaRPr lang="zh-CN" altLang="en-US">
              <a:ea typeface="思源黑体 CN Light" panose="020B0300000000000000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panose="020B0300000000000000" charset="-122"/>
        <a:ea typeface="思源黑体 CN Light" panose="020B0300000000000000" charset="-122"/>
        <a:cs typeface="思源黑体 CN Light" panose="020B0300000000000000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101" name="图片 100" descr="C:/Users/asus/Desktop/laoguanyuelanshishuiyin.jpeglaoguanyuelanshishuiyin"/>
          <p:cNvPicPr/>
          <p:nvPr userDrawn="1">
            <p:custDataLst>
              <p:tags r:id="rId2"/>
            </p:custDataLst>
          </p:nvPr>
        </p:nvPicPr>
        <p:blipFill>
          <a:blip r:embed="rId3"/>
          <a:srcRect l="3148" r="3148"/>
          <a:stretch>
            <a:fillRect/>
          </a:stretch>
        </p:blipFill>
        <p:spPr>
          <a:xfrm>
            <a:off x="2553970" y="635"/>
            <a:ext cx="963549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 userDrawn="1"/>
        </p:nvSpPr>
        <p:spPr>
          <a:xfrm>
            <a:off x="-438785" y="635"/>
            <a:ext cx="10262235" cy="685800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bg>
      <p:bgPr>
        <a:solidFill>
          <a:srgbClr val="FDC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 userDrawn="1"/>
        </p:nvGrpSpPr>
        <p:grpSpPr>
          <a:xfrm>
            <a:off x="0" y="0"/>
            <a:ext cx="12190476" cy="6857143"/>
            <a:chOff x="0" y="0"/>
            <a:chExt cx="12190476" cy="6857143"/>
          </a:xfrm>
        </p:grpSpPr>
        <p:pic>
          <p:nvPicPr>
            <p:cNvPr id="6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0476" cy="6857143"/>
            </a:xfrm>
            <a:prstGeom prst="rect">
              <a:avLst/>
            </a:prstGeom>
          </p:spPr>
        </p:pic>
      </p:grpSp>
      <p:sp>
        <p:nvSpPr>
          <p:cNvPr id="2" name="圆角矩形 1"/>
          <p:cNvSpPr/>
          <p:nvPr userDrawn="1"/>
        </p:nvSpPr>
        <p:spPr>
          <a:xfrm>
            <a:off x="152399" y="152400"/>
            <a:ext cx="11887201" cy="6553200"/>
          </a:xfrm>
          <a:prstGeom prst="roundRect">
            <a:avLst>
              <a:gd name="adj" fmla="val 3933"/>
            </a:avLst>
          </a:prstGeom>
          <a:solidFill>
            <a:srgbClr val="FFFEFB"/>
          </a:solid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20" name="그룹 1020"/>
          <p:cNvGrpSpPr/>
          <p:nvPr userDrawn="1"/>
        </p:nvGrpSpPr>
        <p:grpSpPr>
          <a:xfrm>
            <a:off x="609600" y="368395"/>
            <a:ext cx="385032" cy="385032"/>
            <a:chOff x="844899" y="754062"/>
            <a:chExt cx="385032" cy="385032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899" y="754062"/>
              <a:ext cx="385032" cy="385032"/>
            </a:xfrm>
            <a:prstGeom prst="rect">
              <a:avLst/>
            </a:prstGeom>
          </p:spPr>
        </p:pic>
      </p:grpSp>
      <p:cxnSp>
        <p:nvCxnSpPr>
          <p:cNvPr id="3" name="直接连接符 2"/>
          <p:cNvCxnSpPr/>
          <p:nvPr userDrawn="1"/>
        </p:nvCxnSpPr>
        <p:spPr>
          <a:xfrm>
            <a:off x="440563" y="838200"/>
            <a:ext cx="113093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6" name="图片 0" descr="二一教育logo反白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134600" y="308292"/>
            <a:ext cx="1209040" cy="328295"/>
          </a:xfrm>
          <a:prstGeom prst="rect">
            <a:avLst/>
          </a:prstGeom>
        </p:spPr>
      </p:pic>
      <p:sp>
        <p:nvSpPr>
          <p:cNvPr id="9" name="任意多边形 8"/>
          <p:cNvSpPr/>
          <p:nvPr userDrawn="1"/>
        </p:nvSpPr>
        <p:spPr>
          <a:xfrm>
            <a:off x="1295400" y="152400"/>
            <a:ext cx="947420" cy="718185"/>
          </a:xfrm>
          <a:custGeom>
            <a:avLst/>
            <a:gdLst>
              <a:gd name="adj" fmla="val 16667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92" h="1131">
                <a:moveTo>
                  <a:pt x="160" y="0"/>
                </a:moveTo>
                <a:lnTo>
                  <a:pt x="1332" y="0"/>
                </a:lnTo>
                <a:cubicBezTo>
                  <a:pt x="1420" y="0"/>
                  <a:pt x="1492" y="72"/>
                  <a:pt x="1492" y="160"/>
                </a:cubicBezTo>
                <a:lnTo>
                  <a:pt x="1492" y="800"/>
                </a:lnTo>
                <a:cubicBezTo>
                  <a:pt x="1492" y="888"/>
                  <a:pt x="1420" y="960"/>
                  <a:pt x="1332" y="960"/>
                </a:cubicBezTo>
                <a:lnTo>
                  <a:pt x="1218" y="960"/>
                </a:lnTo>
                <a:lnTo>
                  <a:pt x="1132" y="1131"/>
                </a:lnTo>
                <a:lnTo>
                  <a:pt x="1047" y="960"/>
                </a:lnTo>
                <a:lnTo>
                  <a:pt x="160" y="960"/>
                </a:lnTo>
                <a:cubicBezTo>
                  <a:pt x="72" y="960"/>
                  <a:pt x="0" y="888"/>
                  <a:pt x="0" y="800"/>
                </a:cubicBezTo>
                <a:lnTo>
                  <a:pt x="0" y="160"/>
                </a:lnTo>
                <a:cubicBezTo>
                  <a:pt x="0" y="72"/>
                  <a:pt x="72" y="0"/>
                  <a:pt x="160" y="0"/>
                </a:cubicBezTo>
                <a:close/>
              </a:path>
            </a:pathLst>
          </a:custGeom>
          <a:solidFill>
            <a:srgbClr val="FFCF60"/>
          </a:solidFill>
          <a:ln w="31750">
            <a:solidFill>
              <a:srgbClr val="1E1E1E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tIns="0" bIns="71755" rtlCol="0" anchor="ctr">
            <a:noAutofit/>
          </a:bodyPr>
          <a:lstStyle/>
          <a:p>
            <a:pPr algn="ctr"/>
            <a:r>
              <a: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altLang="zh-CN" sz="24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 userDrawn="1"/>
        </p:nvSpPr>
        <p:spPr>
          <a:xfrm>
            <a:off x="2362200" y="357822"/>
            <a:ext cx="5568636" cy="30734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知识点</a:t>
            </a:r>
            <a:r>
              <a:rPr lang="en-US" altLang="zh-CN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 </a:t>
            </a:r>
            <a:r>
              <a:rPr lang="zh-CN" altLang="en-US" sz="2000" b="1" spc="200" dirty="0">
                <a:solidFill>
                  <a:srgbClr val="5236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弹簧测力计</a:t>
            </a:r>
            <a:endParaRPr lang="zh-CN" altLang="en-US" sz="2000" b="1" spc="200" dirty="0">
              <a:solidFill>
                <a:srgbClr val="5236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新知导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963" y="155575"/>
            <a:ext cx="1955800" cy="5286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1022350" y="220663"/>
            <a:ext cx="150018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1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新知导入</a:t>
            </a:r>
            <a:endParaRPr lang="zh-CN" altLang="en-US" sz="21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2425"/>
            <a:ext cx="12192000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教学分析 涂豆思">
    <p:bg>
      <p:bgPr>
        <a:solidFill>
          <a:srgbClr val="F0F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ripple/>
      </p:transition>
    </mc:Choice>
    <mc:Fallback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tents-glamping"/>
          <p:cNvPicPr>
            <a:picLocks noChangeAspect="1"/>
          </p:cNvPicPr>
          <p:nvPr userDrawn="1"/>
        </p:nvPicPr>
        <p:blipFill>
          <a:blip r:embed="rId2"/>
          <a:srcRect t="36948" b="31531"/>
          <a:stretch>
            <a:fillRect/>
          </a:stretch>
        </p:blipFill>
        <p:spPr>
          <a:xfrm>
            <a:off x="-19050" y="0"/>
            <a:ext cx="12211685" cy="216154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19050" y="0"/>
            <a:ext cx="12161520" cy="2161540"/>
          </a:xfrm>
          <a:prstGeom prst="rect">
            <a:avLst/>
          </a:prstGeom>
          <a:gradFill>
            <a:gsLst>
              <a:gs pos="40000">
                <a:srgbClr val="337B37">
                  <a:alpha val="80000"/>
                </a:srgbClr>
              </a:gs>
              <a:gs pos="74000">
                <a:srgbClr val="337B37">
                  <a:alpha val="100000"/>
                </a:srgbClr>
              </a:gs>
              <a:gs pos="60000">
                <a:srgbClr val="337B37">
                  <a:alpha val="94000"/>
                </a:srgbClr>
              </a:gs>
              <a:gs pos="0">
                <a:srgbClr val="337B37">
                  <a:alpha val="0"/>
                </a:srgbClr>
              </a:gs>
              <a:gs pos="87000">
                <a:srgbClr val="337B37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>
            <a:off x="197485" y="314325"/>
            <a:ext cx="454660" cy="454660"/>
          </a:xfrm>
          <a:prstGeom prst="ellipse">
            <a:avLst/>
          </a:prstGeom>
          <a:solidFill>
            <a:srgbClr val="337B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499110" y="323215"/>
            <a:ext cx="226060" cy="22606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charset="-122"/>
          <a:ea typeface="思源黑体 CN Light" panose="020B0300000000000000" charset="-122"/>
          <a:cs typeface="思源黑体 CN Light" panose="020B03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21.xml"/><Relationship Id="rId2" Type="http://schemas.openxmlformats.org/officeDocument/2006/relationships/tags" Target="../tags/tag4.xml"/><Relationship Id="rId19" Type="http://schemas.openxmlformats.org/officeDocument/2006/relationships/image" Target="../media/image23.emf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4.wav"/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4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3.wmf"/><Relationship Id="rId1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800735" y="1790065"/>
            <a:ext cx="837628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7.2 </a:t>
            </a:r>
            <a:r>
              <a:rPr 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运动的快慢</a:t>
            </a:r>
            <a:r>
              <a:rPr lang="en-US" altLang="zh-CN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 </a:t>
            </a:r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速度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036820" y="2424430"/>
            <a:ext cx="281940" cy="28194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20224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沪粤版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40950" y="85090"/>
            <a:ext cx="1754505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zh-CN" altLang="en-US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清华大学图书馆</a:t>
            </a:r>
            <a:endParaRPr lang="zh-CN" altLang="en-US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15925" y="573405"/>
            <a:ext cx="608901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【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例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1】2006 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年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7 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月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12 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日，我国运动员刘翔在瑞士洛桑国际田联超级大奖赛男子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110 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米栏的比赛中，以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12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秒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88 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的成绩获得金牌，打破世界纪录。 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试求刘翔当时赛跑的速度？</a:t>
            </a:r>
            <a:endParaRPr lang="zh-CN" altLang="en-US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l="10470" r="5112"/>
          <a:stretch>
            <a:fillRect/>
          </a:stretch>
        </p:blipFill>
        <p:spPr>
          <a:xfrm>
            <a:off x="6811645" y="775335"/>
            <a:ext cx="4792345" cy="32689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6258" name="文本框 18433"/>
          <p:cNvSpPr txBox="1"/>
          <p:nvPr/>
        </p:nvSpPr>
        <p:spPr>
          <a:xfrm>
            <a:off x="892810" y="466725"/>
            <a:ext cx="9406255" cy="705485"/>
          </a:xfrm>
          <a:prstGeom prst="rect">
            <a:avLst/>
          </a:prstGeom>
          <a:noFill/>
          <a:ln w="9525">
            <a:noFill/>
          </a:ln>
        </p:spPr>
        <p:txBody>
          <a:bodyPr wrap="square" lIns="91431" tIns="45715" rIns="91431" bIns="45715">
            <a:spAutoFit/>
          </a:bodyPr>
          <a:lstStyle>
            <a:lvl1pPr marL="539750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dings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lvl="1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9250" lvl="2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000" lvl="3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0" lvl="4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4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机械运动的分类</a:t>
            </a:r>
            <a:endParaRPr lang="zh-CN" sz="4000" dirty="0">
              <a:latin typeface="汉仪楷体简" panose="02010600000101010101" charset="-128"/>
              <a:ea typeface="宋体" panose="02010600030101010101" pitchFamily="2" charset="-122"/>
              <a:cs typeface="汉仪楷体简" panose="02010600000101010101" charset="-128"/>
            </a:endParaRPr>
          </a:p>
        </p:txBody>
      </p:sp>
      <p:pic>
        <p:nvPicPr>
          <p:cNvPr id="4" name="图片 3" descr="2003112316493474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020570" y="1518285"/>
            <a:ext cx="3300095" cy="3512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9219"/>
          <p:cNvSpPr txBox="1"/>
          <p:nvPr/>
        </p:nvSpPr>
        <p:spPr>
          <a:xfrm>
            <a:off x="1585408" y="5377042"/>
            <a:ext cx="8760972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汽车和过山车的运动路线有什么不同呢？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7" name="文本框 9220"/>
          <p:cNvSpPr txBox="1"/>
          <p:nvPr/>
        </p:nvSpPr>
        <p:spPr>
          <a:xfrm>
            <a:off x="1552419" y="5898878"/>
            <a:ext cx="874668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按照运动的路径可分为：   </a:t>
            </a:r>
            <a:r>
              <a:rPr lang="zh-CN" altLang="en-US" sz="2800" dirty="0">
                <a:solidFill>
                  <a:srgbClr val="C0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直线运动和曲线运动   ；</a:t>
            </a:r>
            <a:endParaRPr lang="zh-CN" altLang="en-US" sz="2800" dirty="0">
              <a:solidFill>
                <a:srgbClr val="C00000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pic>
        <p:nvPicPr>
          <p:cNvPr id="5" name="图片 4" descr="过山车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53480" y="1518285"/>
            <a:ext cx="2787015" cy="35128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4514" name="组合 24577"/>
          <p:cNvGrpSpPr/>
          <p:nvPr/>
        </p:nvGrpSpPr>
        <p:grpSpPr>
          <a:xfrm>
            <a:off x="1071245" y="2101215"/>
            <a:ext cx="8912226" cy="1328738"/>
            <a:chOff x="0" y="0"/>
            <a:chExt cx="8912288" cy="1329253"/>
          </a:xfrm>
        </p:grpSpPr>
        <p:sp>
          <p:nvSpPr>
            <p:cNvPr id="64540" name="矩形 5"/>
            <p:cNvSpPr/>
            <p:nvPr/>
          </p:nvSpPr>
          <p:spPr>
            <a:xfrm flipV="1">
              <a:off x="0" y="84171"/>
              <a:ext cx="8786874" cy="570133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rgbClr val="98B954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20000" dir="5400000" algn="ctr" rotWithShape="0">
                <a:srgbClr val="000000">
                  <a:alpha val="35999"/>
                </a:srgbClr>
              </a:outerShdw>
            </a:effectLst>
          </p:spPr>
          <p:txBody>
            <a:bodyPr rot="10800000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zh-CN" altLang="en-US" sz="2400" dirty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pic>
          <p:nvPicPr>
            <p:cNvPr id="64541" name="图片 1" descr="image020.jpg"/>
            <p:cNvPicPr>
              <a:picLocks noChangeAspect="1"/>
            </p:cNvPicPr>
            <p:nvPr/>
          </p:nvPicPr>
          <p:blipFill>
            <a:blip r:embed="rId1"/>
            <a:srcRect l="3867" r="3349" b="17969"/>
            <a:stretch>
              <a:fillRect/>
            </a:stretch>
          </p:blipFill>
          <p:spPr>
            <a:xfrm flipH="1">
              <a:off x="71438" y="369332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42" name="矩形 6"/>
            <p:cNvSpPr/>
            <p:nvPr/>
          </p:nvSpPr>
          <p:spPr>
            <a:xfrm>
              <a:off x="0" y="654304"/>
              <a:ext cx="8786874" cy="71466"/>
            </a:xfrm>
            <a:prstGeom prst="rect">
              <a:avLst/>
            </a:prstGeom>
            <a:gradFill rotWithShape="1">
              <a:gsLst>
                <a:gs pos="0">
                  <a:srgbClr val="2787A0">
                    <a:alpha val="100000"/>
                  </a:srgbClr>
                </a:gs>
                <a:gs pos="80000">
                  <a:srgbClr val="36B1D2">
                    <a:alpha val="100000"/>
                  </a:srgbClr>
                </a:gs>
                <a:gs pos="100000">
                  <a:srgbClr val="34B3D6">
                    <a:alpha val="100000"/>
                  </a:srgbClr>
                </a:gs>
                <a:gs pos="100000">
                  <a:srgbClr val="34B3D6">
                    <a:alpha val="100000"/>
                  </a:srgbClr>
                </a:gs>
              </a:gsLst>
              <a:lin ang="5400000"/>
              <a:tileRect/>
            </a:gradFill>
            <a:ln w="9525" cap="flat" cmpd="sng">
              <a:solidFill>
                <a:srgbClr val="46AAC5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23000" dir="5400000" algn="ctr" rotWithShape="0">
                <a:srgbClr val="000000">
                  <a:alpha val="32999"/>
                </a:srgbClr>
              </a:outerShdw>
            </a:effectLst>
          </p:spPr>
          <p:txBody>
            <a:bodyPr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zh-CN" altLang="en-US" sz="2400" dirty="0">
                <a:solidFill>
                  <a:srgbClr val="FFFFFF"/>
                </a:solidFill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pic>
          <p:nvPicPr>
            <p:cNvPr id="64543" name="图片 7" descr="image020.jpg"/>
            <p:cNvPicPr>
              <a:picLocks noChangeAspect="1"/>
            </p:cNvPicPr>
            <p:nvPr/>
          </p:nvPicPr>
          <p:blipFill>
            <a:blip r:embed="rId1"/>
            <a:srcRect l="3867" r="3349" b="17969"/>
            <a:stretch>
              <a:fillRect/>
            </a:stretch>
          </p:blipFill>
          <p:spPr>
            <a:xfrm flipH="1">
              <a:off x="1857388" y="369332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544" name="图片 8" descr="image020.jpg"/>
            <p:cNvPicPr>
              <a:picLocks noChangeAspect="1"/>
            </p:cNvPicPr>
            <p:nvPr/>
          </p:nvPicPr>
          <p:blipFill>
            <a:blip r:embed="rId1"/>
            <a:srcRect l="3867" r="3349" b="17969"/>
            <a:stretch>
              <a:fillRect/>
            </a:stretch>
          </p:blipFill>
          <p:spPr>
            <a:xfrm flipH="1">
              <a:off x="3643338" y="369332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545" name="图片 9" descr="image020.jpg"/>
            <p:cNvPicPr>
              <a:picLocks noChangeAspect="1"/>
            </p:cNvPicPr>
            <p:nvPr/>
          </p:nvPicPr>
          <p:blipFill>
            <a:blip r:embed="rId1"/>
            <a:srcRect l="3867" r="3349" b="17969"/>
            <a:stretch>
              <a:fillRect/>
            </a:stretch>
          </p:blipFill>
          <p:spPr>
            <a:xfrm flipH="1">
              <a:off x="5500726" y="369332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546" name="图片 10" descr="image020.jpg"/>
            <p:cNvPicPr>
              <a:picLocks noChangeAspect="1"/>
            </p:cNvPicPr>
            <p:nvPr/>
          </p:nvPicPr>
          <p:blipFill>
            <a:blip r:embed="rId1"/>
            <a:srcRect l="3867" r="3349" b="17969"/>
            <a:stretch>
              <a:fillRect/>
            </a:stretch>
          </p:blipFill>
          <p:spPr>
            <a:xfrm flipH="1">
              <a:off x="7286676" y="369332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64547" name="直接连接符 22"/>
            <p:cNvCxnSpPr/>
            <p:nvPr/>
          </p:nvCxnSpPr>
          <p:spPr>
            <a:xfrm rot="5400000">
              <a:off x="964370" y="831376"/>
              <a:ext cx="214395" cy="3175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64548" name="直接连接符 24"/>
            <p:cNvCxnSpPr/>
            <p:nvPr/>
          </p:nvCxnSpPr>
          <p:spPr>
            <a:xfrm rot="5400000">
              <a:off x="2751113" y="832169"/>
              <a:ext cx="214395" cy="1588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64549" name="直接连接符 25"/>
            <p:cNvCxnSpPr/>
            <p:nvPr/>
          </p:nvCxnSpPr>
          <p:spPr>
            <a:xfrm rot="5400000">
              <a:off x="4537064" y="832170"/>
              <a:ext cx="214395" cy="158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64550" name="直接连接符 28"/>
            <p:cNvCxnSpPr/>
            <p:nvPr/>
          </p:nvCxnSpPr>
          <p:spPr>
            <a:xfrm rot="5400000">
              <a:off x="6392864" y="832169"/>
              <a:ext cx="214395" cy="1588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64551" name="直接连接符 29"/>
            <p:cNvCxnSpPr/>
            <p:nvPr/>
          </p:nvCxnSpPr>
          <p:spPr>
            <a:xfrm rot="5400000">
              <a:off x="8180401" y="832169"/>
              <a:ext cx="214395" cy="1588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64552" name="TextBox 32"/>
            <p:cNvSpPr txBox="1"/>
            <p:nvPr/>
          </p:nvSpPr>
          <p:spPr>
            <a:xfrm>
              <a:off x="928694" y="12142"/>
              <a:ext cx="335282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0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53" name="TextBox 33"/>
            <p:cNvSpPr txBox="1"/>
            <p:nvPr/>
          </p:nvSpPr>
          <p:spPr>
            <a:xfrm>
              <a:off x="928694" y="857256"/>
              <a:ext cx="335282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0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54" name="TextBox 36"/>
            <p:cNvSpPr txBox="1"/>
            <p:nvPr/>
          </p:nvSpPr>
          <p:spPr>
            <a:xfrm>
              <a:off x="2643206" y="0"/>
              <a:ext cx="585474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10s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55" name="TextBox 39"/>
            <p:cNvSpPr txBox="1"/>
            <p:nvPr/>
          </p:nvSpPr>
          <p:spPr>
            <a:xfrm>
              <a:off x="4429156" y="12705"/>
              <a:ext cx="585474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20s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56" name="TextBox 41"/>
            <p:cNvSpPr txBox="1"/>
            <p:nvPr/>
          </p:nvSpPr>
          <p:spPr>
            <a:xfrm>
              <a:off x="6296069" y="0"/>
              <a:ext cx="585474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30s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57" name="TextBox 43"/>
            <p:cNvSpPr txBox="1"/>
            <p:nvPr/>
          </p:nvSpPr>
          <p:spPr>
            <a:xfrm>
              <a:off x="8082019" y="0"/>
              <a:ext cx="585474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40s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58" name="TextBox 46"/>
            <p:cNvSpPr txBox="1"/>
            <p:nvPr/>
          </p:nvSpPr>
          <p:spPr>
            <a:xfrm>
              <a:off x="2565418" y="868699"/>
              <a:ext cx="809631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300m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59" name="TextBox 47"/>
            <p:cNvSpPr txBox="1"/>
            <p:nvPr/>
          </p:nvSpPr>
          <p:spPr>
            <a:xfrm>
              <a:off x="4357718" y="868699"/>
              <a:ext cx="809631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600m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60" name="TextBox 48"/>
            <p:cNvSpPr txBox="1"/>
            <p:nvPr/>
          </p:nvSpPr>
          <p:spPr>
            <a:xfrm>
              <a:off x="6208756" y="857582"/>
              <a:ext cx="809631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900m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61" name="TextBox 49"/>
            <p:cNvSpPr txBox="1"/>
            <p:nvPr/>
          </p:nvSpPr>
          <p:spPr>
            <a:xfrm>
              <a:off x="7950256" y="868699"/>
              <a:ext cx="962032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1200m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grpSp>
        <p:nvGrpSpPr>
          <p:cNvPr id="64515" name="组合 24600"/>
          <p:cNvGrpSpPr/>
          <p:nvPr/>
        </p:nvGrpSpPr>
        <p:grpSpPr>
          <a:xfrm>
            <a:off x="1106170" y="3453765"/>
            <a:ext cx="8891588" cy="1328738"/>
            <a:chOff x="0" y="0"/>
            <a:chExt cx="8891650" cy="1329253"/>
          </a:xfrm>
        </p:grpSpPr>
        <p:sp>
          <p:nvSpPr>
            <p:cNvPr id="64518" name="矩形 12"/>
            <p:cNvSpPr/>
            <p:nvPr/>
          </p:nvSpPr>
          <p:spPr>
            <a:xfrm flipV="1">
              <a:off x="0" y="84171"/>
              <a:ext cx="8786874" cy="570133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rgbClr val="98B954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20000" dir="5400000" algn="ctr" rotWithShape="0">
                <a:srgbClr val="000000">
                  <a:alpha val="35999"/>
                </a:srgbClr>
              </a:outerShdw>
            </a:effectLst>
          </p:spPr>
          <p:txBody>
            <a:bodyPr rot="10800000"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zh-CN" altLang="en-US" sz="2400" dirty="0">
                <a:solidFill>
                  <a:srgbClr val="000000"/>
                </a:solidFill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pic>
          <p:nvPicPr>
            <p:cNvPr id="64519" name="图片 13" descr="image020.jpg"/>
            <p:cNvPicPr>
              <a:picLocks noChangeAspect="1"/>
            </p:cNvPicPr>
            <p:nvPr/>
          </p:nvPicPr>
          <p:blipFill>
            <a:blip r:embed="rId1"/>
            <a:srcRect l="3867" r="3349" b="17969"/>
            <a:stretch>
              <a:fillRect/>
            </a:stretch>
          </p:blipFill>
          <p:spPr>
            <a:xfrm flipH="1">
              <a:off x="71438" y="369332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4520" name="矩形 14"/>
            <p:cNvSpPr/>
            <p:nvPr/>
          </p:nvSpPr>
          <p:spPr>
            <a:xfrm>
              <a:off x="0" y="654304"/>
              <a:ext cx="8786874" cy="71466"/>
            </a:xfrm>
            <a:prstGeom prst="rect">
              <a:avLst/>
            </a:prstGeom>
            <a:gradFill rotWithShape="1">
              <a:gsLst>
                <a:gs pos="0">
                  <a:srgbClr val="2787A0">
                    <a:alpha val="100000"/>
                  </a:srgbClr>
                </a:gs>
                <a:gs pos="80000">
                  <a:srgbClr val="36B1D2">
                    <a:alpha val="100000"/>
                  </a:srgbClr>
                </a:gs>
                <a:gs pos="100000">
                  <a:srgbClr val="34B3D6">
                    <a:alpha val="100000"/>
                  </a:srgbClr>
                </a:gs>
                <a:gs pos="100000">
                  <a:srgbClr val="34B3D6">
                    <a:alpha val="100000"/>
                  </a:srgbClr>
                </a:gs>
              </a:gsLst>
              <a:lin ang="5400000"/>
              <a:tileRect/>
            </a:gradFill>
            <a:ln w="9525" cap="flat" cmpd="sng">
              <a:solidFill>
                <a:srgbClr val="46AAC5"/>
              </a:solidFill>
              <a:prstDash val="solid"/>
              <a:miter/>
              <a:headEnd type="none" w="med" len="med"/>
              <a:tailEnd type="none" w="med" len="med"/>
            </a:ln>
            <a:effectLst>
              <a:outerShdw dist="23000" dir="5400000" algn="ctr" rotWithShape="0">
                <a:srgbClr val="000000">
                  <a:alpha val="32999"/>
                </a:srgbClr>
              </a:outerShdw>
            </a:effectLst>
          </p:spPr>
          <p:txBody>
            <a:bodyPr anchor="ctr" anchorCtr="0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endParaRPr lang="zh-CN" altLang="en-US" sz="2400" dirty="0">
                <a:solidFill>
                  <a:srgbClr val="FFFFFF"/>
                </a:solidFill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pic>
          <p:nvPicPr>
            <p:cNvPr id="64521" name="图片 15" descr="image020.jpg"/>
            <p:cNvPicPr>
              <a:picLocks noChangeAspect="1"/>
            </p:cNvPicPr>
            <p:nvPr/>
          </p:nvPicPr>
          <p:blipFill>
            <a:blip r:embed="rId1"/>
            <a:srcRect l="3867" r="3349" b="17969"/>
            <a:stretch>
              <a:fillRect/>
            </a:stretch>
          </p:blipFill>
          <p:spPr>
            <a:xfrm flipH="1">
              <a:off x="1143008" y="369332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522" name="图片 16" descr="image020.jpg"/>
            <p:cNvPicPr>
              <a:picLocks noChangeAspect="1"/>
            </p:cNvPicPr>
            <p:nvPr/>
          </p:nvPicPr>
          <p:blipFill>
            <a:blip r:embed="rId1"/>
            <a:srcRect l="3867" r="3349" b="17969"/>
            <a:stretch>
              <a:fillRect/>
            </a:stretch>
          </p:blipFill>
          <p:spPr>
            <a:xfrm flipH="1">
              <a:off x="2714644" y="369332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523" name="图片 17" descr="image020.jpg"/>
            <p:cNvPicPr>
              <a:picLocks noChangeAspect="1"/>
            </p:cNvPicPr>
            <p:nvPr/>
          </p:nvPicPr>
          <p:blipFill>
            <a:blip r:embed="rId1"/>
            <a:srcRect l="3867" r="3349" b="17969"/>
            <a:stretch>
              <a:fillRect/>
            </a:stretch>
          </p:blipFill>
          <p:spPr>
            <a:xfrm flipH="1">
              <a:off x="4714908" y="369332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4524" name="图片 18" descr="image020.jpg"/>
            <p:cNvPicPr>
              <a:picLocks noChangeAspect="1"/>
            </p:cNvPicPr>
            <p:nvPr/>
          </p:nvPicPr>
          <p:blipFill>
            <a:blip r:embed="rId1"/>
            <a:srcRect l="3867" r="3349" b="17969"/>
            <a:stretch>
              <a:fillRect/>
            </a:stretch>
          </p:blipFill>
          <p:spPr>
            <a:xfrm flipH="1">
              <a:off x="7286676" y="369332"/>
              <a:ext cx="1071570" cy="291705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64525" name="直接连接符 23"/>
            <p:cNvCxnSpPr/>
            <p:nvPr/>
          </p:nvCxnSpPr>
          <p:spPr>
            <a:xfrm rot="5400000">
              <a:off x="965162" y="832170"/>
              <a:ext cx="214396" cy="158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64526" name="直接连接符 26"/>
            <p:cNvCxnSpPr/>
            <p:nvPr/>
          </p:nvCxnSpPr>
          <p:spPr>
            <a:xfrm rot="5400000">
              <a:off x="2036735" y="832173"/>
              <a:ext cx="214396" cy="1588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64527" name="直接连接符 27"/>
            <p:cNvCxnSpPr/>
            <p:nvPr/>
          </p:nvCxnSpPr>
          <p:spPr>
            <a:xfrm rot="5400000">
              <a:off x="3608371" y="832173"/>
              <a:ext cx="214396" cy="1588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64528" name="直接连接符 30"/>
            <p:cNvCxnSpPr/>
            <p:nvPr/>
          </p:nvCxnSpPr>
          <p:spPr>
            <a:xfrm rot="5400000">
              <a:off x="5607044" y="832170"/>
              <a:ext cx="214396" cy="158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64529" name="直接连接符 31"/>
            <p:cNvCxnSpPr/>
            <p:nvPr/>
          </p:nvCxnSpPr>
          <p:spPr>
            <a:xfrm rot="5400000">
              <a:off x="8178812" y="832170"/>
              <a:ext cx="214396" cy="1587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sp>
          <p:nvSpPr>
            <p:cNvPr id="64530" name="TextBox 34"/>
            <p:cNvSpPr txBox="1"/>
            <p:nvPr/>
          </p:nvSpPr>
          <p:spPr>
            <a:xfrm>
              <a:off x="928694" y="0"/>
              <a:ext cx="335282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0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31" name="TextBox 35"/>
            <p:cNvSpPr txBox="1"/>
            <p:nvPr/>
          </p:nvSpPr>
          <p:spPr>
            <a:xfrm>
              <a:off x="912819" y="868699"/>
              <a:ext cx="335282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0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32" name="TextBox 38"/>
            <p:cNvSpPr txBox="1"/>
            <p:nvPr/>
          </p:nvSpPr>
          <p:spPr>
            <a:xfrm>
              <a:off x="1928826" y="0"/>
              <a:ext cx="585474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10s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33" name="TextBox 40"/>
            <p:cNvSpPr txBox="1"/>
            <p:nvPr/>
          </p:nvSpPr>
          <p:spPr>
            <a:xfrm>
              <a:off x="3500462" y="12705"/>
              <a:ext cx="585474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20s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34" name="TextBox 42"/>
            <p:cNvSpPr txBox="1"/>
            <p:nvPr/>
          </p:nvSpPr>
          <p:spPr>
            <a:xfrm>
              <a:off x="5500726" y="12705"/>
              <a:ext cx="585474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30s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35" name="TextBox 44"/>
            <p:cNvSpPr txBox="1"/>
            <p:nvPr/>
          </p:nvSpPr>
          <p:spPr>
            <a:xfrm>
              <a:off x="8072494" y="12705"/>
              <a:ext cx="585474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40s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36" name="TextBox 45"/>
            <p:cNvSpPr txBox="1"/>
            <p:nvPr/>
          </p:nvSpPr>
          <p:spPr>
            <a:xfrm>
              <a:off x="1851038" y="868699"/>
              <a:ext cx="809631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200m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37" name="TextBox 50"/>
            <p:cNvSpPr txBox="1"/>
            <p:nvPr/>
          </p:nvSpPr>
          <p:spPr>
            <a:xfrm>
              <a:off x="7929618" y="868699"/>
              <a:ext cx="962032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1200m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38" name="TextBox 51"/>
            <p:cNvSpPr txBox="1"/>
            <p:nvPr/>
          </p:nvSpPr>
          <p:spPr>
            <a:xfrm>
              <a:off x="3422674" y="868699"/>
              <a:ext cx="809631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450m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64539" name="TextBox 52"/>
            <p:cNvSpPr txBox="1"/>
            <p:nvPr/>
          </p:nvSpPr>
          <p:spPr>
            <a:xfrm>
              <a:off x="5422938" y="868699"/>
              <a:ext cx="809631" cy="460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lvl="1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lvl="2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lvl="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lvl="4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r>
                <a:rPr lang="en-US" altLang="zh-CN" sz="2400" dirty="0">
                  <a:latin typeface="汉仪楷体简" panose="02010600000101010101" charset="-128"/>
                  <a:ea typeface="汉仪楷体简" panose="02010600000101010101" charset="-128"/>
                </a:rPr>
                <a:t>750m</a:t>
              </a:r>
              <a:endParaRPr lang="en-US" altLang="zh-CN" sz="24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sp>
        <p:nvSpPr>
          <p:cNvPr id="64516" name="TextBox 55"/>
          <p:cNvSpPr txBox="1"/>
          <p:nvPr/>
        </p:nvSpPr>
        <p:spPr>
          <a:xfrm>
            <a:off x="1358583" y="732790"/>
            <a:ext cx="8858250" cy="783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3600" dirty="0">
                <a:latin typeface="汉仪楷体简" panose="02010600000101010101" charset="-128"/>
                <a:ea typeface="汉仪楷体简" panose="02010600000101010101" charset="-128"/>
              </a:rPr>
              <a:t>沿直线行驶的两辆小汽车运动有什么不同？</a:t>
            </a:r>
            <a:endParaRPr lang="zh-CN" altLang="en-US" sz="3600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4625" name="TextBox 56"/>
          <p:cNvSpPr txBox="1"/>
          <p:nvPr/>
        </p:nvSpPr>
        <p:spPr>
          <a:xfrm>
            <a:off x="1091883" y="4901565"/>
            <a:ext cx="8764587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25000"/>
              </a:lnSpc>
              <a:spcBef>
                <a:spcPct val="0"/>
              </a:spcBef>
              <a:buNone/>
            </a:pPr>
            <a:r>
              <a:rPr lang="zh-CN" altLang="en-US" sz="3600" dirty="0">
                <a:latin typeface="汉仪楷体简" panose="02010600000101010101" charset="-128"/>
                <a:ea typeface="汉仪楷体简" panose="02010600000101010101" charset="-128"/>
              </a:rPr>
              <a:t>在直线运动中，按速度可分为</a:t>
            </a:r>
            <a:r>
              <a:rPr lang="zh-CN" altLang="en-US" sz="360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rPr>
              <a:t>匀速直线运动</a:t>
            </a:r>
            <a:r>
              <a:rPr lang="zh-CN" altLang="en-US" sz="3600" dirty="0">
                <a:latin typeface="汉仪楷体简" panose="02010600000101010101" charset="-128"/>
                <a:ea typeface="汉仪楷体简" panose="02010600000101010101" charset="-128"/>
              </a:rPr>
              <a:t>和</a:t>
            </a:r>
            <a:r>
              <a:rPr lang="zh-CN" altLang="en-US" sz="360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rPr>
              <a:t>变速直线运动</a:t>
            </a:r>
            <a:r>
              <a:rPr lang="zh-CN" altLang="en-US" sz="3600" dirty="0">
                <a:latin typeface="汉仪楷体简" panose="02010600000101010101" charset="-128"/>
                <a:ea typeface="汉仪楷体简" panose="02010600000101010101" charset="-128"/>
              </a:rPr>
              <a:t>。</a:t>
            </a:r>
            <a:endParaRPr lang="zh-CN" altLang="en-US" sz="3600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2" name="文本框 1"/>
          <p:cNvSpPr txBox="1"/>
          <p:nvPr/>
        </p:nvSpPr>
        <p:spPr>
          <a:xfrm>
            <a:off x="970280" y="736600"/>
            <a:ext cx="10533380" cy="1660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539750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dings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lvl="1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9250" lvl="2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000" lvl="3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0" lvl="4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eaLnBrk="1" fontAlgn="base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例题：</a:t>
            </a:r>
            <a:r>
              <a:rPr lang="zh-CN" altLang="en-US" sz="3200" b="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在百米跑的过程中，某运动员前50m用时5.5s．后</a:t>
            </a:r>
            <a:r>
              <a:rPr lang="en-US" altLang="zh-CN" sz="3200" b="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50</a:t>
            </a:r>
            <a:r>
              <a:rPr lang="zh-CN" altLang="en-US" sz="3200" b="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米用时</a:t>
            </a:r>
            <a:r>
              <a:rPr lang="en-US" altLang="zh-CN" sz="3200" b="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4.5s</a:t>
            </a:r>
            <a:r>
              <a:rPr lang="zh-CN" altLang="en-US" sz="3200" b="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，求全程的平均速度。</a:t>
            </a:r>
            <a:endParaRPr lang="zh-CN" altLang="en-US" sz="3200" b="0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文本框 1"/>
          <p:cNvSpPr txBox="1">
            <a:spLocks noChangeArrowheads="1"/>
          </p:cNvSpPr>
          <p:nvPr/>
        </p:nvSpPr>
        <p:spPr bwMode="auto">
          <a:xfrm>
            <a:off x="2098358" y="424815"/>
            <a:ext cx="6996113" cy="768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algn="just" fontAlgn="ctr">
              <a:lnSpc>
                <a:spcPct val="110000"/>
              </a:lnSpc>
              <a:spcBef>
                <a:spcPts val="765"/>
              </a:spcBef>
              <a:buClr>
                <a:schemeClr val="tx1"/>
              </a:buClr>
              <a:buSzPct val="100000"/>
              <a:buFont typeface="Windings"/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algn="just" fontAlgn="ctr">
              <a:lnSpc>
                <a:spcPct val="110000"/>
              </a:lnSpc>
              <a:spcBef>
                <a:spcPts val="765"/>
              </a:spcBef>
              <a:buClr>
                <a:schemeClr val="tx1"/>
              </a:buClr>
              <a:buSzPct val="50000"/>
              <a:buFont typeface="Windings"/>
              <a:buChar char="–"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algn="just" fontAlgn="ctr">
              <a:lnSpc>
                <a:spcPct val="110000"/>
              </a:lnSpc>
              <a:spcBef>
                <a:spcPts val="765"/>
              </a:spcBef>
              <a:buClr>
                <a:schemeClr val="tx1"/>
              </a:buClr>
              <a:buSzPct val="50000"/>
              <a:buFont typeface="Windings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algn="just" fontAlgn="ctr">
              <a:lnSpc>
                <a:spcPct val="110000"/>
              </a:lnSpc>
              <a:spcBef>
                <a:spcPts val="765"/>
              </a:spcBef>
              <a:buClr>
                <a:schemeClr val="tx1"/>
              </a:buClr>
              <a:buSzPct val="50000"/>
              <a:buFont typeface="Windings"/>
              <a:buChar char="–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algn="just" fontAlgn="ctr">
              <a:lnSpc>
                <a:spcPct val="110000"/>
              </a:lnSpc>
              <a:spcBef>
                <a:spcPts val="765"/>
              </a:spcBef>
              <a:buClr>
                <a:schemeClr val="tx1"/>
              </a:buClr>
              <a:buSzPct val="50000"/>
              <a:buFont typeface="Windings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just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just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just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just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二、速度相关的图像</a:t>
            </a:r>
            <a:endParaRPr kumimoji="0" lang="zh-CN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69635" name="文本框 2"/>
          <p:cNvSpPr txBox="1"/>
          <p:nvPr/>
        </p:nvSpPr>
        <p:spPr>
          <a:xfrm>
            <a:off x="456565" y="1840865"/>
            <a:ext cx="379984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539750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dings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lvl="1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9250" lvl="2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000" lvl="3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0" lvl="4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关于速度的图像总共有两种：</a:t>
            </a:r>
            <a:endParaRPr lang="zh-CN" altLang="en-US" sz="3600" b="0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 marL="0" lv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b="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v-t图</a:t>
            </a:r>
            <a:r>
              <a:rPr lang="zh-CN" sz="3200" b="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</a:t>
            </a:r>
            <a:r>
              <a:rPr lang="zh-CN" altLang="en-US" sz="3600" b="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s-t图</a:t>
            </a:r>
            <a:r>
              <a:rPr lang="zh-CN" altLang="en-US" sz="3600" b="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。</a:t>
            </a:r>
            <a:endParaRPr lang="zh-CN" altLang="en-US" sz="3600" b="0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38917" name="文本框 38916"/>
          <p:cNvSpPr txBox="1"/>
          <p:nvPr/>
        </p:nvSpPr>
        <p:spPr>
          <a:xfrm>
            <a:off x="6663690" y="3215005"/>
            <a:ext cx="241300" cy="460375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>
                <a:latin typeface="汉仪楷体简" panose="02010600000101010101" charset="-128"/>
                <a:ea typeface="汉仪楷体简" panose="02010600000101010101" charset="-128"/>
              </a:rPr>
              <a:t>t</a:t>
            </a:r>
            <a:endParaRPr lang="en-US" altLang="zh-CN" sz="24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171950" y="1460500"/>
            <a:ext cx="2630170" cy="2138045"/>
            <a:chOff x="6570" y="2300"/>
            <a:chExt cx="4142" cy="3367"/>
          </a:xfrm>
        </p:grpSpPr>
        <p:sp>
          <p:nvSpPr>
            <p:cNvPr id="38914" name="直接连接符 38913"/>
            <p:cNvSpPr/>
            <p:nvPr/>
          </p:nvSpPr>
          <p:spPr>
            <a:xfrm>
              <a:off x="7052" y="5109"/>
              <a:ext cx="3660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8915" name="直接连接符 38914"/>
            <p:cNvSpPr/>
            <p:nvPr/>
          </p:nvSpPr>
          <p:spPr>
            <a:xfrm flipH="1" flipV="1">
              <a:off x="7052" y="2465"/>
              <a:ext cx="0" cy="2643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8916" name="文本框 38915"/>
            <p:cNvSpPr txBox="1"/>
            <p:nvPr/>
          </p:nvSpPr>
          <p:spPr>
            <a:xfrm>
              <a:off x="6641" y="4943"/>
              <a:ext cx="450" cy="72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>
                  <a:latin typeface="汉仪楷体简" panose="02010600000101010101" charset="-128"/>
                  <a:ea typeface="汉仪楷体简" panose="02010600000101010101" charset="-128"/>
                </a:rPr>
                <a:t>o</a:t>
              </a:r>
              <a:endParaRPr lang="en-US" altLang="zh-CN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38918" name="文本框 38917"/>
            <p:cNvSpPr txBox="1"/>
            <p:nvPr/>
          </p:nvSpPr>
          <p:spPr>
            <a:xfrm>
              <a:off x="6570" y="2300"/>
              <a:ext cx="419" cy="72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>
                  <a:latin typeface="汉仪楷体简" panose="02010600000101010101" charset="-128"/>
                  <a:ea typeface="汉仪楷体简" panose="02010600000101010101" charset="-128"/>
                </a:rPr>
                <a:t>s</a:t>
              </a:r>
              <a:endParaRPr lang="en-US" altLang="zh-CN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38919" name="直接连接符 38918"/>
            <p:cNvSpPr/>
            <p:nvPr/>
          </p:nvSpPr>
          <p:spPr>
            <a:xfrm>
              <a:off x="7052" y="3788"/>
              <a:ext cx="2986" cy="0"/>
            </a:xfrm>
            <a:prstGeom prst="line">
              <a:avLst/>
            </a:prstGeom>
            <a:ln w="2540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grpSp>
        <p:nvGrpSpPr>
          <p:cNvPr id="6" name="组合 5"/>
          <p:cNvGrpSpPr/>
          <p:nvPr/>
        </p:nvGrpSpPr>
        <p:grpSpPr>
          <a:xfrm>
            <a:off x="7597775" y="1466215"/>
            <a:ext cx="2902585" cy="2129790"/>
            <a:chOff x="11965" y="2309"/>
            <a:chExt cx="4571" cy="3354"/>
          </a:xfrm>
        </p:grpSpPr>
        <p:sp>
          <p:nvSpPr>
            <p:cNvPr id="38923" name="文本框 38922"/>
            <p:cNvSpPr txBox="1"/>
            <p:nvPr/>
          </p:nvSpPr>
          <p:spPr>
            <a:xfrm>
              <a:off x="16156" y="4939"/>
              <a:ext cx="380" cy="72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>
                  <a:latin typeface="汉仪楷体简" panose="02010600000101010101" charset="-128"/>
                  <a:ea typeface="汉仪楷体简" panose="02010600000101010101" charset="-128"/>
                </a:rPr>
                <a:t>t</a:t>
              </a:r>
              <a:endParaRPr lang="en-US" altLang="zh-CN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1965" y="2309"/>
              <a:ext cx="4333" cy="3037"/>
              <a:chOff x="11097" y="2296"/>
              <a:chExt cx="4333" cy="3037"/>
            </a:xfrm>
          </p:grpSpPr>
          <p:sp>
            <p:nvSpPr>
              <p:cNvPr id="38920" name="直接连接符 38919"/>
              <p:cNvSpPr/>
              <p:nvPr/>
            </p:nvSpPr>
            <p:spPr>
              <a:xfrm>
                <a:off x="11674" y="5021"/>
                <a:ext cx="3757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38921" name="直接连接符 38920"/>
              <p:cNvSpPr/>
              <p:nvPr/>
            </p:nvSpPr>
            <p:spPr>
              <a:xfrm flipV="1">
                <a:off x="11675" y="2544"/>
                <a:ext cx="1" cy="2477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38922" name="文本框 38921"/>
              <p:cNvSpPr txBox="1"/>
              <p:nvPr/>
            </p:nvSpPr>
            <p:spPr>
              <a:xfrm>
                <a:off x="11288" y="4609"/>
                <a:ext cx="771" cy="72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>
                    <a:latin typeface="汉仪楷体简" panose="02010600000101010101" charset="-128"/>
                    <a:ea typeface="汉仪楷体简" panose="02010600000101010101" charset="-128"/>
                  </a:rPr>
                  <a:t>o</a:t>
                </a:r>
                <a:endParaRPr lang="en-US" altLang="zh-CN" sz="2400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sp>
            <p:nvSpPr>
              <p:cNvPr id="38924" name="文本框 38923"/>
              <p:cNvSpPr txBox="1"/>
              <p:nvPr/>
            </p:nvSpPr>
            <p:spPr>
              <a:xfrm>
                <a:off x="11097" y="2296"/>
                <a:ext cx="919" cy="72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>
                    <a:latin typeface="汉仪楷体简" panose="02010600000101010101" charset="-128"/>
                    <a:ea typeface="汉仪楷体简" panose="02010600000101010101" charset="-128"/>
                  </a:rPr>
                  <a:t>s</a:t>
                </a:r>
                <a:endParaRPr lang="en-US" altLang="zh-CN" sz="2400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sp>
            <p:nvSpPr>
              <p:cNvPr id="38925" name="直接连接符 38924"/>
              <p:cNvSpPr/>
              <p:nvPr/>
            </p:nvSpPr>
            <p:spPr>
              <a:xfrm flipV="1">
                <a:off x="11674" y="3039"/>
                <a:ext cx="2022" cy="1984"/>
              </a:xfrm>
              <a:prstGeom prst="line">
                <a:avLst/>
              </a:prstGeom>
              <a:ln w="254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</p:grpSp>
      <p:sp>
        <p:nvSpPr>
          <p:cNvPr id="38926" name="文本框 38925"/>
          <p:cNvSpPr txBox="1"/>
          <p:nvPr/>
        </p:nvSpPr>
        <p:spPr>
          <a:xfrm>
            <a:off x="4889500" y="3387090"/>
            <a:ext cx="1362075" cy="521970"/>
          </a:xfrm>
          <a:prstGeom prst="rect">
            <a:avLst/>
          </a:prstGeom>
          <a:noFill/>
          <a:ln w="25400">
            <a:noFill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静止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8927" name="文本框 38926"/>
          <p:cNvSpPr txBox="1"/>
          <p:nvPr/>
        </p:nvSpPr>
        <p:spPr>
          <a:xfrm>
            <a:off x="7868920" y="3395345"/>
            <a:ext cx="2631440" cy="521970"/>
          </a:xfrm>
          <a:prstGeom prst="rect">
            <a:avLst/>
          </a:prstGeom>
          <a:noFill/>
          <a:ln w="25400">
            <a:noFill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匀速直线运动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111625" y="4133850"/>
            <a:ext cx="2810510" cy="2139315"/>
            <a:chOff x="6475" y="6510"/>
            <a:chExt cx="4426" cy="3369"/>
          </a:xfrm>
        </p:grpSpPr>
        <p:sp>
          <p:nvSpPr>
            <p:cNvPr id="38928" name="直接连接符 38927"/>
            <p:cNvSpPr/>
            <p:nvPr/>
          </p:nvSpPr>
          <p:spPr>
            <a:xfrm>
              <a:off x="7148" y="9154"/>
              <a:ext cx="3660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8929" name="直接连接符 38928"/>
            <p:cNvSpPr/>
            <p:nvPr/>
          </p:nvSpPr>
          <p:spPr>
            <a:xfrm flipH="1" flipV="1">
              <a:off x="7148" y="6593"/>
              <a:ext cx="0" cy="2561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8930" name="文本框 38929"/>
            <p:cNvSpPr txBox="1"/>
            <p:nvPr/>
          </p:nvSpPr>
          <p:spPr>
            <a:xfrm>
              <a:off x="6764" y="8989"/>
              <a:ext cx="469" cy="72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>
                  <a:latin typeface="汉仪楷体简" panose="02010600000101010101" charset="-128"/>
                  <a:ea typeface="汉仪楷体简" panose="02010600000101010101" charset="-128"/>
                </a:rPr>
                <a:t>o</a:t>
              </a:r>
              <a:endParaRPr lang="en-US" altLang="zh-CN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38931" name="文本框 38930"/>
            <p:cNvSpPr txBox="1"/>
            <p:nvPr/>
          </p:nvSpPr>
          <p:spPr>
            <a:xfrm>
              <a:off x="10521" y="9155"/>
              <a:ext cx="381" cy="72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>
                  <a:latin typeface="汉仪楷体简" panose="02010600000101010101" charset="-128"/>
                  <a:ea typeface="汉仪楷体简" panose="02010600000101010101" charset="-128"/>
                </a:rPr>
                <a:t>t</a:t>
              </a:r>
              <a:endParaRPr lang="en-US" altLang="zh-CN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38932" name="文本框 38931"/>
            <p:cNvSpPr txBox="1"/>
            <p:nvPr/>
          </p:nvSpPr>
          <p:spPr>
            <a:xfrm>
              <a:off x="6475" y="6510"/>
              <a:ext cx="578" cy="725"/>
            </a:xfrm>
            <a:prstGeom prst="rect">
              <a:avLst/>
            </a:prstGeom>
            <a:noFill/>
            <a:ln w="25400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 i="1">
                  <a:latin typeface="汉仪楷体简" panose="02010600000101010101" charset="-128"/>
                  <a:ea typeface="汉仪楷体简" panose="02010600000101010101" charset="-128"/>
                </a:rPr>
                <a:t>v</a:t>
              </a:r>
              <a:endParaRPr lang="en-US" altLang="zh-CN" sz="2400" i="1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38933" name="直接连接符 38932"/>
            <p:cNvSpPr/>
            <p:nvPr/>
          </p:nvSpPr>
          <p:spPr>
            <a:xfrm>
              <a:off x="7148" y="7914"/>
              <a:ext cx="2891" cy="0"/>
            </a:xfrm>
            <a:prstGeom prst="line">
              <a:avLst/>
            </a:prstGeom>
            <a:ln w="2540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</p:grpSp>
      <p:sp>
        <p:nvSpPr>
          <p:cNvPr id="38940" name="文本框 38939"/>
          <p:cNvSpPr txBox="1"/>
          <p:nvPr/>
        </p:nvSpPr>
        <p:spPr>
          <a:xfrm>
            <a:off x="4416425" y="6102985"/>
            <a:ext cx="2447925" cy="521970"/>
          </a:xfrm>
          <a:prstGeom prst="rect">
            <a:avLst/>
          </a:prstGeom>
          <a:noFill/>
          <a:ln w="25400">
            <a:noFill/>
          </a:ln>
        </p:spPr>
        <p:txBody>
          <a:bodyPr>
            <a:spAutoFit/>
          </a:bodyPr>
          <a:lstStyle/>
          <a:p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匀速直线运动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8941" name="文本框 38940"/>
          <p:cNvSpPr txBox="1"/>
          <p:nvPr/>
        </p:nvSpPr>
        <p:spPr>
          <a:xfrm>
            <a:off x="7597775" y="6009005"/>
            <a:ext cx="2958465" cy="521970"/>
          </a:xfrm>
          <a:prstGeom prst="rect">
            <a:avLst/>
          </a:prstGeom>
          <a:noFill/>
          <a:ln w="25400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>
                <a:latin typeface="汉仪楷体简" panose="02010600000101010101" charset="-128"/>
                <a:ea typeface="汉仪楷体简" panose="02010600000101010101" charset="-128"/>
              </a:rPr>
              <a:t>加速直线运动</a:t>
            </a:r>
            <a:endParaRPr lang="zh-CN" altLang="en-US" sz="280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597775" y="4145915"/>
            <a:ext cx="2814320" cy="2021840"/>
            <a:chOff x="11965" y="6529"/>
            <a:chExt cx="4432" cy="3184"/>
          </a:xfrm>
        </p:grpSpPr>
        <p:grpSp>
          <p:nvGrpSpPr>
            <p:cNvPr id="8" name="组合 7"/>
            <p:cNvGrpSpPr/>
            <p:nvPr/>
          </p:nvGrpSpPr>
          <p:grpSpPr>
            <a:xfrm>
              <a:off x="11965" y="6529"/>
              <a:ext cx="4432" cy="3184"/>
              <a:chOff x="11965" y="6529"/>
              <a:chExt cx="4432" cy="3184"/>
            </a:xfrm>
          </p:grpSpPr>
          <p:sp>
            <p:nvSpPr>
              <p:cNvPr id="38934" name="直接连接符 38933"/>
              <p:cNvSpPr/>
              <p:nvPr/>
            </p:nvSpPr>
            <p:spPr>
              <a:xfrm>
                <a:off x="12641" y="9154"/>
                <a:ext cx="3757" cy="0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38935" name="直接连接符 38934"/>
              <p:cNvSpPr/>
              <p:nvPr/>
            </p:nvSpPr>
            <p:spPr>
              <a:xfrm flipH="1" flipV="1">
                <a:off x="12641" y="6675"/>
                <a:ext cx="0" cy="2479"/>
              </a:xfrm>
              <a:prstGeom prst="line">
                <a:avLst/>
              </a:prstGeom>
              <a:ln w="25400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lstStyle/>
              <a:p/>
            </p:txBody>
          </p:sp>
          <p:sp>
            <p:nvSpPr>
              <p:cNvPr id="38936" name="文本框 38935"/>
              <p:cNvSpPr txBox="1"/>
              <p:nvPr/>
            </p:nvSpPr>
            <p:spPr>
              <a:xfrm>
                <a:off x="12254" y="8989"/>
                <a:ext cx="654" cy="72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400">
                    <a:latin typeface="汉仪楷体简" panose="02010600000101010101" charset="-128"/>
                    <a:ea typeface="汉仪楷体简" panose="02010600000101010101" charset="-128"/>
                  </a:rPr>
                  <a:t>o</a:t>
                </a:r>
                <a:endParaRPr lang="en-US" altLang="zh-CN" sz="2400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sp>
            <p:nvSpPr>
              <p:cNvPr id="38938" name="文本框 38937"/>
              <p:cNvSpPr txBox="1"/>
              <p:nvPr/>
            </p:nvSpPr>
            <p:spPr>
              <a:xfrm>
                <a:off x="11965" y="6529"/>
                <a:ext cx="427" cy="725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2400" i="1">
                    <a:latin typeface="汉仪楷体简" panose="02010600000101010101" charset="-128"/>
                    <a:ea typeface="汉仪楷体简" panose="02010600000101010101" charset="-128"/>
                  </a:rPr>
                  <a:t>v</a:t>
                </a:r>
                <a:endParaRPr lang="en-US" altLang="zh-CN" sz="2400" i="1">
                  <a:latin typeface="汉仪楷体简" panose="02010600000101010101" charset="-128"/>
                  <a:ea typeface="汉仪楷体简" panose="02010600000101010101" charset="-128"/>
                </a:endParaRPr>
              </a:p>
            </p:txBody>
          </p:sp>
          <p:sp>
            <p:nvSpPr>
              <p:cNvPr id="38939" name="直接连接符 38938"/>
              <p:cNvSpPr/>
              <p:nvPr/>
            </p:nvSpPr>
            <p:spPr>
              <a:xfrm flipV="1">
                <a:off x="12641" y="7254"/>
                <a:ext cx="2215" cy="1900"/>
              </a:xfrm>
              <a:prstGeom prst="line">
                <a:avLst/>
              </a:prstGeom>
              <a:ln w="25400" cap="flat" cmpd="sng">
                <a:solidFill>
                  <a:srgbClr val="FF33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16017" y="8989"/>
              <a:ext cx="381" cy="72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400">
                  <a:latin typeface="汉仪楷体简" panose="02010600000101010101" charset="-128"/>
                  <a:ea typeface="汉仪楷体简" panose="02010600000101010101" charset="-128"/>
                </a:rPr>
                <a:t>t</a:t>
              </a:r>
              <a:endParaRPr lang="en-US" altLang="zh-CN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6" grpId="0"/>
      <p:bldP spid="38927" grpId="0"/>
      <p:bldP spid="38940" grpId="0"/>
      <p:bldP spid="389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8" name="文本框 39937"/>
          <p:cNvSpPr txBox="1"/>
          <p:nvPr/>
        </p:nvSpPr>
        <p:spPr>
          <a:xfrm>
            <a:off x="1088390" y="499745"/>
            <a:ext cx="10307955" cy="2597785"/>
          </a:xfrm>
          <a:prstGeom prst="rect">
            <a:avLst/>
          </a:prstGeom>
          <a:noFill/>
          <a:ln w="25400"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例：物体做匀速直线运动，路程与时间的关系图像如图所示，由图可知，甲、乙两运动物体的速度大小关系是（     ） 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A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v</a:t>
            </a:r>
            <a:r>
              <a:rPr lang="zh-CN" altLang="en-US" sz="32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甲 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&gt; v</a:t>
            </a:r>
            <a:r>
              <a:rPr lang="zh-CN" altLang="en-US" sz="32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乙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     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B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v</a:t>
            </a:r>
            <a:r>
              <a:rPr lang="zh-CN" altLang="en-US" sz="32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甲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&lt; v</a:t>
            </a:r>
            <a:r>
              <a:rPr lang="zh-CN" altLang="en-US" sz="32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乙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  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C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v</a:t>
            </a:r>
            <a:r>
              <a:rPr lang="zh-CN" altLang="en-US" sz="32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甲 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= v</a:t>
            </a:r>
            <a:r>
              <a:rPr lang="zh-CN" altLang="en-US" sz="3200" baseline="-250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乙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   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</a:t>
            </a:r>
            <a:r>
              <a:rPr lang="en-US" altLang="zh-CN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D</a:t>
            </a:r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、条件不足，不能确定  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>
              <a:lnSpc>
                <a:spcPct val="150000"/>
              </a:lnSpc>
            </a:pPr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endParaRPr lang="zh-CN" altLang="en-US" sz="320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733030" y="4090035"/>
            <a:ext cx="3540125" cy="2835910"/>
            <a:chOff x="7952" y="4982"/>
            <a:chExt cx="5575" cy="4466"/>
          </a:xfrm>
        </p:grpSpPr>
        <p:sp>
          <p:nvSpPr>
            <p:cNvPr id="39939" name="直接连接符 39938"/>
            <p:cNvSpPr/>
            <p:nvPr/>
          </p:nvSpPr>
          <p:spPr>
            <a:xfrm>
              <a:off x="8632" y="8722"/>
              <a:ext cx="4422" cy="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9940" name="直接连接符 39939"/>
            <p:cNvSpPr/>
            <p:nvPr/>
          </p:nvSpPr>
          <p:spPr>
            <a:xfrm flipH="1" flipV="1">
              <a:off x="8632" y="5322"/>
              <a:ext cx="0" cy="3400"/>
            </a:xfrm>
            <a:prstGeom prst="line">
              <a:avLst/>
            </a:prstGeom>
            <a:ln w="25400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39941" name="文本框 39940"/>
            <p:cNvSpPr txBox="1"/>
            <p:nvPr/>
          </p:nvSpPr>
          <p:spPr>
            <a:xfrm>
              <a:off x="8177" y="8157"/>
              <a:ext cx="907" cy="725"/>
            </a:xfrm>
            <a:prstGeom prst="rect">
              <a:avLst/>
            </a:prstGeom>
            <a:noFill/>
            <a:ln w="25400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>
                  <a:latin typeface="汉仪楷体简" panose="02010600000101010101" charset="-128"/>
                  <a:ea typeface="汉仪楷体简" panose="02010600000101010101" charset="-128"/>
                </a:rPr>
                <a:t>o</a:t>
              </a:r>
              <a:endParaRPr lang="en-US" altLang="zh-CN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39942" name="文本框 39941"/>
            <p:cNvSpPr txBox="1"/>
            <p:nvPr/>
          </p:nvSpPr>
          <p:spPr>
            <a:xfrm>
              <a:off x="13054" y="8724"/>
              <a:ext cx="460" cy="72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en-US" altLang="zh-CN" sz="2400">
                  <a:latin typeface="汉仪楷体简" panose="02010600000101010101" charset="-128"/>
                  <a:ea typeface="汉仪楷体简" panose="02010600000101010101" charset="-128"/>
                </a:rPr>
                <a:t>t</a:t>
              </a:r>
              <a:endParaRPr lang="en-US" altLang="zh-CN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39943" name="文本框 39942"/>
            <p:cNvSpPr txBox="1"/>
            <p:nvPr/>
          </p:nvSpPr>
          <p:spPr>
            <a:xfrm>
              <a:off x="7952" y="4982"/>
              <a:ext cx="1082" cy="725"/>
            </a:xfrm>
            <a:prstGeom prst="rect">
              <a:avLst/>
            </a:prstGeom>
            <a:noFill/>
            <a:ln w="25400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400">
                  <a:latin typeface="汉仪楷体简" panose="02010600000101010101" charset="-128"/>
                  <a:ea typeface="汉仪楷体简" panose="02010600000101010101" charset="-128"/>
                </a:rPr>
                <a:t>s</a:t>
              </a:r>
              <a:endParaRPr lang="en-US" altLang="zh-CN" sz="24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39944" name="直接连接符 39943"/>
            <p:cNvSpPr/>
            <p:nvPr/>
          </p:nvSpPr>
          <p:spPr>
            <a:xfrm flipV="1">
              <a:off x="8632" y="6002"/>
              <a:ext cx="2380" cy="2722"/>
            </a:xfrm>
            <a:prstGeom prst="line">
              <a:avLst/>
            </a:prstGeom>
            <a:ln w="2540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9945" name="直接连接符 39944"/>
            <p:cNvSpPr/>
            <p:nvPr/>
          </p:nvSpPr>
          <p:spPr>
            <a:xfrm flipV="1">
              <a:off x="8632" y="6684"/>
              <a:ext cx="3742" cy="2043"/>
            </a:xfrm>
            <a:prstGeom prst="line">
              <a:avLst/>
            </a:prstGeom>
            <a:ln w="2540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39946" name="文本框 39945"/>
            <p:cNvSpPr txBox="1"/>
            <p:nvPr/>
          </p:nvSpPr>
          <p:spPr>
            <a:xfrm>
              <a:off x="11239" y="5322"/>
              <a:ext cx="928" cy="91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3200">
                  <a:latin typeface="汉仪楷体简" panose="02010600000101010101" charset="-128"/>
                  <a:ea typeface="汉仪楷体简" panose="02010600000101010101" charset="-128"/>
                </a:rPr>
                <a:t>甲</a:t>
              </a:r>
              <a:endParaRPr lang="zh-CN" altLang="en-US" sz="32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39947" name="文本框 39946"/>
            <p:cNvSpPr txBox="1"/>
            <p:nvPr/>
          </p:nvSpPr>
          <p:spPr>
            <a:xfrm>
              <a:off x="12599" y="6344"/>
              <a:ext cx="928" cy="91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3200">
                  <a:latin typeface="汉仪楷体简" panose="02010600000101010101" charset="-128"/>
                  <a:ea typeface="汉仪楷体简" panose="02010600000101010101" charset="-128"/>
                </a:rPr>
                <a:t>乙</a:t>
              </a:r>
              <a:endParaRPr lang="zh-CN" altLang="en-US" sz="32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sp>
        <p:nvSpPr>
          <p:cNvPr id="39948" name="文本框 39947"/>
          <p:cNvSpPr txBox="1"/>
          <p:nvPr/>
        </p:nvSpPr>
        <p:spPr>
          <a:xfrm>
            <a:off x="1835468" y="2064703"/>
            <a:ext cx="399415" cy="583565"/>
          </a:xfrm>
          <a:prstGeom prst="rect">
            <a:avLst/>
          </a:prstGeom>
          <a:noFill/>
          <a:ln w="25400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>
                <a:solidFill>
                  <a:srgbClr val="CC0000"/>
                </a:solidFill>
                <a:latin typeface="汉仪楷体简" panose="02010600000101010101" charset="-128"/>
                <a:ea typeface="汉仪楷体简" panose="02010600000101010101" charset="-128"/>
              </a:rPr>
              <a:t>A</a:t>
            </a:r>
            <a:endParaRPr lang="en-US" altLang="zh-CN" sz="3200">
              <a:solidFill>
                <a:srgbClr val="CC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1"/>
      <p:bldP spid="39948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" name="文本框 18"/>
          <p:cNvSpPr txBox="1"/>
          <p:nvPr>
            <p:custDataLst>
              <p:tags r:id="rId1"/>
            </p:custDataLst>
          </p:nvPr>
        </p:nvSpPr>
        <p:spPr>
          <a:xfrm>
            <a:off x="1021080" y="762000"/>
            <a:ext cx="10027920" cy="3422015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/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2400" b="1" spc="170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甲、乙两物体从同一地点同时向相同方向做直线运动，其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s-t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图象如图所示，由图象可知（　　）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400" spc="17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．两物体在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10s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内都做匀速运动，且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v</a:t>
            </a:r>
            <a:r>
              <a:rPr lang="zh-CN" altLang="en-US" sz="2400" spc="170" baseline="-250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甲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＜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v</a:t>
            </a:r>
            <a:r>
              <a:rPr lang="zh-CN" altLang="en-US" sz="2400" spc="170" baseline="-250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乙</a:t>
            </a:r>
            <a:endParaRPr lang="zh-CN" altLang="en-US" sz="2400" spc="17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．两物体在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20s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内都做匀速运动，且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v</a:t>
            </a:r>
            <a:r>
              <a:rPr lang="zh-CN" altLang="en-US" sz="2400" spc="170" baseline="-250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甲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＜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v</a:t>
            </a:r>
            <a:r>
              <a:rPr lang="zh-CN" altLang="en-US" sz="2400" spc="170" baseline="-250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乙</a:t>
            </a:r>
            <a:endParaRPr lang="zh-CN" altLang="en-US" sz="2400" spc="170" baseline="-250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C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．两物体在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15s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末相遇，且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15s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内通过的路程相等</a:t>
            </a:r>
            <a:endParaRPr lang="zh-CN" altLang="en-US" sz="2400" spc="17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D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．两物体在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20s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末相遇，且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～</a:t>
            </a:r>
            <a:r>
              <a:rPr lang="en-US" altLang="zh-CN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20s</a:t>
            </a:r>
            <a:r>
              <a:rPr lang="zh-CN" altLang="en-US" sz="2400" spc="17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内通过的路程相等</a:t>
            </a:r>
            <a:endParaRPr lang="zh-CN" altLang="en-US" sz="2400" spc="17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2"/>
            </p:custDataLst>
          </p:nvPr>
        </p:nvGrpSpPr>
        <p:grpSpPr>
          <a:xfrm>
            <a:off x="457200" y="457200"/>
            <a:ext cx="11277600" cy="5943600"/>
            <a:chOff x="720" y="720"/>
            <a:chExt cx="17760" cy="9360"/>
          </a:xfrm>
        </p:grpSpPr>
        <p:sp>
          <p:nvSpPr>
            <p:cNvPr id="3" name="图形 11"/>
            <p:cNvSpPr/>
            <p:nvPr>
              <p:custDataLst>
                <p:tags r:id="rId3"/>
              </p:custDataLst>
            </p:nvPr>
          </p:nvSpPr>
          <p:spPr>
            <a:xfrm>
              <a:off x="72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" name="图形 11"/>
            <p:cNvSpPr/>
            <p:nvPr>
              <p:custDataLst>
                <p:tags r:id="rId4"/>
              </p:custDataLst>
            </p:nvPr>
          </p:nvSpPr>
          <p:spPr>
            <a:xfrm rot="16200000">
              <a:off x="72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" name="直接连接符 4"/>
            <p:cNvCxnSpPr/>
            <p:nvPr>
              <p:custDataLst>
                <p:tags r:id="rId5"/>
              </p:custDataLst>
            </p:nvPr>
          </p:nvCxnSpPr>
          <p:spPr>
            <a:xfrm>
              <a:off x="1680" y="72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6" name="直接连接符 5"/>
            <p:cNvCxnSpPr/>
            <p:nvPr>
              <p:custDataLst>
                <p:tags r:id="rId6"/>
              </p:custDataLst>
            </p:nvPr>
          </p:nvCxnSpPr>
          <p:spPr>
            <a:xfrm>
              <a:off x="1680" y="984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7" name="直接连接符 6"/>
            <p:cNvCxnSpPr/>
            <p:nvPr>
              <p:custDataLst>
                <p:tags r:id="rId7"/>
              </p:custDataLst>
            </p:nvPr>
          </p:nvCxnSpPr>
          <p:spPr>
            <a:xfrm>
              <a:off x="72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8" name="图形 11"/>
            <p:cNvSpPr/>
            <p:nvPr>
              <p:custDataLst>
                <p:tags r:id="rId8"/>
              </p:custDataLst>
            </p:nvPr>
          </p:nvSpPr>
          <p:spPr>
            <a:xfrm rot="5400000">
              <a:off x="17430" y="72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图形 11"/>
            <p:cNvSpPr/>
            <p:nvPr>
              <p:custDataLst>
                <p:tags r:id="rId9"/>
              </p:custDataLst>
            </p:nvPr>
          </p:nvSpPr>
          <p:spPr>
            <a:xfrm rot="10800000">
              <a:off x="17430" y="9030"/>
              <a:ext cx="1050" cy="105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18480" y="1560"/>
              <a:ext cx="0" cy="78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1" name="图形 11"/>
            <p:cNvSpPr/>
            <p:nvPr>
              <p:custDataLst>
                <p:tags r:id="rId11"/>
              </p:custDataLst>
            </p:nvPr>
          </p:nvSpPr>
          <p:spPr>
            <a:xfrm>
              <a:off x="96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" name="图形 11"/>
            <p:cNvSpPr/>
            <p:nvPr>
              <p:custDataLst>
                <p:tags r:id="rId12"/>
              </p:custDataLst>
            </p:nvPr>
          </p:nvSpPr>
          <p:spPr>
            <a:xfrm rot="16200000">
              <a:off x="96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3"/>
              </p:custDataLst>
            </p:nvPr>
          </p:nvCxnSpPr>
          <p:spPr>
            <a:xfrm>
              <a:off x="1680" y="96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4" name="直接连接符 13"/>
            <p:cNvCxnSpPr/>
            <p:nvPr>
              <p:custDataLst>
                <p:tags r:id="rId14"/>
              </p:custDataLst>
            </p:nvPr>
          </p:nvCxnSpPr>
          <p:spPr>
            <a:xfrm>
              <a:off x="1680" y="10080"/>
              <a:ext cx="15840" cy="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15" name="直接连接符 14"/>
            <p:cNvCxnSpPr/>
            <p:nvPr>
              <p:custDataLst>
                <p:tags r:id="rId15"/>
              </p:custDataLst>
            </p:nvPr>
          </p:nvCxnSpPr>
          <p:spPr>
            <a:xfrm>
              <a:off x="960" y="1784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16" name="图形 11"/>
            <p:cNvSpPr/>
            <p:nvPr>
              <p:custDataLst>
                <p:tags r:id="rId16"/>
              </p:custDataLst>
            </p:nvPr>
          </p:nvSpPr>
          <p:spPr>
            <a:xfrm rot="5400000">
              <a:off x="17400" y="96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图形 11"/>
            <p:cNvSpPr/>
            <p:nvPr>
              <p:custDataLst>
                <p:tags r:id="rId17"/>
              </p:custDataLst>
            </p:nvPr>
          </p:nvSpPr>
          <p:spPr>
            <a:xfrm rot="10800000">
              <a:off x="17400" y="9000"/>
              <a:ext cx="840" cy="840"/>
            </a:xfrm>
            <a:custGeom>
              <a:avLst/>
              <a:gdLst>
                <a:gd name="connsiteX0" fmla="*/ 666750 w 666750"/>
                <a:gd name="connsiteY0" fmla="*/ 0 h 666750"/>
                <a:gd name="connsiteX1" fmla="*/ 432435 w 666750"/>
                <a:gd name="connsiteY1" fmla="*/ 0 h 666750"/>
                <a:gd name="connsiteX2" fmla="*/ 182880 w 666750"/>
                <a:gd name="connsiteY2" fmla="*/ 214313 h 666750"/>
                <a:gd name="connsiteX3" fmla="*/ 182880 w 666750"/>
                <a:gd name="connsiteY3" fmla="*/ 214313 h 666750"/>
                <a:gd name="connsiteX4" fmla="*/ 0 w 666750"/>
                <a:gd name="connsiteY4" fmla="*/ 466725 h 666750"/>
                <a:gd name="connsiteX5" fmla="*/ 0 w 666750"/>
                <a:gd name="connsiteY5" fmla="*/ 66675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750" h="666750">
                  <a:moveTo>
                    <a:pt x="666750" y="0"/>
                  </a:moveTo>
                  <a:lnTo>
                    <a:pt x="432435" y="0"/>
                  </a:lnTo>
                  <a:cubicBezTo>
                    <a:pt x="305753" y="0"/>
                    <a:pt x="200978" y="93345"/>
                    <a:pt x="182880" y="214313"/>
                  </a:cubicBezTo>
                  <a:lnTo>
                    <a:pt x="182880" y="214313"/>
                  </a:lnTo>
                  <a:cubicBezTo>
                    <a:pt x="76200" y="249555"/>
                    <a:pt x="0" y="349568"/>
                    <a:pt x="0" y="466725"/>
                  </a:cubicBezTo>
                  <a:lnTo>
                    <a:pt x="0" y="666750"/>
                  </a:lnTo>
                </a:path>
              </a:pathLst>
            </a:cu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8240" y="1680"/>
              <a:ext cx="0" cy="7440"/>
            </a:xfrm>
            <a:prstGeom prst="line">
              <a:avLst/>
            </a:prstGeom>
            <a:noFill/>
            <a:ln w="25400" cap="flat">
              <a:solidFill>
                <a:srgbClr val="BFA77E"/>
              </a:solidFill>
              <a:prstDash val="solid"/>
              <a:miter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</p:grpSp>
      <p:pic>
        <p:nvPicPr>
          <p:cNvPr id="71683" name="图片 3"/>
          <p:cNvPicPr>
            <a:picLocks noChangeAspect="1"/>
          </p:cNvPicPr>
          <p:nvPr/>
        </p:nvPicPr>
        <p:blipFill>
          <a:blip r:embed="rId19">
            <a:lum bright="-18000" contrast="36000"/>
          </a:blip>
          <a:stretch>
            <a:fillRect/>
          </a:stretch>
        </p:blipFill>
        <p:spPr>
          <a:xfrm>
            <a:off x="8323580" y="4135755"/>
            <a:ext cx="2481580" cy="20358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椭圆 10"/>
          <p:cNvSpPr/>
          <p:nvPr/>
        </p:nvSpPr>
        <p:spPr>
          <a:xfrm>
            <a:off x="5189855" y="2233930"/>
            <a:ext cx="685800" cy="685800"/>
          </a:xfrm>
          <a:prstGeom prst="ellipse">
            <a:avLst/>
          </a:prstGeom>
          <a:solidFill>
            <a:srgbClr val="FFD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8655" y="2293620"/>
            <a:ext cx="156210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感</a:t>
            </a:r>
            <a:endParaRPr lang="zh-CN" altLang="en-US" sz="9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705735" y="3353435"/>
            <a:ext cx="386080" cy="386080"/>
          </a:xfrm>
          <a:prstGeom prst="ellipse">
            <a:avLst/>
          </a:prstGeom>
          <a:solidFill>
            <a:srgbClr val="FFDA84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sp>
        <p:nvSpPr>
          <p:cNvPr id="94" name="文本框 7"/>
          <p:cNvSpPr txBox="1"/>
          <p:nvPr/>
        </p:nvSpPr>
        <p:spPr>
          <a:xfrm>
            <a:off x="877570" y="5992495"/>
            <a:ext cx="7242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Light" panose="020B0300000000000000" charset="-122"/>
                <a:sym typeface="+mn-lt"/>
              </a:rPr>
              <a:t>学习全力以赴，未来必不辜负</a:t>
            </a:r>
            <a:endParaRPr lang="zh-CN" altLang="en-US" sz="20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Light" panose="020B0300000000000000" charset="-122"/>
              <a:sym typeface="+mn-lt"/>
            </a:endParaRPr>
          </a:p>
        </p:txBody>
      </p:sp>
      <p:sp>
        <p:nvSpPr>
          <p:cNvPr id="20" name="燕尾形 19"/>
          <p:cNvSpPr/>
          <p:nvPr/>
        </p:nvSpPr>
        <p:spPr>
          <a:xfrm>
            <a:off x="725170" y="6115685"/>
            <a:ext cx="152400" cy="152400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思源黑体 CN Light" panose="020B0300000000000000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11455400" y="1836420"/>
            <a:ext cx="0" cy="331914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25170" y="4064635"/>
            <a:ext cx="4801870" cy="429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algn="di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28F51"/>
              </a:buClr>
              <a:buSzTx/>
              <a:buFontTx/>
            </a:pPr>
            <a:r>
              <a:rPr lang="en-US" altLang="zh-CN" sz="1600" b="0">
                <a:solidFill>
                  <a:schemeClr val="bg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THASNKS</a:t>
            </a:r>
            <a:endParaRPr lang="en-US" altLang="zh-CN" sz="1600" b="0">
              <a:solidFill>
                <a:schemeClr val="bg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1540000">
            <a:off x="3281045" y="2385060"/>
            <a:ext cx="172021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>
                <a:solidFill>
                  <a:schemeClr val="bg1"/>
                </a:solidFill>
                <a:latin typeface="仓耳渔阳体 W05" panose="02020400000000000000" charset="-122"/>
                <a:ea typeface="仓耳渔阳体 W05" panose="02020400000000000000" charset="-122"/>
                <a:cs typeface="思源黑体 CN Light" panose="020B0300000000000000" charset="-122"/>
              </a:rPr>
              <a:t>谢</a:t>
            </a:r>
            <a:endParaRPr lang="zh-CN" altLang="en-US" sz="8800">
              <a:solidFill>
                <a:schemeClr val="bg1"/>
              </a:solidFill>
              <a:latin typeface="仓耳渔阳体 W05" panose="02020400000000000000" charset="-122"/>
              <a:ea typeface="仓耳渔阳体 W05" panose="02020400000000000000" charset="-122"/>
              <a:cs typeface="思源黑体 CN Light" panose="020B03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2917825" y="941070"/>
            <a:ext cx="5777230" cy="371983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680210" y="5047000"/>
            <a:ext cx="47244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谁运动得快？</a:t>
            </a:r>
            <a:r>
              <a:rPr lang="en-US" altLang="zh-CN" sz="28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________</a:t>
            </a:r>
            <a:endParaRPr lang="en-US" altLang="zh-CN" sz="28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80210" y="5628958"/>
            <a:ext cx="9095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你是依据什么判断的？</a:t>
            </a:r>
            <a:r>
              <a:rPr lang="en-US" altLang="zh-CN" sz="28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____________________</a:t>
            </a:r>
            <a:endParaRPr lang="en-US" altLang="zh-CN" sz="28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28592" y="5551643"/>
            <a:ext cx="4050481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solidFill>
                  <a:srgbClr val="C00000"/>
                </a:solidFill>
                <a:latin typeface="汉仪楷体简" panose="02010600000101010101" charset="-128"/>
                <a:ea typeface="汉仪楷体简" panose="02010600000101010101" charset="-128"/>
              </a:rPr>
              <a:t>相同时间比较路程长短</a:t>
            </a:r>
            <a:endParaRPr lang="zh-CN" altLang="en-US" sz="2800" b="1" dirty="0">
              <a:solidFill>
                <a:srgbClr val="C0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930261" y="4883873"/>
            <a:ext cx="214537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solidFill>
                  <a:srgbClr val="C00000"/>
                </a:solidFill>
                <a:latin typeface="汉仪楷体简" panose="02010600000101010101" charset="-128"/>
                <a:ea typeface="汉仪楷体简" panose="02010600000101010101" charset="-128"/>
              </a:rPr>
              <a:t>苏炳添</a:t>
            </a:r>
            <a:endParaRPr lang="zh-CN" altLang="en-US" sz="2800" b="1" dirty="0">
              <a:solidFill>
                <a:srgbClr val="C0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369175" y="1282700"/>
            <a:ext cx="3662045" cy="288544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</a:ln>
          <a:effectLst/>
        </p:spPr>
        <p:txBody>
          <a:bodyPr wrap="square"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b="1" dirty="0">
                <a:latin typeface="+mn-lt"/>
                <a:ea typeface="+mn-ea"/>
              </a:rPr>
              <a:t>男子</a:t>
            </a:r>
            <a:r>
              <a:rPr lang="en-US" altLang="zh-CN" sz="2800" b="1" dirty="0">
                <a:latin typeface="+mn-lt"/>
                <a:ea typeface="+mn-ea"/>
              </a:rPr>
              <a:t>100</a:t>
            </a:r>
            <a:r>
              <a:rPr lang="zh-CN" altLang="en-US" sz="2800" b="1" dirty="0">
                <a:latin typeface="+mn-lt"/>
                <a:ea typeface="+mn-ea"/>
              </a:rPr>
              <a:t>米决赛成绩表</a:t>
            </a:r>
            <a:endParaRPr lang="zh-CN" altLang="en-US" sz="2800" b="1" dirty="0">
              <a:latin typeface="+mn-lt"/>
              <a:ea typeface="+mn-ea"/>
            </a:endParaRPr>
          </a:p>
          <a:p>
            <a:pPr eaLnBrk="1" hangingPunct="1"/>
            <a:r>
              <a:rPr lang="zh-CN" altLang="en-US" sz="2800" b="1" dirty="0">
                <a:latin typeface="+mn-lt"/>
                <a:ea typeface="+mn-ea"/>
              </a:rPr>
              <a:t>博尔特：</a:t>
            </a:r>
            <a:r>
              <a:rPr lang="en-US" altLang="zh-CN" sz="2800" b="1" dirty="0">
                <a:latin typeface="+mn-lt"/>
                <a:ea typeface="+mn-ea"/>
              </a:rPr>
              <a:t>9.69</a:t>
            </a:r>
            <a:r>
              <a:rPr lang="zh-CN" altLang="en-US" sz="2800" b="1" dirty="0">
                <a:latin typeface="+mn-lt"/>
                <a:ea typeface="+mn-ea"/>
              </a:rPr>
              <a:t>秒 </a:t>
            </a:r>
            <a:br>
              <a:rPr lang="zh-CN" altLang="en-US" sz="2800" b="1" dirty="0">
                <a:latin typeface="+mn-lt"/>
                <a:ea typeface="+mn-ea"/>
              </a:rPr>
            </a:br>
            <a:r>
              <a:rPr lang="zh-CN" altLang="en-US" sz="2800" b="1" dirty="0">
                <a:latin typeface="+mn-lt"/>
                <a:ea typeface="+mn-ea"/>
              </a:rPr>
              <a:t>汤普森：</a:t>
            </a:r>
            <a:r>
              <a:rPr lang="en-US" altLang="zh-CN" sz="2800" b="1" dirty="0">
                <a:latin typeface="+mn-lt"/>
                <a:ea typeface="+mn-ea"/>
              </a:rPr>
              <a:t>9.89</a:t>
            </a:r>
            <a:r>
              <a:rPr lang="zh-CN" altLang="en-US" sz="2800" b="1" dirty="0">
                <a:latin typeface="+mn-lt"/>
                <a:ea typeface="+mn-ea"/>
              </a:rPr>
              <a:t>秒 </a:t>
            </a:r>
            <a:br>
              <a:rPr lang="zh-CN" altLang="en-US" sz="2800" b="1" dirty="0">
                <a:latin typeface="+mn-lt"/>
                <a:ea typeface="+mn-ea"/>
              </a:rPr>
            </a:br>
            <a:r>
              <a:rPr lang="zh-CN" altLang="en-US" sz="2800" b="1" dirty="0">
                <a:latin typeface="+mn-lt"/>
                <a:ea typeface="+mn-ea"/>
              </a:rPr>
              <a:t>迪克斯：</a:t>
            </a:r>
            <a:r>
              <a:rPr lang="en-US" altLang="zh-CN" sz="2800" b="1" dirty="0">
                <a:latin typeface="+mn-lt"/>
                <a:ea typeface="+mn-ea"/>
              </a:rPr>
              <a:t>9.91</a:t>
            </a:r>
            <a:r>
              <a:rPr lang="zh-CN" altLang="en-US" sz="2800" b="1" dirty="0">
                <a:latin typeface="+mn-lt"/>
                <a:ea typeface="+mn-ea"/>
              </a:rPr>
              <a:t>秒 </a:t>
            </a:r>
            <a:br>
              <a:rPr lang="zh-CN" altLang="en-US" sz="2800" b="1" dirty="0">
                <a:latin typeface="+mn-lt"/>
                <a:ea typeface="+mn-ea"/>
              </a:rPr>
            </a:br>
            <a:r>
              <a:rPr lang="zh-CN" altLang="en-US" sz="2800" b="1" dirty="0">
                <a:latin typeface="+mn-lt"/>
                <a:ea typeface="+mn-ea"/>
              </a:rPr>
              <a:t>鲍威尔：</a:t>
            </a:r>
            <a:r>
              <a:rPr lang="en-US" altLang="zh-CN" sz="2800" b="1" dirty="0">
                <a:latin typeface="+mn-lt"/>
                <a:ea typeface="+mn-ea"/>
              </a:rPr>
              <a:t>9.95</a:t>
            </a:r>
            <a:r>
              <a:rPr lang="zh-CN" altLang="en-US" sz="2800" b="1" dirty="0">
                <a:latin typeface="+mn-lt"/>
                <a:ea typeface="+mn-ea"/>
              </a:rPr>
              <a:t>秒</a:t>
            </a:r>
            <a:endParaRPr lang="zh-CN" altLang="en-US" sz="2800" b="1" dirty="0">
              <a:latin typeface="+mn-lt"/>
              <a:ea typeface="+mn-ea"/>
            </a:endParaRPr>
          </a:p>
        </p:txBody>
      </p:sp>
      <p:pic>
        <p:nvPicPr>
          <p:cNvPr id="11" name="Picture 7" descr="opgo-46475-mi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665" y="1184275"/>
            <a:ext cx="4999355" cy="298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680210" y="5047000"/>
            <a:ext cx="47244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谁运动得快？</a:t>
            </a:r>
            <a:r>
              <a:rPr lang="en-US" altLang="zh-CN" sz="28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________</a:t>
            </a:r>
            <a:endParaRPr lang="en-US" altLang="zh-CN" sz="28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680210" y="5628958"/>
            <a:ext cx="9095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你是依据什么判断的？</a:t>
            </a:r>
            <a:r>
              <a:rPr lang="en-US" altLang="zh-CN" sz="28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____________________</a:t>
            </a:r>
            <a:endParaRPr lang="en-US" altLang="zh-CN" sz="28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328592" y="5551643"/>
            <a:ext cx="405048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solidFill>
                  <a:srgbClr val="C00000"/>
                </a:solidFill>
                <a:latin typeface="汉仪楷体简" panose="02010600000101010101" charset="-128"/>
                <a:ea typeface="汉仪楷体简" panose="02010600000101010101" charset="-128"/>
              </a:rPr>
              <a:t>相同路程比较时间长短</a:t>
            </a:r>
            <a:endParaRPr lang="zh-CN" altLang="en-US" sz="2800" b="1" dirty="0">
              <a:solidFill>
                <a:srgbClr val="C0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3930261" y="4883873"/>
            <a:ext cx="214537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solidFill>
                  <a:srgbClr val="C00000"/>
                </a:solidFill>
                <a:latin typeface="汉仪楷体简" panose="02010600000101010101" charset="-128"/>
                <a:ea typeface="汉仪楷体简" panose="02010600000101010101" charset="-128"/>
              </a:rPr>
              <a:t>博尔特</a:t>
            </a:r>
            <a:endParaRPr lang="zh-CN" altLang="en-US" sz="2800" b="1" dirty="0">
              <a:solidFill>
                <a:srgbClr val="C0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utoUpdateAnimBg="0"/>
      <p:bldP spid="15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057726" y="749987"/>
            <a:ext cx="110490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600" dirty="0">
                <a:latin typeface="汉仪楷体简" panose="02010600000101010101" charset="-128"/>
                <a:ea typeface="汉仪楷体简" panose="02010600000101010101" charset="-128"/>
              </a:rPr>
              <a:t>小结：生活中是如何比较物体运动快慢的方法</a:t>
            </a:r>
            <a:endParaRPr lang="zh-CN" altLang="en-US" sz="3600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pSp>
        <p:nvGrpSpPr>
          <p:cNvPr id="3" name="组合 12311"/>
          <p:cNvGrpSpPr/>
          <p:nvPr/>
        </p:nvGrpSpPr>
        <p:grpSpPr bwMode="auto">
          <a:xfrm>
            <a:off x="2077219" y="2201914"/>
            <a:ext cx="3119437" cy="1216025"/>
            <a:chOff x="864" y="1872"/>
            <a:chExt cx="1144" cy="1008"/>
          </a:xfrm>
        </p:grpSpPr>
        <p:sp>
          <p:nvSpPr>
            <p:cNvPr id="4" name="文本框 12299"/>
            <p:cNvSpPr txBox="1">
              <a:spLocks noChangeArrowheads="1"/>
            </p:cNvSpPr>
            <p:nvPr/>
          </p:nvSpPr>
          <p:spPr bwMode="auto">
            <a:xfrm>
              <a:off x="864" y="2160"/>
              <a:ext cx="1144" cy="484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3200" dirty="0">
                  <a:latin typeface="汉仪楷体简" panose="02010600000101010101" charset="-128"/>
                  <a:ea typeface="汉仪楷体简" panose="02010600000101010101" charset="-128"/>
                </a:rPr>
                <a:t>两种方法</a:t>
              </a:r>
              <a:endParaRPr lang="zh-CN" altLang="en-US" sz="320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5" name="左大括号 12300"/>
            <p:cNvSpPr/>
            <p:nvPr/>
          </p:nvSpPr>
          <p:spPr bwMode="auto">
            <a:xfrm>
              <a:off x="1737" y="1872"/>
              <a:ext cx="192" cy="1008"/>
            </a:xfrm>
            <a:prstGeom prst="leftBrace">
              <a:avLst>
                <a:gd name="adj1" fmla="val 43750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/>
            <a:lstStyle/>
            <a:p>
              <a:endParaRPr lang="zh-CN" altLang="en-US" sz="200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grpSp>
        <p:nvGrpSpPr>
          <p:cNvPr id="6" name="组合 12312"/>
          <p:cNvGrpSpPr/>
          <p:nvPr/>
        </p:nvGrpSpPr>
        <p:grpSpPr bwMode="auto">
          <a:xfrm>
            <a:off x="5053781" y="1906639"/>
            <a:ext cx="5871633" cy="1225550"/>
            <a:chOff x="2342" y="1786"/>
            <a:chExt cx="2774" cy="772"/>
          </a:xfrm>
        </p:grpSpPr>
        <p:sp>
          <p:nvSpPr>
            <p:cNvPr id="7" name="文本框 12302"/>
            <p:cNvSpPr txBox="1">
              <a:spLocks noChangeArrowheads="1"/>
            </p:cNvSpPr>
            <p:nvPr/>
          </p:nvSpPr>
          <p:spPr bwMode="auto">
            <a:xfrm>
              <a:off x="2342" y="1786"/>
              <a:ext cx="2774" cy="3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320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相同路程——比较时间</a:t>
              </a:r>
              <a:r>
                <a:rPr lang="zh-CN" altLang="en-US" sz="3200">
                  <a:latin typeface="汉仪楷体简" panose="02010600000101010101" charset="-128"/>
                  <a:ea typeface="宋体" panose="02010600030101010101" pitchFamily="2" charset="-122"/>
                  <a:cs typeface="汉仪楷体简" panose="02010600000101010101" charset="-128"/>
                </a:rPr>
                <a:t>（</a:t>
              </a:r>
              <a:r>
                <a:rPr lang="zh-CN" altLang="en-US" sz="320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裁判）</a:t>
              </a:r>
              <a:endPara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endParaRPr>
            </a:p>
          </p:txBody>
        </p:sp>
        <p:sp>
          <p:nvSpPr>
            <p:cNvPr id="8" name="文本框 12308"/>
            <p:cNvSpPr txBox="1">
              <a:spLocks noChangeArrowheads="1"/>
            </p:cNvSpPr>
            <p:nvPr/>
          </p:nvSpPr>
          <p:spPr bwMode="auto">
            <a:xfrm>
              <a:off x="2736" y="2190"/>
              <a:ext cx="146" cy="3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endParaRPr lang="zh-CN" altLang="en-US" sz="32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grpSp>
        <p:nvGrpSpPr>
          <p:cNvPr id="9" name="组合 12313"/>
          <p:cNvGrpSpPr/>
          <p:nvPr/>
        </p:nvGrpSpPr>
        <p:grpSpPr bwMode="auto">
          <a:xfrm>
            <a:off x="5053781" y="3190927"/>
            <a:ext cx="5871633" cy="1216025"/>
            <a:chOff x="2304" y="2592"/>
            <a:chExt cx="2774" cy="766"/>
          </a:xfrm>
        </p:grpSpPr>
        <p:sp>
          <p:nvSpPr>
            <p:cNvPr id="10" name="文本框 12303"/>
            <p:cNvSpPr txBox="1">
              <a:spLocks noChangeArrowheads="1"/>
            </p:cNvSpPr>
            <p:nvPr/>
          </p:nvSpPr>
          <p:spPr bwMode="auto">
            <a:xfrm>
              <a:off x="2304" y="2592"/>
              <a:ext cx="2774" cy="3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320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</a:rPr>
                <a:t>相同时间——比较路程（观众）</a:t>
              </a:r>
              <a:endParaRPr lang="zh-CN" altLang="en-US" sz="320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endParaRPr>
            </a:p>
          </p:txBody>
        </p:sp>
        <p:sp>
          <p:nvSpPr>
            <p:cNvPr id="11" name="文本框 12309"/>
            <p:cNvSpPr txBox="1">
              <a:spLocks noChangeArrowheads="1"/>
            </p:cNvSpPr>
            <p:nvPr/>
          </p:nvSpPr>
          <p:spPr bwMode="auto">
            <a:xfrm>
              <a:off x="2832" y="2990"/>
              <a:ext cx="146" cy="36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endParaRPr lang="zh-CN" altLang="en-US" sz="320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</p:grp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2567756" y="4667302"/>
            <a:ext cx="8602663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3200">
                <a:latin typeface="汉仪楷体简" panose="02010600000101010101" charset="-128"/>
                <a:ea typeface="汉仪楷体简" panose="02010600000101010101" charset="-128"/>
              </a:rPr>
              <a:t>如果路程和时间都不相同呢？</a:t>
            </a:r>
            <a:endParaRPr lang="zh-CN" altLang="en-US" sz="3200"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4" name="文本框 16387"/>
          <p:cNvSpPr txBox="1"/>
          <p:nvPr/>
        </p:nvSpPr>
        <p:spPr>
          <a:xfrm>
            <a:off x="1461770" y="3428683"/>
            <a:ext cx="35274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(a)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汽车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200s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运动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2000m</a:t>
            </a:r>
            <a:endParaRPr lang="en-US" altLang="zh-CN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56325" name="文本框 16388"/>
          <p:cNvSpPr txBox="1"/>
          <p:nvPr/>
        </p:nvSpPr>
        <p:spPr>
          <a:xfrm>
            <a:off x="7129145" y="3428683"/>
            <a:ext cx="3167063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(b)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飞机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5s</a:t>
            </a: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运动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2500m</a:t>
            </a:r>
            <a:endParaRPr lang="en-US" altLang="zh-CN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56327" name="文本框 16390"/>
          <p:cNvSpPr txBox="1"/>
          <p:nvPr/>
        </p:nvSpPr>
        <p:spPr>
          <a:xfrm>
            <a:off x="1992313" y="4221163"/>
            <a:ext cx="74168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汽车</a:t>
            </a:r>
            <a:r>
              <a:rPr lang="en-US" altLang="zh-CN" sz="4000" b="1" dirty="0">
                <a:solidFill>
                  <a:srgbClr val="FF33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1s</a:t>
            </a:r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内通过的路程为</a:t>
            </a:r>
            <a:r>
              <a:rPr lang="zh-CN" altLang="en-US" sz="3600" b="1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    </a:t>
            </a:r>
            <a:r>
              <a:rPr lang="en-US" altLang="zh-CN" sz="36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m</a:t>
            </a:r>
            <a:endParaRPr lang="en-US" altLang="zh-CN" sz="36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56328" name="文本框 16391"/>
          <p:cNvSpPr txBox="1"/>
          <p:nvPr/>
        </p:nvSpPr>
        <p:spPr>
          <a:xfrm>
            <a:off x="1919288" y="4868863"/>
            <a:ext cx="80645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飞机</a:t>
            </a:r>
            <a:r>
              <a:rPr lang="en-US" altLang="zh-CN" sz="3600" b="1" dirty="0">
                <a:solidFill>
                  <a:srgbClr val="FF33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1s</a:t>
            </a:r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内通过的路程为</a:t>
            </a:r>
            <a:r>
              <a:rPr lang="zh-CN" altLang="en-US" sz="3600" b="1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         </a:t>
            </a:r>
            <a:r>
              <a:rPr lang="en-US" altLang="zh-CN" sz="36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m</a:t>
            </a:r>
            <a:endParaRPr lang="en-US" altLang="zh-CN" sz="36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56329" name="文本框 16392"/>
          <p:cNvSpPr txBox="1"/>
          <p:nvPr/>
        </p:nvSpPr>
        <p:spPr>
          <a:xfrm>
            <a:off x="3287713" y="5791200"/>
            <a:ext cx="5040312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显然，飞机比汽车</a:t>
            </a:r>
            <a:r>
              <a:rPr lang="zh-CN" altLang="en-US" sz="3600" b="1" u="sng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   </a:t>
            </a:r>
            <a:r>
              <a:rPr lang="zh-CN" altLang="en-US" sz="3600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。</a:t>
            </a:r>
            <a:endParaRPr lang="zh-CN" altLang="en-US" sz="3600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6394" name="文本框 16393"/>
          <p:cNvSpPr txBox="1"/>
          <p:nvPr/>
        </p:nvSpPr>
        <p:spPr>
          <a:xfrm>
            <a:off x="6816725" y="4221163"/>
            <a:ext cx="8636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3300"/>
                </a:solidFill>
                <a:latin typeface="汉仪楷体简" panose="02010600000101010101" charset="-128"/>
                <a:ea typeface="汉仪楷体简" panose="02010600000101010101" charset="-128"/>
              </a:rPr>
              <a:t>10</a:t>
            </a:r>
            <a:endParaRPr lang="en-US" altLang="zh-CN" sz="3600" b="1" dirty="0">
              <a:solidFill>
                <a:srgbClr val="FF33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6395" name="文本框 16394"/>
          <p:cNvSpPr txBox="1"/>
          <p:nvPr/>
        </p:nvSpPr>
        <p:spPr>
          <a:xfrm>
            <a:off x="7129145" y="4797425"/>
            <a:ext cx="1008063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3600" b="1" dirty="0">
                <a:solidFill>
                  <a:srgbClr val="FF3300"/>
                </a:solidFill>
                <a:latin typeface="汉仪楷体简" panose="02010600000101010101" charset="-128"/>
                <a:ea typeface="汉仪楷体简" panose="02010600000101010101" charset="-128"/>
              </a:rPr>
              <a:t>500</a:t>
            </a:r>
            <a:endParaRPr lang="en-US" altLang="zh-CN" sz="3600" b="1" dirty="0">
              <a:solidFill>
                <a:srgbClr val="FF33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6332" name="文本框 16395"/>
          <p:cNvSpPr txBox="1"/>
          <p:nvPr/>
        </p:nvSpPr>
        <p:spPr>
          <a:xfrm>
            <a:off x="6816725" y="5805488"/>
            <a:ext cx="57467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zh-CN" sz="3600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6397" name="文本框 16396"/>
          <p:cNvSpPr txBox="1"/>
          <p:nvPr/>
        </p:nvSpPr>
        <p:spPr>
          <a:xfrm>
            <a:off x="6816725" y="5734050"/>
            <a:ext cx="504825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3600" b="1" dirty="0">
                <a:solidFill>
                  <a:srgbClr val="FF3300"/>
                </a:solidFill>
                <a:latin typeface="汉仪楷体简" panose="02010600000101010101" charset="-128"/>
                <a:ea typeface="汉仪楷体简" panose="02010600000101010101" charset="-128"/>
              </a:rPr>
              <a:t>快</a:t>
            </a:r>
            <a:endParaRPr lang="zh-CN" altLang="en-US" sz="3600" b="1" dirty="0">
              <a:solidFill>
                <a:srgbClr val="FF33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899275" y="311150"/>
            <a:ext cx="4242435" cy="297116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769620" y="312420"/>
            <a:ext cx="4882515" cy="2962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16395" grpId="0"/>
      <p:bldP spid="163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17410" name="对象 17409"/>
          <p:cNvGraphicFramePr>
            <a:graphicFrameLocks noChangeAspect="1"/>
          </p:cNvGraphicFramePr>
          <p:nvPr/>
        </p:nvGraphicFramePr>
        <p:xfrm>
          <a:off x="1911350" y="3046730"/>
          <a:ext cx="1584325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1" imgW="394335" imgH="394335" progId="Equation.DSMT4">
                  <p:embed/>
                </p:oleObj>
              </mc:Choice>
              <mc:Fallback>
                <p:oleObj name="" r:id="rId1" imgW="394335" imgH="394335" progId="Equation.DSMT4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11350" y="3046730"/>
                        <a:ext cx="1584325" cy="15843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对象 17410"/>
          <p:cNvGraphicFramePr>
            <a:graphicFrameLocks noChangeAspect="1"/>
          </p:cNvGraphicFramePr>
          <p:nvPr/>
        </p:nvGraphicFramePr>
        <p:xfrm>
          <a:off x="5131118" y="3527108"/>
          <a:ext cx="2068512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3" imgW="394335" imgH="153035" progId="Equation.DSMT4">
                  <p:embed/>
                </p:oleObj>
              </mc:Choice>
              <mc:Fallback>
                <p:oleObj name="" r:id="rId3" imgW="394335" imgH="153035" progId="Equation.DSMT4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31118" y="3527108"/>
                        <a:ext cx="2068512" cy="8001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右箭头 17411"/>
          <p:cNvSpPr/>
          <p:nvPr/>
        </p:nvSpPr>
        <p:spPr>
          <a:xfrm>
            <a:off x="7358698" y="3639503"/>
            <a:ext cx="1009650" cy="596900"/>
          </a:xfrm>
          <a:prstGeom prst="rightArrow">
            <a:avLst>
              <a:gd name="adj1" fmla="val 50000"/>
              <a:gd name="adj2" fmla="val 4227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7413" name="右箭头 17412"/>
          <p:cNvSpPr/>
          <p:nvPr/>
        </p:nvSpPr>
        <p:spPr>
          <a:xfrm>
            <a:off x="3723005" y="3639820"/>
            <a:ext cx="1223963" cy="574675"/>
          </a:xfrm>
          <a:prstGeom prst="rightArrow">
            <a:avLst>
              <a:gd name="adj1" fmla="val 50000"/>
              <a:gd name="adj2" fmla="val 53236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800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graphicFrame>
        <p:nvGraphicFramePr>
          <p:cNvPr id="17414" name="对象 17413"/>
          <p:cNvGraphicFramePr>
            <a:graphicFrameLocks noChangeAspect="1"/>
          </p:cNvGraphicFramePr>
          <p:nvPr/>
        </p:nvGraphicFramePr>
        <p:xfrm>
          <a:off x="8528050" y="2806700"/>
          <a:ext cx="1862138" cy="206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5" imgW="356235" imgH="394335" progId="Equation.DSMT4">
                  <p:embed/>
                </p:oleObj>
              </mc:Choice>
              <mc:Fallback>
                <p:oleObj name="" r:id="rId5" imgW="356235" imgH="394335" progId="Equation.DSMT4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28050" y="2806700"/>
                        <a:ext cx="1862138" cy="206216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矩形 17414"/>
          <p:cNvSpPr>
            <a:spLocks noChangeArrowheads="1"/>
          </p:cNvSpPr>
          <p:nvPr/>
        </p:nvSpPr>
        <p:spPr bwMode="auto">
          <a:xfrm>
            <a:off x="3773488" y="112713"/>
            <a:ext cx="4176713" cy="928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一</a:t>
            </a:r>
            <a:r>
              <a:rPr kumimoji="0" lang="en-US" altLang="zh-CN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.</a:t>
            </a:r>
            <a:r>
              <a:rPr kumimoji="0" lang="zh-C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速 度</a:t>
            </a:r>
            <a:endParaRPr kumimoji="0" lang="zh-CN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7416" name="矩形 17415"/>
          <p:cNvSpPr/>
          <p:nvPr/>
        </p:nvSpPr>
        <p:spPr>
          <a:xfrm>
            <a:off x="1814513" y="1090613"/>
            <a:ext cx="8713787" cy="1439862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 eaLnBrk="1" hangingPunct="1">
              <a:lnSpc>
                <a:spcPct val="150000"/>
              </a:lnSpc>
              <a:buNone/>
            </a:pPr>
            <a:r>
              <a:rPr lang="en-US" altLang="zh-CN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</a:t>
            </a: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、定义：物体在</a:t>
            </a:r>
            <a:r>
              <a:rPr lang="zh-CN" altLang="en-US" b="1" dirty="0">
                <a:solidFill>
                  <a:srgbClr val="FF33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单位时间</a:t>
            </a: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内通过的</a:t>
            </a:r>
            <a:r>
              <a:rPr lang="zh-CN" altLang="en-US" b="1" dirty="0">
                <a:solidFill>
                  <a:srgbClr val="FF3300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路程</a:t>
            </a: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叫速度，</a:t>
            </a:r>
            <a:endParaRPr lang="zh-CN" altLang="en-US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 marL="342900" lvl="0" indent="-342900" eaLnBrk="1" hangingPunct="1">
              <a:lnSpc>
                <a:spcPct val="150000"/>
              </a:lnSpc>
              <a:buNone/>
            </a:pP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    它是描述物体运动快慢的物理量。</a:t>
            </a:r>
            <a:endParaRPr lang="zh-CN" altLang="en-US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  <a:p>
            <a:pPr marL="342900" lvl="0" indent="-342900" eaLnBrk="1" hangingPunct="1">
              <a:lnSpc>
                <a:spcPct val="150000"/>
              </a:lnSpc>
              <a:buNone/>
            </a:pPr>
            <a:r>
              <a:rPr lang="en-US" altLang="zh-CN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2</a:t>
            </a: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、公式及单位：</a:t>
            </a:r>
            <a:endParaRPr lang="zh-CN" altLang="en-US" b="1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7417" name="文本框 17416"/>
          <p:cNvSpPr txBox="1"/>
          <p:nvPr/>
        </p:nvSpPr>
        <p:spPr>
          <a:xfrm>
            <a:off x="2200275" y="4868863"/>
            <a:ext cx="180022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0066"/>
                </a:solidFill>
                <a:latin typeface="汉仪楷体简" panose="02010600000101010101" charset="-128"/>
                <a:ea typeface="汉仪楷体简" panose="02010600000101010101" charset="-128"/>
              </a:rPr>
              <a:t>国际单位</a:t>
            </a:r>
            <a:r>
              <a:rPr lang="zh-CN" altLang="en-US" sz="2400" b="1" dirty="0">
                <a:solidFill>
                  <a:srgbClr val="FF0066"/>
                </a:solidFill>
                <a:latin typeface="汉仪楷体简" panose="02010600000101010101" charset="-128"/>
                <a:ea typeface="汉仪楷体简" panose="02010600000101010101" charset="-128"/>
              </a:rPr>
              <a:t>：</a:t>
            </a:r>
            <a:endParaRPr lang="zh-CN" altLang="en-US" sz="2400" b="1" dirty="0">
              <a:solidFill>
                <a:srgbClr val="FF0066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17418" name="文本框 17417"/>
          <p:cNvSpPr txBox="1"/>
          <p:nvPr/>
        </p:nvSpPr>
        <p:spPr>
          <a:xfrm>
            <a:off x="4217988" y="4868863"/>
            <a:ext cx="61722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003366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米</a:t>
            </a:r>
            <a:r>
              <a:rPr lang="en-US" altLang="zh-CN" b="1" dirty="0">
                <a:solidFill>
                  <a:srgbClr val="003366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/</a:t>
            </a:r>
            <a:r>
              <a:rPr lang="zh-CN" altLang="en-US" b="1" dirty="0">
                <a:solidFill>
                  <a:srgbClr val="003366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秒</a:t>
            </a:r>
            <a:r>
              <a:rPr lang="zh-CN" altLang="en-US" b="1" dirty="0">
                <a:solidFill>
                  <a:schemeClr val="accent2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 </a:t>
            </a:r>
            <a:r>
              <a:rPr lang="zh-CN" altLang="en-US" b="1" dirty="0">
                <a:solidFill>
                  <a:srgbClr val="FF0066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符号</a:t>
            </a: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：</a:t>
            </a:r>
            <a:r>
              <a:rPr lang="en-US" altLang="zh-CN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m/s</a:t>
            </a:r>
            <a:r>
              <a:rPr lang="en-US" altLang="zh-CN" b="1" dirty="0">
                <a:solidFill>
                  <a:schemeClr val="accent2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  </a:t>
            </a:r>
            <a:r>
              <a:rPr lang="zh-CN" altLang="en-US" b="1" dirty="0">
                <a:solidFill>
                  <a:srgbClr val="FF0066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读作</a:t>
            </a: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：米每秒</a:t>
            </a:r>
            <a:r>
              <a:rPr lang="zh-CN" altLang="en-US" b="1" dirty="0">
                <a:solidFill>
                  <a:schemeClr val="accent2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</a:t>
            </a:r>
            <a:endParaRPr lang="zh-CN" altLang="en-US" b="1" dirty="0">
              <a:solidFill>
                <a:schemeClr val="accent2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17419" name="文本框 17418"/>
          <p:cNvSpPr txBox="1"/>
          <p:nvPr/>
        </p:nvSpPr>
        <p:spPr>
          <a:xfrm>
            <a:off x="2208213" y="5535613"/>
            <a:ext cx="7924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b="1" dirty="0">
                <a:solidFill>
                  <a:srgbClr val="FF0066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常用单位：</a:t>
            </a: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千米</a:t>
            </a:r>
            <a:r>
              <a:rPr lang="en-US" altLang="zh-CN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/</a:t>
            </a: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时（</a:t>
            </a:r>
            <a:r>
              <a:rPr lang="en-US" altLang="zh-CN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km/h</a:t>
            </a:r>
            <a:r>
              <a:rPr lang="zh-CN" altLang="en-US" b="1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）</a:t>
            </a:r>
            <a:endParaRPr lang="zh-CN" altLang="en-US" b="1" dirty="0">
              <a:solidFill>
                <a:schemeClr val="accent2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174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174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bldLvl="0" animBg="1"/>
      <p:bldP spid="17416" grpId="0"/>
      <p:bldP spid="17417" grpId="0"/>
      <p:bldP spid="17418" grpId="0"/>
      <p:bldP spid="174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42" name="Rectangle 28"/>
          <p:cNvSpPr>
            <a:spLocks noGrp="1"/>
          </p:cNvSpPr>
          <p:nvPr>
            <p:ph type="title" sz="quarter" idx="4294967295"/>
          </p:nvPr>
        </p:nvSpPr>
        <p:spPr>
          <a:xfrm>
            <a:off x="699135" y="188913"/>
            <a:ext cx="6870700" cy="808037"/>
          </a:xfrm>
        </p:spPr>
        <p:txBody>
          <a:bodyPr vert="horz" wrap="square" lIns="91440" tIns="45720" rIns="91440" bIns="45720" anchor="b" anchorCtr="0"/>
          <a:p>
            <a:pPr algn="l" eaLnBrk="1" hangingPunct="1"/>
            <a:r>
              <a:rPr lang="zh-CN" altLang="en-US" sz="4000" b="1" dirty="0"/>
              <a:t>小资料 </a:t>
            </a:r>
            <a:endParaRPr lang="zh-CN" altLang="en-US" sz="4000" b="1" dirty="0"/>
          </a:p>
        </p:txBody>
      </p:sp>
      <p:sp>
        <p:nvSpPr>
          <p:cNvPr id="20487" name="Text Box 41"/>
          <p:cNvSpPr txBox="1"/>
          <p:nvPr/>
        </p:nvSpPr>
        <p:spPr>
          <a:xfrm>
            <a:off x="2058353" y="3754120"/>
            <a:ext cx="17081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约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1.2m/s</a:t>
            </a:r>
            <a:endParaRPr lang="en-US" altLang="zh-CN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20489" name="Text Box 43"/>
          <p:cNvSpPr txBox="1"/>
          <p:nvPr/>
        </p:nvSpPr>
        <p:spPr>
          <a:xfrm>
            <a:off x="7651115" y="3724593"/>
            <a:ext cx="19240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约</a:t>
            </a:r>
            <a:r>
              <a:rPr lang="en-US" altLang="zh-CN" sz="28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5m/s</a:t>
            </a:r>
            <a:endParaRPr lang="en-US" altLang="zh-CN" sz="28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sp>
        <p:nvSpPr>
          <p:cNvPr id="58375" name="文本框 18435"/>
          <p:cNvSpPr txBox="1"/>
          <p:nvPr/>
        </p:nvSpPr>
        <p:spPr>
          <a:xfrm>
            <a:off x="1612583" y="4697095"/>
            <a:ext cx="6750087" cy="705485"/>
          </a:xfrm>
          <a:prstGeom prst="rect">
            <a:avLst/>
          </a:prstGeom>
          <a:noFill/>
          <a:ln w="9525">
            <a:noFill/>
          </a:ln>
        </p:spPr>
        <p:txBody>
          <a:bodyPr lIns="91431" tIns="45715" rIns="91431" bIns="45715">
            <a:spAutoFit/>
          </a:bodyPr>
          <a:lstStyle>
            <a:lvl1pPr marL="539750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dings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lvl="1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9250" lvl="2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000" lvl="3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0" lvl="4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eaLnBrk="1" fontAlgn="base"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0" dirty="0">
                <a:latin typeface="汉仪楷体简" panose="02010600000101010101" charset="-128"/>
                <a:ea typeface="汉仪楷体简" panose="02010600000101010101" charset="-128"/>
              </a:rPr>
              <a:t>1.2m/s =</a:t>
            </a:r>
            <a:r>
              <a:rPr lang="en-US" altLang="zh-CN" sz="4000" b="0" u="sng" dirty="0">
                <a:latin typeface="汉仪楷体简" panose="02010600000101010101" charset="-128"/>
                <a:ea typeface="汉仪楷体简" panose="02010600000101010101" charset="-128"/>
              </a:rPr>
              <a:t>       </a:t>
            </a:r>
            <a:r>
              <a:rPr lang="en-US" altLang="zh-CN" sz="4000" b="0" dirty="0">
                <a:latin typeface="汉仪楷体简" panose="02010600000101010101" charset="-128"/>
                <a:ea typeface="汉仪楷体简" panose="02010600000101010101" charset="-128"/>
              </a:rPr>
              <a:t>km/h</a:t>
            </a:r>
            <a:endParaRPr lang="en-US" altLang="zh-CN" sz="4000" b="0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8377" name="文本框 18437"/>
          <p:cNvSpPr txBox="1"/>
          <p:nvPr/>
        </p:nvSpPr>
        <p:spPr>
          <a:xfrm>
            <a:off x="1655185" y="5753751"/>
            <a:ext cx="6750087" cy="704437"/>
          </a:xfrm>
          <a:prstGeom prst="rect">
            <a:avLst/>
          </a:prstGeom>
          <a:noFill/>
          <a:ln w="9525">
            <a:noFill/>
          </a:ln>
        </p:spPr>
        <p:txBody>
          <a:bodyPr lIns="91431" tIns="45715" rIns="91431" bIns="45715">
            <a:spAutoFit/>
          </a:bodyPr>
          <a:lstStyle>
            <a:lvl1pPr marL="539750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dings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lvl="1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9250" lvl="2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000" lvl="3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0" lvl="4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eaLnBrk="1" fontAlgn="base"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0" dirty="0">
                <a:latin typeface="汉仪楷体简" panose="02010600000101010101" charset="-128"/>
                <a:ea typeface="汉仪楷体简" panose="02010600000101010101" charset="-128"/>
              </a:rPr>
              <a:t>5m/s=</a:t>
            </a:r>
            <a:r>
              <a:rPr lang="en-US" altLang="zh-CN" sz="4000" b="0" u="sng" dirty="0">
                <a:latin typeface="汉仪楷体简" panose="02010600000101010101" charset="-128"/>
                <a:ea typeface="汉仪楷体简" panose="02010600000101010101" charset="-128"/>
              </a:rPr>
              <a:t>        </a:t>
            </a:r>
            <a:r>
              <a:rPr lang="en-US" altLang="zh-CN" sz="4000" b="0" dirty="0">
                <a:latin typeface="汉仪楷体简" panose="02010600000101010101" charset="-128"/>
                <a:ea typeface="汉仪楷体简" panose="02010600000101010101" charset="-128"/>
              </a:rPr>
              <a:t>km/h</a:t>
            </a:r>
            <a:endParaRPr lang="en-US" altLang="zh-CN" sz="4000" b="0" dirty="0"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72230" y="4570730"/>
            <a:ext cx="17151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539750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dings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lvl="1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9250" lvl="2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000" lvl="3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0" lvl="4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rPr>
              <a:t>4.32</a:t>
            </a:r>
            <a:endParaRPr lang="en-US" altLang="zh-CN" sz="4000" b="0" dirty="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66820" y="5580063"/>
            <a:ext cx="1385888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539750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dings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lvl="1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9250" lvl="2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000" lvl="3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0" lvl="4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rPr>
              <a:t>18</a:t>
            </a:r>
            <a:endParaRPr lang="en-US" altLang="zh-CN" sz="4000" b="0" dirty="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1122045" y="1122680"/>
            <a:ext cx="4187190" cy="2505075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6485255" y="1094105"/>
            <a:ext cx="3965575" cy="253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20489" grpId="0"/>
      <p:bldP spid="3" grpId="0"/>
      <p:bldP spid="58375" grpId="0"/>
      <p:bldP spid="583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6258" name="文本框 18433"/>
          <p:cNvSpPr txBox="1"/>
          <p:nvPr/>
        </p:nvSpPr>
        <p:spPr>
          <a:xfrm>
            <a:off x="1279525" y="687388"/>
            <a:ext cx="2284413" cy="705485"/>
          </a:xfrm>
          <a:prstGeom prst="rect">
            <a:avLst/>
          </a:prstGeom>
          <a:noFill/>
          <a:ln w="9525">
            <a:noFill/>
          </a:ln>
        </p:spPr>
        <p:txBody>
          <a:bodyPr lIns="91431" tIns="45715" rIns="91431" bIns="45715">
            <a:spAutoFit/>
          </a:bodyPr>
          <a:lstStyle>
            <a:lvl1pPr marL="539750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dings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lvl="1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9250" lvl="2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000" lvl="3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0" lvl="4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4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  练 习 </a:t>
            </a:r>
            <a:r>
              <a:rPr lang="en-US" altLang="zh-CN" sz="400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</a:rPr>
              <a:t>:</a:t>
            </a:r>
            <a:endParaRPr lang="en-US" altLang="zh-CN" sz="4000" dirty="0"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</a:endParaRPr>
          </a:p>
        </p:txBody>
      </p:sp>
      <p:grpSp>
        <p:nvGrpSpPr>
          <p:cNvPr id="58371" name="组合 18434"/>
          <p:cNvGrpSpPr/>
          <p:nvPr/>
        </p:nvGrpSpPr>
        <p:grpSpPr>
          <a:xfrm>
            <a:off x="1564323" y="2274395"/>
            <a:ext cx="9744078" cy="1761094"/>
            <a:chOff x="0" y="907"/>
            <a:chExt cx="4117" cy="755"/>
          </a:xfrm>
        </p:grpSpPr>
        <p:sp>
          <p:nvSpPr>
            <p:cNvPr id="58376" name="文本框 18436"/>
            <p:cNvSpPr txBox="1"/>
            <p:nvPr/>
          </p:nvSpPr>
          <p:spPr>
            <a:xfrm>
              <a:off x="0" y="907"/>
              <a:ext cx="4117" cy="3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31" tIns="45715" rIns="91431" bIns="45715">
              <a:spAutoFit/>
            </a:bodyPr>
            <a:lstStyle>
              <a:lvl1pPr marL="539750" indent="-269875" algn="just" defTabSz="0" rtl="0" eaLnBrk="0" fontAlgn="ctr" hangingPunct="0">
                <a:lnSpc>
                  <a:spcPct val="110000"/>
                </a:lnSpc>
                <a:spcBef>
                  <a:spcPts val="765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dings"/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79500" lvl="1" indent="-269875" algn="just" defTabSz="0" rtl="0" eaLnBrk="0" fontAlgn="ctr" hangingPunct="0">
                <a:lnSpc>
                  <a:spcPct val="110000"/>
                </a:lnSpc>
                <a:spcBef>
                  <a:spcPts val="765"/>
                </a:spcBef>
                <a:spcAft>
                  <a:spcPct val="0"/>
                </a:spcAft>
                <a:buClr>
                  <a:schemeClr val="tx1"/>
                </a:buClr>
                <a:buSzPct val="50000"/>
                <a:buFont typeface="Windings"/>
                <a:buChar char="–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19250" lvl="2" indent="-269875" algn="just" defTabSz="0" rtl="0" eaLnBrk="0" fontAlgn="ctr" hangingPunct="0">
                <a:lnSpc>
                  <a:spcPct val="110000"/>
                </a:lnSpc>
                <a:spcBef>
                  <a:spcPts val="765"/>
                </a:spcBef>
                <a:spcAft>
                  <a:spcPct val="0"/>
                </a:spcAft>
                <a:buClr>
                  <a:schemeClr val="tx1"/>
                </a:buClr>
                <a:buSzPct val="50000"/>
                <a:buFont typeface="Windings"/>
                <a:buChar char="•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59000" lvl="3" indent="-269875" algn="just" defTabSz="0" rtl="0" eaLnBrk="0" fontAlgn="ctr" hangingPunct="0">
                <a:lnSpc>
                  <a:spcPct val="110000"/>
                </a:lnSpc>
                <a:spcBef>
                  <a:spcPts val="765"/>
                </a:spcBef>
                <a:spcAft>
                  <a:spcPct val="0"/>
                </a:spcAft>
                <a:buClr>
                  <a:schemeClr val="tx1"/>
                </a:buClr>
                <a:buSzPct val="50000"/>
                <a:buFont typeface="Windings"/>
                <a:buChar char="–"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98750" lvl="4" indent="-269875" algn="just" defTabSz="0" rtl="0" eaLnBrk="0" fontAlgn="ctr" hangingPunct="0">
                <a:lnSpc>
                  <a:spcPct val="110000"/>
                </a:lnSpc>
                <a:spcBef>
                  <a:spcPts val="765"/>
                </a:spcBef>
                <a:spcAft>
                  <a:spcPct val="0"/>
                </a:spcAft>
                <a:buClr>
                  <a:schemeClr val="tx1"/>
                </a:buClr>
                <a:buSzPct val="50000"/>
                <a:buFont typeface="Windings"/>
                <a:buChar char="»"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l" defTabSz="914400" eaLnBrk="1" fontAlgn="base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4000" b="0" dirty="0">
                  <a:latin typeface="汉仪楷体简" panose="02010600000101010101" charset="-128"/>
                  <a:ea typeface="汉仪楷体简" panose="02010600000101010101" charset="-128"/>
                </a:rPr>
                <a:t>磁悬浮列车</a:t>
              </a:r>
              <a:r>
                <a:rPr lang="en-US" altLang="zh-CN" sz="4000" b="0" dirty="0">
                  <a:latin typeface="汉仪楷体简" panose="02010600000101010101" charset="-128"/>
                  <a:ea typeface="汉仪楷体简" panose="02010600000101010101" charset="-128"/>
                </a:rPr>
                <a:t>450km/h=________m/s  </a:t>
              </a:r>
              <a:endParaRPr lang="en-US" altLang="zh-CN" sz="4000" b="0" dirty="0">
                <a:latin typeface="汉仪楷体简" panose="02010600000101010101" charset="-128"/>
                <a:ea typeface="汉仪楷体简" panose="02010600000101010101" charset="-128"/>
              </a:endParaRPr>
            </a:p>
          </p:txBody>
        </p:sp>
        <p:sp>
          <p:nvSpPr>
            <p:cNvPr id="58378" name="文本框 18438"/>
            <p:cNvSpPr txBox="1"/>
            <p:nvPr/>
          </p:nvSpPr>
          <p:spPr>
            <a:xfrm>
              <a:off x="19" y="1360"/>
              <a:ext cx="4033" cy="3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91431" tIns="45715" rIns="91431" bIns="45715">
              <a:spAutoFit/>
            </a:bodyPr>
            <a:lstStyle>
              <a:lvl1pPr marL="539750" indent="-269875" algn="just" defTabSz="0" rtl="0" eaLnBrk="0" fontAlgn="ctr" hangingPunct="0">
                <a:lnSpc>
                  <a:spcPct val="110000"/>
                </a:lnSpc>
                <a:spcBef>
                  <a:spcPts val="765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Font typeface="Windings"/>
                <a:buChar char="•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79500" lvl="1" indent="-269875" algn="just" defTabSz="0" rtl="0" eaLnBrk="0" fontAlgn="ctr" hangingPunct="0">
                <a:lnSpc>
                  <a:spcPct val="110000"/>
                </a:lnSpc>
                <a:spcBef>
                  <a:spcPts val="765"/>
                </a:spcBef>
                <a:spcAft>
                  <a:spcPct val="0"/>
                </a:spcAft>
                <a:buClr>
                  <a:schemeClr val="tx1"/>
                </a:buClr>
                <a:buSzPct val="50000"/>
                <a:buFont typeface="Windings"/>
                <a:buChar char="–"/>
                <a:defRPr sz="2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19250" lvl="2" indent="-269875" algn="just" defTabSz="0" rtl="0" eaLnBrk="0" fontAlgn="ctr" hangingPunct="0">
                <a:lnSpc>
                  <a:spcPct val="110000"/>
                </a:lnSpc>
                <a:spcBef>
                  <a:spcPts val="765"/>
                </a:spcBef>
                <a:spcAft>
                  <a:spcPct val="0"/>
                </a:spcAft>
                <a:buClr>
                  <a:schemeClr val="tx1"/>
                </a:buClr>
                <a:buSzPct val="50000"/>
                <a:buFont typeface="Windings"/>
                <a:buChar char="•"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59000" lvl="3" indent="-269875" algn="just" defTabSz="0" rtl="0" eaLnBrk="0" fontAlgn="ctr" hangingPunct="0">
                <a:lnSpc>
                  <a:spcPct val="110000"/>
                </a:lnSpc>
                <a:spcBef>
                  <a:spcPts val="765"/>
                </a:spcBef>
                <a:spcAft>
                  <a:spcPct val="0"/>
                </a:spcAft>
                <a:buClr>
                  <a:schemeClr val="tx1"/>
                </a:buClr>
                <a:buSzPct val="50000"/>
                <a:buFont typeface="Windings"/>
                <a:buChar char="–"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698750" lvl="4" indent="-269875" algn="just" defTabSz="0" rtl="0" eaLnBrk="0" fontAlgn="ctr" hangingPunct="0">
                <a:lnSpc>
                  <a:spcPct val="110000"/>
                </a:lnSpc>
                <a:spcBef>
                  <a:spcPts val="765"/>
                </a:spcBef>
                <a:spcAft>
                  <a:spcPct val="0"/>
                </a:spcAft>
                <a:buClr>
                  <a:schemeClr val="tx1"/>
                </a:buClr>
                <a:buSzPct val="50000"/>
                <a:buFont typeface="Windings"/>
                <a:buChar char="»"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l" defTabSz="914400" eaLnBrk="1" fontAlgn="base" hangingPunct="1">
                <a:lnSpc>
                  <a:spcPct val="100000"/>
                </a:lnSpc>
                <a:spcBef>
                  <a:spcPct val="500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zh-CN" altLang="en-US" sz="4000" b="0">
                  <a:latin typeface="汉仪楷体简" panose="02010600000101010101" charset="-128"/>
                  <a:ea typeface="汉仪楷体简" panose="02010600000101010101" charset="-128"/>
                  <a:cs typeface="汉仪楷体简" panose="02010600000101010101" charset="-128"/>
                  <a:sym typeface="+mn-ea"/>
                </a:rPr>
                <a:t>猎豹的速度30m/s=________km/h</a:t>
              </a:r>
              <a:endParaRPr lang="zh-CN" altLang="en-US" sz="4000" b="0" dirty="0"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167245" y="2147253"/>
            <a:ext cx="1173163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539750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dings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lvl="1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9250" lvl="2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000" lvl="3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0" lvl="4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rPr>
              <a:t>125</a:t>
            </a:r>
            <a:endParaRPr lang="en-US" altLang="zh-CN" sz="4000" b="0" dirty="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23000" y="3081973"/>
            <a:ext cx="1173163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539750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dings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500" lvl="1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19250" lvl="2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000" lvl="3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–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98750" lvl="4" indent="-269875" algn="just" defTabSz="0" rtl="0" eaLnBrk="0" fontAlgn="ctr" hangingPunct="0">
              <a:lnSpc>
                <a:spcPct val="110000"/>
              </a:lnSpc>
              <a:spcBef>
                <a:spcPts val="765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dings"/>
              <a:buChar char="»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l" defTabSz="914400" eaLnBrk="1" fontAlgn="base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4000" b="0" dirty="0">
                <a:solidFill>
                  <a:srgbClr val="FF0000"/>
                </a:solidFill>
                <a:latin typeface="汉仪楷体简" panose="02010600000101010101" charset="-128"/>
                <a:ea typeface="汉仪楷体简" panose="02010600000101010101" charset="-128"/>
              </a:rPr>
              <a:t>108</a:t>
            </a:r>
            <a:endParaRPr lang="en-US" altLang="zh-CN" sz="4000" b="0" dirty="0">
              <a:solidFill>
                <a:srgbClr val="FF0000"/>
              </a:solidFill>
              <a:latin typeface="汉仪楷体简" panose="02010600000101010101" charset="-128"/>
              <a:ea typeface="汉仪楷体简" panose="0201060000010101010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char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65505" y="487680"/>
            <a:ext cx="4800600" cy="5501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61430" y="1014095"/>
            <a:ext cx="466471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图中路牌中的</a:t>
            </a:r>
            <a:r>
              <a:rPr lang="en-US" altLang="zh-CN" sz="36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“100”</a:t>
            </a:r>
            <a:r>
              <a:rPr lang="zh-CN" altLang="en-US" sz="36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和</a:t>
            </a:r>
            <a:r>
              <a:rPr lang="en-US" altLang="zh-CN" sz="36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“80”</a:t>
            </a:r>
            <a:r>
              <a:rPr lang="zh-CN" altLang="en-US" sz="3600" dirty="0">
                <a:solidFill>
                  <a:schemeClr val="tx1"/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表达的意思是什么？</a:t>
            </a:r>
            <a:endParaRPr lang="zh-CN" altLang="en-US" sz="3600" dirty="0">
              <a:solidFill>
                <a:schemeClr val="tx1"/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DOCER_RESOURCE_TRACE_INFO" val="{&quot;id&quot;:&quot;26513309&quot;,&quot;origin&quot;:0,&quot;type&quot;:&quot;pictures&quot;,&quot;user&quot;:&quot;425579029&quot;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17110_1*i*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17110_1*i*8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17110_1*i*9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17110_1*i*10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17110_1*i*1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17110_1*i*1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17110_1*i*1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17110_1*i*1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17110_1*i*1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6"/>
  <p:tag name="KSO_WM_UNIT_ID" val="diagram20217110_1*i*1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7"/>
  <p:tag name="KSO_WM_UNIT_ID" val="diagram20217110_1*i*17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21.xml><?xml version="1.0" encoding="utf-8"?>
<p:tagLst xmlns:p="http://schemas.openxmlformats.org/presentationml/2006/main">
  <p:tag name="KSO_WM_SLIDE_ID" val="diagram20217110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7110"/>
  <p:tag name="KSO_WM_SLIDE_LAYOUT" val="a_d"/>
  <p:tag name="KSO_WM_SLIDE_LAYOUT_CNT" val="1_1"/>
  <p:tag name="KSO_WM_TEMPLATE_THUMBS_INDEX" val="1、4、7、12、13、14、15、16、17、18、20、24、25、28、33、36、40、43、44"/>
  <p:tag name="KSO_WM_SLIDE_SIZE" val="888*468"/>
  <p:tag name="KSO_WM_SLIDE_POSITION" val="36*3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6:16:43&quot;,&quot;maxSize&quot;:{&quot;size1&quot;:33.299650680520394},&quot;minSize&quot;:{&quot;size1&quot;:24.5996506805204},&quot;normalSize&quot;:{&quot;size1&quot;:30.432984013853734},&quot;subLayout&quot;:[{&quot;id&quot;:&quot;2021-04-01T16:16:43&quot;,&quot;margin&quot;:{&quot;bottom&quot;:0.02600000612437725,&quot;left&quot;:4.657000541687012,&quot;right&quot;:4.657000541687012,&quot;top&quot;:2.5399999618530273},&quot;type&quot;:0},{&quot;id&quot;:&quot;2021-04-01T16:16:43&quot;,&quot;margin&quot;:{&quot;bottom&quot;:2.5399999618530273,&quot;left&quot;:4.657000541687012,&quot;right&quot;:4.657000541687012,&quot;top&quot;:0.8199999928474426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c5e83f310219e61717cdf3"/>
  <p:tag name="KSO_WM_CHIP_FILLPROP" val="[[{&quot;text_align&quot;:&quot;cm&quot;,&quot;text_direction&quot;:&quot;horizontal&quot;,&quot;support_big_font&quot;:false,&quot;picture_toward&quot;:0,&quot;picture_dockside&quot;:[],&quot;fill_id&quot;:&quot;ba3ff9d51a534949a36d761c038b2272&quot;,&quot;fill_align&quot;:&quot;cm&quot;,&quot;chip_types&quot;:[&quot;header&quot;]},{&quot;text_align&quot;:&quot;cm&quot;,&quot;text_direction&quot;:&quot;horizontal&quot;,&quot;support_features&quot;:[&quot;collage&quot;,&quot;carousel&quot;],&quot;support_big_font&quot;:false,&quot;picture_toward&quot;:0,&quot;picture_dockside&quot;:[],&quot;fill_id&quot;:&quot;385b67bca2024cfd9b21355f5a1f21ce&quot;,&quot;fill_align&quot;:&quot;cm&quot;,&quot;chip_types&quot;:[&quot;diagram&quot;,&quot;pictext&quot;,&quot;text&quot;,&quot;picture&quot;,&quot;chart&quot;,&quot;table&quot;,&quot;video&quot;]}]]"/>
  <p:tag name="KSO_WM_CHIP_DECFILLPROP" val="[]"/>
  <p:tag name="KSO_WM_CHIP_GROUPID" val="5fc5e83f310219e61717cdf2"/>
  <p:tag name="KSO_WM_SLIDE_BK_DARK_LIGHT" val="2"/>
  <p:tag name="KSO_WM_SLIDE_BACKGROUND_TYPE" val="general"/>
  <p:tag name="KSO_WM_SLIDE_SUPPORT_FEATURE_TYPE" val="3"/>
  <p:tag name="KSO_WM_TEMPLATE_ASSEMBLE_XID" val="6065706a4054ed1e2fb814f8"/>
  <p:tag name="KSO_WM_TEMPLATE_ASSEMBLE_GROUPID" val="6065706a4054ed1e2fb814f8"/>
</p:tagLst>
</file>

<file path=ppt/tags/tag22.xml><?xml version="1.0" encoding="utf-8"?>
<p:tagLst xmlns:p="http://schemas.openxmlformats.org/presentationml/2006/main">
  <p:tag name="COMMONDATA" val="eyJoZGlkIjoiMGM3ZDNiNjQ5MjMwNGE4NGUzZGUzN2M4NzZkODkzZjgifQ=="/>
  <p:tag name="KSO_WPP_MARK_KEY" val="aefd2560-03eb-4c5c-b0e5-6c2d06ca4ba3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7110_1*a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c6468faaa1d34a06b9a7e82560e43b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2dedad87e30b4c1d801efe0441f09418"/>
  <p:tag name="KSO_WM_UNIT_TEXT_FILL_FORE_SCHEMECOLOR_INDEX_BRIGHTNESS" val="0"/>
  <p:tag name="KSO_WM_UNIT_TEXT_FILL_FORE_SCHEMECOLOR_INDEX" val="13"/>
  <p:tag name="KSO_WM_UNIT_TEXT_FILL_TYPE" val="1"/>
  <p:tag name="KSO_WM_TEMPLATE_ASSEMBLE_XID" val="6065706a4054ed1e2fb814f8"/>
  <p:tag name="KSO_WM_TEMPLATE_ASSEMBLE_GROUPID" val="6065706a4054ed1e2fb814f8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7110_1*i*1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ebec62ec89d4fae899d9e38d57c0fd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7110_1*i*2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7110_1*i*3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UNIT_TEXT_FILL_FORE_SCHEMECOLOR_INDEX_BRIGHTNESS" val="0"/>
  <p:tag name="KSO_WM_UNIT_TEXT_FILL_FORE_SCHEMECOLOR_INDEX" val="13"/>
  <p:tag name="KSO_WM_UNIT_TEXT_FILL_TYPE" val="1"/>
  <p:tag name="KSO_WM_UNIT_VALUE" val="4"/>
  <p:tag name="KSO_WM_TEMPLATE_ASSEMBLE_XID" val="6065706a4054ed1e2fb814f8"/>
  <p:tag name="KSO_WM_TEMPLATE_ASSEMBLE_GROUPID" val="6065706a4054ed1e2fb814f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7110_1*i*4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7110_1*i*5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7110_1*i*6"/>
  <p:tag name="KSO_WM_TEMPLATE_CATEGORY" val="diagram"/>
  <p:tag name="KSO_WM_TEMPLATE_INDEX" val="20217110"/>
  <p:tag name="KSO_WM_UNIT_LAYERLEVEL" val="1"/>
  <p:tag name="KSO_WM_TAG_VERSION" val="1.0"/>
  <p:tag name="KSO_WM_BEAUTIFY_FLAG" val="#wm#"/>
  <p:tag name="KSO_WM_UNIT_SM_LIMIT_TYPE" val="2"/>
  <p:tag name="KSO_WM_CHIP_GROUPID" val="5fc5e83f310219e61717cdf2"/>
  <p:tag name="KSO_WM_CHIP_XID" val="5fc5e83f310219e61717cdf3"/>
  <p:tag name="KSO_WM_TEMPLATE_ASSEMBLE_XID" val="6065706a4054ed1e2fb814f8"/>
  <p:tag name="KSO_WM_TEMPLATE_ASSEMBLE_GROUPID" val="6065706a4054ed1e2fb814f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思源黑体 CN Light"/>
        <a:font script="Hebr" typeface="思源黑体 CN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1244</Words>
  <Application>WPS 演示</Application>
  <PresentationFormat>宽屏</PresentationFormat>
  <Paragraphs>213</Paragraphs>
  <Slides>17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45" baseType="lpstr">
      <vt:lpstr>Arial</vt:lpstr>
      <vt:lpstr>宋体</vt:lpstr>
      <vt:lpstr>Wingdings</vt:lpstr>
      <vt:lpstr>思源黑体 CN Light</vt:lpstr>
      <vt:lpstr>微软雅黑</vt:lpstr>
      <vt:lpstr>Calibri</vt:lpstr>
      <vt:lpstr>仓耳渔阳体 W05</vt:lpstr>
      <vt:lpstr>思源黑体 CN Bold</vt:lpstr>
      <vt:lpstr>汉仪楷体简</vt:lpstr>
      <vt:lpstr>汉仪楷体简</vt:lpstr>
      <vt:lpstr>浪漫雅圆</vt:lpstr>
      <vt:lpstr>Wingdings</vt:lpstr>
      <vt:lpstr>Segoe UI</vt:lpstr>
      <vt:lpstr>Arial Unicode MS</vt:lpstr>
      <vt:lpstr>汉仪粗黑简</vt:lpstr>
      <vt:lpstr>黑体</vt:lpstr>
      <vt:lpstr>华文仿宋</vt:lpstr>
      <vt:lpstr>隶书</vt:lpstr>
      <vt:lpstr>楷体</vt:lpstr>
      <vt:lpstr>Times New Roman</vt:lpstr>
      <vt:lpstr>Windings</vt:lpstr>
      <vt:lpstr>Book Antiqua</vt:lpstr>
      <vt:lpstr>MS UI Gothic</vt:lpstr>
      <vt:lpstr>Calibri</vt:lpstr>
      <vt:lpstr>Office 主题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小资料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xiongsongyan</cp:lastModifiedBy>
  <cp:revision>49</cp:revision>
  <dcterms:created xsi:type="dcterms:W3CDTF">2023-03-28T07:58:00Z</dcterms:created>
  <dcterms:modified xsi:type="dcterms:W3CDTF">2026-03-27T17:04:53Z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933814A6A28144A38335594936900BB1_13</vt:lpwstr>
  </property>
  <property fmtid="{D5CDD505-2E9C-101B-9397-08002B2CF9AE}" pid="3" name="KSOProductBuildVer">
    <vt:lpwstr>2052-12.1.0.25225</vt:lpwstr>
  </property>
  <property fmtid="{D5CDD505-2E9C-101B-9397-08002B2CF9AE}" pid="4" name="KSOTemplateUUID">
    <vt:lpwstr>v1.0_mb_T+L95ysIptv7aZdUMe54pw==</vt:lpwstr>
  </property>
</Properties>
</file>