
<file path=[Content_Types].xml><?xml version="1.0" encoding="utf-8"?>
<Types xmlns="http://schemas.openxmlformats.org/package/2006/content-types">
  <Default Extension="jpeg" ContentType="image/jpeg"/>
  <Default Extension="JPG" ContentType="image/.jpg"/>
  <Default Extension="wav" ContentType="audio/x-wav"/>
  <Default Extension="png" ContentType="image/png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handoutMasters/handoutMaster1.xml" ContentType="application/vnd.openxmlformats-officedocument.presentationml.handoutMaster+xml"/>
  <Override PartName="/ppt/media/image19.webp" ContentType="image/webp"/>
  <Override PartName="/ppt/media/image28.webp" ContentType="image/webp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35"/>
  </p:notesMasterIdLst>
  <p:handoutMasterIdLst>
    <p:handoutMasterId r:id="rId36"/>
  </p:handoutMasterIdLst>
  <p:sldIdLst>
    <p:sldId id="257" r:id="rId3"/>
    <p:sldId id="289" r:id="rId4"/>
    <p:sldId id="288" r:id="rId5"/>
    <p:sldId id="290" r:id="rId6"/>
    <p:sldId id="291" r:id="rId7"/>
    <p:sldId id="292" r:id="rId8"/>
    <p:sldId id="294" r:id="rId9"/>
    <p:sldId id="293" r:id="rId10"/>
    <p:sldId id="308" r:id="rId11"/>
    <p:sldId id="296" r:id="rId12"/>
    <p:sldId id="297" r:id="rId13"/>
    <p:sldId id="310" r:id="rId14"/>
    <p:sldId id="311" r:id="rId15"/>
    <p:sldId id="301" r:id="rId16"/>
    <p:sldId id="302" r:id="rId17"/>
    <p:sldId id="312" r:id="rId18"/>
    <p:sldId id="300" r:id="rId19"/>
    <p:sldId id="303" r:id="rId20"/>
    <p:sldId id="285" r:id="rId21"/>
    <p:sldId id="304" r:id="rId22"/>
    <p:sldId id="305" r:id="rId23"/>
    <p:sldId id="306" r:id="rId24"/>
    <p:sldId id="298" r:id="rId25"/>
    <p:sldId id="299" r:id="rId26"/>
    <p:sldId id="307" r:id="rId27"/>
    <p:sldId id="313" r:id="rId28"/>
    <p:sldId id="314" r:id="rId29"/>
    <p:sldId id="315" r:id="rId30"/>
    <p:sldId id="316" r:id="rId31"/>
    <p:sldId id="317" r:id="rId32"/>
    <p:sldId id="318" r:id="rId33"/>
    <p:sldId id="277" r:id="rId34"/>
  </p:sldIdLst>
  <p:sldSz cx="12192000" cy="6858000"/>
  <p:notesSz cx="6858000" cy="9144000"/>
  <p:embeddedFontLst>
    <p:embeddedFont>
      <p:font typeface="思源黑体 CN Light" panose="020B0300000000000000" charset="-122"/>
      <p:regular r:id="rId41"/>
    </p:embeddedFont>
    <p:embeddedFont>
      <p:font typeface="微软雅黑" panose="020B0503020204020204" charset="-122"/>
      <p:regular r:id="rId42"/>
    </p:embeddedFont>
    <p:embeddedFont>
      <p:font typeface="仓耳渔阳体 W05" panose="02020400000000000000" charset="-122"/>
      <p:regular r:id="rId43"/>
    </p:embeddedFont>
    <p:embeddedFont>
      <p:font typeface="思源黑体 CN Bold" panose="020B0800000000000000" charset="-122"/>
      <p:bold r:id="rId44"/>
    </p:embeddedFont>
    <p:embeddedFont>
      <p:font typeface="汉仪楷体简" panose="02010600000101010101" charset="-128"/>
      <p:regular r:id="rId45"/>
    </p:embeddedFont>
    <p:embeddedFont>
      <p:font typeface="黑体" panose="02010609060101010101" pitchFamily="2" charset="-122"/>
      <p:regular r:id="rId46"/>
    </p:embeddedFont>
    <p:embeddedFont>
      <p:font typeface="华康古籍木兰W3" panose="02020309000000000000" charset="-122"/>
      <p:regular r:id="rId47"/>
    </p:embeddedFont>
  </p:embeddedFontLst>
  <p:custDataLst>
    <p:tags r:id="rId48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96" userDrawn="1">
          <p15:clr>
            <a:srgbClr val="A4A3A4"/>
          </p15:clr>
        </p15:guide>
        <p15:guide id="2" pos="428" userDrawn="1">
          <p15:clr>
            <a:srgbClr val="A4A3A4"/>
          </p15:clr>
        </p15:guide>
        <p15:guide id="3" pos="7242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A" lastIdx="0" clrIdx="0"/>
  <p:cmAuthor id="2" name="Administrat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7B37"/>
    <a:srgbClr val="FFDA8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1996"/>
        <p:guide pos="428"/>
        <p:guide pos="724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8" Type="http://schemas.openxmlformats.org/officeDocument/2006/relationships/tags" Target="tags/tag167.xml"/><Relationship Id="rId47" Type="http://schemas.openxmlformats.org/officeDocument/2006/relationships/font" Target="fonts/font7.fntdata"/><Relationship Id="rId46" Type="http://schemas.openxmlformats.org/officeDocument/2006/relationships/font" Target="fonts/font6.fntdata"/><Relationship Id="rId45" Type="http://schemas.openxmlformats.org/officeDocument/2006/relationships/font" Target="fonts/font5.fntdata"/><Relationship Id="rId44" Type="http://schemas.openxmlformats.org/officeDocument/2006/relationships/font" Target="fonts/font4.fntdata"/><Relationship Id="rId43" Type="http://schemas.openxmlformats.org/officeDocument/2006/relationships/font" Target="fonts/font3.fntdata"/><Relationship Id="rId42" Type="http://schemas.openxmlformats.org/officeDocument/2006/relationships/font" Target="fonts/font2.fntdata"/><Relationship Id="rId41" Type="http://schemas.openxmlformats.org/officeDocument/2006/relationships/font" Target="fonts/font1.fntdata"/><Relationship Id="rId40" Type="http://schemas.openxmlformats.org/officeDocument/2006/relationships/commentAuthors" Target="commentAuthors.xml"/><Relationship Id="rId4" Type="http://schemas.openxmlformats.org/officeDocument/2006/relationships/slide" Target="slides/slide2.xml"/><Relationship Id="rId39" Type="http://schemas.openxmlformats.org/officeDocument/2006/relationships/tableStyles" Target="tableStyles.xml"/><Relationship Id="rId38" Type="http://schemas.openxmlformats.org/officeDocument/2006/relationships/viewProps" Target="viewProps.xml"/><Relationship Id="rId37" Type="http://schemas.openxmlformats.org/officeDocument/2006/relationships/presProps" Target="presProps.xml"/><Relationship Id="rId36" Type="http://schemas.openxmlformats.org/officeDocument/2006/relationships/handoutMaster" Target="handoutMasters/handoutMaster1.xml"/><Relationship Id="rId35" Type="http://schemas.openxmlformats.org/officeDocument/2006/relationships/notesMaster" Target="notesMasters/notesMaster1.xml"/><Relationship Id="rId34" Type="http://schemas.openxmlformats.org/officeDocument/2006/relationships/slide" Target="slides/slide32.xml"/><Relationship Id="rId33" Type="http://schemas.openxmlformats.org/officeDocument/2006/relationships/slide" Target="slides/slide31.xml"/><Relationship Id="rId32" Type="http://schemas.openxmlformats.org/officeDocument/2006/relationships/slide" Target="slides/slide30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ea typeface="思源黑体 CN Light" panose="020B0300000000000000" charset="-122"/>
              </a:rPr>
            </a:fld>
            <a:endParaRPr lang="zh-CN" altLang="en-US">
              <a:ea typeface="思源黑体 CN Light" panose="020B0300000000000000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ea typeface="思源黑体 CN Light" panose="020B0300000000000000" charset="-122"/>
              </a:rPr>
            </a:fld>
            <a:endParaRPr lang="zh-CN" altLang="en-US">
              <a:ea typeface="思源黑体 CN Light" panose="020B0300000000000000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5" Type="http://schemas.openxmlformats.org/officeDocument/2006/relationships/image" Target="../media/image5.png"/><Relationship Id="rId4" Type="http://schemas.openxmlformats.org/officeDocument/2006/relationships/tags" Target="../tags/tag2.xml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101" name="图片 100" descr="C:/Users/asus/Desktop/ed8db142-3a63-453f-a908-ae5e1606733c.jpged8db142-3a63-453f-a908-ae5e1606733c"/>
          <p:cNvPicPr/>
          <p:nvPr userDrawn="1">
            <p:custDataLst>
              <p:tags r:id="rId2"/>
            </p:custDataLst>
          </p:nvPr>
        </p:nvPicPr>
        <p:blipFill>
          <a:blip r:embed="rId3"/>
          <a:srcRect l="3167" r="3167"/>
          <a:stretch>
            <a:fillRect/>
          </a:stretch>
        </p:blipFill>
        <p:spPr>
          <a:xfrm>
            <a:off x="2553970" y="635"/>
            <a:ext cx="9635490" cy="68573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矩形 8"/>
          <p:cNvSpPr/>
          <p:nvPr userDrawn="1"/>
        </p:nvSpPr>
        <p:spPr>
          <a:xfrm>
            <a:off x="0" y="0"/>
            <a:ext cx="10262235" cy="6858000"/>
          </a:xfrm>
          <a:prstGeom prst="rect">
            <a:avLst/>
          </a:prstGeom>
          <a:gradFill>
            <a:gsLst>
              <a:gs pos="40000">
                <a:srgbClr val="337B37">
                  <a:alpha val="80000"/>
                </a:srgbClr>
              </a:gs>
              <a:gs pos="74000">
                <a:srgbClr val="337B37">
                  <a:alpha val="100000"/>
                </a:srgbClr>
              </a:gs>
              <a:gs pos="60000">
                <a:srgbClr val="337B37">
                  <a:alpha val="94000"/>
                </a:srgbClr>
              </a:gs>
              <a:gs pos="0">
                <a:srgbClr val="337B37">
                  <a:alpha val="0"/>
                </a:srgbClr>
              </a:gs>
              <a:gs pos="87000">
                <a:srgbClr val="337B37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tents-glamping"/>
          <p:cNvPicPr>
            <a:picLocks noChangeAspect="1"/>
          </p:cNvPicPr>
          <p:nvPr userDrawn="1"/>
        </p:nvPicPr>
        <p:blipFill>
          <a:blip r:embed="rId2"/>
          <a:srcRect t="36948" b="31531"/>
          <a:stretch>
            <a:fillRect/>
          </a:stretch>
        </p:blipFill>
        <p:spPr>
          <a:xfrm>
            <a:off x="-19050" y="0"/>
            <a:ext cx="12211685" cy="2161540"/>
          </a:xfrm>
          <a:prstGeom prst="rect">
            <a:avLst/>
          </a:prstGeom>
        </p:spPr>
      </p:pic>
      <p:sp>
        <p:nvSpPr>
          <p:cNvPr id="11" name="矩形 10"/>
          <p:cNvSpPr/>
          <p:nvPr userDrawn="1"/>
        </p:nvSpPr>
        <p:spPr>
          <a:xfrm>
            <a:off x="-19050" y="0"/>
            <a:ext cx="12161520" cy="2161540"/>
          </a:xfrm>
          <a:prstGeom prst="rect">
            <a:avLst/>
          </a:prstGeom>
          <a:gradFill>
            <a:gsLst>
              <a:gs pos="40000">
                <a:srgbClr val="337B37">
                  <a:alpha val="80000"/>
                </a:srgbClr>
              </a:gs>
              <a:gs pos="74000">
                <a:srgbClr val="337B37">
                  <a:alpha val="100000"/>
                </a:srgbClr>
              </a:gs>
              <a:gs pos="60000">
                <a:srgbClr val="337B37">
                  <a:alpha val="94000"/>
                </a:srgbClr>
              </a:gs>
              <a:gs pos="0">
                <a:srgbClr val="337B37">
                  <a:alpha val="0"/>
                </a:srgbClr>
              </a:gs>
              <a:gs pos="87000">
                <a:srgbClr val="337B37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sp>
        <p:nvSpPr>
          <p:cNvPr id="11" name="椭圆 10"/>
          <p:cNvSpPr/>
          <p:nvPr userDrawn="1"/>
        </p:nvSpPr>
        <p:spPr>
          <a:xfrm>
            <a:off x="197485" y="314325"/>
            <a:ext cx="454660" cy="454660"/>
          </a:xfrm>
          <a:prstGeom prst="ellipse">
            <a:avLst/>
          </a:prstGeom>
          <a:solidFill>
            <a:srgbClr val="337B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7" name="椭圆 6"/>
          <p:cNvSpPr/>
          <p:nvPr userDrawn="1"/>
        </p:nvSpPr>
        <p:spPr>
          <a:xfrm>
            <a:off x="499110" y="323215"/>
            <a:ext cx="226060" cy="226060"/>
          </a:xfrm>
          <a:prstGeom prst="ellipse">
            <a:avLst/>
          </a:prstGeom>
          <a:solidFill>
            <a:srgbClr val="FFDA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自定义版式">
    <p:bg>
      <p:bgPr>
        <a:solidFill>
          <a:srgbClr val="FDCB5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1" name="그룹 1001"/>
          <p:cNvGrpSpPr/>
          <p:nvPr userDrawn="1"/>
        </p:nvGrpSpPr>
        <p:grpSpPr>
          <a:xfrm>
            <a:off x="0" y="0"/>
            <a:ext cx="12190476" cy="6857143"/>
            <a:chOff x="0" y="0"/>
            <a:chExt cx="12190476" cy="6857143"/>
          </a:xfrm>
        </p:grpSpPr>
        <p:pic>
          <p:nvPicPr>
            <p:cNvPr id="6" name="Object 2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0476" cy="6857143"/>
            </a:xfrm>
            <a:prstGeom prst="rect">
              <a:avLst/>
            </a:prstGeom>
          </p:spPr>
        </p:pic>
      </p:grpSp>
      <p:sp>
        <p:nvSpPr>
          <p:cNvPr id="2" name="圆角矩形 1"/>
          <p:cNvSpPr/>
          <p:nvPr userDrawn="1"/>
        </p:nvSpPr>
        <p:spPr>
          <a:xfrm>
            <a:off x="152399" y="152400"/>
            <a:ext cx="11887201" cy="6553200"/>
          </a:xfrm>
          <a:prstGeom prst="roundRect">
            <a:avLst>
              <a:gd name="adj" fmla="val 3933"/>
            </a:avLst>
          </a:prstGeom>
          <a:solidFill>
            <a:srgbClr val="FFFEFB"/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020" name="그룹 1020"/>
          <p:cNvGrpSpPr/>
          <p:nvPr userDrawn="1"/>
        </p:nvGrpSpPr>
        <p:grpSpPr>
          <a:xfrm>
            <a:off x="609600" y="368395"/>
            <a:ext cx="385032" cy="385032"/>
            <a:chOff x="844899" y="754062"/>
            <a:chExt cx="385032" cy="385032"/>
          </a:xfrm>
        </p:grpSpPr>
        <p:pic>
          <p:nvPicPr>
            <p:cNvPr id="61" name="Object 60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4899" y="754062"/>
              <a:ext cx="385032" cy="385032"/>
            </a:xfrm>
            <a:prstGeom prst="rect">
              <a:avLst/>
            </a:prstGeom>
          </p:spPr>
        </p:pic>
      </p:grpSp>
      <p:cxnSp>
        <p:nvCxnSpPr>
          <p:cNvPr id="3" name="直接连接符 2"/>
          <p:cNvCxnSpPr/>
          <p:nvPr userDrawn="1"/>
        </p:nvCxnSpPr>
        <p:spPr>
          <a:xfrm>
            <a:off x="440563" y="838200"/>
            <a:ext cx="11309350" cy="0"/>
          </a:xfrm>
          <a:prstGeom prst="line">
            <a:avLst/>
          </a:prstGeom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6" name="图片 0" descr="二一教育logo反白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134600" y="308292"/>
            <a:ext cx="1209040" cy="328295"/>
          </a:xfrm>
          <a:prstGeom prst="rect">
            <a:avLst/>
          </a:prstGeom>
        </p:spPr>
      </p:pic>
      <p:sp>
        <p:nvSpPr>
          <p:cNvPr id="9" name="任意多边形 8"/>
          <p:cNvSpPr/>
          <p:nvPr userDrawn="1"/>
        </p:nvSpPr>
        <p:spPr>
          <a:xfrm>
            <a:off x="1295400" y="152400"/>
            <a:ext cx="947420" cy="718185"/>
          </a:xfrm>
          <a:custGeom>
            <a:avLst/>
            <a:gdLst>
              <a:gd name="adj" fmla="val 16667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492" h="1131">
                <a:moveTo>
                  <a:pt x="160" y="0"/>
                </a:moveTo>
                <a:lnTo>
                  <a:pt x="1332" y="0"/>
                </a:lnTo>
                <a:cubicBezTo>
                  <a:pt x="1420" y="0"/>
                  <a:pt x="1492" y="72"/>
                  <a:pt x="1492" y="160"/>
                </a:cubicBezTo>
                <a:lnTo>
                  <a:pt x="1492" y="800"/>
                </a:lnTo>
                <a:cubicBezTo>
                  <a:pt x="1492" y="888"/>
                  <a:pt x="1420" y="960"/>
                  <a:pt x="1332" y="960"/>
                </a:cubicBezTo>
                <a:lnTo>
                  <a:pt x="1218" y="960"/>
                </a:lnTo>
                <a:lnTo>
                  <a:pt x="1132" y="1131"/>
                </a:lnTo>
                <a:lnTo>
                  <a:pt x="1047" y="960"/>
                </a:lnTo>
                <a:lnTo>
                  <a:pt x="160" y="960"/>
                </a:lnTo>
                <a:cubicBezTo>
                  <a:pt x="72" y="960"/>
                  <a:pt x="0" y="888"/>
                  <a:pt x="0" y="800"/>
                </a:cubicBezTo>
                <a:lnTo>
                  <a:pt x="0" y="160"/>
                </a:lnTo>
                <a:cubicBezTo>
                  <a:pt x="0" y="72"/>
                  <a:pt x="72" y="0"/>
                  <a:pt x="160" y="0"/>
                </a:cubicBezTo>
                <a:close/>
              </a:path>
            </a:pathLst>
          </a:custGeom>
          <a:solidFill>
            <a:srgbClr val="FFCF60"/>
          </a:solidFill>
          <a:ln w="31750">
            <a:solidFill>
              <a:srgbClr val="1E1E1E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tIns="0" bIns="71755" rtlCol="0" anchor="ctr">
            <a:noAutofit/>
          </a:bodyPr>
          <a:lstStyle/>
          <a:p>
            <a:pPr algn="ctr"/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04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文本框 23"/>
          <p:cNvSpPr txBox="1"/>
          <p:nvPr userDrawn="1"/>
        </p:nvSpPr>
        <p:spPr>
          <a:xfrm>
            <a:off x="2362200" y="357822"/>
            <a:ext cx="5568636" cy="307340"/>
          </a:xfrm>
          <a:prstGeom prst="rect">
            <a:avLst/>
          </a:prstGeom>
          <a:noFill/>
        </p:spPr>
        <p:txBody>
          <a:bodyPr wrap="square" tIns="0" bIns="0" rtlCol="0">
            <a:spAutoFit/>
          </a:bodyPr>
          <a:lstStyle/>
          <a:p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新知导入</a:t>
            </a:r>
            <a:r>
              <a:rPr lang="en-US" altLang="zh-CN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——</a:t>
            </a:r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知识点</a:t>
            </a:r>
            <a:r>
              <a:rPr lang="en-US" altLang="zh-CN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2 </a:t>
            </a:r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弹簧测力计</a:t>
            </a:r>
            <a:endParaRPr lang="zh-CN" altLang="en-US" sz="2000" b="1" spc="200" dirty="0">
              <a:solidFill>
                <a:srgbClr val="523600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9.xml"/><Relationship Id="rId8" Type="http://schemas.openxmlformats.org/officeDocument/2006/relationships/image" Target="../media/image7.jpeg"/><Relationship Id="rId7" Type="http://schemas.openxmlformats.org/officeDocument/2006/relationships/tags" Target="../tags/tag8.xml"/><Relationship Id="rId6" Type="http://schemas.openxmlformats.org/officeDocument/2006/relationships/image" Target="../media/image6.jpeg"/><Relationship Id="rId5" Type="http://schemas.openxmlformats.org/officeDocument/2006/relationships/tags" Target="../tags/tag7.xml"/><Relationship Id="rId4" Type="http://schemas.openxmlformats.org/officeDocument/2006/relationships/tags" Target="../tags/tag6.xml"/><Relationship Id="rId3" Type="http://schemas.openxmlformats.org/officeDocument/2006/relationships/tags" Target="../tags/tag5.xml"/><Relationship Id="rId2" Type="http://schemas.openxmlformats.org/officeDocument/2006/relationships/tags" Target="../tags/tag4.xml"/><Relationship Id="rId14" Type="http://schemas.openxmlformats.org/officeDocument/2006/relationships/slideLayout" Target="../slideLayouts/slideLayout7.xml"/><Relationship Id="rId13" Type="http://schemas.openxmlformats.org/officeDocument/2006/relationships/tags" Target="../tags/tag11.xml"/><Relationship Id="rId12" Type="http://schemas.openxmlformats.org/officeDocument/2006/relationships/image" Target="../media/image9.jpeg"/><Relationship Id="rId11" Type="http://schemas.openxmlformats.org/officeDocument/2006/relationships/tags" Target="../tags/tag10.xml"/><Relationship Id="rId10" Type="http://schemas.openxmlformats.org/officeDocument/2006/relationships/image" Target="../media/image8.png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12.xml"/><Relationship Id="rId1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14.xml"/><Relationship Id="rId2" Type="http://schemas.openxmlformats.org/officeDocument/2006/relationships/image" Target="../media/image11.png"/><Relationship Id="rId1" Type="http://schemas.openxmlformats.org/officeDocument/2006/relationships/tags" Target="../tags/tag13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15.xml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16.xml"/><Relationship Id="rId1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17.xml"/><Relationship Id="rId1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18.xml"/><Relationship Id="rId3" Type="http://schemas.openxmlformats.org/officeDocument/2006/relationships/image" Target="../media/image14.png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tags" Target="../tags/tag27.xml"/><Relationship Id="rId8" Type="http://schemas.openxmlformats.org/officeDocument/2006/relationships/tags" Target="../tags/tag26.xml"/><Relationship Id="rId7" Type="http://schemas.openxmlformats.org/officeDocument/2006/relationships/tags" Target="../tags/tag25.xml"/><Relationship Id="rId6" Type="http://schemas.openxmlformats.org/officeDocument/2006/relationships/tags" Target="../tags/tag24.xml"/><Relationship Id="rId5" Type="http://schemas.openxmlformats.org/officeDocument/2006/relationships/tags" Target="../tags/tag23.xml"/><Relationship Id="rId4" Type="http://schemas.openxmlformats.org/officeDocument/2006/relationships/tags" Target="../tags/tag22.xml"/><Relationship Id="rId31" Type="http://schemas.openxmlformats.org/officeDocument/2006/relationships/slideLayout" Target="../slideLayouts/slideLayout7.xml"/><Relationship Id="rId30" Type="http://schemas.openxmlformats.org/officeDocument/2006/relationships/tags" Target="../tags/tag48.xml"/><Relationship Id="rId3" Type="http://schemas.openxmlformats.org/officeDocument/2006/relationships/tags" Target="../tags/tag21.xml"/><Relationship Id="rId29" Type="http://schemas.openxmlformats.org/officeDocument/2006/relationships/tags" Target="../tags/tag47.xml"/><Relationship Id="rId28" Type="http://schemas.openxmlformats.org/officeDocument/2006/relationships/tags" Target="../tags/tag46.xml"/><Relationship Id="rId27" Type="http://schemas.openxmlformats.org/officeDocument/2006/relationships/tags" Target="../tags/tag45.xml"/><Relationship Id="rId26" Type="http://schemas.openxmlformats.org/officeDocument/2006/relationships/tags" Target="../tags/tag44.xml"/><Relationship Id="rId25" Type="http://schemas.openxmlformats.org/officeDocument/2006/relationships/tags" Target="../tags/tag43.xml"/><Relationship Id="rId24" Type="http://schemas.openxmlformats.org/officeDocument/2006/relationships/tags" Target="../tags/tag42.xml"/><Relationship Id="rId23" Type="http://schemas.openxmlformats.org/officeDocument/2006/relationships/tags" Target="../tags/tag41.xml"/><Relationship Id="rId22" Type="http://schemas.openxmlformats.org/officeDocument/2006/relationships/tags" Target="../tags/tag40.xml"/><Relationship Id="rId21" Type="http://schemas.openxmlformats.org/officeDocument/2006/relationships/tags" Target="../tags/tag39.xml"/><Relationship Id="rId20" Type="http://schemas.openxmlformats.org/officeDocument/2006/relationships/tags" Target="../tags/tag38.xml"/><Relationship Id="rId2" Type="http://schemas.openxmlformats.org/officeDocument/2006/relationships/tags" Target="../tags/tag20.xml"/><Relationship Id="rId19" Type="http://schemas.openxmlformats.org/officeDocument/2006/relationships/tags" Target="../tags/tag37.xml"/><Relationship Id="rId18" Type="http://schemas.openxmlformats.org/officeDocument/2006/relationships/tags" Target="../tags/tag36.xml"/><Relationship Id="rId17" Type="http://schemas.openxmlformats.org/officeDocument/2006/relationships/tags" Target="../tags/tag35.xml"/><Relationship Id="rId16" Type="http://schemas.openxmlformats.org/officeDocument/2006/relationships/tags" Target="../tags/tag34.xml"/><Relationship Id="rId15" Type="http://schemas.openxmlformats.org/officeDocument/2006/relationships/tags" Target="../tags/tag33.xml"/><Relationship Id="rId14" Type="http://schemas.openxmlformats.org/officeDocument/2006/relationships/tags" Target="../tags/tag32.xml"/><Relationship Id="rId13" Type="http://schemas.openxmlformats.org/officeDocument/2006/relationships/tags" Target="../tags/tag31.xml"/><Relationship Id="rId12" Type="http://schemas.openxmlformats.org/officeDocument/2006/relationships/tags" Target="../tags/tag30.xml"/><Relationship Id="rId11" Type="http://schemas.openxmlformats.org/officeDocument/2006/relationships/tags" Target="../tags/tag29.xml"/><Relationship Id="rId10" Type="http://schemas.openxmlformats.org/officeDocument/2006/relationships/tags" Target="../tags/tag28.xml"/><Relationship Id="rId1" Type="http://schemas.openxmlformats.org/officeDocument/2006/relationships/tags" Target="../tags/tag19.xml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57.xml"/><Relationship Id="rId8" Type="http://schemas.openxmlformats.org/officeDocument/2006/relationships/tags" Target="../tags/tag56.xml"/><Relationship Id="rId7" Type="http://schemas.openxmlformats.org/officeDocument/2006/relationships/tags" Target="../tags/tag55.xml"/><Relationship Id="rId6" Type="http://schemas.openxmlformats.org/officeDocument/2006/relationships/tags" Target="../tags/tag54.xml"/><Relationship Id="rId5" Type="http://schemas.openxmlformats.org/officeDocument/2006/relationships/tags" Target="../tags/tag53.xml"/><Relationship Id="rId4" Type="http://schemas.openxmlformats.org/officeDocument/2006/relationships/tags" Target="../tags/tag52.xml"/><Relationship Id="rId31" Type="http://schemas.openxmlformats.org/officeDocument/2006/relationships/slideLayout" Target="../slideLayouts/slideLayout7.xml"/><Relationship Id="rId30" Type="http://schemas.openxmlformats.org/officeDocument/2006/relationships/tags" Target="../tags/tag78.xml"/><Relationship Id="rId3" Type="http://schemas.openxmlformats.org/officeDocument/2006/relationships/tags" Target="../tags/tag51.xml"/><Relationship Id="rId29" Type="http://schemas.openxmlformats.org/officeDocument/2006/relationships/tags" Target="../tags/tag77.xml"/><Relationship Id="rId28" Type="http://schemas.openxmlformats.org/officeDocument/2006/relationships/tags" Target="../tags/tag76.xml"/><Relationship Id="rId27" Type="http://schemas.openxmlformats.org/officeDocument/2006/relationships/tags" Target="../tags/tag75.xml"/><Relationship Id="rId26" Type="http://schemas.openxmlformats.org/officeDocument/2006/relationships/tags" Target="../tags/tag74.xml"/><Relationship Id="rId25" Type="http://schemas.openxmlformats.org/officeDocument/2006/relationships/tags" Target="../tags/tag73.xml"/><Relationship Id="rId24" Type="http://schemas.openxmlformats.org/officeDocument/2006/relationships/tags" Target="../tags/tag72.xml"/><Relationship Id="rId23" Type="http://schemas.openxmlformats.org/officeDocument/2006/relationships/tags" Target="../tags/tag71.xml"/><Relationship Id="rId22" Type="http://schemas.openxmlformats.org/officeDocument/2006/relationships/tags" Target="../tags/tag70.xml"/><Relationship Id="rId21" Type="http://schemas.openxmlformats.org/officeDocument/2006/relationships/tags" Target="../tags/tag69.xml"/><Relationship Id="rId20" Type="http://schemas.openxmlformats.org/officeDocument/2006/relationships/tags" Target="../tags/tag68.xml"/><Relationship Id="rId2" Type="http://schemas.openxmlformats.org/officeDocument/2006/relationships/tags" Target="../tags/tag50.xml"/><Relationship Id="rId19" Type="http://schemas.openxmlformats.org/officeDocument/2006/relationships/tags" Target="../tags/tag67.xml"/><Relationship Id="rId18" Type="http://schemas.openxmlformats.org/officeDocument/2006/relationships/tags" Target="../tags/tag66.xml"/><Relationship Id="rId17" Type="http://schemas.openxmlformats.org/officeDocument/2006/relationships/tags" Target="../tags/tag65.xml"/><Relationship Id="rId16" Type="http://schemas.openxmlformats.org/officeDocument/2006/relationships/tags" Target="../tags/tag64.xml"/><Relationship Id="rId15" Type="http://schemas.openxmlformats.org/officeDocument/2006/relationships/tags" Target="../tags/tag63.xml"/><Relationship Id="rId14" Type="http://schemas.openxmlformats.org/officeDocument/2006/relationships/tags" Target="../tags/tag62.xml"/><Relationship Id="rId13" Type="http://schemas.openxmlformats.org/officeDocument/2006/relationships/tags" Target="../tags/tag61.xml"/><Relationship Id="rId12" Type="http://schemas.openxmlformats.org/officeDocument/2006/relationships/tags" Target="../tags/tag60.xml"/><Relationship Id="rId11" Type="http://schemas.openxmlformats.org/officeDocument/2006/relationships/tags" Target="../tags/tag59.xml"/><Relationship Id="rId10" Type="http://schemas.openxmlformats.org/officeDocument/2006/relationships/tags" Target="../tags/tag58.xml"/><Relationship Id="rId1" Type="http://schemas.openxmlformats.org/officeDocument/2006/relationships/tags" Target="../tags/tag4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6.xml"/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79.xml"/><Relationship Id="rId1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80.xml"/><Relationship Id="rId1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image" Target="../media/image18.jpeg"/><Relationship Id="rId1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tags" Target="../tags/tag87.xml"/><Relationship Id="rId7" Type="http://schemas.openxmlformats.org/officeDocument/2006/relationships/tags" Target="../tags/tag86.xml"/><Relationship Id="rId6" Type="http://schemas.openxmlformats.org/officeDocument/2006/relationships/tags" Target="../tags/tag85.xml"/><Relationship Id="rId5" Type="http://schemas.openxmlformats.org/officeDocument/2006/relationships/tags" Target="../tags/tag84.xml"/><Relationship Id="rId4" Type="http://schemas.openxmlformats.org/officeDocument/2006/relationships/tags" Target="../tags/tag83.xml"/><Relationship Id="rId3" Type="http://schemas.openxmlformats.org/officeDocument/2006/relationships/tags" Target="../tags/tag82.xml"/><Relationship Id="rId2" Type="http://schemas.openxmlformats.org/officeDocument/2006/relationships/tags" Target="../tags/tag81.xml"/><Relationship Id="rId1" Type="http://schemas.openxmlformats.org/officeDocument/2006/relationships/image" Target="../media/image19.webp"/></Relationships>
</file>

<file path=ppt/slides/_rels/slide19.xml.rels><?xml version="1.0" encoding="UTF-8" standalone="yes"?>
<Relationships xmlns="http://schemas.openxmlformats.org/package/2006/relationships"><Relationship Id="rId9" Type="http://schemas.openxmlformats.org/officeDocument/2006/relationships/tags" Target="../tags/tag96.xml"/><Relationship Id="rId8" Type="http://schemas.openxmlformats.org/officeDocument/2006/relationships/tags" Target="../tags/tag95.xml"/><Relationship Id="rId7" Type="http://schemas.openxmlformats.org/officeDocument/2006/relationships/tags" Target="../tags/tag94.xml"/><Relationship Id="rId6" Type="http://schemas.openxmlformats.org/officeDocument/2006/relationships/tags" Target="../tags/tag93.xml"/><Relationship Id="rId5" Type="http://schemas.openxmlformats.org/officeDocument/2006/relationships/tags" Target="../tags/tag92.xml"/><Relationship Id="rId4" Type="http://schemas.openxmlformats.org/officeDocument/2006/relationships/tags" Target="../tags/tag91.xml"/><Relationship Id="rId3" Type="http://schemas.openxmlformats.org/officeDocument/2006/relationships/tags" Target="../tags/tag90.xml"/><Relationship Id="rId21" Type="http://schemas.openxmlformats.org/officeDocument/2006/relationships/slideLayout" Target="../slideLayouts/slideLayout7.xml"/><Relationship Id="rId20" Type="http://schemas.openxmlformats.org/officeDocument/2006/relationships/tags" Target="../tags/tag106.xml"/><Relationship Id="rId2" Type="http://schemas.openxmlformats.org/officeDocument/2006/relationships/tags" Target="../tags/tag89.xml"/><Relationship Id="rId19" Type="http://schemas.openxmlformats.org/officeDocument/2006/relationships/image" Target="../media/image20.png"/><Relationship Id="rId18" Type="http://schemas.openxmlformats.org/officeDocument/2006/relationships/tags" Target="../tags/tag105.xml"/><Relationship Id="rId17" Type="http://schemas.openxmlformats.org/officeDocument/2006/relationships/tags" Target="../tags/tag104.xml"/><Relationship Id="rId16" Type="http://schemas.openxmlformats.org/officeDocument/2006/relationships/tags" Target="../tags/tag103.xml"/><Relationship Id="rId15" Type="http://schemas.openxmlformats.org/officeDocument/2006/relationships/tags" Target="../tags/tag102.xml"/><Relationship Id="rId14" Type="http://schemas.openxmlformats.org/officeDocument/2006/relationships/tags" Target="../tags/tag101.xml"/><Relationship Id="rId13" Type="http://schemas.openxmlformats.org/officeDocument/2006/relationships/tags" Target="../tags/tag100.xml"/><Relationship Id="rId12" Type="http://schemas.openxmlformats.org/officeDocument/2006/relationships/tags" Target="../tags/tag99.xml"/><Relationship Id="rId11" Type="http://schemas.openxmlformats.org/officeDocument/2006/relationships/tags" Target="../tags/tag98.xml"/><Relationship Id="rId10" Type="http://schemas.openxmlformats.org/officeDocument/2006/relationships/tags" Target="../tags/tag97.xml"/><Relationship Id="rId1" Type="http://schemas.openxmlformats.org/officeDocument/2006/relationships/tags" Target="../tags/tag88.xml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tags" Target="../tags/tag115.xml"/><Relationship Id="rId8" Type="http://schemas.openxmlformats.org/officeDocument/2006/relationships/tags" Target="../tags/tag114.xml"/><Relationship Id="rId7" Type="http://schemas.openxmlformats.org/officeDocument/2006/relationships/tags" Target="../tags/tag113.xml"/><Relationship Id="rId6" Type="http://schemas.openxmlformats.org/officeDocument/2006/relationships/tags" Target="../tags/tag112.xml"/><Relationship Id="rId5" Type="http://schemas.openxmlformats.org/officeDocument/2006/relationships/tags" Target="../tags/tag111.xml"/><Relationship Id="rId4" Type="http://schemas.openxmlformats.org/officeDocument/2006/relationships/tags" Target="../tags/tag110.xml"/><Relationship Id="rId3" Type="http://schemas.openxmlformats.org/officeDocument/2006/relationships/tags" Target="../tags/tag109.xml"/><Relationship Id="rId22" Type="http://schemas.openxmlformats.org/officeDocument/2006/relationships/slideLayout" Target="../slideLayouts/slideLayout7.xml"/><Relationship Id="rId21" Type="http://schemas.openxmlformats.org/officeDocument/2006/relationships/tags" Target="../tags/tag125.xml"/><Relationship Id="rId20" Type="http://schemas.openxmlformats.org/officeDocument/2006/relationships/image" Target="../media/image22.png"/><Relationship Id="rId2" Type="http://schemas.openxmlformats.org/officeDocument/2006/relationships/tags" Target="../tags/tag108.xml"/><Relationship Id="rId19" Type="http://schemas.openxmlformats.org/officeDocument/2006/relationships/image" Target="../media/image21.png"/><Relationship Id="rId18" Type="http://schemas.openxmlformats.org/officeDocument/2006/relationships/tags" Target="../tags/tag124.xml"/><Relationship Id="rId17" Type="http://schemas.openxmlformats.org/officeDocument/2006/relationships/tags" Target="../tags/tag123.xml"/><Relationship Id="rId16" Type="http://schemas.openxmlformats.org/officeDocument/2006/relationships/tags" Target="../tags/tag122.xml"/><Relationship Id="rId15" Type="http://schemas.openxmlformats.org/officeDocument/2006/relationships/tags" Target="../tags/tag121.xml"/><Relationship Id="rId14" Type="http://schemas.openxmlformats.org/officeDocument/2006/relationships/tags" Target="../tags/tag120.xml"/><Relationship Id="rId13" Type="http://schemas.openxmlformats.org/officeDocument/2006/relationships/tags" Target="../tags/tag119.xml"/><Relationship Id="rId12" Type="http://schemas.openxmlformats.org/officeDocument/2006/relationships/tags" Target="../tags/tag118.xml"/><Relationship Id="rId11" Type="http://schemas.openxmlformats.org/officeDocument/2006/relationships/tags" Target="../tags/tag117.xml"/><Relationship Id="rId10" Type="http://schemas.openxmlformats.org/officeDocument/2006/relationships/tags" Target="../tags/tag116.xml"/><Relationship Id="rId1" Type="http://schemas.openxmlformats.org/officeDocument/2006/relationships/tags" Target="../tags/tag107.xml"/></Relationships>
</file>

<file path=ppt/slides/_rels/slide21.xml.rels><?xml version="1.0" encoding="UTF-8" standalone="yes"?>
<Relationships xmlns="http://schemas.openxmlformats.org/package/2006/relationships"><Relationship Id="rId9" Type="http://schemas.openxmlformats.org/officeDocument/2006/relationships/tags" Target="../tags/tag134.xml"/><Relationship Id="rId8" Type="http://schemas.openxmlformats.org/officeDocument/2006/relationships/tags" Target="../tags/tag133.xml"/><Relationship Id="rId7" Type="http://schemas.openxmlformats.org/officeDocument/2006/relationships/tags" Target="../tags/tag132.xml"/><Relationship Id="rId6" Type="http://schemas.openxmlformats.org/officeDocument/2006/relationships/tags" Target="../tags/tag131.xml"/><Relationship Id="rId5" Type="http://schemas.openxmlformats.org/officeDocument/2006/relationships/tags" Target="../tags/tag130.xml"/><Relationship Id="rId4" Type="http://schemas.openxmlformats.org/officeDocument/2006/relationships/tags" Target="../tags/tag129.xml"/><Relationship Id="rId3" Type="http://schemas.openxmlformats.org/officeDocument/2006/relationships/tags" Target="../tags/tag128.xml"/><Relationship Id="rId22" Type="http://schemas.openxmlformats.org/officeDocument/2006/relationships/slideLayout" Target="../slideLayouts/slideLayout7.xml"/><Relationship Id="rId21" Type="http://schemas.openxmlformats.org/officeDocument/2006/relationships/tags" Target="../tags/tag144.xml"/><Relationship Id="rId20" Type="http://schemas.openxmlformats.org/officeDocument/2006/relationships/image" Target="../media/image24.png"/><Relationship Id="rId2" Type="http://schemas.openxmlformats.org/officeDocument/2006/relationships/tags" Target="../tags/tag127.xml"/><Relationship Id="rId19" Type="http://schemas.openxmlformats.org/officeDocument/2006/relationships/image" Target="../media/image23.png"/><Relationship Id="rId18" Type="http://schemas.openxmlformats.org/officeDocument/2006/relationships/tags" Target="../tags/tag143.xml"/><Relationship Id="rId17" Type="http://schemas.openxmlformats.org/officeDocument/2006/relationships/tags" Target="../tags/tag142.xml"/><Relationship Id="rId16" Type="http://schemas.openxmlformats.org/officeDocument/2006/relationships/tags" Target="../tags/tag141.xml"/><Relationship Id="rId15" Type="http://schemas.openxmlformats.org/officeDocument/2006/relationships/tags" Target="../tags/tag140.xml"/><Relationship Id="rId14" Type="http://schemas.openxmlformats.org/officeDocument/2006/relationships/tags" Target="../tags/tag139.xml"/><Relationship Id="rId13" Type="http://schemas.openxmlformats.org/officeDocument/2006/relationships/tags" Target="../tags/tag138.xml"/><Relationship Id="rId12" Type="http://schemas.openxmlformats.org/officeDocument/2006/relationships/tags" Target="../tags/tag137.xml"/><Relationship Id="rId11" Type="http://schemas.openxmlformats.org/officeDocument/2006/relationships/tags" Target="../tags/tag136.xml"/><Relationship Id="rId10" Type="http://schemas.openxmlformats.org/officeDocument/2006/relationships/tags" Target="../tags/tag135.xml"/><Relationship Id="rId1" Type="http://schemas.openxmlformats.org/officeDocument/2006/relationships/tags" Target="../tags/tag126.xml"/></Relationships>
</file>

<file path=ppt/slides/_rels/slide22.xml.rels><?xml version="1.0" encoding="UTF-8" standalone="yes"?>
<Relationships xmlns="http://schemas.openxmlformats.org/package/2006/relationships"><Relationship Id="rId9" Type="http://schemas.openxmlformats.org/officeDocument/2006/relationships/tags" Target="../tags/tag153.xml"/><Relationship Id="rId8" Type="http://schemas.openxmlformats.org/officeDocument/2006/relationships/tags" Target="../tags/tag152.xml"/><Relationship Id="rId7" Type="http://schemas.openxmlformats.org/officeDocument/2006/relationships/tags" Target="../tags/tag151.xml"/><Relationship Id="rId6" Type="http://schemas.openxmlformats.org/officeDocument/2006/relationships/tags" Target="../tags/tag150.xml"/><Relationship Id="rId5" Type="http://schemas.openxmlformats.org/officeDocument/2006/relationships/tags" Target="../tags/tag149.xml"/><Relationship Id="rId4" Type="http://schemas.openxmlformats.org/officeDocument/2006/relationships/tags" Target="../tags/tag148.xml"/><Relationship Id="rId3" Type="http://schemas.openxmlformats.org/officeDocument/2006/relationships/tags" Target="../tags/tag147.xml"/><Relationship Id="rId22" Type="http://schemas.openxmlformats.org/officeDocument/2006/relationships/slideLayout" Target="../slideLayouts/slideLayout7.xml"/><Relationship Id="rId21" Type="http://schemas.openxmlformats.org/officeDocument/2006/relationships/tags" Target="../tags/tag163.xml"/><Relationship Id="rId20" Type="http://schemas.openxmlformats.org/officeDocument/2006/relationships/image" Target="../media/image26.png"/><Relationship Id="rId2" Type="http://schemas.openxmlformats.org/officeDocument/2006/relationships/tags" Target="../tags/tag146.xml"/><Relationship Id="rId19" Type="http://schemas.openxmlformats.org/officeDocument/2006/relationships/image" Target="../media/image25.png"/><Relationship Id="rId18" Type="http://schemas.openxmlformats.org/officeDocument/2006/relationships/tags" Target="../tags/tag162.xml"/><Relationship Id="rId17" Type="http://schemas.openxmlformats.org/officeDocument/2006/relationships/tags" Target="../tags/tag161.xml"/><Relationship Id="rId16" Type="http://schemas.openxmlformats.org/officeDocument/2006/relationships/tags" Target="../tags/tag160.xml"/><Relationship Id="rId15" Type="http://schemas.openxmlformats.org/officeDocument/2006/relationships/tags" Target="../tags/tag159.xml"/><Relationship Id="rId14" Type="http://schemas.openxmlformats.org/officeDocument/2006/relationships/tags" Target="../tags/tag158.xml"/><Relationship Id="rId13" Type="http://schemas.openxmlformats.org/officeDocument/2006/relationships/tags" Target="../tags/tag157.xml"/><Relationship Id="rId12" Type="http://schemas.openxmlformats.org/officeDocument/2006/relationships/tags" Target="../tags/tag156.xml"/><Relationship Id="rId11" Type="http://schemas.openxmlformats.org/officeDocument/2006/relationships/tags" Target="../tags/tag155.xml"/><Relationship Id="rId10" Type="http://schemas.openxmlformats.org/officeDocument/2006/relationships/tags" Target="../tags/tag154.xml"/><Relationship Id="rId1" Type="http://schemas.openxmlformats.org/officeDocument/2006/relationships/tags" Target="../tags/tag14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164.xml"/><Relationship Id="rId1" Type="http://schemas.openxmlformats.org/officeDocument/2006/relationships/image" Target="../media/image2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165.xml"/><Relationship Id="rId1" Type="http://schemas.openxmlformats.org/officeDocument/2006/relationships/image" Target="../media/image28.web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166.xml"/><Relationship Id="rId1" Type="http://schemas.openxmlformats.org/officeDocument/2006/relationships/image" Target="../media/image29.png"/></Relationships>
</file>

<file path=ppt/slides/_rels/slide2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6.xml"/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image" Target="../media/image30.png"/></Relationships>
</file>

<file path=ppt/slides/_rels/slide27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audio" Target="../media/audio4.wav"/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image" Target="../media/image31.png"/></Relationships>
</file>

<file path=ppt/slides/_rels/slide2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6.xml"/><Relationship Id="rId4" Type="http://schemas.openxmlformats.org/officeDocument/2006/relationships/image" Target="../media/image36.png"/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image" Target="../media/image33.png"/></Relationships>
</file>

<file path=ppt/slides/_rels/slide2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6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image" Target="../media/image37.png"/></Relationships>
</file>

<file path=ppt/slides/_rels/slide3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6.xml"/><Relationship Id="rId4" Type="http://schemas.openxmlformats.org/officeDocument/2006/relationships/image" Target="../media/image46.png"/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image" Target="../media/image4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image" Target="../media/image48.png"/><Relationship Id="rId1" Type="http://schemas.openxmlformats.org/officeDocument/2006/relationships/image" Target="../media/image47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877570" y="2489835"/>
            <a:ext cx="837628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6.6 </a:t>
            </a:r>
            <a:r>
              <a:rPr lang="zh-CN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滑轮</a:t>
            </a:r>
            <a:endParaRPr lang="zh-CN" sz="8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4913630" y="2595880"/>
            <a:ext cx="281940" cy="281940"/>
          </a:xfrm>
          <a:prstGeom prst="ellipse">
            <a:avLst/>
          </a:prstGeom>
          <a:solidFill>
            <a:srgbClr val="FFDA84">
              <a:alpha val="4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94" name="文本框 7"/>
          <p:cNvSpPr txBox="1"/>
          <p:nvPr/>
        </p:nvSpPr>
        <p:spPr>
          <a:xfrm>
            <a:off x="877570" y="5992495"/>
            <a:ext cx="202247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dirty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Light" panose="020B0300000000000000" charset="-122"/>
                <a:sym typeface="+mn-lt"/>
              </a:rPr>
              <a:t>沪粤版</a:t>
            </a:r>
            <a:endParaRPr lang="zh-CN" altLang="en-US" sz="2000" dirty="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燕尾形 19"/>
          <p:cNvSpPr/>
          <p:nvPr/>
        </p:nvSpPr>
        <p:spPr>
          <a:xfrm>
            <a:off x="725170" y="6115685"/>
            <a:ext cx="152400" cy="152400"/>
          </a:xfrm>
          <a:prstGeom prst="chevron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10140950" y="85090"/>
            <a:ext cx="1754505" cy="4292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algn="dist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28F51"/>
              </a:buClr>
              <a:buSzTx/>
              <a:buFontTx/>
            </a:pPr>
            <a:r>
              <a:rPr lang="zh-CN" altLang="en-US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浙江大学图书馆</a:t>
            </a:r>
            <a:endParaRPr lang="zh-CN" altLang="en-US" sz="1600" b="0">
              <a:solidFill>
                <a:schemeClr val="bg1"/>
              </a:solidFill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图文框 4"/>
          <p:cNvSpPr/>
          <p:nvPr>
            <p:custDataLst>
              <p:tags r:id="rId1"/>
            </p:custDataLst>
          </p:nvPr>
        </p:nvSpPr>
        <p:spPr>
          <a:xfrm>
            <a:off x="459105" y="461645"/>
            <a:ext cx="11292205" cy="5934075"/>
          </a:xfrm>
          <a:prstGeom prst="frame">
            <a:avLst>
              <a:gd name="adj1" fmla="val 1004"/>
            </a:avLst>
          </a:prstGeom>
          <a:solidFill>
            <a:srgbClr val="9BC4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kumimoji="1" lang="zh-CN" altLang="en-US" sz="1600" b="1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任意多边形: 形状 20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rot="10800000" flipH="1" flipV="1">
            <a:off x="1000125" y="302895"/>
            <a:ext cx="1007745" cy="795020"/>
          </a:xfrm>
          <a:custGeom>
            <a:avLst/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1587" h="1252">
                <a:moveTo>
                  <a:pt x="1385" y="0"/>
                </a:moveTo>
                <a:lnTo>
                  <a:pt x="1410" y="36"/>
                </a:lnTo>
                <a:cubicBezTo>
                  <a:pt x="1439" y="68"/>
                  <a:pt x="1474" y="98"/>
                  <a:pt x="1515" y="125"/>
                </a:cubicBezTo>
                <a:lnTo>
                  <a:pt x="1542" y="139"/>
                </a:lnTo>
                <a:cubicBezTo>
                  <a:pt x="1540" y="139"/>
                  <a:pt x="1291" y="309"/>
                  <a:pt x="1257" y="635"/>
                </a:cubicBezTo>
                <a:lnTo>
                  <a:pt x="1587" y="635"/>
                </a:lnTo>
                <a:lnTo>
                  <a:pt x="1587" y="1252"/>
                </a:lnTo>
                <a:lnTo>
                  <a:pt x="905" y="1252"/>
                </a:lnTo>
                <a:lnTo>
                  <a:pt x="905" y="700"/>
                </a:lnTo>
                <a:cubicBezTo>
                  <a:pt x="929" y="237"/>
                  <a:pt x="1385" y="5"/>
                  <a:pt x="1385" y="0"/>
                </a:cubicBezTo>
                <a:close/>
                <a:moveTo>
                  <a:pt x="480" y="0"/>
                </a:moveTo>
                <a:lnTo>
                  <a:pt x="505" y="36"/>
                </a:lnTo>
                <a:cubicBezTo>
                  <a:pt x="534" y="68"/>
                  <a:pt x="569" y="98"/>
                  <a:pt x="610" y="125"/>
                </a:cubicBezTo>
                <a:lnTo>
                  <a:pt x="637" y="139"/>
                </a:lnTo>
                <a:cubicBezTo>
                  <a:pt x="635" y="139"/>
                  <a:pt x="386" y="309"/>
                  <a:pt x="352" y="635"/>
                </a:cubicBezTo>
                <a:lnTo>
                  <a:pt x="682" y="635"/>
                </a:lnTo>
                <a:lnTo>
                  <a:pt x="682" y="1252"/>
                </a:lnTo>
                <a:lnTo>
                  <a:pt x="0" y="1252"/>
                </a:lnTo>
                <a:lnTo>
                  <a:pt x="0" y="700"/>
                </a:lnTo>
                <a:cubicBezTo>
                  <a:pt x="24" y="237"/>
                  <a:pt x="480" y="5"/>
                  <a:pt x="480" y="0"/>
                </a:cubicBezTo>
                <a:close/>
              </a:path>
            </a:pathLst>
          </a:custGeom>
          <a:solidFill>
            <a:srgbClr val="CDE2F8"/>
          </a:solidFill>
          <a:ln w="31750" cap="rnd">
            <a:noFill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0" name="任意多边形: 形状 19"/>
          <p:cNvSpPr>
            <a:spLocks noChangeAspect="1"/>
          </p:cNvSpPr>
          <p:nvPr>
            <p:custDataLst>
              <p:tags r:id="rId3"/>
            </p:custDataLst>
          </p:nvPr>
        </p:nvSpPr>
        <p:spPr>
          <a:xfrm rot="10800000" flipH="1" flipV="1">
            <a:off x="819785" y="302895"/>
            <a:ext cx="1007745" cy="795020"/>
          </a:xfrm>
          <a:custGeom>
            <a:avLst/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1587" h="1252">
                <a:moveTo>
                  <a:pt x="481" y="0"/>
                </a:moveTo>
                <a:lnTo>
                  <a:pt x="505" y="36"/>
                </a:lnTo>
                <a:cubicBezTo>
                  <a:pt x="534" y="68"/>
                  <a:pt x="570" y="98"/>
                  <a:pt x="610" y="125"/>
                </a:cubicBezTo>
                <a:lnTo>
                  <a:pt x="638" y="139"/>
                </a:lnTo>
                <a:cubicBezTo>
                  <a:pt x="636" y="139"/>
                  <a:pt x="386" y="309"/>
                  <a:pt x="352" y="635"/>
                </a:cubicBezTo>
                <a:lnTo>
                  <a:pt x="683" y="635"/>
                </a:lnTo>
                <a:lnTo>
                  <a:pt x="683" y="1252"/>
                </a:lnTo>
                <a:lnTo>
                  <a:pt x="0" y="1252"/>
                </a:lnTo>
                <a:lnTo>
                  <a:pt x="0" y="700"/>
                </a:lnTo>
                <a:cubicBezTo>
                  <a:pt x="24" y="237"/>
                  <a:pt x="480" y="5"/>
                  <a:pt x="481" y="0"/>
                </a:cubicBezTo>
                <a:close/>
                <a:moveTo>
                  <a:pt x="1385" y="0"/>
                </a:moveTo>
                <a:lnTo>
                  <a:pt x="1409" y="36"/>
                </a:lnTo>
                <a:cubicBezTo>
                  <a:pt x="1438" y="68"/>
                  <a:pt x="1474" y="98"/>
                  <a:pt x="1514" y="125"/>
                </a:cubicBezTo>
                <a:lnTo>
                  <a:pt x="1542" y="139"/>
                </a:lnTo>
                <a:cubicBezTo>
                  <a:pt x="1540" y="139"/>
                  <a:pt x="1290" y="309"/>
                  <a:pt x="1256" y="635"/>
                </a:cubicBezTo>
                <a:lnTo>
                  <a:pt x="1587" y="635"/>
                </a:lnTo>
                <a:lnTo>
                  <a:pt x="1587" y="1252"/>
                </a:lnTo>
                <a:lnTo>
                  <a:pt x="904" y="1252"/>
                </a:lnTo>
                <a:lnTo>
                  <a:pt x="904" y="700"/>
                </a:lnTo>
                <a:cubicBezTo>
                  <a:pt x="928" y="237"/>
                  <a:pt x="1384" y="5"/>
                  <a:pt x="1385" y="0"/>
                </a:cubicBezTo>
                <a:close/>
              </a:path>
            </a:pathLst>
          </a:custGeom>
          <a:noFill/>
          <a:ln w="31750" cap="rnd">
            <a:solidFill>
              <a:srgbClr val="1D6DC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1000125" y="2270760"/>
            <a:ext cx="3529330" cy="173736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p>
            <a: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zh-CN" altLang="en-US" sz="4900" b="1" spc="330" dirty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生活中滑轮</a:t>
            </a:r>
            <a:endParaRPr lang="zh-CN" altLang="en-US" sz="4900" b="1" spc="330" dirty="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6" name="图片 5" descr="placingpictureplaceholder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rcRect t="501" b="501"/>
          <a:stretch>
            <a:fillRect/>
          </a:stretch>
        </p:blipFill>
        <p:spPr>
          <a:xfrm>
            <a:off x="4904547" y="762124"/>
            <a:ext cx="3370805" cy="2224681"/>
          </a:xfrm>
          <a:prstGeom prst="rect">
            <a:avLst/>
          </a:prstGeom>
        </p:spPr>
      </p:pic>
      <p:pic>
        <p:nvPicPr>
          <p:cNvPr id="8" name="图片 7" descr="placingpictureplaceholder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/>
          <a:srcRect t="349" b="349"/>
          <a:stretch>
            <a:fillRect/>
          </a:stretch>
        </p:blipFill>
        <p:spPr>
          <a:xfrm>
            <a:off x="4904547" y="3082055"/>
            <a:ext cx="4552482" cy="3013823"/>
          </a:xfrm>
          <a:prstGeom prst="rect">
            <a:avLst/>
          </a:prstGeom>
        </p:spPr>
      </p:pic>
      <p:pic>
        <p:nvPicPr>
          <p:cNvPr id="7" name="图片 6" descr="placingpictureplaceholder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/>
          <a:srcRect t="438" b="438"/>
          <a:stretch>
            <a:fillRect/>
          </a:stretch>
        </p:blipFill>
        <p:spPr>
          <a:xfrm>
            <a:off x="8370601" y="762124"/>
            <a:ext cx="2987999" cy="2224681"/>
          </a:xfrm>
          <a:prstGeom prst="rect">
            <a:avLst/>
          </a:prstGeom>
        </p:spPr>
      </p:pic>
      <p:pic>
        <p:nvPicPr>
          <p:cNvPr id="9" name="图片 8" descr="placingpictureplaceholder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2"/>
          <a:srcRect l="1140" r="1140"/>
          <a:stretch>
            <a:fillRect/>
          </a:stretch>
        </p:blipFill>
        <p:spPr>
          <a:xfrm>
            <a:off x="9552278" y="3082055"/>
            <a:ext cx="1806322" cy="3013823"/>
          </a:xfrm>
          <a:prstGeom prst="rect">
            <a:avLst/>
          </a:prstGeom>
        </p:spPr>
      </p:pic>
    </p:spTree>
    <p:custDataLst>
      <p:tags r:id="rId13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8" name="矩形 7"/>
          <p:cNvSpPr/>
          <p:nvPr/>
        </p:nvSpPr>
        <p:spPr>
          <a:xfrm>
            <a:off x="675640" y="655313"/>
            <a:ext cx="2726055" cy="7067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000" b="1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滑轮的结构</a:t>
            </a:r>
            <a:endParaRPr lang="zh-CN" altLang="en-US" sz="4000" b="1" smtClean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1">
            <a:lum bright="-14000" contrast="17000"/>
          </a:blip>
          <a:srcRect r="51111" b="49505"/>
          <a:stretch>
            <a:fillRect/>
          </a:stretch>
        </p:blipFill>
        <p:spPr bwMode="auto">
          <a:xfrm>
            <a:off x="2471401" y="2288220"/>
            <a:ext cx="4071966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1" name="直接箭头连接符 10"/>
          <p:cNvCxnSpPr/>
          <p:nvPr/>
        </p:nvCxnSpPr>
        <p:spPr>
          <a:xfrm>
            <a:off x="5828987" y="3645542"/>
            <a:ext cx="1000132" cy="428628"/>
          </a:xfrm>
          <a:prstGeom prst="straightConnector1">
            <a:avLst/>
          </a:prstGeom>
          <a:ln w="31750">
            <a:solidFill>
              <a:srgbClr val="C0000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箭头连接符 11"/>
          <p:cNvCxnSpPr/>
          <p:nvPr/>
        </p:nvCxnSpPr>
        <p:spPr>
          <a:xfrm flipV="1">
            <a:off x="6114739" y="2645410"/>
            <a:ext cx="857256" cy="500066"/>
          </a:xfrm>
          <a:prstGeom prst="straightConnector1">
            <a:avLst/>
          </a:prstGeom>
          <a:ln w="31750">
            <a:solidFill>
              <a:srgbClr val="C0000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箭头连接符 12"/>
          <p:cNvCxnSpPr/>
          <p:nvPr/>
        </p:nvCxnSpPr>
        <p:spPr>
          <a:xfrm>
            <a:off x="5828987" y="3431228"/>
            <a:ext cx="1000132" cy="1588"/>
          </a:xfrm>
          <a:prstGeom prst="straightConnector1">
            <a:avLst/>
          </a:prstGeom>
          <a:ln w="31750">
            <a:solidFill>
              <a:srgbClr val="C0000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/>
          <p:cNvSpPr/>
          <p:nvPr/>
        </p:nvSpPr>
        <p:spPr>
          <a:xfrm>
            <a:off x="6971995" y="2216782"/>
            <a:ext cx="640080" cy="6451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3600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</a:rPr>
              <a:t>轮</a:t>
            </a:r>
            <a:endParaRPr lang="zh-CN" altLang="en-US" sz="3600" smtClean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6829119" y="3216914"/>
            <a:ext cx="640080" cy="6451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3600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</a:rPr>
              <a:t>轴</a:t>
            </a:r>
            <a:endParaRPr lang="zh-CN" altLang="en-US" sz="3600" smtClean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6829119" y="3788418"/>
            <a:ext cx="640080" cy="6451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3600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</a:rPr>
              <a:t>框</a:t>
            </a:r>
            <a:endParaRPr lang="zh-CN" altLang="en-US" sz="3600" smtClean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cxnSp>
        <p:nvCxnSpPr>
          <p:cNvPr id="14" name="直接箭头连接符 13"/>
          <p:cNvCxnSpPr/>
          <p:nvPr/>
        </p:nvCxnSpPr>
        <p:spPr>
          <a:xfrm>
            <a:off x="5757549" y="4145608"/>
            <a:ext cx="1000132" cy="428628"/>
          </a:xfrm>
          <a:prstGeom prst="straightConnector1">
            <a:avLst/>
          </a:prstGeom>
          <a:ln w="31750">
            <a:solidFill>
              <a:srgbClr val="C0000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矩形 14"/>
          <p:cNvSpPr/>
          <p:nvPr/>
        </p:nvSpPr>
        <p:spPr>
          <a:xfrm>
            <a:off x="6757681" y="4288484"/>
            <a:ext cx="1097280" cy="6451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3600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</a:rPr>
              <a:t>挂钩</a:t>
            </a:r>
            <a:endParaRPr lang="zh-CN" altLang="en-US" sz="3600" smtClean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8" name="矩形 7"/>
          <p:cNvSpPr/>
          <p:nvPr/>
        </p:nvSpPr>
        <p:spPr>
          <a:xfrm>
            <a:off x="675640" y="655313"/>
            <a:ext cx="3743325" cy="7067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4000" b="1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动滑轮和定滑轮</a:t>
            </a:r>
            <a:endParaRPr lang="zh-CN" altLang="en-US" sz="4000" b="1" smtClean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2">
            <a:lum bright="-11000" contrast="34000"/>
          </a:blip>
          <a:stretch>
            <a:fillRect/>
          </a:stretch>
        </p:blipFill>
        <p:spPr bwMode="auto">
          <a:xfrm>
            <a:off x="1525270" y="1639570"/>
            <a:ext cx="7797800" cy="5069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custDataLst>
      <p:tags r:id="rId3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8" name="矩形 7"/>
          <p:cNvSpPr/>
          <p:nvPr/>
        </p:nvSpPr>
        <p:spPr>
          <a:xfrm>
            <a:off x="675640" y="655313"/>
            <a:ext cx="3743325" cy="7067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4000" b="1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动滑轮和定滑轮</a:t>
            </a:r>
            <a:endParaRPr lang="zh-CN" altLang="en-US" sz="4000" b="1" smtClean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pic>
        <p:nvPicPr>
          <p:cNvPr id="36" name="Picture 4"/>
          <p:cNvPicPr>
            <a:picLocks noChangeAspect="1" noChangeArrowheads="1"/>
          </p:cNvPicPr>
          <p:nvPr/>
        </p:nvPicPr>
        <p:blipFill>
          <a:blip r:embed="rId1">
            <a:lum bright="-30000" contrast="47000"/>
          </a:blip>
          <a:srcRect r="63787"/>
          <a:stretch>
            <a:fillRect/>
          </a:stretch>
        </p:blipFill>
        <p:spPr bwMode="auto">
          <a:xfrm>
            <a:off x="1348740" y="2030730"/>
            <a:ext cx="3527425" cy="3536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>
            <a:lum bright="-21000" contrast="45000"/>
          </a:blip>
          <a:srcRect b="6250"/>
          <a:stretch>
            <a:fillRect/>
          </a:stretch>
        </p:blipFill>
        <p:spPr bwMode="auto">
          <a:xfrm>
            <a:off x="7234555" y="800100"/>
            <a:ext cx="3579495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custDataLst>
      <p:tags r:id="rId3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8" name="矩形 7"/>
          <p:cNvSpPr/>
          <p:nvPr/>
        </p:nvSpPr>
        <p:spPr>
          <a:xfrm>
            <a:off x="675640" y="655313"/>
            <a:ext cx="3234690" cy="7067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4000" b="1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定滑轮的好处</a:t>
            </a:r>
            <a:endParaRPr lang="en-US" altLang="zh-CN" sz="4000" b="1" smtClean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2275" name="Text Box 83"/>
          <p:cNvSpPr/>
          <p:nvPr/>
        </p:nvSpPr>
        <p:spPr>
          <a:xfrm>
            <a:off x="501650" y="5538470"/>
            <a:ext cx="1121283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>
              <a:spcBef>
                <a:spcPct val="50000"/>
              </a:spcBef>
              <a:buFontTx/>
            </a:pPr>
            <a:r>
              <a:rPr lang="zh-CN" altLang="en-US" sz="3200">
                <a:solidFill>
                  <a:srgbClr val="F8081F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结论：</a:t>
            </a:r>
            <a:r>
              <a:rPr lang="zh-CN" altLang="en-US" sz="32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使用定滑轮不省</a:t>
            </a:r>
            <a:r>
              <a:rPr lang="en-US" altLang="zh-CN" sz="32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______,</a:t>
            </a:r>
            <a:r>
              <a:rPr lang="zh-CN" altLang="en-US" sz="32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但可以改变施力的</a:t>
            </a:r>
            <a:r>
              <a:rPr lang="en-US" altLang="zh-CN" sz="32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________</a:t>
            </a:r>
            <a:r>
              <a:rPr lang="zh-CN" altLang="en-US" sz="32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。</a:t>
            </a:r>
            <a:endParaRPr lang="zh-CN" altLang="en-US" sz="32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pic>
        <p:nvPicPr>
          <p:cNvPr id="38" name="Picture 4"/>
          <p:cNvPicPr>
            <a:picLocks noChangeAspect="1" noChangeArrowheads="1"/>
          </p:cNvPicPr>
          <p:nvPr/>
        </p:nvPicPr>
        <p:blipFill>
          <a:blip r:embed="rId1">
            <a:lum bright="-30000" contrast="47000"/>
          </a:blip>
          <a:srcRect l="43894" r="9468"/>
          <a:stretch>
            <a:fillRect/>
          </a:stretch>
        </p:blipFill>
        <p:spPr bwMode="auto">
          <a:xfrm>
            <a:off x="2563495" y="1629410"/>
            <a:ext cx="4021455" cy="3686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75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280" name="Text Box 3"/>
          <p:cNvSpPr/>
          <p:nvPr/>
        </p:nvSpPr>
        <p:spPr>
          <a:xfrm>
            <a:off x="750888" y="628650"/>
            <a:ext cx="7145337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spcBef>
                <a:spcPct val="50000"/>
              </a:spcBef>
              <a:buFontTx/>
            </a:pPr>
            <a:r>
              <a:rPr lang="zh-CN" altLang="en-US" sz="4000" b="1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使用定滑轮时的理论分析</a:t>
            </a:r>
            <a:endParaRPr lang="zh-CN" altLang="en-US" sz="4000" b="1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2281" name="AutoShape 6"/>
          <p:cNvSpPr/>
          <p:nvPr/>
        </p:nvSpPr>
        <p:spPr>
          <a:xfrm>
            <a:off x="5519738" y="3141663"/>
            <a:ext cx="1122362" cy="609600"/>
          </a:xfrm>
          <a:prstGeom prst="rightArrow">
            <a:avLst>
              <a:gd name="adj1" fmla="val 50000"/>
              <a:gd name="adj2" fmla="val 46028"/>
            </a:avLst>
          </a:prstGeom>
          <a:solidFill>
            <a:srgbClr val="CCCC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p>
            <a:pPr>
              <a:buFontTx/>
            </a:pPr>
          </a:p>
        </p:txBody>
      </p:sp>
      <p:grpSp>
        <p:nvGrpSpPr>
          <p:cNvPr id="2282" name="Group 22"/>
          <p:cNvGrpSpPr/>
          <p:nvPr/>
        </p:nvGrpSpPr>
        <p:grpSpPr>
          <a:xfrm>
            <a:off x="3432175" y="2349500"/>
            <a:ext cx="1533525" cy="2468563"/>
            <a:chOff x="884" y="1480"/>
            <a:chExt cx="966" cy="1555"/>
          </a:xfrm>
        </p:grpSpPr>
        <p:cxnSp>
          <p:nvCxnSpPr>
            <p:cNvPr id="2283" name="Line 9"/>
            <p:cNvCxnSpPr/>
            <p:nvPr/>
          </p:nvCxnSpPr>
          <p:spPr>
            <a:xfrm>
              <a:off x="1020" y="1616"/>
              <a:ext cx="681" cy="0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284" name="Line 10"/>
            <p:cNvCxnSpPr/>
            <p:nvPr/>
          </p:nvCxnSpPr>
          <p:spPr>
            <a:xfrm flipV="1">
              <a:off x="1066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285" name="Line 11"/>
            <p:cNvCxnSpPr/>
            <p:nvPr/>
          </p:nvCxnSpPr>
          <p:spPr>
            <a:xfrm flipV="1">
              <a:off x="1156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286" name="Line 12"/>
            <p:cNvCxnSpPr/>
            <p:nvPr/>
          </p:nvCxnSpPr>
          <p:spPr>
            <a:xfrm flipV="1">
              <a:off x="1247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287" name="Line 13"/>
            <p:cNvCxnSpPr/>
            <p:nvPr/>
          </p:nvCxnSpPr>
          <p:spPr>
            <a:xfrm flipV="1">
              <a:off x="1338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288" name="Line 14"/>
            <p:cNvCxnSpPr/>
            <p:nvPr/>
          </p:nvCxnSpPr>
          <p:spPr>
            <a:xfrm flipV="1">
              <a:off x="1428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289" name="Line 15"/>
            <p:cNvCxnSpPr/>
            <p:nvPr/>
          </p:nvCxnSpPr>
          <p:spPr>
            <a:xfrm flipV="1">
              <a:off x="1519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290" name="Line 16"/>
            <p:cNvCxnSpPr/>
            <p:nvPr/>
          </p:nvCxnSpPr>
          <p:spPr>
            <a:xfrm>
              <a:off x="1338" y="1616"/>
              <a:ext cx="0" cy="58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sp>
          <p:nvSpPr>
            <p:cNvPr id="2291" name="Oval 17"/>
            <p:cNvSpPr/>
            <p:nvPr/>
          </p:nvSpPr>
          <p:spPr>
            <a:xfrm>
              <a:off x="1020" y="1888"/>
              <a:ext cx="635" cy="635"/>
            </a:xfrm>
            <a:prstGeom prst="ellipse">
              <a:avLst/>
            </a:prstGeom>
            <a:noFill/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p/>
          </p:txBody>
        </p:sp>
        <p:cxnSp>
          <p:nvCxnSpPr>
            <p:cNvPr id="2292" name="Line 18"/>
            <p:cNvCxnSpPr/>
            <p:nvPr/>
          </p:nvCxnSpPr>
          <p:spPr>
            <a:xfrm>
              <a:off x="1020" y="2160"/>
              <a:ext cx="0" cy="635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sp>
          <p:nvSpPr>
            <p:cNvPr id="2293" name="Rectangle 19"/>
            <p:cNvSpPr/>
            <p:nvPr/>
          </p:nvSpPr>
          <p:spPr>
            <a:xfrm>
              <a:off x="884" y="2809"/>
              <a:ext cx="272" cy="226"/>
            </a:xfrm>
            <a:prstGeom prst="rect">
              <a:avLst/>
            </a:prstGeom>
            <a:noFill/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p>
              <a:pPr algn="ctr"/>
              <a:r>
                <a:rPr lang="en-US" altLang="zh-CN" b="1" i="1">
                  <a:latin typeface="Times New Roman" panose="02020603050405020304" pitchFamily="18" charset="0"/>
                </a:rPr>
                <a:t>G</a:t>
              </a:r>
              <a:endParaRPr lang="en-US" altLang="zh-CN" b="1" i="1">
                <a:latin typeface="Times New Roman" panose="02020603050405020304" pitchFamily="18" charset="0"/>
              </a:endParaRPr>
            </a:p>
          </p:txBody>
        </p:sp>
        <p:cxnSp>
          <p:nvCxnSpPr>
            <p:cNvPr id="2294" name="Line 20"/>
            <p:cNvCxnSpPr/>
            <p:nvPr/>
          </p:nvCxnSpPr>
          <p:spPr>
            <a:xfrm>
              <a:off x="1655" y="2205"/>
              <a:ext cx="0" cy="635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sp>
          <p:nvSpPr>
            <p:cNvPr id="2295" name="Text Box 21"/>
            <p:cNvSpPr/>
            <p:nvPr/>
          </p:nvSpPr>
          <p:spPr>
            <a:xfrm>
              <a:off x="1610" y="2704"/>
              <a:ext cx="240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p>
              <a:r>
                <a:rPr lang="en-US" altLang="zh-CN" sz="2400" b="1" i="1">
                  <a:latin typeface="Times New Roman" panose="02020603050405020304" pitchFamily="18" charset="0"/>
                </a:rPr>
                <a:t>F</a:t>
              </a:r>
              <a:endParaRPr lang="en-US" altLang="zh-CN" sz="2400" b="1" i="1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2296" name="Group 38"/>
          <p:cNvGrpSpPr/>
          <p:nvPr/>
        </p:nvGrpSpPr>
        <p:grpSpPr>
          <a:xfrm>
            <a:off x="7032625" y="2349500"/>
            <a:ext cx="1533525" cy="2468563"/>
            <a:chOff x="4694" y="1344"/>
            <a:chExt cx="966" cy="1555"/>
          </a:xfrm>
        </p:grpSpPr>
        <p:cxnSp>
          <p:nvCxnSpPr>
            <p:cNvPr id="2297" name="Line 24"/>
            <p:cNvCxnSpPr/>
            <p:nvPr/>
          </p:nvCxnSpPr>
          <p:spPr>
            <a:xfrm>
              <a:off x="4830" y="1480"/>
              <a:ext cx="681" cy="0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298" name="Line 25"/>
            <p:cNvCxnSpPr/>
            <p:nvPr/>
          </p:nvCxnSpPr>
          <p:spPr>
            <a:xfrm flipV="1">
              <a:off x="4876" y="1344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299" name="Line 26"/>
            <p:cNvCxnSpPr/>
            <p:nvPr/>
          </p:nvCxnSpPr>
          <p:spPr>
            <a:xfrm flipV="1">
              <a:off x="4966" y="1344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00" name="Line 27"/>
            <p:cNvCxnSpPr/>
            <p:nvPr/>
          </p:nvCxnSpPr>
          <p:spPr>
            <a:xfrm flipV="1">
              <a:off x="5057" y="1344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01" name="Line 28"/>
            <p:cNvCxnSpPr/>
            <p:nvPr/>
          </p:nvCxnSpPr>
          <p:spPr>
            <a:xfrm flipV="1">
              <a:off x="5148" y="1344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02" name="Line 29"/>
            <p:cNvCxnSpPr/>
            <p:nvPr/>
          </p:nvCxnSpPr>
          <p:spPr>
            <a:xfrm flipV="1">
              <a:off x="5238" y="1344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03" name="Line 30"/>
            <p:cNvCxnSpPr/>
            <p:nvPr/>
          </p:nvCxnSpPr>
          <p:spPr>
            <a:xfrm flipV="1">
              <a:off x="5329" y="1344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04" name="Line 31"/>
            <p:cNvCxnSpPr/>
            <p:nvPr/>
          </p:nvCxnSpPr>
          <p:spPr>
            <a:xfrm>
              <a:off x="5148" y="1480"/>
              <a:ext cx="0" cy="58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sp>
          <p:nvSpPr>
            <p:cNvPr id="2305" name="Oval 32"/>
            <p:cNvSpPr/>
            <p:nvPr/>
          </p:nvSpPr>
          <p:spPr>
            <a:xfrm>
              <a:off x="4830" y="1752"/>
              <a:ext cx="635" cy="635"/>
            </a:xfrm>
            <a:prstGeom prst="ellipse">
              <a:avLst/>
            </a:prstGeom>
            <a:noFill/>
            <a:ln w="254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  <p:txBody>
            <a:bodyPr wrap="none" anchor="ctr" anchorCtr="0"/>
            <a:p/>
          </p:txBody>
        </p:sp>
        <p:cxnSp>
          <p:nvCxnSpPr>
            <p:cNvPr id="2306" name="Line 33"/>
            <p:cNvCxnSpPr/>
            <p:nvPr/>
          </p:nvCxnSpPr>
          <p:spPr>
            <a:xfrm>
              <a:off x="4830" y="2038"/>
              <a:ext cx="0" cy="635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sp>
          <p:nvSpPr>
            <p:cNvPr id="2307" name="Rectangle 34"/>
            <p:cNvSpPr/>
            <p:nvPr/>
          </p:nvSpPr>
          <p:spPr>
            <a:xfrm>
              <a:off x="4694" y="2673"/>
              <a:ext cx="272" cy="226"/>
            </a:xfrm>
            <a:prstGeom prst="rect">
              <a:avLst/>
            </a:prstGeom>
            <a:noFill/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p>
              <a:pPr algn="ctr"/>
              <a:r>
                <a:rPr lang="en-US" altLang="zh-CN" b="1" i="1">
                  <a:latin typeface="Times New Roman" panose="02020603050405020304" pitchFamily="18" charset="0"/>
                </a:rPr>
                <a:t>G</a:t>
              </a:r>
              <a:endParaRPr lang="en-US" altLang="zh-CN" b="1" i="1">
                <a:latin typeface="Times New Roman" panose="02020603050405020304" pitchFamily="18" charset="0"/>
              </a:endParaRPr>
            </a:p>
          </p:txBody>
        </p:sp>
        <p:cxnSp>
          <p:nvCxnSpPr>
            <p:cNvPr id="2308" name="Line 35"/>
            <p:cNvCxnSpPr/>
            <p:nvPr/>
          </p:nvCxnSpPr>
          <p:spPr>
            <a:xfrm>
              <a:off x="5465" y="2069"/>
              <a:ext cx="0" cy="635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sp>
          <p:nvSpPr>
            <p:cNvPr id="2309" name="Text Box 36"/>
            <p:cNvSpPr/>
            <p:nvPr/>
          </p:nvSpPr>
          <p:spPr>
            <a:xfrm>
              <a:off x="5420" y="2568"/>
              <a:ext cx="240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p>
              <a:r>
                <a:rPr lang="en-US" altLang="zh-CN" sz="2400" b="1" i="1">
                  <a:latin typeface="Times New Roman" panose="02020603050405020304" pitchFamily="18" charset="0"/>
                </a:rPr>
                <a:t>F</a:t>
              </a:r>
              <a:endParaRPr lang="en-US" altLang="zh-CN" sz="2400" b="1" i="1">
                <a:latin typeface="Times New Roman" panose="02020603050405020304" pitchFamily="18" charset="0"/>
              </a:endParaRPr>
            </a:p>
          </p:txBody>
        </p:sp>
        <p:sp>
          <p:nvSpPr>
            <p:cNvPr id="2310" name="Rectangle 37"/>
            <p:cNvSpPr/>
            <p:nvPr/>
          </p:nvSpPr>
          <p:spPr>
            <a:xfrm>
              <a:off x="4830" y="2024"/>
              <a:ext cx="635" cy="91"/>
            </a:xfrm>
            <a:prstGeom prst="rect">
              <a:avLst/>
            </a:prstGeom>
            <a:noFill/>
            <a:ln w="1905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p/>
          </p:txBody>
        </p:sp>
      </p:grpSp>
      <p:sp>
        <p:nvSpPr>
          <p:cNvPr id="2311" name="Text Box 39"/>
          <p:cNvSpPr/>
          <p:nvPr/>
        </p:nvSpPr>
        <p:spPr>
          <a:xfrm>
            <a:off x="3220085" y="5345430"/>
            <a:ext cx="572135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spcBef>
                <a:spcPct val="50000"/>
              </a:spcBef>
              <a:buFontTx/>
            </a:pPr>
            <a:r>
              <a:rPr lang="zh-CN" altLang="en-US" sz="36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定滑轮实质是一个等臂杠杆。</a:t>
            </a:r>
            <a:endParaRPr lang="zh-CN" altLang="en-US" sz="36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1" dur="500"/>
                                        <p:tgtEl>
                                          <p:spTgt spid="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37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16" dur="500" fill="hold"/>
                                        <p:tgtEl>
                                          <p:spTgt spid="2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1" grpId="0" bldLvl="0" animBg="1"/>
      <p:bldP spid="2311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8" name="矩形 7"/>
          <p:cNvSpPr/>
          <p:nvPr/>
        </p:nvSpPr>
        <p:spPr>
          <a:xfrm>
            <a:off x="675640" y="655313"/>
            <a:ext cx="3234690" cy="7067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4000" b="1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动滑轮的好处</a:t>
            </a:r>
            <a:endParaRPr lang="en-US" altLang="zh-CN" sz="4000" b="1" smtClean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2275" name="Text Box 83"/>
          <p:cNvSpPr/>
          <p:nvPr/>
        </p:nvSpPr>
        <p:spPr>
          <a:xfrm>
            <a:off x="501650" y="5538470"/>
            <a:ext cx="1121283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>
              <a:spcBef>
                <a:spcPct val="50000"/>
              </a:spcBef>
              <a:buFontTx/>
            </a:pPr>
            <a:r>
              <a:rPr lang="zh-CN" altLang="en-US" sz="3200">
                <a:solidFill>
                  <a:srgbClr val="F8081F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结论：</a:t>
            </a:r>
            <a:r>
              <a:rPr lang="zh-CN" altLang="en-US" sz="32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使用动滑轮可以省力，但不能改变拉力的方向。</a:t>
            </a:r>
            <a:endParaRPr lang="zh-CN" altLang="en-US" sz="32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1">
            <a:lum bright="-21000" contrast="45000"/>
          </a:blip>
          <a:srcRect b="6250"/>
          <a:stretch>
            <a:fillRect/>
          </a:stretch>
        </p:blipFill>
        <p:spPr bwMode="auto">
          <a:xfrm>
            <a:off x="3820795" y="876300"/>
            <a:ext cx="3061970" cy="4497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云形标注 2"/>
          <p:cNvSpPr/>
          <p:nvPr/>
        </p:nvSpPr>
        <p:spPr>
          <a:xfrm>
            <a:off x="7063105" y="574675"/>
            <a:ext cx="4495800" cy="2651125"/>
          </a:xfrm>
          <a:prstGeom prst="cloudCallout">
            <a:avLst>
              <a:gd name="adj1" fmla="val -21751"/>
              <a:gd name="adj2" fmla="val 77498"/>
            </a:avLst>
          </a:prstGeom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r>
              <a:rPr lang="zh-CN" altLang="en-US" sz="2400"/>
              <a:t>注：动滑轮省一半的力是理想情况（忽略滑轮重和摩擦），且拉力方向必须是竖直向上。</a:t>
            </a:r>
            <a:endParaRPr lang="zh-CN" altLang="en-US" sz="2400"/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75" grpId="1" animBg="1"/>
      <p:bldP spid="3" grpId="0" bldLvl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文本框 2"/>
          <p:cNvSpPr txBox="1"/>
          <p:nvPr/>
        </p:nvSpPr>
        <p:spPr>
          <a:xfrm>
            <a:off x="5726430" y="821690"/>
            <a:ext cx="5008245" cy="3969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若忽略摩擦，绳重，动滑轮的自重，拉力的大小接近于物重的一半，即</a:t>
            </a:r>
            <a:r>
              <a:rPr lang="zh-CN" altLang="en-US" sz="28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 </a:t>
            </a:r>
            <a:r>
              <a:rPr lang="en-US" altLang="zh-CN" sz="28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F= 1/2 G</a:t>
            </a:r>
            <a:r>
              <a:rPr lang="zh-CN" altLang="en-US" sz="2800" baseline="-250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物 </a:t>
            </a:r>
            <a:r>
              <a:rPr lang="zh-CN" altLang="en-US" sz="28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 </a:t>
            </a:r>
            <a:endParaRPr lang="zh-CN" altLang="en-US" sz="280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endParaRPr lang="zh-CN" altLang="en-US" sz="280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若要考虑动滑轮的重量，则 </a:t>
            </a:r>
            <a:r>
              <a:rPr lang="en-US" altLang="zh-CN" sz="28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F= 1/2 </a:t>
            </a:r>
            <a:r>
              <a:rPr lang="zh-CN" altLang="en-US" sz="28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（</a:t>
            </a:r>
            <a:r>
              <a:rPr lang="en-US" altLang="zh-CN" sz="28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G</a:t>
            </a:r>
            <a:r>
              <a:rPr lang="zh-CN" altLang="en-US" sz="2800" baseline="-250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物</a:t>
            </a:r>
            <a:r>
              <a:rPr lang="en-US" altLang="zh-CN" sz="28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+G</a:t>
            </a:r>
            <a:r>
              <a:rPr lang="zh-CN" altLang="en-US" sz="2800" baseline="-250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动</a:t>
            </a:r>
            <a:r>
              <a:rPr lang="zh-CN" altLang="en-US" sz="28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）</a:t>
            </a:r>
            <a:endParaRPr lang="zh-CN" altLang="en-US" sz="280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  <p:pic>
        <p:nvPicPr>
          <p:cNvPr id="6" name="使用动滑轮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200150" y="821690"/>
            <a:ext cx="3728085" cy="547370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8" fill="hold" display="1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3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360" name="AutoShape 4"/>
          <p:cNvSpPr/>
          <p:nvPr>
            <p:custDataLst>
              <p:tags r:id="rId1"/>
            </p:custDataLst>
          </p:nvPr>
        </p:nvSpPr>
        <p:spPr>
          <a:xfrm>
            <a:off x="5664200" y="3429000"/>
            <a:ext cx="1079500" cy="685800"/>
          </a:xfrm>
          <a:prstGeom prst="rightArrow">
            <a:avLst>
              <a:gd name="adj1" fmla="val 50000"/>
              <a:gd name="adj2" fmla="val 39351"/>
            </a:avLst>
          </a:prstGeom>
          <a:solidFill>
            <a:srgbClr val="CCCC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p>
            <a:pPr>
              <a:buFontTx/>
            </a:pPr>
          </a:p>
        </p:txBody>
      </p:sp>
      <p:grpSp>
        <p:nvGrpSpPr>
          <p:cNvPr id="2362" name="Group 22"/>
          <p:cNvGrpSpPr/>
          <p:nvPr>
            <p:custDataLst>
              <p:tags r:id="rId2"/>
            </p:custDataLst>
          </p:nvPr>
        </p:nvGrpSpPr>
        <p:grpSpPr>
          <a:xfrm>
            <a:off x="3575050" y="2492375"/>
            <a:ext cx="2038350" cy="2517775"/>
            <a:chOff x="1292" y="1480"/>
            <a:chExt cx="1284" cy="1586"/>
          </a:xfrm>
        </p:grpSpPr>
        <p:cxnSp>
          <p:nvCxnSpPr>
            <p:cNvPr id="2363" name="Line 9"/>
            <p:cNvCxnSpPr/>
            <p:nvPr>
              <p:custDataLst>
                <p:tags r:id="rId3"/>
              </p:custDataLst>
            </p:nvPr>
          </p:nvCxnSpPr>
          <p:spPr>
            <a:xfrm>
              <a:off x="1292" y="1616"/>
              <a:ext cx="681" cy="0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64" name="Line 10"/>
            <p:cNvCxnSpPr/>
            <p:nvPr>
              <p:custDataLst>
                <p:tags r:id="rId4"/>
              </p:custDataLst>
            </p:nvPr>
          </p:nvCxnSpPr>
          <p:spPr>
            <a:xfrm flipV="1">
              <a:off x="1338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65" name="Line 11"/>
            <p:cNvCxnSpPr/>
            <p:nvPr>
              <p:custDataLst>
                <p:tags r:id="rId5"/>
              </p:custDataLst>
            </p:nvPr>
          </p:nvCxnSpPr>
          <p:spPr>
            <a:xfrm flipV="1">
              <a:off x="1428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66" name="Line 12"/>
            <p:cNvCxnSpPr/>
            <p:nvPr>
              <p:custDataLst>
                <p:tags r:id="rId6"/>
              </p:custDataLst>
            </p:nvPr>
          </p:nvCxnSpPr>
          <p:spPr>
            <a:xfrm flipV="1">
              <a:off x="1519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67" name="Line 13"/>
            <p:cNvCxnSpPr/>
            <p:nvPr>
              <p:custDataLst>
                <p:tags r:id="rId7"/>
              </p:custDataLst>
            </p:nvPr>
          </p:nvCxnSpPr>
          <p:spPr>
            <a:xfrm flipV="1">
              <a:off x="1610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68" name="Line 14"/>
            <p:cNvCxnSpPr/>
            <p:nvPr>
              <p:custDataLst>
                <p:tags r:id="rId8"/>
              </p:custDataLst>
            </p:nvPr>
          </p:nvCxnSpPr>
          <p:spPr>
            <a:xfrm flipV="1">
              <a:off x="1700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69" name="Line 15"/>
            <p:cNvCxnSpPr/>
            <p:nvPr>
              <p:custDataLst>
                <p:tags r:id="rId9"/>
              </p:custDataLst>
            </p:nvPr>
          </p:nvCxnSpPr>
          <p:spPr>
            <a:xfrm flipV="1">
              <a:off x="1791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70" name="Line 16"/>
            <p:cNvCxnSpPr/>
            <p:nvPr>
              <p:custDataLst>
                <p:tags r:id="rId10"/>
              </p:custDataLst>
            </p:nvPr>
          </p:nvCxnSpPr>
          <p:spPr>
            <a:xfrm>
              <a:off x="1973" y="2251"/>
              <a:ext cx="0" cy="58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sp>
          <p:nvSpPr>
            <p:cNvPr id="2371" name="Oval 17"/>
            <p:cNvSpPr/>
            <p:nvPr>
              <p:custDataLst>
                <p:tags r:id="rId11"/>
              </p:custDataLst>
            </p:nvPr>
          </p:nvSpPr>
          <p:spPr>
            <a:xfrm>
              <a:off x="1655" y="1902"/>
              <a:ext cx="635" cy="635"/>
            </a:xfrm>
            <a:prstGeom prst="ellipse">
              <a:avLst/>
            </a:prstGeom>
            <a:noFill/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p/>
          </p:txBody>
        </p:sp>
        <p:cxnSp>
          <p:nvCxnSpPr>
            <p:cNvPr id="2372" name="Line 18"/>
            <p:cNvCxnSpPr/>
            <p:nvPr>
              <p:custDataLst>
                <p:tags r:id="rId12"/>
              </p:custDataLst>
            </p:nvPr>
          </p:nvCxnSpPr>
          <p:spPr>
            <a:xfrm>
              <a:off x="1655" y="1616"/>
              <a:ext cx="0" cy="635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sp>
          <p:nvSpPr>
            <p:cNvPr id="2373" name="Rectangle 19"/>
            <p:cNvSpPr/>
            <p:nvPr>
              <p:custDataLst>
                <p:tags r:id="rId13"/>
              </p:custDataLst>
            </p:nvPr>
          </p:nvSpPr>
          <p:spPr>
            <a:xfrm>
              <a:off x="1837" y="2840"/>
              <a:ext cx="272" cy="226"/>
            </a:xfrm>
            <a:prstGeom prst="rect">
              <a:avLst/>
            </a:prstGeom>
            <a:noFill/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p>
              <a:pPr algn="ctr"/>
              <a:r>
                <a:rPr lang="en-US" altLang="zh-CN" b="1" i="1">
                  <a:latin typeface="Times New Roman" panose="02020603050405020304" pitchFamily="18" charset="0"/>
                </a:rPr>
                <a:t>G</a:t>
              </a:r>
              <a:endParaRPr lang="en-US" altLang="zh-CN" b="1" i="1">
                <a:latin typeface="Times New Roman" panose="02020603050405020304" pitchFamily="18" charset="0"/>
              </a:endParaRPr>
            </a:p>
          </p:txBody>
        </p:sp>
        <p:cxnSp>
          <p:nvCxnSpPr>
            <p:cNvPr id="2374" name="Line 20"/>
            <p:cNvCxnSpPr/>
            <p:nvPr>
              <p:custDataLst>
                <p:tags r:id="rId14"/>
              </p:custDataLst>
            </p:nvPr>
          </p:nvCxnSpPr>
          <p:spPr>
            <a:xfrm flipV="1">
              <a:off x="2290" y="1525"/>
              <a:ext cx="0" cy="680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sp>
          <p:nvSpPr>
            <p:cNvPr id="2375" name="Text Box 21"/>
            <p:cNvSpPr/>
            <p:nvPr>
              <p:custDataLst>
                <p:tags r:id="rId15"/>
              </p:custDataLst>
            </p:nvPr>
          </p:nvSpPr>
          <p:spPr>
            <a:xfrm>
              <a:off x="2336" y="1570"/>
              <a:ext cx="240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p>
              <a:r>
                <a:rPr lang="en-US" altLang="zh-CN" sz="2400" b="1" i="1">
                  <a:latin typeface="Times New Roman" panose="02020603050405020304" pitchFamily="18" charset="0"/>
                </a:rPr>
                <a:t>F</a:t>
              </a:r>
              <a:endParaRPr lang="en-US" altLang="zh-CN" sz="2400" b="1" i="1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2376" name="Group 38"/>
          <p:cNvGrpSpPr/>
          <p:nvPr>
            <p:custDataLst>
              <p:tags r:id="rId16"/>
            </p:custDataLst>
          </p:nvPr>
        </p:nvGrpSpPr>
        <p:grpSpPr>
          <a:xfrm>
            <a:off x="6816725" y="2565400"/>
            <a:ext cx="2038350" cy="2517775"/>
            <a:chOff x="4105" y="1616"/>
            <a:chExt cx="1284" cy="1586"/>
          </a:xfrm>
        </p:grpSpPr>
        <p:cxnSp>
          <p:nvCxnSpPr>
            <p:cNvPr id="2377" name="Line 24"/>
            <p:cNvCxnSpPr/>
            <p:nvPr>
              <p:custDataLst>
                <p:tags r:id="rId17"/>
              </p:custDataLst>
            </p:nvPr>
          </p:nvCxnSpPr>
          <p:spPr>
            <a:xfrm>
              <a:off x="4105" y="1752"/>
              <a:ext cx="681" cy="0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78" name="Line 25"/>
            <p:cNvCxnSpPr/>
            <p:nvPr>
              <p:custDataLst>
                <p:tags r:id="rId18"/>
              </p:custDataLst>
            </p:nvPr>
          </p:nvCxnSpPr>
          <p:spPr>
            <a:xfrm flipV="1">
              <a:off x="4151" y="1616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79" name="Line 26"/>
            <p:cNvCxnSpPr/>
            <p:nvPr>
              <p:custDataLst>
                <p:tags r:id="rId19"/>
              </p:custDataLst>
            </p:nvPr>
          </p:nvCxnSpPr>
          <p:spPr>
            <a:xfrm flipV="1">
              <a:off x="4241" y="1616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80" name="Line 27"/>
            <p:cNvCxnSpPr/>
            <p:nvPr>
              <p:custDataLst>
                <p:tags r:id="rId20"/>
              </p:custDataLst>
            </p:nvPr>
          </p:nvCxnSpPr>
          <p:spPr>
            <a:xfrm flipV="1">
              <a:off x="4332" y="1616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81" name="Line 28"/>
            <p:cNvCxnSpPr/>
            <p:nvPr>
              <p:custDataLst>
                <p:tags r:id="rId21"/>
              </p:custDataLst>
            </p:nvPr>
          </p:nvCxnSpPr>
          <p:spPr>
            <a:xfrm flipV="1">
              <a:off x="4423" y="1616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82" name="Line 29"/>
            <p:cNvCxnSpPr/>
            <p:nvPr>
              <p:custDataLst>
                <p:tags r:id="rId22"/>
              </p:custDataLst>
            </p:nvPr>
          </p:nvCxnSpPr>
          <p:spPr>
            <a:xfrm flipV="1">
              <a:off x="4513" y="1616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83" name="Line 30"/>
            <p:cNvCxnSpPr/>
            <p:nvPr>
              <p:custDataLst>
                <p:tags r:id="rId23"/>
              </p:custDataLst>
            </p:nvPr>
          </p:nvCxnSpPr>
          <p:spPr>
            <a:xfrm flipV="1">
              <a:off x="4604" y="1616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84" name="Line 31"/>
            <p:cNvCxnSpPr/>
            <p:nvPr>
              <p:custDataLst>
                <p:tags r:id="rId24"/>
              </p:custDataLst>
            </p:nvPr>
          </p:nvCxnSpPr>
          <p:spPr>
            <a:xfrm>
              <a:off x="4786" y="2387"/>
              <a:ext cx="0" cy="58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sp>
          <p:nvSpPr>
            <p:cNvPr id="2385" name="Oval 32"/>
            <p:cNvSpPr/>
            <p:nvPr>
              <p:custDataLst>
                <p:tags r:id="rId25"/>
              </p:custDataLst>
            </p:nvPr>
          </p:nvSpPr>
          <p:spPr>
            <a:xfrm>
              <a:off x="4468" y="2038"/>
              <a:ext cx="635" cy="635"/>
            </a:xfrm>
            <a:prstGeom prst="ellipse">
              <a:avLst/>
            </a:prstGeom>
            <a:noFill/>
            <a:ln w="254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  <p:txBody>
            <a:bodyPr wrap="none" anchor="ctr" anchorCtr="0"/>
            <a:p/>
          </p:txBody>
        </p:sp>
        <p:cxnSp>
          <p:nvCxnSpPr>
            <p:cNvPr id="2386" name="Line 33"/>
            <p:cNvCxnSpPr/>
            <p:nvPr>
              <p:custDataLst>
                <p:tags r:id="rId26"/>
              </p:custDataLst>
            </p:nvPr>
          </p:nvCxnSpPr>
          <p:spPr>
            <a:xfrm>
              <a:off x="4468" y="1752"/>
              <a:ext cx="0" cy="635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sp>
          <p:nvSpPr>
            <p:cNvPr id="2387" name="Rectangle 34"/>
            <p:cNvSpPr/>
            <p:nvPr>
              <p:custDataLst>
                <p:tags r:id="rId27"/>
              </p:custDataLst>
            </p:nvPr>
          </p:nvSpPr>
          <p:spPr>
            <a:xfrm>
              <a:off x="4650" y="2976"/>
              <a:ext cx="272" cy="226"/>
            </a:xfrm>
            <a:prstGeom prst="rect">
              <a:avLst/>
            </a:prstGeom>
            <a:noFill/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p>
              <a:pPr algn="ctr"/>
              <a:r>
                <a:rPr lang="en-US" altLang="zh-CN" b="1" i="1">
                  <a:latin typeface="Times New Roman" panose="02020603050405020304" pitchFamily="18" charset="0"/>
                </a:rPr>
                <a:t>G</a:t>
              </a:r>
              <a:endParaRPr lang="en-US" altLang="zh-CN" b="1" i="1">
                <a:latin typeface="Times New Roman" panose="02020603050405020304" pitchFamily="18" charset="0"/>
              </a:endParaRPr>
            </a:p>
          </p:txBody>
        </p:sp>
        <p:cxnSp>
          <p:nvCxnSpPr>
            <p:cNvPr id="2388" name="Line 35"/>
            <p:cNvCxnSpPr/>
            <p:nvPr>
              <p:custDataLst>
                <p:tags r:id="rId28"/>
              </p:custDataLst>
            </p:nvPr>
          </p:nvCxnSpPr>
          <p:spPr>
            <a:xfrm flipV="1">
              <a:off x="5103" y="1661"/>
              <a:ext cx="0" cy="680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sp>
          <p:nvSpPr>
            <p:cNvPr id="2389" name="Text Box 36"/>
            <p:cNvSpPr/>
            <p:nvPr>
              <p:custDataLst>
                <p:tags r:id="rId29"/>
              </p:custDataLst>
            </p:nvPr>
          </p:nvSpPr>
          <p:spPr>
            <a:xfrm>
              <a:off x="5149" y="1706"/>
              <a:ext cx="240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p>
              <a:r>
                <a:rPr lang="en-US" altLang="zh-CN" sz="2400" b="1" i="1">
                  <a:latin typeface="Times New Roman" panose="02020603050405020304" pitchFamily="18" charset="0"/>
                </a:rPr>
                <a:t>F</a:t>
              </a:r>
              <a:endParaRPr lang="en-US" altLang="zh-CN" sz="2400" b="1" i="1">
                <a:latin typeface="Times New Roman" panose="02020603050405020304" pitchFamily="18" charset="0"/>
              </a:endParaRPr>
            </a:p>
          </p:txBody>
        </p:sp>
        <p:sp>
          <p:nvSpPr>
            <p:cNvPr id="2390" name="Rectangle 37"/>
            <p:cNvSpPr/>
            <p:nvPr>
              <p:custDataLst>
                <p:tags r:id="rId30"/>
              </p:custDataLst>
            </p:nvPr>
          </p:nvSpPr>
          <p:spPr>
            <a:xfrm>
              <a:off x="4468" y="2341"/>
              <a:ext cx="635" cy="91"/>
            </a:xfrm>
            <a:prstGeom prst="rect">
              <a:avLst/>
            </a:prstGeom>
            <a:solidFill>
              <a:srgbClr val="CCCCFF"/>
            </a:solidFill>
            <a:ln w="2540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p/>
          </p:txBody>
        </p:sp>
      </p:grpSp>
      <p:sp>
        <p:nvSpPr>
          <p:cNvPr id="2391" name="Text Box 40"/>
          <p:cNvSpPr/>
          <p:nvPr/>
        </p:nvSpPr>
        <p:spPr>
          <a:xfrm>
            <a:off x="1503680" y="5563870"/>
            <a:ext cx="891476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>
              <a:spcBef>
                <a:spcPct val="50000"/>
              </a:spcBef>
              <a:buFontTx/>
            </a:pP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动滑轮实质是一个动力臂是阻力臂</a:t>
            </a:r>
            <a:r>
              <a:rPr lang="en-US" altLang="zh-CN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2</a:t>
            </a: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倍的杠杆。</a:t>
            </a:r>
            <a:endParaRPr lang="zh-CN" altLang="en-US" sz="32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2280" name="Text Box 3"/>
          <p:cNvSpPr/>
          <p:nvPr/>
        </p:nvSpPr>
        <p:spPr>
          <a:xfrm>
            <a:off x="679768" y="697230"/>
            <a:ext cx="7145337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spcBef>
                <a:spcPct val="50000"/>
              </a:spcBef>
              <a:buFontTx/>
            </a:pPr>
            <a:r>
              <a:rPr lang="zh-CN" altLang="en-US" sz="4000" b="1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使用动滑轮时的理论分析</a:t>
            </a:r>
            <a:endParaRPr lang="zh-CN" altLang="en-US" sz="4000" b="1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1" dur="500"/>
                                        <p:tgtEl>
                                          <p:spTgt spid="2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37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16" dur="500" fill="hold"/>
                                        <p:tgtEl>
                                          <p:spTgt spid="2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60" grpId="0" bldLvl="0" animBg="1"/>
      <p:bldP spid="2391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360" name="AutoShape 4"/>
          <p:cNvSpPr/>
          <p:nvPr>
            <p:custDataLst>
              <p:tags r:id="rId1"/>
            </p:custDataLst>
          </p:nvPr>
        </p:nvSpPr>
        <p:spPr>
          <a:xfrm>
            <a:off x="5664200" y="3429000"/>
            <a:ext cx="1079500" cy="685800"/>
          </a:xfrm>
          <a:prstGeom prst="rightArrow">
            <a:avLst>
              <a:gd name="adj1" fmla="val 50000"/>
              <a:gd name="adj2" fmla="val 39351"/>
            </a:avLst>
          </a:prstGeom>
          <a:solidFill>
            <a:srgbClr val="CCCC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p>
            <a:pPr>
              <a:buFontTx/>
            </a:pPr>
          </a:p>
        </p:txBody>
      </p:sp>
      <p:grpSp>
        <p:nvGrpSpPr>
          <p:cNvPr id="2362" name="Group 22"/>
          <p:cNvGrpSpPr/>
          <p:nvPr>
            <p:custDataLst>
              <p:tags r:id="rId2"/>
            </p:custDataLst>
          </p:nvPr>
        </p:nvGrpSpPr>
        <p:grpSpPr>
          <a:xfrm>
            <a:off x="3575050" y="2492375"/>
            <a:ext cx="2038350" cy="2517775"/>
            <a:chOff x="1292" y="1480"/>
            <a:chExt cx="1284" cy="1586"/>
          </a:xfrm>
        </p:grpSpPr>
        <p:cxnSp>
          <p:nvCxnSpPr>
            <p:cNvPr id="2363" name="Line 9"/>
            <p:cNvCxnSpPr/>
            <p:nvPr>
              <p:custDataLst>
                <p:tags r:id="rId3"/>
              </p:custDataLst>
            </p:nvPr>
          </p:nvCxnSpPr>
          <p:spPr>
            <a:xfrm>
              <a:off x="1292" y="1616"/>
              <a:ext cx="681" cy="0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64" name="Line 10"/>
            <p:cNvCxnSpPr/>
            <p:nvPr>
              <p:custDataLst>
                <p:tags r:id="rId4"/>
              </p:custDataLst>
            </p:nvPr>
          </p:nvCxnSpPr>
          <p:spPr>
            <a:xfrm flipV="1">
              <a:off x="1338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65" name="Line 11"/>
            <p:cNvCxnSpPr/>
            <p:nvPr>
              <p:custDataLst>
                <p:tags r:id="rId5"/>
              </p:custDataLst>
            </p:nvPr>
          </p:nvCxnSpPr>
          <p:spPr>
            <a:xfrm flipV="1">
              <a:off x="1428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66" name="Line 12"/>
            <p:cNvCxnSpPr/>
            <p:nvPr>
              <p:custDataLst>
                <p:tags r:id="rId6"/>
              </p:custDataLst>
            </p:nvPr>
          </p:nvCxnSpPr>
          <p:spPr>
            <a:xfrm flipV="1">
              <a:off x="1519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67" name="Line 13"/>
            <p:cNvCxnSpPr/>
            <p:nvPr>
              <p:custDataLst>
                <p:tags r:id="rId7"/>
              </p:custDataLst>
            </p:nvPr>
          </p:nvCxnSpPr>
          <p:spPr>
            <a:xfrm flipV="1">
              <a:off x="1610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68" name="Line 14"/>
            <p:cNvCxnSpPr/>
            <p:nvPr>
              <p:custDataLst>
                <p:tags r:id="rId8"/>
              </p:custDataLst>
            </p:nvPr>
          </p:nvCxnSpPr>
          <p:spPr>
            <a:xfrm flipV="1">
              <a:off x="1700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69" name="Line 15"/>
            <p:cNvCxnSpPr/>
            <p:nvPr>
              <p:custDataLst>
                <p:tags r:id="rId9"/>
              </p:custDataLst>
            </p:nvPr>
          </p:nvCxnSpPr>
          <p:spPr>
            <a:xfrm flipV="1">
              <a:off x="1791" y="1480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70" name="Line 16"/>
            <p:cNvCxnSpPr/>
            <p:nvPr>
              <p:custDataLst>
                <p:tags r:id="rId10"/>
              </p:custDataLst>
            </p:nvPr>
          </p:nvCxnSpPr>
          <p:spPr>
            <a:xfrm>
              <a:off x="1973" y="2251"/>
              <a:ext cx="0" cy="58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sp>
          <p:nvSpPr>
            <p:cNvPr id="2371" name="Oval 17"/>
            <p:cNvSpPr/>
            <p:nvPr>
              <p:custDataLst>
                <p:tags r:id="rId11"/>
              </p:custDataLst>
            </p:nvPr>
          </p:nvSpPr>
          <p:spPr>
            <a:xfrm>
              <a:off x="1655" y="1902"/>
              <a:ext cx="635" cy="635"/>
            </a:xfrm>
            <a:prstGeom prst="ellipse">
              <a:avLst/>
            </a:prstGeom>
            <a:noFill/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p/>
          </p:txBody>
        </p:sp>
        <p:cxnSp>
          <p:nvCxnSpPr>
            <p:cNvPr id="2372" name="Line 18"/>
            <p:cNvCxnSpPr/>
            <p:nvPr>
              <p:custDataLst>
                <p:tags r:id="rId12"/>
              </p:custDataLst>
            </p:nvPr>
          </p:nvCxnSpPr>
          <p:spPr>
            <a:xfrm>
              <a:off x="1655" y="1616"/>
              <a:ext cx="0" cy="635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sp>
          <p:nvSpPr>
            <p:cNvPr id="2373" name="Rectangle 19"/>
            <p:cNvSpPr/>
            <p:nvPr>
              <p:custDataLst>
                <p:tags r:id="rId13"/>
              </p:custDataLst>
            </p:nvPr>
          </p:nvSpPr>
          <p:spPr>
            <a:xfrm>
              <a:off x="1837" y="2840"/>
              <a:ext cx="272" cy="226"/>
            </a:xfrm>
            <a:prstGeom prst="rect">
              <a:avLst/>
            </a:prstGeom>
            <a:noFill/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p>
              <a:pPr algn="ctr"/>
              <a:r>
                <a:rPr lang="en-US" altLang="zh-CN" b="1" i="1">
                  <a:latin typeface="Times New Roman" panose="02020603050405020304" pitchFamily="18" charset="0"/>
                </a:rPr>
                <a:t>G</a:t>
              </a:r>
              <a:endParaRPr lang="en-US" altLang="zh-CN" b="1" i="1">
                <a:latin typeface="Times New Roman" panose="02020603050405020304" pitchFamily="18" charset="0"/>
              </a:endParaRPr>
            </a:p>
          </p:txBody>
        </p:sp>
        <p:cxnSp>
          <p:nvCxnSpPr>
            <p:cNvPr id="2374" name="Line 20"/>
            <p:cNvCxnSpPr/>
            <p:nvPr>
              <p:custDataLst>
                <p:tags r:id="rId14"/>
              </p:custDataLst>
            </p:nvPr>
          </p:nvCxnSpPr>
          <p:spPr>
            <a:xfrm flipV="1">
              <a:off x="2290" y="1525"/>
              <a:ext cx="0" cy="680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sp>
          <p:nvSpPr>
            <p:cNvPr id="2375" name="Text Box 21"/>
            <p:cNvSpPr/>
            <p:nvPr>
              <p:custDataLst>
                <p:tags r:id="rId15"/>
              </p:custDataLst>
            </p:nvPr>
          </p:nvSpPr>
          <p:spPr>
            <a:xfrm>
              <a:off x="2336" y="1570"/>
              <a:ext cx="240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p>
              <a:r>
                <a:rPr lang="en-US" altLang="zh-CN" sz="2400" b="1" i="1">
                  <a:latin typeface="Times New Roman" panose="02020603050405020304" pitchFamily="18" charset="0"/>
                </a:rPr>
                <a:t>F</a:t>
              </a:r>
              <a:endParaRPr lang="en-US" altLang="zh-CN" sz="2400" b="1" i="1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2376" name="Group 38"/>
          <p:cNvGrpSpPr/>
          <p:nvPr>
            <p:custDataLst>
              <p:tags r:id="rId16"/>
            </p:custDataLst>
          </p:nvPr>
        </p:nvGrpSpPr>
        <p:grpSpPr>
          <a:xfrm>
            <a:off x="6816725" y="2565400"/>
            <a:ext cx="2038350" cy="2517775"/>
            <a:chOff x="4105" y="1616"/>
            <a:chExt cx="1284" cy="1586"/>
          </a:xfrm>
        </p:grpSpPr>
        <p:cxnSp>
          <p:nvCxnSpPr>
            <p:cNvPr id="2377" name="Line 24"/>
            <p:cNvCxnSpPr/>
            <p:nvPr>
              <p:custDataLst>
                <p:tags r:id="rId17"/>
              </p:custDataLst>
            </p:nvPr>
          </p:nvCxnSpPr>
          <p:spPr>
            <a:xfrm>
              <a:off x="4105" y="1752"/>
              <a:ext cx="681" cy="0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78" name="Line 25"/>
            <p:cNvCxnSpPr/>
            <p:nvPr>
              <p:custDataLst>
                <p:tags r:id="rId18"/>
              </p:custDataLst>
            </p:nvPr>
          </p:nvCxnSpPr>
          <p:spPr>
            <a:xfrm flipV="1">
              <a:off x="4151" y="1616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79" name="Line 26"/>
            <p:cNvCxnSpPr/>
            <p:nvPr>
              <p:custDataLst>
                <p:tags r:id="rId19"/>
              </p:custDataLst>
            </p:nvPr>
          </p:nvCxnSpPr>
          <p:spPr>
            <a:xfrm flipV="1">
              <a:off x="4241" y="1616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80" name="Line 27"/>
            <p:cNvCxnSpPr/>
            <p:nvPr>
              <p:custDataLst>
                <p:tags r:id="rId20"/>
              </p:custDataLst>
            </p:nvPr>
          </p:nvCxnSpPr>
          <p:spPr>
            <a:xfrm flipV="1">
              <a:off x="4332" y="1616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81" name="Line 28"/>
            <p:cNvCxnSpPr/>
            <p:nvPr>
              <p:custDataLst>
                <p:tags r:id="rId21"/>
              </p:custDataLst>
            </p:nvPr>
          </p:nvCxnSpPr>
          <p:spPr>
            <a:xfrm flipV="1">
              <a:off x="4423" y="1616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82" name="Line 29"/>
            <p:cNvCxnSpPr/>
            <p:nvPr>
              <p:custDataLst>
                <p:tags r:id="rId22"/>
              </p:custDataLst>
            </p:nvPr>
          </p:nvCxnSpPr>
          <p:spPr>
            <a:xfrm flipV="1">
              <a:off x="4513" y="1616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83" name="Line 30"/>
            <p:cNvCxnSpPr/>
            <p:nvPr>
              <p:custDataLst>
                <p:tags r:id="rId23"/>
              </p:custDataLst>
            </p:nvPr>
          </p:nvCxnSpPr>
          <p:spPr>
            <a:xfrm flipV="1">
              <a:off x="4604" y="1616"/>
              <a:ext cx="136" cy="12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84" name="Line 31"/>
            <p:cNvCxnSpPr/>
            <p:nvPr>
              <p:custDataLst>
                <p:tags r:id="rId24"/>
              </p:custDataLst>
            </p:nvPr>
          </p:nvCxnSpPr>
          <p:spPr>
            <a:xfrm>
              <a:off x="4786" y="2387"/>
              <a:ext cx="0" cy="58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sp>
          <p:nvSpPr>
            <p:cNvPr id="2385" name="Oval 32"/>
            <p:cNvSpPr/>
            <p:nvPr>
              <p:custDataLst>
                <p:tags r:id="rId25"/>
              </p:custDataLst>
            </p:nvPr>
          </p:nvSpPr>
          <p:spPr>
            <a:xfrm>
              <a:off x="4468" y="2038"/>
              <a:ext cx="635" cy="635"/>
            </a:xfrm>
            <a:prstGeom prst="ellipse">
              <a:avLst/>
            </a:prstGeom>
            <a:noFill/>
            <a:ln w="254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  <p:txBody>
            <a:bodyPr wrap="none" anchor="ctr" anchorCtr="0"/>
            <a:p/>
          </p:txBody>
        </p:sp>
        <p:cxnSp>
          <p:nvCxnSpPr>
            <p:cNvPr id="2386" name="Line 33"/>
            <p:cNvCxnSpPr/>
            <p:nvPr>
              <p:custDataLst>
                <p:tags r:id="rId26"/>
              </p:custDataLst>
            </p:nvPr>
          </p:nvCxnSpPr>
          <p:spPr>
            <a:xfrm>
              <a:off x="4468" y="1752"/>
              <a:ext cx="0" cy="635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sp>
          <p:nvSpPr>
            <p:cNvPr id="2387" name="Rectangle 34"/>
            <p:cNvSpPr/>
            <p:nvPr>
              <p:custDataLst>
                <p:tags r:id="rId27"/>
              </p:custDataLst>
            </p:nvPr>
          </p:nvSpPr>
          <p:spPr>
            <a:xfrm>
              <a:off x="4650" y="2976"/>
              <a:ext cx="272" cy="226"/>
            </a:xfrm>
            <a:prstGeom prst="rect">
              <a:avLst/>
            </a:prstGeom>
            <a:noFill/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p>
              <a:pPr algn="ctr"/>
              <a:r>
                <a:rPr lang="en-US" altLang="zh-CN" b="1" i="1">
                  <a:latin typeface="Times New Roman" panose="02020603050405020304" pitchFamily="18" charset="0"/>
                </a:rPr>
                <a:t>G</a:t>
              </a:r>
              <a:endParaRPr lang="en-US" altLang="zh-CN" b="1" i="1">
                <a:latin typeface="Times New Roman" panose="02020603050405020304" pitchFamily="18" charset="0"/>
              </a:endParaRPr>
            </a:p>
          </p:txBody>
        </p:sp>
        <p:cxnSp>
          <p:nvCxnSpPr>
            <p:cNvPr id="2388" name="Line 35"/>
            <p:cNvCxnSpPr/>
            <p:nvPr>
              <p:custDataLst>
                <p:tags r:id="rId28"/>
              </p:custDataLst>
            </p:nvPr>
          </p:nvCxnSpPr>
          <p:spPr>
            <a:xfrm flipV="1">
              <a:off x="5103" y="1661"/>
              <a:ext cx="0" cy="680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sp>
          <p:nvSpPr>
            <p:cNvPr id="2389" name="Text Box 36"/>
            <p:cNvSpPr/>
            <p:nvPr>
              <p:custDataLst>
                <p:tags r:id="rId29"/>
              </p:custDataLst>
            </p:nvPr>
          </p:nvSpPr>
          <p:spPr>
            <a:xfrm>
              <a:off x="5149" y="1706"/>
              <a:ext cx="240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p>
              <a:r>
                <a:rPr lang="en-US" altLang="zh-CN" sz="2400" b="1" i="1">
                  <a:latin typeface="Times New Roman" panose="02020603050405020304" pitchFamily="18" charset="0"/>
                </a:rPr>
                <a:t>F</a:t>
              </a:r>
              <a:endParaRPr lang="en-US" altLang="zh-CN" sz="2400" b="1" i="1">
                <a:latin typeface="Times New Roman" panose="02020603050405020304" pitchFamily="18" charset="0"/>
              </a:endParaRPr>
            </a:p>
          </p:txBody>
        </p:sp>
        <p:sp>
          <p:nvSpPr>
            <p:cNvPr id="2390" name="Rectangle 37"/>
            <p:cNvSpPr/>
            <p:nvPr>
              <p:custDataLst>
                <p:tags r:id="rId30"/>
              </p:custDataLst>
            </p:nvPr>
          </p:nvSpPr>
          <p:spPr>
            <a:xfrm>
              <a:off x="4468" y="2341"/>
              <a:ext cx="635" cy="91"/>
            </a:xfrm>
            <a:prstGeom prst="rect">
              <a:avLst/>
            </a:prstGeom>
            <a:solidFill>
              <a:srgbClr val="CCCCFF"/>
            </a:solidFill>
            <a:ln w="2540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p/>
          </p:txBody>
        </p:sp>
      </p:grpSp>
      <p:sp>
        <p:nvSpPr>
          <p:cNvPr id="2391" name="Text Box 40"/>
          <p:cNvSpPr/>
          <p:nvPr/>
        </p:nvSpPr>
        <p:spPr>
          <a:xfrm>
            <a:off x="1503680" y="5563870"/>
            <a:ext cx="891476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>
              <a:spcBef>
                <a:spcPct val="50000"/>
              </a:spcBef>
              <a:buFontTx/>
            </a:pP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动滑轮实质是一个动力臂是阻力臂</a:t>
            </a:r>
            <a:r>
              <a:rPr lang="en-US" altLang="zh-CN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2</a:t>
            </a: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倍的杠杆。</a:t>
            </a:r>
            <a:endParaRPr lang="zh-CN" altLang="en-US" sz="32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2280" name="Text Box 3"/>
          <p:cNvSpPr/>
          <p:nvPr/>
        </p:nvSpPr>
        <p:spPr>
          <a:xfrm>
            <a:off x="679768" y="697230"/>
            <a:ext cx="7145337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spcBef>
                <a:spcPct val="50000"/>
              </a:spcBef>
              <a:buFontTx/>
            </a:pPr>
            <a:r>
              <a:rPr lang="zh-CN" altLang="en-US" sz="4000" b="1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使用动滑轮时的理论分析</a:t>
            </a:r>
            <a:endParaRPr lang="zh-CN" altLang="en-US" sz="4000" b="1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1" dur="500"/>
                                        <p:tgtEl>
                                          <p:spTgt spid="2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37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16" dur="500" fill="hold"/>
                                        <p:tgtEl>
                                          <p:spTgt spid="2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60" grpId="0" bldLvl="0" animBg="1"/>
      <p:bldP spid="2391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5841" name="标题 1"/>
          <p:cNvSpPr>
            <a:spLocks noGrp="1"/>
          </p:cNvSpPr>
          <p:nvPr>
            <p:ph type="title"/>
          </p:nvPr>
        </p:nvSpPr>
        <p:spPr>
          <a:xfrm>
            <a:off x="1282700" y="212725"/>
            <a:ext cx="10972800" cy="1143000"/>
          </a:xfrm>
        </p:spPr>
        <p:txBody>
          <a:bodyPr anchor="ctr"/>
          <a:p>
            <a:pPr defTabSz="914400"/>
            <a:r>
              <a:rPr lang="zh-CN" altLang="en-US" kern="1200" baseline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若拉力F沿斜上方拉，F=    G</a:t>
            </a:r>
            <a:r>
              <a:rPr lang="zh-CN" altLang="en-US" kern="1200" baseline="-250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物</a:t>
            </a:r>
            <a:r>
              <a:rPr lang="zh-CN" altLang="en-US" kern="1200" baseline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吗？ </a:t>
            </a:r>
            <a:endParaRPr lang="zh-CN" altLang="en-US" kern="1200" baseline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35843" name="文本框 26626"/>
          <p:cNvSpPr txBox="1"/>
          <p:nvPr/>
        </p:nvSpPr>
        <p:spPr>
          <a:xfrm>
            <a:off x="6972300" y="263525"/>
            <a:ext cx="533400" cy="5207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spcBef>
                <a:spcPct val="50000"/>
              </a:spcBef>
            </a:pPr>
            <a:r>
              <a:rPr lang="en-US" altLang="zh-CN" sz="2800" b="1" dirty="0">
                <a:solidFill>
                  <a:schemeClr val="accent2"/>
                </a:solidFill>
                <a:latin typeface="汉仪楷体简" panose="02010600000101010101" charset="-128"/>
                <a:ea typeface="汉仪楷体简" panose="02010600000101010101" charset="-128"/>
              </a:rPr>
              <a:t>1</a:t>
            </a:r>
            <a:endParaRPr lang="en-US" altLang="zh-CN" sz="2800" b="1" dirty="0">
              <a:solidFill>
                <a:schemeClr val="accent2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35844" name="文本框 26627"/>
          <p:cNvSpPr txBox="1"/>
          <p:nvPr/>
        </p:nvSpPr>
        <p:spPr>
          <a:xfrm>
            <a:off x="6972300" y="784225"/>
            <a:ext cx="533400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spcBef>
                <a:spcPct val="50000"/>
              </a:spcBef>
            </a:pPr>
            <a:r>
              <a:rPr lang="en-US" altLang="zh-CN" sz="2800" b="1" dirty="0">
                <a:solidFill>
                  <a:schemeClr val="accent2"/>
                </a:solidFill>
                <a:latin typeface="汉仪楷体简" panose="02010600000101010101" charset="-128"/>
                <a:ea typeface="汉仪楷体简" panose="02010600000101010101" charset="-128"/>
              </a:rPr>
              <a:t>2</a:t>
            </a:r>
            <a:endParaRPr lang="en-US" altLang="zh-CN" sz="2800" b="1" dirty="0">
              <a:solidFill>
                <a:schemeClr val="accent2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35845" name="直接连接符 26628"/>
          <p:cNvSpPr/>
          <p:nvPr/>
        </p:nvSpPr>
        <p:spPr>
          <a:xfrm>
            <a:off x="6972300" y="784225"/>
            <a:ext cx="533400" cy="1588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5846" name="椭圆 26629"/>
          <p:cNvSpPr/>
          <p:nvPr/>
        </p:nvSpPr>
        <p:spPr>
          <a:xfrm>
            <a:off x="2590800" y="2209800"/>
            <a:ext cx="1676400" cy="1676400"/>
          </a:xfrm>
          <a:prstGeom prst="ellipse">
            <a:avLst/>
          </a:prstGeom>
          <a:noFill/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35847" name="椭圆 26630"/>
          <p:cNvSpPr/>
          <p:nvPr/>
        </p:nvSpPr>
        <p:spPr>
          <a:xfrm>
            <a:off x="3352800" y="2971800"/>
            <a:ext cx="152400" cy="152400"/>
          </a:xfrm>
          <a:prstGeom prst="ellipse">
            <a:avLst/>
          </a:prstGeom>
          <a:solidFill>
            <a:srgbClr val="FF0000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35848" name="直接连接符 26631"/>
          <p:cNvSpPr/>
          <p:nvPr/>
        </p:nvSpPr>
        <p:spPr>
          <a:xfrm>
            <a:off x="3429000" y="3048000"/>
            <a:ext cx="0" cy="205740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5849" name="矩形 26632"/>
          <p:cNvSpPr/>
          <p:nvPr/>
        </p:nvSpPr>
        <p:spPr>
          <a:xfrm>
            <a:off x="3048000" y="5105400"/>
            <a:ext cx="838200" cy="685800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35850" name="直接连接符 26633"/>
          <p:cNvSpPr/>
          <p:nvPr/>
        </p:nvSpPr>
        <p:spPr>
          <a:xfrm>
            <a:off x="3429000" y="3048000"/>
            <a:ext cx="0" cy="1295400"/>
          </a:xfrm>
          <a:prstGeom prst="line">
            <a:avLst/>
          </a:prstGeom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p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5851" name="直接连接符 26634"/>
          <p:cNvSpPr/>
          <p:nvPr/>
        </p:nvSpPr>
        <p:spPr>
          <a:xfrm flipV="1">
            <a:off x="4267200" y="2362200"/>
            <a:ext cx="0" cy="685800"/>
          </a:xfrm>
          <a:prstGeom prst="line">
            <a:avLst/>
          </a:prstGeom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p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5852" name="文本框 26635"/>
          <p:cNvSpPr txBox="1"/>
          <p:nvPr/>
        </p:nvSpPr>
        <p:spPr>
          <a:xfrm>
            <a:off x="3429000" y="4006850"/>
            <a:ext cx="838200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spcBef>
                <a:spcPct val="50000"/>
              </a:spcBef>
            </a:pPr>
            <a:r>
              <a:rPr lang="en-US" altLang="zh-CN" sz="2800" b="1" dirty="0">
                <a:latin typeface="汉仪楷体简" panose="02010600000101010101" charset="-128"/>
                <a:ea typeface="汉仪楷体简" panose="02010600000101010101" charset="-128"/>
              </a:rPr>
              <a:t>F</a:t>
            </a:r>
            <a:r>
              <a:rPr lang="en-US" altLang="zh-CN" sz="2800" b="1" baseline="-25000" dirty="0">
                <a:latin typeface="汉仪楷体简" panose="02010600000101010101" charset="-128"/>
                <a:ea typeface="汉仪楷体简" panose="02010600000101010101" charset="-128"/>
              </a:rPr>
              <a:t>2</a:t>
            </a:r>
            <a:endParaRPr lang="en-US" altLang="zh-CN" sz="2800" b="1" baseline="-25000" dirty="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35853" name="文本框 26636"/>
          <p:cNvSpPr txBox="1"/>
          <p:nvPr/>
        </p:nvSpPr>
        <p:spPr>
          <a:xfrm>
            <a:off x="4267200" y="2133600"/>
            <a:ext cx="685800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spcBef>
                <a:spcPct val="50000"/>
              </a:spcBef>
            </a:pPr>
            <a:r>
              <a:rPr lang="en-US" altLang="zh-CN" sz="2800" b="1" dirty="0">
                <a:latin typeface="汉仪楷体简" panose="02010600000101010101" charset="-128"/>
                <a:ea typeface="汉仪楷体简" panose="02010600000101010101" charset="-128"/>
              </a:rPr>
              <a:t>F</a:t>
            </a:r>
            <a:r>
              <a:rPr lang="en-US" altLang="zh-CN" sz="2800" b="1" baseline="-25000" dirty="0">
                <a:latin typeface="汉仪楷体简" panose="02010600000101010101" charset="-128"/>
                <a:ea typeface="汉仪楷体简" panose="02010600000101010101" charset="-128"/>
              </a:rPr>
              <a:t>1</a:t>
            </a:r>
            <a:endParaRPr lang="en-US" altLang="zh-CN" sz="2800" b="1" baseline="-25000" dirty="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35854" name="文本框 26637"/>
          <p:cNvSpPr txBox="1"/>
          <p:nvPr/>
        </p:nvSpPr>
        <p:spPr>
          <a:xfrm>
            <a:off x="3200400" y="5105400"/>
            <a:ext cx="533400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spcBef>
                <a:spcPct val="50000"/>
              </a:spcBef>
            </a:pPr>
            <a:r>
              <a:rPr lang="en-US" altLang="zh-CN" sz="2800" b="1" dirty="0">
                <a:latin typeface="汉仪楷体简" panose="02010600000101010101" charset="-128"/>
                <a:ea typeface="汉仪楷体简" panose="02010600000101010101" charset="-128"/>
              </a:rPr>
              <a:t>G</a:t>
            </a:r>
            <a:endParaRPr lang="en-US" altLang="zh-CN" sz="2800" b="1" dirty="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35855" name="直接连接符 26638"/>
          <p:cNvSpPr/>
          <p:nvPr/>
        </p:nvSpPr>
        <p:spPr>
          <a:xfrm flipH="1">
            <a:off x="2590800" y="3048000"/>
            <a:ext cx="1676400" cy="0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5856" name="直接连接符 26639"/>
          <p:cNvSpPr/>
          <p:nvPr/>
        </p:nvSpPr>
        <p:spPr>
          <a:xfrm>
            <a:off x="2590800" y="3048000"/>
            <a:ext cx="838200" cy="0"/>
          </a:xfrm>
          <a:prstGeom prst="line">
            <a:avLst/>
          </a:prstGeom>
          <a:ln w="28575" cap="flat" cmpd="sng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5857" name="左大括号 26640"/>
          <p:cNvSpPr/>
          <p:nvPr/>
        </p:nvSpPr>
        <p:spPr>
          <a:xfrm rot="-5400000">
            <a:off x="3238500" y="2400300"/>
            <a:ext cx="381000" cy="1676400"/>
          </a:xfrm>
          <a:prstGeom prst="leftBrace">
            <a:avLst>
              <a:gd name="adj1" fmla="val 36361"/>
              <a:gd name="adj2" fmla="val 61171"/>
            </a:avLst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35858" name="左大括号 26641"/>
          <p:cNvSpPr/>
          <p:nvPr/>
        </p:nvSpPr>
        <p:spPr>
          <a:xfrm rot="5400000">
            <a:off x="2819400" y="2438400"/>
            <a:ext cx="381000" cy="838200"/>
          </a:xfrm>
          <a:prstGeom prst="leftBrace">
            <a:avLst>
              <a:gd name="adj1" fmla="val 18180"/>
              <a:gd name="adj2" fmla="val 50000"/>
            </a:avLst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35859" name="文本框 26642"/>
          <p:cNvSpPr txBox="1"/>
          <p:nvPr/>
        </p:nvSpPr>
        <p:spPr>
          <a:xfrm>
            <a:off x="3429000" y="3276600"/>
            <a:ext cx="685800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spcBef>
                <a:spcPct val="50000"/>
              </a:spcBef>
            </a:pPr>
            <a:r>
              <a:rPr lang="en-US" altLang="zh-CN" sz="2800" b="1" dirty="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</a:rPr>
              <a:t>L</a:t>
            </a:r>
            <a:r>
              <a:rPr lang="en-US" altLang="zh-CN" sz="2800" b="1" baseline="-25000" dirty="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</a:rPr>
              <a:t>1</a:t>
            </a:r>
            <a:endParaRPr lang="en-US" altLang="zh-CN" sz="2800" b="1" baseline="-25000" dirty="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35860" name="文本框 26643"/>
          <p:cNvSpPr txBox="1"/>
          <p:nvPr/>
        </p:nvSpPr>
        <p:spPr>
          <a:xfrm>
            <a:off x="2819400" y="2286000"/>
            <a:ext cx="685800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spcBef>
                <a:spcPct val="50000"/>
              </a:spcBef>
            </a:pPr>
            <a:r>
              <a:rPr lang="en-US" altLang="zh-CN" sz="2800" b="1" dirty="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</a:rPr>
              <a:t>L</a:t>
            </a:r>
            <a:r>
              <a:rPr lang="en-US" altLang="zh-CN" sz="2800" b="1" baseline="-25000" dirty="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</a:rPr>
              <a:t>2</a:t>
            </a:r>
            <a:endParaRPr lang="en-US" altLang="zh-CN" sz="2800" b="1" baseline="-25000" dirty="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35861" name="直接连接符 26644"/>
          <p:cNvSpPr/>
          <p:nvPr/>
        </p:nvSpPr>
        <p:spPr>
          <a:xfrm flipV="1">
            <a:off x="2590800" y="2133600"/>
            <a:ext cx="0" cy="83820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5862" name="矩形 26645"/>
          <p:cNvSpPr/>
          <p:nvPr/>
        </p:nvSpPr>
        <p:spPr>
          <a:xfrm>
            <a:off x="2133600" y="1905000"/>
            <a:ext cx="914400" cy="304800"/>
          </a:xfrm>
          <a:prstGeom prst="rect">
            <a:avLst/>
          </a:prstGeom>
          <a:noFill/>
          <a:ln w="2857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35863" name="直接连接符 26646"/>
          <p:cNvSpPr/>
          <p:nvPr/>
        </p:nvSpPr>
        <p:spPr>
          <a:xfrm flipV="1">
            <a:off x="2209800" y="1905000"/>
            <a:ext cx="152400" cy="3048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5864" name="直接连接符 26647"/>
          <p:cNvSpPr/>
          <p:nvPr/>
        </p:nvSpPr>
        <p:spPr>
          <a:xfrm flipV="1">
            <a:off x="2514600" y="1905000"/>
            <a:ext cx="152400" cy="3048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5865" name="直接连接符 26648"/>
          <p:cNvSpPr/>
          <p:nvPr/>
        </p:nvSpPr>
        <p:spPr>
          <a:xfrm flipV="1">
            <a:off x="2819400" y="1905000"/>
            <a:ext cx="152400" cy="3048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5866" name="文本框 26649"/>
          <p:cNvSpPr txBox="1"/>
          <p:nvPr/>
        </p:nvSpPr>
        <p:spPr>
          <a:xfrm>
            <a:off x="2133600" y="2667000"/>
            <a:ext cx="609600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spcBef>
                <a:spcPct val="50000"/>
              </a:spcBef>
            </a:pPr>
            <a:r>
              <a:rPr lang="en-US" altLang="zh-CN" sz="2800" b="1" dirty="0">
                <a:solidFill>
                  <a:srgbClr val="333399"/>
                </a:solidFill>
                <a:latin typeface="汉仪楷体简" panose="02010600000101010101" charset="-128"/>
                <a:ea typeface="汉仪楷体简" panose="02010600000101010101" charset="-128"/>
              </a:rPr>
              <a:t>O</a:t>
            </a:r>
            <a:endParaRPr lang="en-US" altLang="zh-CN" sz="2800" b="1" dirty="0">
              <a:solidFill>
                <a:srgbClr val="333399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26651" name="直接连接符 26650"/>
          <p:cNvSpPr/>
          <p:nvPr/>
        </p:nvSpPr>
        <p:spPr>
          <a:xfrm flipV="1">
            <a:off x="3935413" y="3141663"/>
            <a:ext cx="914400" cy="609600"/>
          </a:xfrm>
          <a:prstGeom prst="line">
            <a:avLst/>
          </a:prstGeom>
          <a:ln w="38100" cap="flat" cmpd="sng">
            <a:solidFill>
              <a:schemeClr val="accent2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p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6652" name="直接连接符 26651"/>
          <p:cNvSpPr/>
          <p:nvPr/>
        </p:nvSpPr>
        <p:spPr>
          <a:xfrm flipH="1">
            <a:off x="3101975" y="3789363"/>
            <a:ext cx="762000" cy="452437"/>
          </a:xfrm>
          <a:prstGeom prst="line">
            <a:avLst/>
          </a:prstGeom>
          <a:ln w="38100" cap="flat" cmpd="sng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6653" name="直接连接符 26652"/>
          <p:cNvSpPr/>
          <p:nvPr/>
        </p:nvSpPr>
        <p:spPr>
          <a:xfrm>
            <a:off x="2590800" y="3048000"/>
            <a:ext cx="609600" cy="1066800"/>
          </a:xfrm>
          <a:prstGeom prst="line">
            <a:avLst/>
          </a:prstGeom>
          <a:ln w="38100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6654" name="左大括号 26653"/>
          <p:cNvSpPr/>
          <p:nvPr/>
        </p:nvSpPr>
        <p:spPr>
          <a:xfrm rot="-1811887">
            <a:off x="2438400" y="3090863"/>
            <a:ext cx="533400" cy="1219200"/>
          </a:xfrm>
          <a:prstGeom prst="leftBrace">
            <a:avLst>
              <a:gd name="adj1" fmla="val 18888"/>
              <a:gd name="adj2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p>
            <a:endParaRPr lang="zh-CN" altLang="en-US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26655" name="文本框 26654"/>
          <p:cNvSpPr txBox="1"/>
          <p:nvPr/>
        </p:nvSpPr>
        <p:spPr>
          <a:xfrm>
            <a:off x="4800600" y="2781300"/>
            <a:ext cx="685800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spcBef>
                <a:spcPct val="50000"/>
              </a:spcBef>
            </a:pPr>
            <a:r>
              <a:rPr lang="en-US" altLang="zh-CN" sz="2800" b="1" dirty="0">
                <a:solidFill>
                  <a:schemeClr val="accent2"/>
                </a:solidFill>
                <a:latin typeface="汉仪楷体简" panose="02010600000101010101" charset="-128"/>
                <a:ea typeface="汉仪楷体简" panose="02010600000101010101" charset="-128"/>
              </a:rPr>
              <a:t>F</a:t>
            </a:r>
            <a:r>
              <a:rPr lang="en-US" altLang="zh-CN" sz="2800" b="1" baseline="-25000" dirty="0">
                <a:solidFill>
                  <a:schemeClr val="accent2"/>
                </a:solidFill>
                <a:latin typeface="汉仪楷体简" panose="02010600000101010101" charset="-128"/>
                <a:ea typeface="汉仪楷体简" panose="02010600000101010101" charset="-128"/>
              </a:rPr>
              <a:t>1</a:t>
            </a:r>
            <a:r>
              <a:rPr lang="en-US" altLang="zh-CN" sz="2800" b="1" baseline="30000" dirty="0">
                <a:solidFill>
                  <a:schemeClr val="accent2"/>
                </a:solidFill>
                <a:latin typeface="汉仪楷体简" panose="02010600000101010101" charset="-128"/>
                <a:ea typeface="汉仪楷体简" panose="02010600000101010101" charset="-128"/>
              </a:rPr>
              <a:t>/</a:t>
            </a:r>
            <a:endParaRPr lang="en-US" altLang="zh-CN" sz="2800" b="1" baseline="30000" dirty="0">
              <a:solidFill>
                <a:schemeClr val="accent2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26656" name="文本框 26655"/>
          <p:cNvSpPr txBox="1"/>
          <p:nvPr/>
        </p:nvSpPr>
        <p:spPr>
          <a:xfrm>
            <a:off x="1981200" y="3581400"/>
            <a:ext cx="990600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spcBef>
                <a:spcPct val="50000"/>
              </a:spcBef>
            </a:pPr>
            <a:r>
              <a:rPr lang="en-US" altLang="zh-CN" sz="2800" b="1" dirty="0">
                <a:solidFill>
                  <a:schemeClr val="accent2"/>
                </a:solidFill>
                <a:latin typeface="汉仪楷体简" panose="02010600000101010101" charset="-128"/>
                <a:ea typeface="汉仪楷体简" panose="02010600000101010101" charset="-128"/>
              </a:rPr>
              <a:t>L</a:t>
            </a:r>
            <a:r>
              <a:rPr lang="en-US" altLang="zh-CN" sz="2800" b="1" baseline="-25000" dirty="0">
                <a:solidFill>
                  <a:schemeClr val="accent2"/>
                </a:solidFill>
                <a:latin typeface="汉仪楷体简" panose="02010600000101010101" charset="-128"/>
                <a:ea typeface="汉仪楷体简" panose="02010600000101010101" charset="-128"/>
              </a:rPr>
              <a:t>1</a:t>
            </a:r>
            <a:r>
              <a:rPr lang="en-US" altLang="zh-CN" sz="2800" b="1" baseline="30000" dirty="0">
                <a:solidFill>
                  <a:schemeClr val="accent2"/>
                </a:solidFill>
                <a:latin typeface="汉仪楷体简" panose="02010600000101010101" charset="-128"/>
                <a:ea typeface="汉仪楷体简" panose="02010600000101010101" charset="-128"/>
              </a:rPr>
              <a:t>/</a:t>
            </a:r>
            <a:endParaRPr lang="en-US" altLang="zh-CN" sz="2800" b="1" baseline="30000" dirty="0">
              <a:solidFill>
                <a:schemeClr val="accent2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26657" name="文本框 26656"/>
          <p:cNvSpPr txBox="1"/>
          <p:nvPr/>
        </p:nvSpPr>
        <p:spPr>
          <a:xfrm>
            <a:off x="6394450" y="2133600"/>
            <a:ext cx="2971800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spcBef>
                <a:spcPct val="50000"/>
              </a:spcBef>
            </a:pPr>
            <a:r>
              <a:rPr lang="zh-CN" altLang="en-US" sz="2800" b="1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∵动力臂</a:t>
            </a:r>
            <a:r>
              <a:rPr lang="en-US" altLang="zh-CN" sz="2800" b="1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L</a:t>
            </a:r>
            <a:r>
              <a:rPr lang="en-US" altLang="zh-CN" sz="2800" b="1" baseline="-250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1</a:t>
            </a:r>
            <a:r>
              <a:rPr lang="zh-CN" altLang="en-US" sz="2800" b="1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减小</a:t>
            </a:r>
            <a:endParaRPr lang="zh-CN" altLang="en-US" sz="2800" b="1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26658" name="文本框 26657"/>
          <p:cNvSpPr txBox="1"/>
          <p:nvPr/>
        </p:nvSpPr>
        <p:spPr>
          <a:xfrm>
            <a:off x="6394450" y="2895600"/>
            <a:ext cx="2743200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spcBef>
                <a:spcPct val="50000"/>
              </a:spcBef>
            </a:pPr>
            <a:r>
              <a:rPr lang="zh-CN" altLang="en-US" sz="2800" b="1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∴动力</a:t>
            </a:r>
            <a:r>
              <a:rPr lang="en-US" altLang="zh-CN" sz="2800" b="1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F</a:t>
            </a:r>
            <a:r>
              <a:rPr lang="zh-CN" altLang="en-US" sz="2800" b="1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增大</a:t>
            </a:r>
            <a:endParaRPr lang="zh-CN" altLang="en-US" sz="2800" b="1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26659" name="文本框 26658"/>
          <p:cNvSpPr txBox="1"/>
          <p:nvPr/>
        </p:nvSpPr>
        <p:spPr>
          <a:xfrm>
            <a:off x="6394450" y="3733800"/>
            <a:ext cx="4953000" cy="13836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zh-CN" altLang="en-US" sz="2800" b="1" dirty="0">
                <a:latin typeface="汉仪楷体简" panose="02010600000101010101" charset="-128"/>
                <a:ea typeface="汉仪楷体简" panose="02010600000101010101" charset="-128"/>
              </a:rPr>
              <a:t>要使动滑轮省一半的力，必须使绳子沿竖直方向拉。</a:t>
            </a:r>
            <a:endParaRPr lang="zh-CN" altLang="en-US" sz="2800" b="1" dirty="0">
              <a:latin typeface="汉仪楷体简" panose="02010600000101010101" charset="-128"/>
              <a:ea typeface="汉仪楷体简" panose="02010600000101010101" charset="-128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500"/>
                                        <p:tgtEl>
                                          <p:spTgt spid="266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500"/>
                                        <p:tgtEl>
                                          <p:spTgt spid="26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55" grpId="0"/>
      <p:bldP spid="26656" grpId="0"/>
      <p:bldP spid="26657" grpId="0"/>
      <p:bldP spid="26658" grpId="0"/>
      <p:bldP spid="2665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6865" name="标题 1"/>
          <p:cNvSpPr>
            <a:spLocks noGrp="1"/>
          </p:cNvSpPr>
          <p:nvPr>
            <p:ph type="title"/>
          </p:nvPr>
        </p:nvSpPr>
        <p:spPr>
          <a:xfrm>
            <a:off x="1282700" y="244475"/>
            <a:ext cx="10972800" cy="1143000"/>
          </a:xfrm>
        </p:spPr>
        <p:txBody>
          <a:bodyPr anchor="ctr"/>
          <a:p>
            <a:pPr defTabSz="914400"/>
            <a:r>
              <a:rPr lang="zh-CN" altLang="en-US" kern="1200" baseline="0">
                <a:latin typeface="汉仪楷体简" panose="02010600000101010101" charset="-128"/>
                <a:ea typeface="汉仪楷体简" panose="02010600000101010101" charset="-128"/>
                <a:cs typeface="+mj-cs"/>
              </a:rPr>
              <a:t>想想做做</a:t>
            </a:r>
            <a:endParaRPr lang="zh-CN" altLang="en-US" kern="1200" baseline="0">
              <a:latin typeface="汉仪楷体简" panose="02010600000101010101" charset="-128"/>
              <a:ea typeface="汉仪楷体简" panose="02010600000101010101" charset="-128"/>
              <a:cs typeface="+mj-cs"/>
            </a:endParaRPr>
          </a:p>
        </p:txBody>
      </p:sp>
      <p:sp>
        <p:nvSpPr>
          <p:cNvPr id="36866" name="Rectangle 94"/>
          <p:cNvSpPr/>
          <p:nvPr/>
        </p:nvSpPr>
        <p:spPr>
          <a:xfrm>
            <a:off x="1758950" y="1249363"/>
            <a:ext cx="6481763" cy="582612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p>
            <a:pPr>
              <a:spcBef>
                <a:spcPct val="50000"/>
              </a:spcBef>
            </a:pPr>
            <a:r>
              <a:rPr lang="zh-CN" altLang="en-US" sz="32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图中三个力的大小关系为</a:t>
            </a:r>
            <a:r>
              <a:rPr lang="zh-CN" altLang="en-US" sz="3200" u="sng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         </a:t>
            </a:r>
            <a:endParaRPr lang="zh-CN" altLang="en-US" sz="3200" u="sng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60" name="文本框 59"/>
          <p:cNvSpPr txBox="1"/>
          <p:nvPr/>
        </p:nvSpPr>
        <p:spPr>
          <a:xfrm>
            <a:off x="6559550" y="1249363"/>
            <a:ext cx="2411413" cy="6445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pPr>
              <a:spcBef>
                <a:spcPct val="50000"/>
              </a:spcBef>
            </a:pPr>
            <a:r>
              <a:rPr lang="en-US" altLang="zh-CN" sz="3600" b="1" dirty="0">
                <a:solidFill>
                  <a:srgbClr val="FA1414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F</a:t>
            </a:r>
            <a:r>
              <a:rPr lang="en-US" altLang="zh-CN" sz="2000" b="1" dirty="0">
                <a:solidFill>
                  <a:srgbClr val="FA1414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1</a:t>
            </a:r>
            <a:r>
              <a:rPr lang="en-US" altLang="zh-CN" sz="3600" b="1" dirty="0">
                <a:solidFill>
                  <a:srgbClr val="FA1414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&lt;F</a:t>
            </a:r>
            <a:r>
              <a:rPr lang="en-US" altLang="zh-CN" sz="2000" b="1" dirty="0">
                <a:solidFill>
                  <a:srgbClr val="FA1414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2</a:t>
            </a:r>
            <a:r>
              <a:rPr lang="en-US" altLang="zh-CN" sz="3600" b="1" dirty="0">
                <a:solidFill>
                  <a:srgbClr val="FA1414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&lt;F</a:t>
            </a:r>
            <a:r>
              <a:rPr lang="en-US" altLang="zh-CN" sz="2000" b="1" dirty="0">
                <a:solidFill>
                  <a:srgbClr val="FA1414"/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3</a:t>
            </a:r>
            <a:endParaRPr lang="zh-CN" altLang="en-US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3" name="图片 2" descr="t01c624522dff8b824f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10363" y="2635250"/>
            <a:ext cx="2071687" cy="24860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36869" name="组合 4"/>
          <p:cNvGrpSpPr/>
          <p:nvPr/>
        </p:nvGrpSpPr>
        <p:grpSpPr>
          <a:xfrm>
            <a:off x="2620963" y="2725738"/>
            <a:ext cx="2724150" cy="2887662"/>
            <a:chOff x="2803" y="4010"/>
            <a:chExt cx="4121" cy="4547"/>
          </a:xfrm>
        </p:grpSpPr>
        <p:grpSp>
          <p:nvGrpSpPr>
            <p:cNvPr id="36870" name="组合 22530"/>
            <p:cNvGrpSpPr/>
            <p:nvPr/>
          </p:nvGrpSpPr>
          <p:grpSpPr>
            <a:xfrm rot="-10800000" flipH="1">
              <a:off x="3502" y="4010"/>
              <a:ext cx="3421" cy="4546"/>
              <a:chOff x="2077" y="838"/>
              <a:chExt cx="1866" cy="2003"/>
            </a:xfrm>
          </p:grpSpPr>
          <p:sp>
            <p:nvSpPr>
              <p:cNvPr id="36871" name="直接连接符 22532"/>
              <p:cNvSpPr/>
              <p:nvPr/>
            </p:nvSpPr>
            <p:spPr>
              <a:xfrm>
                <a:off x="2670" y="1609"/>
                <a:ext cx="541" cy="662"/>
              </a:xfrm>
              <a:prstGeom prst="line">
                <a:avLst/>
              </a:prstGeom>
              <a:ln w="2540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 anchor="t"/>
              <a:p>
                <a:endParaRPr lang="zh-CN" altLang="en-US">
                  <a:latin typeface="Times New Roman" panose="02020603050405020304" pitchFamily="18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6872" name="直接连接符 22533"/>
              <p:cNvSpPr/>
              <p:nvPr/>
            </p:nvSpPr>
            <p:spPr>
              <a:xfrm rot="1500000" flipV="1">
                <a:off x="2570" y="1606"/>
                <a:ext cx="907" cy="112"/>
              </a:xfrm>
              <a:prstGeom prst="line">
                <a:avLst/>
              </a:prstGeom>
              <a:ln w="2540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 anchor="t"/>
              <a:p>
                <a:endParaRPr lang="zh-CN" altLang="en-US">
                  <a:latin typeface="Times New Roman" panose="02020603050405020304" pitchFamily="18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6873" name="椭圆 22535"/>
              <p:cNvSpPr/>
              <p:nvPr/>
            </p:nvSpPr>
            <p:spPr>
              <a:xfrm>
                <a:off x="2077" y="1500"/>
                <a:ext cx="680" cy="680"/>
              </a:xfrm>
              <a:prstGeom prst="ellipse">
                <a:avLst/>
              </a:prstGeom>
              <a:gradFill rotWithShape="1">
                <a:gsLst>
                  <a:gs pos="0">
                    <a:srgbClr val="112332"/>
                  </a:gs>
                  <a:gs pos="50000">
                    <a:srgbClr val="254C6D"/>
                  </a:gs>
                  <a:gs pos="100000">
                    <a:srgbClr val="112332"/>
                  </a:gs>
                </a:gsLst>
                <a:lin ang="5400000" scaled="1"/>
                <a:tileRect/>
              </a:gra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p>
                <a:endParaRPr lang="zh-CN" altLang="en-US">
                  <a:latin typeface="汉仪楷体简" panose="02010600000101010101" charset="-128"/>
                  <a:ea typeface="汉仪楷体简" panose="02010600000101010101" charset="-128"/>
                </a:endParaRPr>
              </a:p>
            </p:txBody>
          </p:sp>
          <p:sp>
            <p:nvSpPr>
              <p:cNvPr id="36874" name="椭圆 22537"/>
              <p:cNvSpPr/>
              <p:nvPr/>
            </p:nvSpPr>
            <p:spPr>
              <a:xfrm>
                <a:off x="2122" y="1546"/>
                <a:ext cx="589" cy="590"/>
              </a:xfrm>
              <a:prstGeom prst="ellipse">
                <a:avLst/>
              </a:prstGeom>
              <a:gradFill rotWithShape="1">
                <a:gsLst>
                  <a:gs pos="0">
                    <a:srgbClr val="2F395C"/>
                  </a:gs>
                  <a:gs pos="50000">
                    <a:srgbClr val="657CC7"/>
                  </a:gs>
                  <a:gs pos="100000">
                    <a:srgbClr val="2F395C"/>
                  </a:gs>
                </a:gsLst>
                <a:lin ang="5400000" scaled="1"/>
                <a:tileRect/>
              </a:gra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p>
                <a:endParaRPr lang="zh-CN" altLang="en-US">
                  <a:latin typeface="汉仪楷体简" panose="02010600000101010101" charset="-128"/>
                  <a:ea typeface="汉仪楷体简" panose="02010600000101010101" charset="-128"/>
                </a:endParaRPr>
              </a:p>
            </p:txBody>
          </p:sp>
          <p:sp>
            <p:nvSpPr>
              <p:cNvPr id="36875" name="矩形 22538"/>
              <p:cNvSpPr/>
              <p:nvPr/>
            </p:nvSpPr>
            <p:spPr>
              <a:xfrm>
                <a:off x="2368" y="1364"/>
                <a:ext cx="108" cy="908"/>
              </a:xfrm>
              <a:prstGeom prst="rect">
                <a:avLst/>
              </a:prstGeom>
              <a:gradFill rotWithShape="1">
                <a:gsLst>
                  <a:gs pos="0">
                    <a:srgbClr val="3F4012"/>
                  </a:gs>
                  <a:gs pos="50000">
                    <a:srgbClr val="888A26"/>
                  </a:gs>
                  <a:gs pos="100000">
                    <a:srgbClr val="3F4012"/>
                  </a:gs>
                </a:gsLst>
                <a:lin ang="5400000" scaled="1"/>
                <a:tileRect/>
              </a:gra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p>
                <a:endParaRPr lang="zh-CN" altLang="en-US">
                  <a:latin typeface="汉仪楷体简" panose="02010600000101010101" charset="-128"/>
                  <a:ea typeface="汉仪楷体简" panose="02010600000101010101" charset="-128"/>
                </a:endParaRPr>
              </a:p>
            </p:txBody>
          </p:sp>
          <p:sp>
            <p:nvSpPr>
              <p:cNvPr id="36876" name="椭圆 22539"/>
              <p:cNvSpPr/>
              <p:nvPr/>
            </p:nvSpPr>
            <p:spPr>
              <a:xfrm>
                <a:off x="2377" y="1782"/>
                <a:ext cx="91" cy="91"/>
              </a:xfrm>
              <a:prstGeom prst="ellipse">
                <a:avLst/>
              </a:prstGeom>
              <a:solidFill>
                <a:schemeClr val="tx1"/>
              </a:soli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p>
                <a:endParaRPr lang="zh-CN" altLang="en-US">
                  <a:latin typeface="汉仪楷体简" panose="02010600000101010101" charset="-128"/>
                  <a:ea typeface="汉仪楷体简" panose="02010600000101010101" charset="-128"/>
                </a:endParaRPr>
              </a:p>
            </p:txBody>
          </p:sp>
          <p:sp>
            <p:nvSpPr>
              <p:cNvPr id="36877" name="矩形 22540"/>
              <p:cNvSpPr/>
              <p:nvPr/>
            </p:nvSpPr>
            <p:spPr>
              <a:xfrm>
                <a:off x="2258" y="838"/>
                <a:ext cx="317" cy="272"/>
              </a:xfrm>
              <a:prstGeom prst="rect">
                <a:avLst/>
              </a:prstGeom>
              <a:gradFill rotWithShape="1">
                <a:gsLst>
                  <a:gs pos="0">
                    <a:srgbClr val="888A26"/>
                  </a:gs>
                  <a:gs pos="50000">
                    <a:srgbClr val="3F4012"/>
                  </a:gs>
                  <a:gs pos="100000">
                    <a:srgbClr val="888A26"/>
                  </a:gs>
                </a:gsLst>
                <a:lin ang="5400000" scaled="1"/>
                <a:tileRect/>
              </a:gra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p>
                <a:endParaRPr lang="zh-CN" altLang="en-US">
                  <a:latin typeface="汉仪楷体简" panose="02010600000101010101" charset="-128"/>
                  <a:ea typeface="汉仪楷体简" panose="02010600000101010101" charset="-128"/>
                </a:endParaRPr>
              </a:p>
            </p:txBody>
          </p:sp>
          <p:sp>
            <p:nvSpPr>
              <p:cNvPr id="36878" name="文本框 22541"/>
              <p:cNvSpPr txBox="1"/>
              <p:nvPr/>
            </p:nvSpPr>
            <p:spPr>
              <a:xfrm flipV="1">
                <a:off x="3385" y="1511"/>
                <a:ext cx="558" cy="36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p>
                <a:pPr marL="342900" indent="-342900" fontAlgn="ctr"/>
                <a:r>
                  <a:rPr lang="en-US" altLang="zh-CN" sz="2800">
                    <a:latin typeface="汉仪楷体简" panose="02010600000101010101" charset="-128"/>
                    <a:ea typeface="汉仪楷体简" panose="02010600000101010101" charset="-128"/>
                  </a:rPr>
                  <a:t>F</a:t>
                </a:r>
                <a:r>
                  <a:rPr lang="en-US" altLang="zh-CN" sz="2800" baseline="-25000">
                    <a:latin typeface="汉仪楷体简" panose="02010600000101010101" charset="-128"/>
                    <a:ea typeface="汉仪楷体简" panose="02010600000101010101" charset="-128"/>
                  </a:rPr>
                  <a:t>3</a:t>
                </a:r>
                <a:endParaRPr lang="en-US" altLang="zh-CN" sz="2800">
                  <a:latin typeface="汉仪楷体简" panose="02010600000101010101" charset="-128"/>
                  <a:ea typeface="汉仪楷体简" panose="02010600000101010101" charset="-128"/>
                </a:endParaRPr>
              </a:p>
            </p:txBody>
          </p:sp>
          <p:sp>
            <p:nvSpPr>
              <p:cNvPr id="36879" name="文本框 22542"/>
              <p:cNvSpPr txBox="1"/>
              <p:nvPr/>
            </p:nvSpPr>
            <p:spPr>
              <a:xfrm flipV="1">
                <a:off x="2699" y="2479"/>
                <a:ext cx="499" cy="36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p>
                <a:r>
                  <a:rPr lang="en-US" altLang="zh-CN" sz="2800">
                    <a:latin typeface="汉仪楷体简" panose="02010600000101010101" charset="-128"/>
                    <a:ea typeface="汉仪楷体简" panose="02010600000101010101" charset="-128"/>
                  </a:rPr>
                  <a:t>F</a:t>
                </a:r>
                <a:r>
                  <a:rPr lang="en-US" altLang="zh-CN" sz="2800" baseline="-25000">
                    <a:latin typeface="汉仪楷体简" panose="02010600000101010101" charset="-128"/>
                    <a:ea typeface="汉仪楷体简" panose="02010600000101010101" charset="-128"/>
                  </a:rPr>
                  <a:t>1</a:t>
                </a:r>
                <a:endParaRPr lang="en-US" altLang="zh-CN" sz="2800">
                  <a:latin typeface="汉仪楷体简" panose="02010600000101010101" charset="-128"/>
                  <a:ea typeface="汉仪楷体简" panose="02010600000101010101" charset="-128"/>
                </a:endParaRPr>
              </a:p>
            </p:txBody>
          </p:sp>
          <p:sp>
            <p:nvSpPr>
              <p:cNvPr id="36880" name="文本框 22543"/>
              <p:cNvSpPr txBox="1"/>
              <p:nvPr/>
            </p:nvSpPr>
            <p:spPr>
              <a:xfrm flipV="1">
                <a:off x="3211" y="2136"/>
                <a:ext cx="461" cy="36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p>
                <a:r>
                  <a:rPr lang="en-US" altLang="zh-CN" sz="2800">
                    <a:latin typeface="汉仪楷体简" panose="02010600000101010101" charset="-128"/>
                    <a:ea typeface="汉仪楷体简" panose="02010600000101010101" charset="-128"/>
                  </a:rPr>
                  <a:t>F</a:t>
                </a:r>
                <a:r>
                  <a:rPr lang="en-US" altLang="zh-CN" sz="2800" baseline="-25000">
                    <a:latin typeface="汉仪楷体简" panose="02010600000101010101" charset="-128"/>
                    <a:ea typeface="汉仪楷体简" panose="02010600000101010101" charset="-128"/>
                  </a:rPr>
                  <a:t>2</a:t>
                </a:r>
                <a:endParaRPr lang="en-US" altLang="zh-CN" sz="2800">
                  <a:latin typeface="汉仪楷体简" panose="02010600000101010101" charset="-128"/>
                  <a:ea typeface="汉仪楷体简" panose="02010600000101010101" charset="-128"/>
                </a:endParaRPr>
              </a:p>
            </p:txBody>
          </p:sp>
          <p:sp>
            <p:nvSpPr>
              <p:cNvPr id="36881" name="直接连接符 22531"/>
              <p:cNvSpPr/>
              <p:nvPr/>
            </p:nvSpPr>
            <p:spPr>
              <a:xfrm flipH="1">
                <a:off x="2755" y="1845"/>
                <a:ext cx="2" cy="817"/>
              </a:xfrm>
              <a:prstGeom prst="line">
                <a:avLst/>
              </a:prstGeom>
              <a:ln w="2540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 anchor="t"/>
              <a:p>
                <a:endParaRPr lang="zh-CN" altLang="en-US">
                  <a:latin typeface="Times New Roman" panose="02020603050405020304" pitchFamily="18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6882" name="直接连接符 22534"/>
              <p:cNvSpPr/>
              <p:nvPr/>
            </p:nvSpPr>
            <p:spPr>
              <a:xfrm flipH="1">
                <a:off x="2077" y="1845"/>
                <a:ext cx="9" cy="799"/>
              </a:xfrm>
              <a:prstGeom prst="line">
                <a:avLst/>
              </a:prstGeom>
              <a:ln w="2540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anchor="t"/>
              <a:p>
                <a:endParaRPr lang="zh-CN" altLang="en-US">
                  <a:latin typeface="Times New Roman" panose="02020603050405020304" pitchFamily="18" charset="0"/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36883" name="矩形 22536"/>
            <p:cNvSpPr/>
            <p:nvPr/>
          </p:nvSpPr>
          <p:spPr>
            <a:xfrm rot="10800000" flipH="1" flipV="1">
              <a:off x="2803" y="4171"/>
              <a:ext cx="1248" cy="308"/>
            </a:xfrm>
            <a:prstGeom prst="rect">
              <a:avLst/>
            </a:prstGeom>
            <a:gradFill rotWithShape="1">
              <a:gsLst>
                <a:gs pos="0">
                  <a:srgbClr val="3F4012"/>
                </a:gs>
                <a:gs pos="50000">
                  <a:srgbClr val="888A26"/>
                </a:gs>
                <a:gs pos="100000">
                  <a:srgbClr val="3F4012"/>
                </a:gs>
              </a:gsLst>
              <a:lin ang="5400000" scaled="1"/>
              <a:tileRect/>
            </a:gra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p>
              <a:endParaRPr lang="zh-CN" altLang="en-US"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</p:grpSp>
      <p:cxnSp>
        <p:nvCxnSpPr>
          <p:cNvPr id="36884" name="直接连接符 3"/>
          <p:cNvCxnSpPr/>
          <p:nvPr/>
        </p:nvCxnSpPr>
        <p:spPr>
          <a:xfrm flipH="1">
            <a:off x="3644900" y="5345113"/>
            <a:ext cx="6350" cy="366712"/>
          </a:xfrm>
          <a:prstGeom prst="line">
            <a:avLst/>
          </a:prstGeom>
          <a:ln w="508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0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8" name="矩形 7"/>
          <p:cNvSpPr/>
          <p:nvPr/>
        </p:nvSpPr>
        <p:spPr>
          <a:xfrm>
            <a:off x="675640" y="655313"/>
            <a:ext cx="9338310" cy="7067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4000" b="1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滑轮组</a:t>
            </a:r>
            <a:r>
              <a:rPr lang="en-US" altLang="zh-CN" sz="4000" b="1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——</a:t>
            </a:r>
            <a:r>
              <a:rPr lang="zh-CN" altLang="en-US" sz="4000" b="1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既可改变拉力方向，又可省力</a:t>
            </a:r>
            <a:endParaRPr lang="zh-CN" altLang="en-US" sz="4000" b="1" smtClean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"/>
          <a:stretch>
            <a:fillRect/>
          </a:stretch>
        </p:blipFill>
        <p:spPr bwMode="auto">
          <a:xfrm>
            <a:off x="1066165" y="3310890"/>
            <a:ext cx="8947785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391" name="Text Box 40"/>
          <p:cNvSpPr/>
          <p:nvPr/>
        </p:nvSpPr>
        <p:spPr>
          <a:xfrm>
            <a:off x="764540" y="1652905"/>
            <a:ext cx="6356985" cy="13220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>
              <a:spcBef>
                <a:spcPct val="50000"/>
              </a:spcBef>
              <a:buFontTx/>
            </a:pP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什么是绳子的自由端和固定端</a:t>
            </a:r>
            <a:r>
              <a:rPr lang="en-US" altLang="zh-CN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?</a:t>
            </a:r>
            <a:endParaRPr lang="en-US" altLang="zh-CN" sz="32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>
              <a:spcBef>
                <a:spcPct val="50000"/>
              </a:spcBef>
              <a:buFontTx/>
            </a:pP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什么是绳子的股数？</a:t>
            </a:r>
            <a:endParaRPr lang="zh-CN" altLang="en-US" sz="32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8" name="矩形 7"/>
          <p:cNvSpPr/>
          <p:nvPr/>
        </p:nvSpPr>
        <p:spPr>
          <a:xfrm>
            <a:off x="675640" y="655313"/>
            <a:ext cx="7303770" cy="7067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4000" b="1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使用滑轮组时拉力与物重的关系</a:t>
            </a:r>
            <a:endParaRPr lang="zh-CN" altLang="en-US" sz="4000" b="1" smtClean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"/>
          <a:stretch>
            <a:fillRect/>
          </a:stretch>
        </p:blipFill>
        <p:spPr bwMode="auto">
          <a:xfrm>
            <a:off x="330200" y="2957830"/>
            <a:ext cx="6109970" cy="23221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391" name="Text Box 40"/>
          <p:cNvSpPr/>
          <p:nvPr/>
        </p:nvSpPr>
        <p:spPr>
          <a:xfrm>
            <a:off x="764540" y="1652905"/>
            <a:ext cx="10417810" cy="10763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>
              <a:spcBef>
                <a:spcPct val="50000"/>
              </a:spcBef>
              <a:buFontTx/>
            </a:pP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组成如下图的滑轮组，并测出拉力</a:t>
            </a:r>
            <a:r>
              <a:rPr lang="en-US" altLang="zh-CN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F</a:t>
            </a: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和钩码的重力</a:t>
            </a:r>
            <a:r>
              <a:rPr lang="en-US" altLang="zh-CN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G</a:t>
            </a: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，填入下表中。</a:t>
            </a:r>
            <a:endParaRPr lang="zh-CN" altLang="en-US" sz="32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6934200" y="2957825"/>
          <a:ext cx="4792345" cy="26104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1360"/>
                <a:gridCol w="1221837"/>
                <a:gridCol w="1298201"/>
                <a:gridCol w="1550670"/>
              </a:tblGrid>
              <a:tr h="771525">
                <a:tc>
                  <a:txBody>
                    <a:bodyPr wrap="square"/>
                    <a:lstStyle/>
                    <a:p>
                      <a:pPr algn="ctr">
                        <a:lnSpc>
                          <a:spcPts val="3400"/>
                        </a:lnSpc>
                      </a:pPr>
                      <a:r>
                        <a:rPr lang="zh-CN" altLang="en-US" sz="2800" b="0" spc="-100" baseline="0" smtClean="0">
                          <a:solidFill>
                            <a:schemeClr val="tx1"/>
                          </a:solidFill>
                          <a:latin typeface="汉仪楷体简" panose="02010600000101010101" charset="-128"/>
                          <a:ea typeface="汉仪楷体简" panose="02010600000101010101" charset="-128"/>
                        </a:rPr>
                        <a:t>实验</a:t>
                      </a:r>
                      <a:endParaRPr lang="zh-CN" altLang="en-US" sz="2800" b="0" spc="-100" baseline="0" smtClean="0">
                        <a:solidFill>
                          <a:schemeClr val="tx1"/>
                        </a:solidFill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0" marR="0" marT="0" marB="0" vert="horz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altLang="en-US" sz="2800" b="0" spc="-500" baseline="0" smtClean="0">
                          <a:solidFill>
                            <a:schemeClr val="tx1"/>
                          </a:solidFill>
                          <a:latin typeface="汉仪楷体简" panose="02010600000101010101" charset="-128"/>
                          <a:ea typeface="汉仪楷体简" panose="02010600000101010101" charset="-128"/>
                          <a:cs typeface="汉仪楷体简" panose="02010600000101010101" charset="-128"/>
                        </a:rPr>
                        <a:t>钩码重力</a:t>
                      </a:r>
                      <a:r>
                        <a:rPr lang="en-US" altLang="zh-CN" sz="2800" b="0" spc="-500" baseline="0" smtClean="0">
                          <a:solidFill>
                            <a:schemeClr val="tx1"/>
                          </a:solidFill>
                          <a:latin typeface="汉仪楷体简" panose="02010600000101010101" charset="-128"/>
                          <a:ea typeface="汉仪楷体简" panose="02010600000101010101" charset="-128"/>
                          <a:cs typeface="汉仪楷体简" panose="02010600000101010101" charset="-128"/>
                        </a:rPr>
                        <a:t>G/N</a:t>
                      </a:r>
                      <a:endParaRPr lang="en-US" altLang="zh-CN" sz="2800" b="0" spc="-500" baseline="0" smtClean="0">
                        <a:solidFill>
                          <a:schemeClr val="tx1"/>
                        </a:solidFill>
                        <a:latin typeface="汉仪楷体简" panose="02010600000101010101" charset="-128"/>
                        <a:ea typeface="汉仪楷体简" panose="02010600000101010101" charset="-128"/>
                        <a:cs typeface="汉仪楷体简" panose="02010600000101010101" charset="-128"/>
                      </a:endParaRPr>
                    </a:p>
                  </a:txBody>
                  <a:tcPr marL="0" marR="0" marT="0" marB="0" vert="horz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300"/>
                        </a:lnSpc>
                      </a:pPr>
                      <a:r>
                        <a:rPr lang="zh-CN" altLang="en-US" sz="2800" b="0" spc="-500" baseline="0" smtClean="0">
                          <a:solidFill>
                            <a:schemeClr val="tx1"/>
                          </a:solidFill>
                          <a:latin typeface="汉仪楷体简" panose="02010600000101010101" charset="-128"/>
                          <a:ea typeface="汉仪楷体简" panose="02010600000101010101" charset="-128"/>
                          <a:cs typeface="汉仪楷体简" panose="02010600000101010101" charset="-128"/>
                        </a:rPr>
                        <a:t>测力计拉力</a:t>
                      </a:r>
                      <a:r>
                        <a:rPr lang="en-US" altLang="zh-CN" sz="2800" b="0" spc="-500" baseline="0" smtClean="0">
                          <a:solidFill>
                            <a:schemeClr val="tx1"/>
                          </a:solidFill>
                          <a:latin typeface="汉仪楷体简" panose="02010600000101010101" charset="-128"/>
                          <a:ea typeface="汉仪楷体简" panose="02010600000101010101" charset="-128"/>
                          <a:cs typeface="汉仪楷体简" panose="02010600000101010101" charset="-128"/>
                        </a:rPr>
                        <a:t>F/N</a:t>
                      </a:r>
                      <a:endParaRPr lang="en-US" altLang="zh-CN" sz="2800" b="0" spc="-500" baseline="0" smtClean="0">
                        <a:solidFill>
                          <a:schemeClr val="tx1"/>
                        </a:solidFill>
                        <a:latin typeface="汉仪楷体简" panose="02010600000101010101" charset="-128"/>
                        <a:ea typeface="汉仪楷体简" panose="02010600000101010101" charset="-128"/>
                        <a:cs typeface="汉仪楷体简" panose="02010600000101010101" charset="-128"/>
                      </a:endParaRPr>
                    </a:p>
                  </a:txBody>
                  <a:tcPr marL="0" marR="0" marT="0" marB="0" vert="horz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wrap="square"/>
                    <a:lstStyle/>
                    <a:p>
                      <a:pPr algn="ctr">
                        <a:lnSpc>
                          <a:spcPts val="3000"/>
                        </a:lnSpc>
                      </a:pPr>
                      <a:r>
                        <a:rPr lang="zh-CN" altLang="en-US" sz="2800" b="0" spc="-400" baseline="0" smtClean="0">
                          <a:solidFill>
                            <a:schemeClr val="tx1"/>
                          </a:solidFill>
                          <a:latin typeface="汉仪楷体简" panose="02010600000101010101" charset="-128"/>
                          <a:ea typeface="汉仪楷体简" panose="02010600000101010101" charset="-128"/>
                          <a:cs typeface="汉仪楷体简" panose="02010600000101010101" charset="-128"/>
                        </a:rPr>
                        <a:t>绳子股数</a:t>
                      </a:r>
                      <a:r>
                        <a:rPr lang="en-US" altLang="zh-CN" sz="2800" b="0" spc="-400" baseline="0" smtClean="0">
                          <a:solidFill>
                            <a:schemeClr val="tx1"/>
                          </a:solidFill>
                          <a:latin typeface="汉仪楷体简" panose="02010600000101010101" charset="-128"/>
                          <a:ea typeface="汉仪楷体简" panose="02010600000101010101" charset="-128"/>
                          <a:cs typeface="汉仪楷体简" panose="02010600000101010101" charset="-128"/>
                        </a:rPr>
                        <a:t>n</a:t>
                      </a:r>
                      <a:endParaRPr lang="en-US" altLang="zh-CN" sz="2800" b="0" spc="-400" baseline="0" smtClean="0">
                        <a:solidFill>
                          <a:schemeClr val="tx1"/>
                        </a:solidFill>
                        <a:latin typeface="汉仪楷体简" panose="02010600000101010101" charset="-128"/>
                        <a:ea typeface="汉仪楷体简" panose="02010600000101010101" charset="-128"/>
                        <a:cs typeface="汉仪楷体简" panose="02010600000101010101" charset="-128"/>
                      </a:endParaRPr>
                    </a:p>
                  </a:txBody>
                  <a:tcPr marL="0" marR="0" marT="0" marB="0" vert="horz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0800">
                <a:tc>
                  <a:txBody>
                    <a:bodyPr wrap="square"/>
                    <a:lstStyle/>
                    <a:p>
                      <a:pPr algn="ctr"/>
                      <a:r>
                        <a:rPr lang="en-US" altLang="zh-CN" sz="3200" b="0" smtClean="0">
                          <a:solidFill>
                            <a:schemeClr val="tx1"/>
                          </a:solidFill>
                          <a:latin typeface="汉仪楷体简" panose="02010600000101010101" charset="-128"/>
                          <a:ea typeface="汉仪楷体简" panose="02010600000101010101" charset="-128"/>
                        </a:rPr>
                        <a:t>1</a:t>
                      </a:r>
                      <a:endParaRPr lang="en-US" altLang="zh-CN" sz="3200" b="0" smtClean="0">
                        <a:solidFill>
                          <a:schemeClr val="tx1"/>
                        </a:solidFill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0" marR="0" marT="0" marB="0" vert="horz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wrap="square"/>
                    <a:lstStyle/>
                    <a:p>
                      <a:pPr algn="ctr"/>
                      <a:endParaRPr lang="zh-CN" altLang="en-US" sz="3200" b="0">
                        <a:solidFill>
                          <a:schemeClr val="tx1"/>
                        </a:solidFill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0" marR="0" marT="0" marB="0" vert="horz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wrap="square"/>
                    <a:lstStyle/>
                    <a:p>
                      <a:pPr algn="ctr"/>
                      <a:endParaRPr lang="zh-CN" altLang="en-US" sz="1600" b="0">
                        <a:solidFill>
                          <a:schemeClr val="tx1"/>
                        </a:solidFill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0" marR="0" marT="0" marB="0" vert="horz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wrap="square"/>
                    <a:lstStyle/>
                    <a:p>
                      <a:pPr algn="ctr"/>
                      <a:endParaRPr lang="zh-CN" altLang="en-US" sz="1600" b="0">
                        <a:solidFill>
                          <a:schemeClr val="tx1"/>
                        </a:solidFill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0" marR="0" marT="0" marB="0" vert="horz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0800">
                <a:tc>
                  <a:txBody>
                    <a:bodyPr wrap="square"/>
                    <a:lstStyle/>
                    <a:p>
                      <a:pPr algn="ctr"/>
                      <a:r>
                        <a:rPr lang="en-US" altLang="zh-CN" sz="3200" b="0" smtClean="0">
                          <a:solidFill>
                            <a:schemeClr val="tx1"/>
                          </a:solidFill>
                          <a:latin typeface="汉仪楷体简" panose="02010600000101010101" charset="-128"/>
                          <a:ea typeface="汉仪楷体简" panose="02010600000101010101" charset="-128"/>
                        </a:rPr>
                        <a:t>2</a:t>
                      </a:r>
                      <a:endParaRPr lang="en-US" altLang="zh-CN" sz="3200" b="0" smtClean="0">
                        <a:solidFill>
                          <a:schemeClr val="tx1"/>
                        </a:solidFill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0" marR="0" marT="0" marB="0" vert="horz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wrap="square"/>
                    <a:lstStyle/>
                    <a:p>
                      <a:pPr algn="ctr"/>
                      <a:endParaRPr lang="zh-CN" altLang="en-US" sz="1600" b="0">
                        <a:solidFill>
                          <a:schemeClr val="tx1"/>
                        </a:solidFill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0" marR="0" marT="0" marB="0" vert="horz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wrap="square"/>
                    <a:lstStyle/>
                    <a:p>
                      <a:pPr algn="ctr"/>
                      <a:endParaRPr lang="zh-CN" altLang="en-US" sz="1600" b="0">
                        <a:solidFill>
                          <a:schemeClr val="tx1"/>
                        </a:solidFill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0" marR="0" marT="0" marB="0" vert="horz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wrap="square"/>
                    <a:lstStyle/>
                    <a:p>
                      <a:pPr algn="ctr"/>
                      <a:endParaRPr lang="zh-CN" altLang="en-US" sz="1600" b="0">
                        <a:solidFill>
                          <a:schemeClr val="tx1"/>
                        </a:solidFill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0" marR="0" marT="0" marB="0" vert="horz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0800">
                <a:tc>
                  <a:txBody>
                    <a:bodyPr wrap="square"/>
                    <a:lstStyle/>
                    <a:p>
                      <a:pPr algn="ctr"/>
                      <a:r>
                        <a:rPr lang="en-US" altLang="zh-CN" sz="3200" b="0" smtClean="0">
                          <a:solidFill>
                            <a:schemeClr val="tx1"/>
                          </a:solidFill>
                          <a:latin typeface="汉仪楷体简" panose="02010600000101010101" charset="-128"/>
                          <a:ea typeface="汉仪楷体简" panose="02010600000101010101" charset="-128"/>
                        </a:rPr>
                        <a:t>3</a:t>
                      </a:r>
                      <a:endParaRPr lang="en-US" altLang="zh-CN" sz="3200" b="0" smtClean="0">
                        <a:solidFill>
                          <a:schemeClr val="tx1"/>
                        </a:solidFill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0" marR="0" marT="0" marB="0" vert="horz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wrap="square"/>
                    <a:lstStyle/>
                    <a:p>
                      <a:pPr algn="ctr"/>
                      <a:endParaRPr lang="zh-CN" altLang="en-US" sz="1600" b="0">
                        <a:solidFill>
                          <a:schemeClr val="tx1"/>
                        </a:solidFill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0" marR="0" marT="0" marB="0" vert="horz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wrap="square"/>
                    <a:lstStyle/>
                    <a:p>
                      <a:pPr algn="ctr"/>
                      <a:endParaRPr lang="zh-CN" altLang="en-US" sz="1600" b="0">
                        <a:solidFill>
                          <a:schemeClr val="tx1"/>
                        </a:solidFill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0" marR="0" marT="0" marB="0" vert="horz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wrap="square"/>
                    <a:lstStyle/>
                    <a:p>
                      <a:pPr algn="ctr"/>
                      <a:endParaRPr lang="zh-CN" altLang="en-US" sz="1600" b="0">
                        <a:solidFill>
                          <a:schemeClr val="tx1"/>
                        </a:solidFill>
                        <a:latin typeface="汉仪楷体简" panose="02010600000101010101" charset="-128"/>
                        <a:ea typeface="汉仪楷体简" panose="02010600000101010101" charset="-128"/>
                      </a:endParaRPr>
                    </a:p>
                  </a:txBody>
                  <a:tcPr marL="0" marR="0" marT="0" marB="0" vert="horz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468630" y="5796915"/>
            <a:ext cx="11068050" cy="9118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895350" algn="l">
              <a:lnSpc>
                <a:spcPts val="3200"/>
              </a:lnSpc>
            </a:pPr>
            <a:r>
              <a:rPr lang="zh-CN" altLang="en-US" sz="2800" b="1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实验表明：</a:t>
            </a:r>
            <a:r>
              <a:rPr lang="zh-CN" altLang="en-US" sz="2800" b="1" smtClean="0">
                <a:solidFill>
                  <a:srgbClr val="0070C0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使用滑轮组吊重物时，若动滑轮重和摩擦不计，动滑轮被几股绳子吊起，所用的力就是物重的几分之一。</a:t>
            </a:r>
            <a:endParaRPr lang="zh-CN" altLang="en-US" sz="2800" b="1" smtClean="0">
              <a:solidFill>
                <a:srgbClr val="0070C0"/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>
                <a:latin typeface="汉仪楷体简" panose="02010600000101010101" charset="-128"/>
                <a:ea typeface="汉仪楷体简" panose="02010600000101010101" charset="-128"/>
              </a:rPr>
              <a:t>滑轮组的省力特点</a:t>
            </a:r>
            <a:endParaRPr lang="zh-CN" altLang="en-US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3" name="图片 2" descr="IMG_20190320_12233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755" y="1388110"/>
            <a:ext cx="3620770" cy="4828540"/>
          </a:xfrm>
          <a:prstGeom prst="rect">
            <a:avLst/>
          </a:prstGeom>
        </p:spPr>
      </p:pic>
      <p:pic>
        <p:nvPicPr>
          <p:cNvPr id="4" name="图片 3" descr="IMG_20190320_1224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185" y="1388110"/>
            <a:ext cx="3620770" cy="4828540"/>
          </a:xfrm>
          <a:prstGeom prst="rect">
            <a:avLst/>
          </a:prstGeom>
        </p:spPr>
      </p:pic>
      <p:cxnSp>
        <p:nvCxnSpPr>
          <p:cNvPr id="7" name="直接连接符 6"/>
          <p:cNvCxnSpPr/>
          <p:nvPr/>
        </p:nvCxnSpPr>
        <p:spPr>
          <a:xfrm flipV="1">
            <a:off x="1334770" y="1758950"/>
            <a:ext cx="1533525" cy="122555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 flipV="1">
            <a:off x="5929630" y="4794885"/>
            <a:ext cx="1435735" cy="25527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8402955" y="1388110"/>
            <a:ext cx="3561080" cy="22453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三个钩码重</a:t>
            </a: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1.5N </a:t>
            </a:r>
            <a:endParaRPr lang="en-US" altLang="zh-CN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endParaRPr lang="zh-CN" altLang="en-US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左图中，拉力为</a:t>
            </a: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0.5N</a:t>
            </a:r>
            <a:endParaRPr lang="en-US" altLang="zh-CN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endParaRPr lang="en-US" altLang="zh-CN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右图中，拉力为</a:t>
            </a: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0.75N</a:t>
            </a:r>
            <a:endParaRPr lang="en-US" altLang="zh-CN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/>
        </p:nvSpPr>
        <p:spPr>
          <a:xfrm>
            <a:off x="1316990" y="1108710"/>
            <a:ext cx="2285984" cy="6429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endParaRPr lang="en-US" altLang="zh-CN" sz="9600" smtClean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77270" y="1492554"/>
            <a:ext cx="7429520" cy="1143008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buClr>
                <a:srgbClr val="7030A0"/>
              </a:buClr>
              <a:buSzPct val="80000"/>
              <a:buFont typeface="Wingdings" panose="05000000000000000000" pitchFamily="2" charset="2"/>
              <a:buChar char="u"/>
            </a:pPr>
            <a:r>
              <a:rPr lang="en-US" altLang="zh-CN" sz="3600" smtClean="0">
                <a:solidFill>
                  <a:srgbClr val="0066FF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F=G/n</a:t>
            </a:r>
            <a:r>
              <a:rPr lang="zh-CN" altLang="en-US" sz="3400" smtClean="0">
                <a:solidFill>
                  <a:srgbClr val="0066FF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 </a:t>
            </a:r>
            <a:endParaRPr lang="en-US" altLang="zh-CN" sz="3400" smtClean="0">
              <a:solidFill>
                <a:srgbClr val="0066FF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indent="87630">
              <a:buClr>
                <a:srgbClr val="7030A0"/>
              </a:buClr>
              <a:buSzPct val="80000"/>
            </a:pPr>
            <a:r>
              <a:rPr lang="zh-CN" altLang="en-US" sz="3400" smtClean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（忽略动滑轮重、绳重和摩擦）</a:t>
            </a:r>
            <a:endParaRPr lang="en-US" altLang="zh-CN" sz="3400" smtClean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992167" y="4847284"/>
            <a:ext cx="7358114" cy="6140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rgbClr val="7030A0"/>
              </a:buClr>
              <a:buSzPct val="80000"/>
              <a:buFont typeface="Wingdings" panose="05000000000000000000" pitchFamily="2" charset="2"/>
              <a:buChar char="u"/>
            </a:pPr>
            <a:r>
              <a:rPr lang="zh-CN" altLang="en-US" sz="3400" smtClean="0">
                <a:solidFill>
                  <a:srgbClr val="7030A0"/>
                </a:solidFill>
                <a:latin typeface="汉仪楷体简" panose="02010600000101010101" charset="-128"/>
                <a:ea typeface="汉仪楷体简" panose="02010600000101010101" charset="-128"/>
              </a:rPr>
              <a:t>以上公式也适应于单独的动滑轮。</a:t>
            </a:r>
            <a:endParaRPr lang="zh-CN" altLang="en-US" sz="3400" smtClean="0">
              <a:solidFill>
                <a:srgbClr val="7030A0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992167" y="3069585"/>
            <a:ext cx="7286676" cy="11684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rgbClr val="7030A0"/>
              </a:buClr>
              <a:buSzPct val="80000"/>
              <a:buFont typeface="Wingdings" panose="05000000000000000000" pitchFamily="2" charset="2"/>
              <a:buChar char="u"/>
            </a:pPr>
            <a:r>
              <a:rPr lang="en-US" altLang="zh-CN" sz="3600" smtClean="0">
                <a:solidFill>
                  <a:srgbClr val="0066FF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F= (G+G</a:t>
            </a:r>
            <a:r>
              <a:rPr lang="zh-CN" altLang="en-US" sz="3600" baseline="-25000" smtClean="0">
                <a:solidFill>
                  <a:srgbClr val="0066FF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动</a:t>
            </a:r>
            <a:r>
              <a:rPr lang="en-US" altLang="zh-CN" sz="3600" smtClean="0">
                <a:solidFill>
                  <a:srgbClr val="0066FF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)/n</a:t>
            </a:r>
            <a:r>
              <a:rPr lang="zh-CN" altLang="en-US" sz="3600" smtClean="0">
                <a:solidFill>
                  <a:srgbClr val="0066FF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  </a:t>
            </a:r>
            <a:endParaRPr lang="en-US" altLang="zh-CN" sz="3600" smtClean="0">
              <a:solidFill>
                <a:srgbClr val="0066FF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lvl="0" indent="355600">
              <a:buClr>
                <a:srgbClr val="7030A0"/>
              </a:buClr>
              <a:buSzPct val="80000"/>
            </a:pPr>
            <a:r>
              <a:rPr lang="en-US" altLang="zh-CN" sz="3400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(</a:t>
            </a:r>
            <a:r>
              <a:rPr lang="zh-CN" altLang="en-US" sz="3400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忽略绳重和摩擦，不忽略动滑轮重</a:t>
            </a:r>
            <a:r>
              <a:rPr lang="en-US" altLang="zh-CN" sz="3400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)</a:t>
            </a:r>
            <a:endParaRPr lang="en-US" altLang="zh-CN" sz="3400" smtClean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675640" y="655313"/>
            <a:ext cx="1708785" cy="7067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4000" b="1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滑轮组</a:t>
            </a:r>
            <a:endParaRPr lang="zh-CN" altLang="en-US" sz="4000" b="1" smtClean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/>
          <p:nvPr/>
        </p:nvPicPr>
        <p:blipFill>
          <a:blip r:embed="rId1"/>
          <a:srcRect l="54543" r="18143" b="16678"/>
          <a:stretch>
            <a:fillRect/>
          </a:stretch>
        </p:blipFill>
        <p:spPr>
          <a:xfrm>
            <a:off x="5662295" y="1166495"/>
            <a:ext cx="2900680" cy="4664075"/>
          </a:xfrm>
          <a:prstGeom prst="rect">
            <a:avLst/>
          </a:prstGeom>
        </p:spPr>
      </p:pic>
      <p:cxnSp>
        <p:nvCxnSpPr>
          <p:cNvPr id="23" name="直接连接符 22"/>
          <p:cNvCxnSpPr/>
          <p:nvPr>
            <p:custDataLst>
              <p:tags r:id="rId2"/>
            </p:custDataLst>
          </p:nvPr>
        </p:nvCxnSpPr>
        <p:spPr>
          <a:xfrm>
            <a:off x="7489179" y="3022597"/>
            <a:ext cx="241300" cy="1183640"/>
          </a:xfrm>
          <a:prstGeom prst="line">
            <a:avLst/>
          </a:prstGeom>
          <a:ln w="34925"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>
            <p:custDataLst>
              <p:tags r:id="rId3"/>
            </p:custDataLst>
          </p:nvPr>
        </p:nvCxnSpPr>
        <p:spPr>
          <a:xfrm>
            <a:off x="6153764" y="5667065"/>
            <a:ext cx="642942" cy="1588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>
            <p:custDataLst>
              <p:tags r:id="rId4"/>
            </p:custDataLst>
          </p:nvPr>
        </p:nvCxnSpPr>
        <p:spPr>
          <a:xfrm>
            <a:off x="6153764" y="6452883"/>
            <a:ext cx="642942" cy="1588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箭头连接符 29"/>
          <p:cNvCxnSpPr/>
          <p:nvPr>
            <p:custDataLst>
              <p:tags r:id="rId5"/>
            </p:custDataLst>
          </p:nvPr>
        </p:nvCxnSpPr>
        <p:spPr>
          <a:xfrm rot="5400000">
            <a:off x="6118045" y="6059974"/>
            <a:ext cx="785818" cy="1588"/>
          </a:xfrm>
          <a:prstGeom prst="straightConnector1">
            <a:avLst/>
          </a:prstGeom>
          <a:ln w="25400">
            <a:solidFill>
              <a:srgbClr val="C00000"/>
            </a:solidFill>
            <a:headEnd type="triangl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矩形 30"/>
          <p:cNvSpPr/>
          <p:nvPr>
            <p:custDataLst>
              <p:tags r:id="rId6"/>
            </p:custDataLst>
          </p:nvPr>
        </p:nvSpPr>
        <p:spPr>
          <a:xfrm>
            <a:off x="6082326" y="5738503"/>
            <a:ext cx="214314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r>
              <a:rPr lang="en-US" altLang="zh-CN" sz="3600" smtClean="0">
                <a:solidFill>
                  <a:prstClr val="black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h</a:t>
            </a:r>
            <a:endParaRPr lang="zh-CN" altLang="en-US"/>
          </a:p>
        </p:txBody>
      </p:sp>
      <p:sp>
        <p:nvSpPr>
          <p:cNvPr id="32" name="右大括号 31"/>
          <p:cNvSpPr/>
          <p:nvPr>
            <p:custDataLst>
              <p:tags r:id="rId7"/>
            </p:custDataLst>
          </p:nvPr>
        </p:nvSpPr>
        <p:spPr>
          <a:xfrm rot="20962732">
            <a:off x="7590534" y="3033742"/>
            <a:ext cx="253750" cy="1121903"/>
          </a:xfrm>
          <a:prstGeom prst="rightBrac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3" name="矩形 32"/>
          <p:cNvSpPr/>
          <p:nvPr>
            <p:custDataLst>
              <p:tags r:id="rId8"/>
            </p:custDataLst>
          </p:nvPr>
        </p:nvSpPr>
        <p:spPr>
          <a:xfrm>
            <a:off x="8082590" y="3088320"/>
            <a:ext cx="214314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r>
              <a:rPr lang="en-US" altLang="zh-CN" sz="3600" smtClean="0">
                <a:solidFill>
                  <a:prstClr val="black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s</a:t>
            </a:r>
            <a:endParaRPr lang="zh-CN" altLang="en-US"/>
          </a:p>
        </p:txBody>
      </p:sp>
      <p:sp>
        <p:nvSpPr>
          <p:cNvPr id="35" name="矩形 34"/>
          <p:cNvSpPr/>
          <p:nvPr/>
        </p:nvSpPr>
        <p:spPr>
          <a:xfrm>
            <a:off x="10180646" y="3391222"/>
            <a:ext cx="46679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4400" smtClean="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n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575800" y="3462655"/>
            <a:ext cx="187007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4000"/>
              <a:t>S=   h</a:t>
            </a:r>
            <a:endParaRPr lang="en-US" altLang="zh-CN" sz="4000"/>
          </a:p>
        </p:txBody>
      </p:sp>
      <p:sp>
        <p:nvSpPr>
          <p:cNvPr id="5" name="矩形 4"/>
          <p:cNvSpPr/>
          <p:nvPr/>
        </p:nvSpPr>
        <p:spPr>
          <a:xfrm>
            <a:off x="768350" y="655313"/>
            <a:ext cx="4760595" cy="7067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4000" b="1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滑轮组的费距离情况</a:t>
            </a:r>
            <a:endParaRPr lang="zh-CN" altLang="en-US" sz="4000" b="1" smtClean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14020" y="2101215"/>
            <a:ext cx="5372735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spcBef>
                <a:spcPct val="50000"/>
              </a:spcBef>
              <a:buFontTx/>
            </a:pPr>
            <a:r>
              <a:rPr lang="en-US" altLang="zh-CN" sz="32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s:</a:t>
            </a:r>
            <a:r>
              <a:rPr lang="zh-CN" altLang="en-US" sz="32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绳子的自由端的移动距离；</a:t>
            </a:r>
            <a:endParaRPr lang="zh-CN" altLang="en-US" sz="32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spcBef>
                <a:spcPct val="50000"/>
              </a:spcBef>
              <a:buFontTx/>
            </a:pPr>
            <a:r>
              <a:rPr lang="en-US" altLang="zh-CN" sz="32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h:</a:t>
            </a:r>
            <a:r>
              <a:rPr lang="zh-CN" altLang="en-US" sz="32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重物上升的高度。</a:t>
            </a:r>
            <a:endParaRPr lang="en-US" altLang="zh-CN" sz="32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 bldLvl="0" animBg="1"/>
      <p:bldP spid="33" grpId="0"/>
      <p:bldP spid="3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" name="文本框 18"/>
          <p:cNvSpPr txBox="1"/>
          <p:nvPr>
            <p:custDataLst>
              <p:tags r:id="rId1"/>
            </p:custDataLst>
          </p:nvPr>
        </p:nvSpPr>
        <p:spPr>
          <a:xfrm>
            <a:off x="1240155" y="840740"/>
            <a:ext cx="9791700" cy="116205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fontScale="70000"/>
          </a:bodyPr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、利用如图所示的滑轮组匀速提升</a:t>
            </a: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200 N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的重物，动滑轮重为</a:t>
            </a: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10 N(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不计绳重与摩擦</a:t>
            </a: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)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，则拉力</a:t>
            </a: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F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的大小为</a:t>
            </a: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(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　　</a:t>
            </a: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)                   </a:t>
            </a: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3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4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5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6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7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8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9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10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1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2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3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4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5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6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7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8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  <p:sp>
        <p:nvSpPr>
          <p:cNvPr id="20" name="文本框 19"/>
          <p:cNvSpPr txBox="1"/>
          <p:nvPr/>
        </p:nvSpPr>
        <p:spPr>
          <a:xfrm>
            <a:off x="1332230" y="2445385"/>
            <a:ext cx="6096000" cy="18148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A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．</a:t>
            </a: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70 N  </a:t>
            </a:r>
            <a:endParaRPr lang="en-US" altLang="zh-CN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B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．</a:t>
            </a: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100 N  </a:t>
            </a:r>
            <a:endParaRPr lang="en-US" altLang="zh-CN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C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．</a:t>
            </a: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105 N  </a:t>
            </a:r>
            <a:endParaRPr lang="en-US" altLang="zh-CN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D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．</a:t>
            </a: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110 N</a:t>
            </a:r>
            <a:endParaRPr lang="en-US" altLang="zh-CN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pic>
        <p:nvPicPr>
          <p:cNvPr id="21509" name="Picture 7" descr="hdd65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096375" y="2386013"/>
            <a:ext cx="817563" cy="25193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" name="矩形 1"/>
          <p:cNvSpPr/>
          <p:nvPr/>
        </p:nvSpPr>
        <p:spPr>
          <a:xfrm>
            <a:off x="6923088" y="1540828"/>
            <a:ext cx="407987" cy="46196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p>
            <a:r>
              <a:rPr lang="en-US" altLang="zh-CN" sz="2400" b="1" dirty="0">
                <a:solidFill>
                  <a:srgbClr val="C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C</a:t>
            </a:r>
            <a:endParaRPr lang="zh-CN" altLang="en-US" dirty="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  <p:custDataLst>
      <p:tags r:id="rId2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" name="文本框 18"/>
          <p:cNvSpPr txBox="1"/>
          <p:nvPr>
            <p:custDataLst>
              <p:tags r:id="rId1"/>
            </p:custDataLst>
          </p:nvPr>
        </p:nvSpPr>
        <p:spPr>
          <a:xfrm>
            <a:off x="1240155" y="840740"/>
            <a:ext cx="9791700" cy="116205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fontScale="90000"/>
          </a:bodyPr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、向下拉绳将重物提升，画出图中滑轮组绕绳方法。</a:t>
            </a: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                </a:t>
            </a: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3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4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5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6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7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8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9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10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1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2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3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4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5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6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7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8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  <p:pic>
        <p:nvPicPr>
          <p:cNvPr id="23557" name="Picture 7" descr="新加14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5976938" y="2648585"/>
            <a:ext cx="682625" cy="25542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" name="Picture 31" descr="答案-新加46"/>
          <p:cNvPicPr>
            <a:picLocks noChangeAspect="1" noChangeArrowheads="1"/>
          </p:cNvPicPr>
          <p:nvPr/>
        </p:nvPicPr>
        <p:blipFill>
          <a:blip r:embed="rId20">
            <a:duotone>
              <a:srgbClr val="C0504D">
                <a:shade val="45000"/>
                <a:satMod val="135000"/>
              </a:srgb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440" y="2563340"/>
            <a:ext cx="827584" cy="2724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2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" name="文本框 18"/>
          <p:cNvSpPr txBox="1"/>
          <p:nvPr>
            <p:custDataLst>
              <p:tags r:id="rId1"/>
            </p:custDataLst>
          </p:nvPr>
        </p:nvSpPr>
        <p:spPr>
          <a:xfrm>
            <a:off x="1240155" y="840740"/>
            <a:ext cx="9791700" cy="21590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fontScale="80000"/>
          </a:bodyPr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、如图所示，用滑轮组提升物体，已知物体重</a:t>
            </a: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90 N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，请画出绳子的最省力绕法，并在绳的末端标出力的大小。</a:t>
            </a: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(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不考虑动滑轮重、绳重及摩擦</a:t>
            </a: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)            </a:t>
            </a: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3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4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5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6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7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8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9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10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1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2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3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4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5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6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7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8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  <p:pic>
        <p:nvPicPr>
          <p:cNvPr id="24580" name="Picture 10" descr="新加15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7905115" y="2734945"/>
            <a:ext cx="1728470" cy="305625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" name="Picture 32" descr="da新加15"/>
          <p:cNvPicPr>
            <a:picLocks noChangeAspect="1" noChangeArrowheads="1"/>
          </p:cNvPicPr>
          <p:nvPr/>
        </p:nvPicPr>
        <p:blipFill>
          <a:blip r:embed="rId20" cstate="print">
            <a:duotone>
              <a:srgbClr val="C0504D">
                <a:shade val="45000"/>
                <a:satMod val="135000"/>
              </a:srgb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3045" y="2781935"/>
            <a:ext cx="2344420" cy="292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2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" name="文本框 18"/>
          <p:cNvSpPr txBox="1"/>
          <p:nvPr>
            <p:custDataLst>
              <p:tags r:id="rId1"/>
            </p:custDataLst>
          </p:nvPr>
        </p:nvSpPr>
        <p:spPr>
          <a:xfrm>
            <a:off x="1240155" y="840740"/>
            <a:ext cx="9791700" cy="2587625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fontScale="80000"/>
          </a:bodyPr>
          <a:p>
            <a:pPr marL="0" lv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4</a:t>
            </a:r>
            <a:r>
              <a:rPr lang="zh-CN" altLang="en-US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、小华一家去黄山旅游，在高速公路上车坏了，为了及时把车拖到应急车道，小华想出了一个好的办法，如图，他利用车上的绳子和滑轮，完成了这项工作，请你画出拉动汽车最省力的办法。</a:t>
            </a:r>
            <a:r>
              <a:rPr lang="en-US" altLang="zh-CN" sz="3300" b="1" spc="170" dirty="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        </a:t>
            </a:r>
            <a:endParaRPr lang="zh-CN" altLang="en-US" sz="3300" b="1" spc="170" dirty="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" name="组合 1"/>
          <p:cNvGrpSpPr/>
          <p:nvPr>
            <p:custDataLst>
              <p:tags r:id="rId2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3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4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5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6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7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8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9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10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1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2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3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4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5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6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7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8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  <p:pic>
        <p:nvPicPr>
          <p:cNvPr id="43010" name="Picture 4" descr="ZW115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389370" y="3928745"/>
            <a:ext cx="4393565" cy="143319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" name="Picture 35"/>
          <p:cNvPicPr>
            <a:picLocks noChangeAspect="1" noChangeArrowheads="1"/>
          </p:cNvPicPr>
          <p:nvPr/>
        </p:nvPicPr>
        <p:blipFill>
          <a:blip r:embed="rId20">
            <a:duotone>
              <a:srgbClr val="C0504D">
                <a:shade val="45000"/>
                <a:satMod val="135000"/>
              </a:srgb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3811905"/>
            <a:ext cx="4585970" cy="1433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2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/>
          <p:nvPr/>
        </p:nvPicPr>
        <p:blipFill>
          <a:blip r:embed="rId1"/>
          <a:srcRect l="54039" t="4057" r="7293" b="7803"/>
          <a:stretch>
            <a:fillRect/>
          </a:stretch>
        </p:blipFill>
        <p:spPr>
          <a:xfrm>
            <a:off x="1438910" y="1993900"/>
            <a:ext cx="3252470" cy="3242310"/>
          </a:xfrm>
          <a:prstGeom prst="rect">
            <a:avLst/>
          </a:prstGeom>
        </p:spPr>
      </p:pic>
      <p:sp>
        <p:nvSpPr>
          <p:cNvPr id="2280" name="Text Box 3"/>
          <p:cNvSpPr/>
          <p:nvPr/>
        </p:nvSpPr>
        <p:spPr>
          <a:xfrm>
            <a:off x="679768" y="697230"/>
            <a:ext cx="7145337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spcBef>
                <a:spcPct val="50000"/>
              </a:spcBef>
              <a:buFontTx/>
            </a:pPr>
            <a:r>
              <a:rPr lang="zh-CN" altLang="en-US" sz="4000" b="1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反向动滑轮</a:t>
            </a:r>
            <a:endParaRPr lang="zh-CN" altLang="en-US" sz="4000" b="1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2391" name="Text Box 40"/>
          <p:cNvSpPr/>
          <p:nvPr/>
        </p:nvSpPr>
        <p:spPr>
          <a:xfrm>
            <a:off x="5654040" y="2694305"/>
            <a:ext cx="635698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>
              <a:spcBef>
                <a:spcPct val="50000"/>
              </a:spcBef>
              <a:buFontTx/>
            </a:pPr>
            <a:r>
              <a:rPr lang="zh-CN" altLang="en-US" sz="32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反向动滑轮实质是一个费力杠杆。</a:t>
            </a:r>
            <a:endParaRPr lang="zh-CN" sz="3200">
              <a:solidFill>
                <a:schemeClr val="tx1"/>
              </a:solidFill>
              <a:latin typeface="汉仪楷体简" panose="02010600000101010101" charset="-128"/>
              <a:ea typeface="宋体" panose="02010600030101010101" pitchFamily="2" charset="-122"/>
              <a:cs typeface="汉仪楷体简" panose="02010600000101010101" charset="-128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7" dur="500" fill="hold"/>
                                        <p:tgtEl>
                                          <p:spTgt spid="2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91" grpId="1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280" name="Text Box 3"/>
          <p:cNvSpPr/>
          <p:nvPr/>
        </p:nvSpPr>
        <p:spPr>
          <a:xfrm>
            <a:off x="679768" y="697230"/>
            <a:ext cx="7145337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spcBef>
                <a:spcPct val="50000"/>
              </a:spcBef>
              <a:buFontTx/>
            </a:pPr>
            <a:r>
              <a:rPr lang="zh-CN" altLang="en-US" sz="4000" b="1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水平动滑轮</a:t>
            </a:r>
            <a:endParaRPr lang="zh-CN" altLang="en-US" sz="4000" b="1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3" name="图片 2"/>
          <p:cNvPicPr/>
          <p:nvPr/>
        </p:nvPicPr>
        <p:blipFill>
          <a:blip r:embed="rId1"/>
          <a:srcRect b="10594"/>
          <a:stretch>
            <a:fillRect/>
          </a:stretch>
        </p:blipFill>
        <p:spPr>
          <a:xfrm>
            <a:off x="3298825" y="1787525"/>
            <a:ext cx="5916930" cy="430911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280" name="Text Box 3"/>
          <p:cNvSpPr/>
          <p:nvPr/>
        </p:nvSpPr>
        <p:spPr>
          <a:xfrm>
            <a:off x="679768" y="697230"/>
            <a:ext cx="7145337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spcBef>
                <a:spcPct val="50000"/>
              </a:spcBef>
              <a:buFontTx/>
            </a:pPr>
            <a:r>
              <a:rPr lang="zh-CN" altLang="en-US" sz="4000" b="1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</a:rPr>
              <a:t>水平滑轮组</a:t>
            </a:r>
            <a:endParaRPr lang="zh-CN" altLang="en-US" sz="4000" b="1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2" name="图片 1"/>
          <p:cNvPicPr/>
          <p:nvPr/>
        </p:nvPicPr>
        <p:blipFill>
          <a:blip r:embed="rId1"/>
          <a:stretch>
            <a:fillRect/>
          </a:stretch>
        </p:blipFill>
        <p:spPr>
          <a:xfrm>
            <a:off x="2691765" y="1975485"/>
            <a:ext cx="5713730" cy="1614805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816610" y="4161790"/>
            <a:ext cx="10393680" cy="70231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lvl="0">
              <a:buClr>
                <a:srgbClr val="7030A0"/>
              </a:buClr>
              <a:buSzPct val="80000"/>
              <a:buFont typeface="Wingdings" panose="05000000000000000000" pitchFamily="2" charset="2"/>
              <a:buChar char="u"/>
            </a:pPr>
            <a:r>
              <a:rPr lang="en-US" altLang="zh-CN" sz="3600" smtClean="0">
                <a:solidFill>
                  <a:srgbClr val="0066FF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F= f/n  </a:t>
            </a:r>
            <a:r>
              <a:rPr lang="zh-CN" altLang="en-US" sz="2800" smtClean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其中</a:t>
            </a:r>
            <a:r>
              <a:rPr lang="en-US" altLang="zh-CN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f</a:t>
            </a:r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为物体受到的地面摩擦力</a:t>
            </a:r>
            <a:endParaRPr lang="zh-CN" altLang="en-US" sz="28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lvl="0">
              <a:buClr>
                <a:srgbClr val="7030A0"/>
              </a:buClr>
              <a:buSzPct val="80000"/>
              <a:buFont typeface="Wingdings" panose="05000000000000000000" pitchFamily="2" charset="2"/>
              <a:buChar char="u"/>
            </a:pPr>
            <a:endParaRPr lang="en-US" altLang="zh-CN" sz="3600" smtClean="0">
              <a:solidFill>
                <a:srgbClr val="0066FF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lvl="0" indent="355600">
              <a:buClr>
                <a:srgbClr val="7030A0"/>
              </a:buClr>
              <a:buSzPct val="80000"/>
            </a:pPr>
            <a:endParaRPr lang="en-US" altLang="zh-CN" sz="3400" smtClean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816610" y="4977765"/>
            <a:ext cx="10393680" cy="70231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lvl="0">
              <a:lnSpc>
                <a:spcPct val="150000"/>
              </a:lnSpc>
              <a:buClr>
                <a:srgbClr val="7030A0"/>
              </a:buClr>
              <a:buSzPct val="80000"/>
              <a:buFont typeface="Wingdings" panose="05000000000000000000" pitchFamily="2" charset="2"/>
              <a:buChar char="u"/>
            </a:pPr>
            <a:r>
              <a:rPr lang="en-US" altLang="zh-CN" sz="3600" smtClean="0">
                <a:solidFill>
                  <a:srgbClr val="0066FF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s</a:t>
            </a:r>
            <a:r>
              <a:rPr lang="zh-CN" altLang="en-US" sz="3600" baseline="-25000" smtClean="0">
                <a:solidFill>
                  <a:srgbClr val="0066FF"/>
                </a:solidFill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8"/>
              </a:rPr>
              <a:t>拉</a:t>
            </a:r>
            <a:r>
              <a:rPr lang="en-US" altLang="zh-CN" sz="3600" smtClean="0">
                <a:solidFill>
                  <a:srgbClr val="0066FF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=n</a:t>
            </a:r>
            <a:r>
              <a:rPr lang="zh-CN" altLang="en-US" sz="3600" smtClean="0">
                <a:solidFill>
                  <a:srgbClr val="0066FF"/>
                </a:solidFill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8"/>
              </a:rPr>
              <a:t>×</a:t>
            </a:r>
            <a:r>
              <a:rPr lang="en-US" altLang="zh-CN" sz="3600" smtClean="0">
                <a:solidFill>
                  <a:srgbClr val="0066FF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s</a:t>
            </a:r>
            <a:r>
              <a:rPr lang="zh-CN" altLang="en-US" sz="3600" baseline="-25000" smtClean="0">
                <a:solidFill>
                  <a:srgbClr val="0066FF"/>
                </a:solidFill>
                <a:latin typeface="汉仪楷体简" panose="02010600000101010101" charset="-128"/>
                <a:ea typeface="宋体" panose="02010600030101010101" pitchFamily="2" charset="-122"/>
                <a:cs typeface="汉仪楷体简" panose="02010600000101010101" charset="-128"/>
              </a:rPr>
              <a:t>物</a:t>
            </a:r>
            <a:r>
              <a:rPr lang="en-US" altLang="zh-CN" sz="3600" smtClean="0">
                <a:solidFill>
                  <a:srgbClr val="0066FF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  </a:t>
            </a:r>
            <a:endParaRPr lang="en-US" altLang="zh-CN" sz="3600" smtClean="0">
              <a:solidFill>
                <a:srgbClr val="0066FF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lvl="0" indent="0">
              <a:lnSpc>
                <a:spcPct val="150000"/>
              </a:lnSpc>
              <a:buClr>
                <a:srgbClr val="7030A0"/>
              </a:buClr>
              <a:buSzPct val="80000"/>
              <a:buFont typeface="Wingdings" panose="05000000000000000000" pitchFamily="2" charset="2"/>
              <a:buNone/>
            </a:pPr>
            <a:r>
              <a:rPr lang="zh-CN" altLang="en-US" sz="2800" smtClean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其中</a:t>
            </a:r>
            <a:r>
              <a:rPr lang="en-US" altLang="zh-CN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s</a:t>
            </a:r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拉为绳子自由端移动的距离，</a:t>
            </a:r>
            <a:r>
              <a:rPr lang="en-US" altLang="zh-CN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s</a:t>
            </a:r>
            <a:r>
              <a:rPr lang="zh-CN" altLang="en-US" sz="280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物为物体通过的距离</a:t>
            </a:r>
            <a:endParaRPr lang="zh-CN" altLang="en-US" sz="280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lvl="0">
              <a:lnSpc>
                <a:spcPct val="150000"/>
              </a:lnSpc>
              <a:buClr>
                <a:srgbClr val="7030A0"/>
              </a:buClr>
              <a:buSzPct val="80000"/>
              <a:buFont typeface="Wingdings" panose="05000000000000000000" pitchFamily="2" charset="2"/>
              <a:buChar char="u"/>
            </a:pPr>
            <a:endParaRPr lang="en-US" altLang="zh-CN" sz="3600" smtClean="0">
              <a:solidFill>
                <a:srgbClr val="0066FF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lvl="0" indent="355600">
              <a:buClr>
                <a:srgbClr val="7030A0"/>
              </a:buClr>
              <a:buSzPct val="80000"/>
            </a:pPr>
            <a:endParaRPr lang="en-US" altLang="zh-CN" sz="3400" smtClean="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9393" name="标题 1"/>
          <p:cNvSpPr>
            <a:spLocks noGrp="1"/>
          </p:cNvSpPr>
          <p:nvPr>
            <p:ph type="title"/>
          </p:nvPr>
        </p:nvSpPr>
        <p:spPr>
          <a:xfrm>
            <a:off x="1282700" y="244475"/>
            <a:ext cx="10972800" cy="1143000"/>
          </a:xfrm>
        </p:spPr>
        <p:txBody>
          <a:bodyPr anchor="ctr"/>
          <a:p>
            <a:pPr defTabSz="914400"/>
            <a:r>
              <a:rPr lang="zh-CN" altLang="en-US" kern="1200" baseline="0">
                <a:latin typeface="汉仪楷体简" panose="02010600000101010101" charset="-128"/>
                <a:ea typeface="汉仪楷体简" panose="02010600000101010101" charset="-128"/>
                <a:cs typeface="+mj-cs"/>
              </a:rPr>
              <a:t>轮轴和斜面</a:t>
            </a:r>
            <a:endParaRPr lang="zh-CN" altLang="en-US" kern="1200" baseline="0">
              <a:latin typeface="汉仪楷体简" panose="02010600000101010101" charset="-128"/>
              <a:ea typeface="汉仪楷体简" panose="02010600000101010101" charset="-128"/>
              <a:cs typeface="+mj-cs"/>
            </a:endParaRPr>
          </a:p>
        </p:txBody>
      </p:sp>
      <p:sp>
        <p:nvSpPr>
          <p:cNvPr id="59394" name="Rectangle 2"/>
          <p:cNvSpPr/>
          <p:nvPr/>
        </p:nvSpPr>
        <p:spPr>
          <a:xfrm>
            <a:off x="2085975" y="2093913"/>
            <a:ext cx="8183563" cy="73088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lnSpc>
                <a:spcPct val="160000"/>
              </a:lnSpc>
            </a:pPr>
            <a:r>
              <a:rPr lang="zh-CN" altLang="en-US" sz="26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    杠杆、滑轮都是简单机械，它们还可以变形为</a:t>
            </a:r>
            <a:r>
              <a:rPr lang="zh-CN" altLang="en-US" sz="2600" dirty="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轮轴</a:t>
            </a:r>
            <a:r>
              <a:rPr lang="zh-CN" altLang="en-US" sz="26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。</a:t>
            </a:r>
            <a:endParaRPr lang="zh-CN" altLang="en-US" sz="26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grpSp>
        <p:nvGrpSpPr>
          <p:cNvPr id="59395" name="Group 3"/>
          <p:cNvGrpSpPr/>
          <p:nvPr/>
        </p:nvGrpSpPr>
        <p:grpSpPr>
          <a:xfrm>
            <a:off x="726758" y="1499870"/>
            <a:ext cx="2592387" cy="792163"/>
            <a:chOff x="0" y="0"/>
            <a:chExt cx="1633" cy="499"/>
          </a:xfrm>
        </p:grpSpPr>
        <p:sp>
          <p:nvSpPr>
            <p:cNvPr id="59396" name="AutoShape 4"/>
            <p:cNvSpPr/>
            <p:nvPr/>
          </p:nvSpPr>
          <p:spPr>
            <a:xfrm>
              <a:off x="242" y="73"/>
              <a:ext cx="1255" cy="317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00CCFF"/>
                </a:gs>
                <a:gs pos="100000">
                  <a:srgbClr val="A7FFFF"/>
                </a:gs>
              </a:gsLst>
              <a:lin ang="5400000" scaled="1"/>
              <a:tileRect/>
            </a:gradFill>
            <a:ln w="12700" cap="flat" cmpd="sng">
              <a:solidFill>
                <a:srgbClr val="0033CC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dist="53882" dir="2699999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p>
              <a:endParaRPr lang="zh-CN" altLang="zh-CN" dirty="0"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  <p:sp>
          <p:nvSpPr>
            <p:cNvPr id="59397" name="Rectangle 5"/>
            <p:cNvSpPr/>
            <p:nvPr/>
          </p:nvSpPr>
          <p:spPr>
            <a:xfrm rot="-10800000" flipV="1">
              <a:off x="453" y="45"/>
              <a:ext cx="1180" cy="329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p>
              <a:r>
                <a:rPr lang="zh-CN" altLang="en-US" sz="2800" dirty="0">
                  <a:solidFill>
                    <a:srgbClr val="000099"/>
                  </a:solidFill>
                  <a:latin typeface="汉仪楷体简" panose="02010600000101010101" charset="-128"/>
                  <a:ea typeface="汉仪楷体简" panose="02010600000101010101" charset="-128"/>
                </a:rPr>
                <a:t>科学世界</a:t>
              </a:r>
              <a:endParaRPr lang="zh-CN" altLang="en-US" sz="2800" dirty="0">
                <a:solidFill>
                  <a:srgbClr val="000099"/>
                </a:solidFill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  <p:pic>
          <p:nvPicPr>
            <p:cNvPr id="59398" name="Picture 6" descr="点击中考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0" y="0"/>
              <a:ext cx="460" cy="499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2" name="文本框 1"/>
          <p:cNvSpPr txBox="1"/>
          <p:nvPr/>
        </p:nvSpPr>
        <p:spPr>
          <a:xfrm>
            <a:off x="727075" y="3110230"/>
            <a:ext cx="906272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轮轴：由“轮”和“轴”组成的能绕</a:t>
            </a:r>
            <a:r>
              <a:rPr lang="zh-CN" altLang="en-US" sz="28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轴心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旋转，相当于以轴心为支点，半径为杆的杠杆。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6510020" y="4140835"/>
            <a:ext cx="5228590" cy="2485390"/>
            <a:chOff x="10252" y="6521"/>
            <a:chExt cx="8234" cy="3914"/>
          </a:xfrm>
        </p:grpSpPr>
        <p:grpSp>
          <p:nvGrpSpPr>
            <p:cNvPr id="60420" name="Group 4"/>
            <p:cNvGrpSpPr/>
            <p:nvPr/>
          </p:nvGrpSpPr>
          <p:grpSpPr>
            <a:xfrm>
              <a:off x="13852" y="6521"/>
              <a:ext cx="4634" cy="3914"/>
              <a:chOff x="0" y="0"/>
              <a:chExt cx="2304" cy="1918"/>
            </a:xfrm>
          </p:grpSpPr>
          <p:grpSp>
            <p:nvGrpSpPr>
              <p:cNvPr id="60421" name="Group 5"/>
              <p:cNvGrpSpPr/>
              <p:nvPr/>
            </p:nvGrpSpPr>
            <p:grpSpPr>
              <a:xfrm>
                <a:off x="0" y="0"/>
                <a:ext cx="2304" cy="1918"/>
                <a:chOff x="0" y="0"/>
                <a:chExt cx="1811" cy="1830"/>
              </a:xfrm>
            </p:grpSpPr>
            <p:sp>
              <p:nvSpPr>
                <p:cNvPr id="60422" name="Rectangle 6"/>
                <p:cNvSpPr/>
                <p:nvPr/>
              </p:nvSpPr>
              <p:spPr>
                <a:xfrm>
                  <a:off x="10" y="11"/>
                  <a:ext cx="1801" cy="1819"/>
                </a:xfrm>
                <a:prstGeom prst="rect">
                  <a:avLst/>
                </a:prstGeom>
                <a:noFill/>
                <a:ln w="57150" cap="flat" cmpd="sng">
                  <a:solidFill>
                    <a:srgbClr val="111111">
                      <a:alpha val="25098"/>
                    </a:srgbClr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wrap="none" anchor="ctr"/>
                <a:p>
                  <a:endParaRPr lang="zh-CN" altLang="zh-CN" dirty="0">
                    <a:latin typeface="汉仪楷体简" panose="02010600000101010101" charset="-128"/>
                    <a:ea typeface="汉仪楷体简" panose="02010600000101010101" charset="-128"/>
                  </a:endParaRPr>
                </a:p>
              </p:txBody>
            </p:sp>
            <p:grpSp>
              <p:nvGrpSpPr>
                <p:cNvPr id="60423" name="Group 7"/>
                <p:cNvGrpSpPr/>
                <p:nvPr/>
              </p:nvGrpSpPr>
              <p:grpSpPr>
                <a:xfrm>
                  <a:off x="-4" y="-2"/>
                  <a:ext cx="1799" cy="1817"/>
                  <a:chOff x="0" y="0"/>
                  <a:chExt cx="3633216" cy="3023616"/>
                </a:xfrm>
              </p:grpSpPr>
              <p:pic>
                <p:nvPicPr>
                  <p:cNvPr id="60424" name="Rectangle 7"/>
                  <p:cNvPicPr/>
                  <p:nvPr/>
                </p:nvPicPr>
                <p:blipFill>
                  <a:blip r:embed="rId2"/>
                  <a:stretch>
                    <a:fillRect/>
                  </a:stretch>
                </p:blipFill>
                <p:spPr>
                  <a:xfrm>
                    <a:off x="0" y="0"/>
                    <a:ext cx="3633216" cy="3023616"/>
                  </a:xfrm>
                  <a:prstGeom prst="rect">
                    <a:avLst/>
                  </a:prstGeom>
                  <a:noFill/>
                  <a:ln w="9525">
                    <a:noFill/>
                  </a:ln>
                </p:spPr>
              </p:pic>
              <p:sp>
                <p:nvSpPr>
                  <p:cNvPr id="60425" name="Text Box 9"/>
                  <p:cNvSpPr txBox="1"/>
                  <p:nvPr/>
                </p:nvSpPr>
                <p:spPr>
                  <a:xfrm>
                    <a:off x="8573" y="3683"/>
                    <a:ext cx="3621246" cy="3013212"/>
                  </a:xfrm>
                  <a:prstGeom prst="rect">
                    <a:avLst/>
                  </a:prstGeom>
                  <a:noFill/>
                  <a:ln w="9525">
                    <a:noFill/>
                  </a:ln>
                </p:spPr>
                <p:txBody>
                  <a:bodyPr wrap="none" anchor="ctr"/>
                  <a:p>
                    <a:pPr algn="ctr"/>
                    <a:endParaRPr lang="zh-CN" altLang="zh-CN" b="1" dirty="0">
                      <a:latin typeface="汉仪楷体简" panose="02010600000101010101" charset="-128"/>
                      <a:ea typeface="汉仪楷体简" panose="02010600000101010101" charset="-128"/>
                    </a:endParaRPr>
                  </a:p>
                </p:txBody>
              </p:sp>
            </p:grpSp>
          </p:grpSp>
          <p:pic>
            <p:nvPicPr>
              <p:cNvPr id="60426" name="Picture 8" descr="30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8" y="88"/>
                <a:ext cx="2082" cy="1771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sp>
          <p:nvSpPr>
            <p:cNvPr id="3" name="文本框 2"/>
            <p:cNvSpPr txBox="1"/>
            <p:nvPr/>
          </p:nvSpPr>
          <p:spPr>
            <a:xfrm>
              <a:off x="10252" y="9342"/>
              <a:ext cx="3088" cy="1093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p>
              <a:pPr algn="l">
                <a:lnSpc>
                  <a:spcPct val="140000"/>
                </a:lnSpc>
              </a:pPr>
              <a:r>
                <a:rPr lang="zh-CN" altLang="en-US" sz="2800" dirty="0">
                  <a:latin typeface="汉仪楷体简" panose="02010600000101010101" charset="-128"/>
                  <a:ea typeface="汉仪楷体简" panose="02010600000101010101" charset="-128"/>
                  <a:cs typeface="华康古籍木兰W3" panose="02020309000000000000" charset="-122"/>
                  <a:sym typeface="+mn-ea"/>
                </a:rPr>
                <a:t>井上的辘轳</a:t>
              </a:r>
              <a:endPara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华康古籍木兰W3" panose="02020309000000000000" charset="-122"/>
                <a:sym typeface="+mn-ea"/>
              </a:endParaRPr>
            </a:p>
          </p:txBody>
        </p:sp>
      </p:grp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0417" name="标题 2"/>
          <p:cNvSpPr>
            <a:spLocks noGrp="1"/>
          </p:cNvSpPr>
          <p:nvPr>
            <p:ph type="title"/>
          </p:nvPr>
        </p:nvSpPr>
        <p:spPr>
          <a:xfrm>
            <a:off x="1282700" y="244475"/>
            <a:ext cx="10972800" cy="1143000"/>
          </a:xfrm>
        </p:spPr>
        <p:txBody>
          <a:bodyPr anchor="ctr"/>
          <a:p>
            <a:pPr defTabSz="914400"/>
            <a:r>
              <a:rPr lang="zh-CN" altLang="en-US" dirty="0">
                <a:latin typeface="Times New Roman" panose="02020603050405020304" pitchFamily="18" charset="0"/>
                <a:ea typeface="黑体" panose="02010609060101010101" pitchFamily="2" charset="-122"/>
                <a:sym typeface="+mn-ea"/>
              </a:rPr>
              <a:t>轮轴的特点</a:t>
            </a:r>
            <a:endParaRPr lang="en-US" altLang="zh-CN" kern="1200" baseline="0" dirty="0">
              <a:latin typeface="Times New Roman" panose="02020603050405020304" pitchFamily="18" charset="0"/>
              <a:ea typeface="黑体" panose="02010609060101010101" pitchFamily="2" charset="-122"/>
              <a:cs typeface="+mj-cs"/>
              <a:sym typeface="+mn-ea"/>
            </a:endParaRPr>
          </a:p>
        </p:txBody>
      </p:sp>
      <p:sp>
        <p:nvSpPr>
          <p:cNvPr id="60418" name="Rectangle 2"/>
          <p:cNvSpPr/>
          <p:nvPr/>
        </p:nvSpPr>
        <p:spPr>
          <a:xfrm>
            <a:off x="1999615" y="1239203"/>
            <a:ext cx="7994650" cy="69405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 algn="l">
              <a:lnSpc>
                <a:spcPct val="140000"/>
              </a:lnSpc>
            </a:pPr>
            <a:r>
              <a:rPr lang="zh-CN" altLang="en-US" sz="2800" dirty="0">
                <a:latin typeface="华康古籍木兰W3" panose="02020309000000000000" charset="-122"/>
                <a:ea typeface="华康古籍木兰W3" panose="02020309000000000000" charset="-122"/>
                <a:cs typeface="华康古籍木兰W3" panose="02020309000000000000" charset="-122"/>
              </a:rPr>
              <a:t>    从右边看过去，可画成下图</a:t>
            </a:r>
            <a:r>
              <a:rPr lang="en-US" altLang="zh-CN" sz="2800" dirty="0">
                <a:latin typeface="华康古籍木兰W3" panose="02020309000000000000" charset="-122"/>
                <a:ea typeface="华康古籍木兰W3" panose="02020309000000000000" charset="-122"/>
                <a:cs typeface="华康古籍木兰W3" panose="02020309000000000000" charset="-122"/>
              </a:rPr>
              <a:t>:</a:t>
            </a:r>
            <a:endParaRPr lang="en-US" altLang="zh-CN" sz="2800" dirty="0">
              <a:latin typeface="华康古籍木兰W3" panose="02020309000000000000" charset="-122"/>
              <a:ea typeface="华康古籍木兰W3" panose="02020309000000000000" charset="-122"/>
              <a:cs typeface="华康古籍木兰W3" panose="02020309000000000000" charset="-122"/>
            </a:endParaRPr>
          </a:p>
        </p:txBody>
      </p:sp>
      <p:sp>
        <p:nvSpPr>
          <p:cNvPr id="78851" name="Text Box 3"/>
          <p:cNvSpPr txBox="1"/>
          <p:nvPr/>
        </p:nvSpPr>
        <p:spPr>
          <a:xfrm>
            <a:off x="2417763" y="5876925"/>
            <a:ext cx="6797675" cy="49149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spcBef>
                <a:spcPct val="50000"/>
              </a:spcBef>
            </a:pPr>
            <a:r>
              <a:rPr lang="zh-CN" altLang="en-US" sz="26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动力臂大于阻力臂 </a:t>
            </a:r>
            <a:r>
              <a:rPr lang="en-US" altLang="zh-CN" sz="26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—— </a:t>
            </a:r>
            <a:r>
              <a:rPr lang="zh-CN" altLang="en-US" sz="26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省力杠杆。</a:t>
            </a:r>
            <a:endParaRPr lang="zh-CN" altLang="en-US" sz="2600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60420" name="Group 4"/>
          <p:cNvGrpSpPr/>
          <p:nvPr/>
        </p:nvGrpSpPr>
        <p:grpSpPr>
          <a:xfrm>
            <a:off x="2538413" y="2759075"/>
            <a:ext cx="3657600" cy="3044825"/>
            <a:chOff x="0" y="0"/>
            <a:chExt cx="2304" cy="1918"/>
          </a:xfrm>
        </p:grpSpPr>
        <p:grpSp>
          <p:nvGrpSpPr>
            <p:cNvPr id="60421" name="Group 5"/>
            <p:cNvGrpSpPr/>
            <p:nvPr/>
          </p:nvGrpSpPr>
          <p:grpSpPr>
            <a:xfrm>
              <a:off x="0" y="0"/>
              <a:ext cx="2304" cy="1918"/>
              <a:chOff x="0" y="0"/>
              <a:chExt cx="1811" cy="1830"/>
            </a:xfrm>
          </p:grpSpPr>
          <p:sp>
            <p:nvSpPr>
              <p:cNvPr id="60422" name="Rectangle 6"/>
              <p:cNvSpPr/>
              <p:nvPr/>
            </p:nvSpPr>
            <p:spPr>
              <a:xfrm>
                <a:off x="10" y="11"/>
                <a:ext cx="1801" cy="1819"/>
              </a:xfrm>
              <a:prstGeom prst="rect">
                <a:avLst/>
              </a:prstGeom>
              <a:noFill/>
              <a:ln w="57150" cap="flat" cmpd="sng">
                <a:solidFill>
                  <a:srgbClr val="111111">
                    <a:alpha val="25098"/>
                  </a:srgb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p>
                <a:endParaRPr lang="zh-CN" altLang="zh-CN" dirty="0">
                  <a:latin typeface="Times New Roman" panose="02020603050405020304" pitchFamily="18" charset="0"/>
                  <a:ea typeface="宋体" panose="02010600030101010101" pitchFamily="2" charset="-122"/>
                </a:endParaRPr>
              </a:p>
            </p:txBody>
          </p:sp>
          <p:grpSp>
            <p:nvGrpSpPr>
              <p:cNvPr id="60423" name="Group 7"/>
              <p:cNvGrpSpPr/>
              <p:nvPr/>
            </p:nvGrpSpPr>
            <p:grpSpPr>
              <a:xfrm>
                <a:off x="-4" y="-2"/>
                <a:ext cx="1799" cy="1817"/>
                <a:chOff x="0" y="0"/>
                <a:chExt cx="3633216" cy="3023616"/>
              </a:xfrm>
            </p:grpSpPr>
            <p:pic>
              <p:nvPicPr>
                <p:cNvPr id="60424" name="Rectangle 7"/>
                <p:cNvPicPr/>
                <p:nvPr/>
              </p:nvPicPr>
              <p:blipFill>
                <a:blip r:embed="rId1"/>
                <a:stretch>
                  <a:fillRect/>
                </a:stretch>
              </p:blipFill>
              <p:spPr>
                <a:xfrm>
                  <a:off x="0" y="0"/>
                  <a:ext cx="3633216" cy="3023616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  <p:sp>
              <p:nvSpPr>
                <p:cNvPr id="60425" name="Text Box 9"/>
                <p:cNvSpPr txBox="1"/>
                <p:nvPr/>
              </p:nvSpPr>
              <p:spPr>
                <a:xfrm>
                  <a:off x="8573" y="3683"/>
                  <a:ext cx="3621246" cy="3013212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none" anchor="ctr"/>
                <a:p>
                  <a:pPr algn="ctr"/>
                  <a:endParaRPr lang="zh-CN" altLang="zh-CN" b="1" dirty="0">
                    <a:latin typeface="Times New Roman" panose="02020603050405020304" pitchFamily="18" charset="0"/>
                    <a:ea typeface="宋体" panose="02010600030101010101" pitchFamily="2" charset="-122"/>
                  </a:endParaRPr>
                </a:p>
              </p:txBody>
            </p:sp>
          </p:grpSp>
        </p:grpSp>
        <p:pic>
          <p:nvPicPr>
            <p:cNvPr id="60426" name="Picture 8" descr="3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8" y="88"/>
              <a:ext cx="2082" cy="1771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60427" name="Group 12"/>
          <p:cNvGrpSpPr/>
          <p:nvPr/>
        </p:nvGrpSpPr>
        <p:grpSpPr>
          <a:xfrm>
            <a:off x="6784975" y="2755900"/>
            <a:ext cx="3352800" cy="3044825"/>
            <a:chOff x="0" y="0"/>
            <a:chExt cx="1811" cy="1830"/>
          </a:xfrm>
        </p:grpSpPr>
        <p:sp>
          <p:nvSpPr>
            <p:cNvPr id="60428" name="Rectangle 11"/>
            <p:cNvSpPr/>
            <p:nvPr/>
          </p:nvSpPr>
          <p:spPr>
            <a:xfrm>
              <a:off x="10" y="11"/>
              <a:ext cx="1801" cy="1819"/>
            </a:xfrm>
            <a:prstGeom prst="rect">
              <a:avLst/>
            </a:prstGeom>
            <a:noFill/>
            <a:ln w="57150" cap="flat" cmpd="sng">
              <a:solidFill>
                <a:srgbClr val="111111">
                  <a:alpha val="25098"/>
                </a:srgb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p>
              <a:endParaRPr lang="zh-CN" altLang="zh-CN" dirty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grpSp>
          <p:nvGrpSpPr>
            <p:cNvPr id="60429" name="Group 14"/>
            <p:cNvGrpSpPr/>
            <p:nvPr/>
          </p:nvGrpSpPr>
          <p:grpSpPr>
            <a:xfrm>
              <a:off x="-4" y="-2"/>
              <a:ext cx="1801" cy="1817"/>
              <a:chOff x="0" y="0"/>
              <a:chExt cx="3334512" cy="3023616"/>
            </a:xfrm>
          </p:grpSpPr>
          <p:pic>
            <p:nvPicPr>
              <p:cNvPr id="60430" name="Rectangle 12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3334512" cy="3023616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60431" name="Text Box 16"/>
              <p:cNvSpPr txBox="1"/>
              <p:nvPr/>
            </p:nvSpPr>
            <p:spPr>
              <a:xfrm>
                <a:off x="7811" y="3683"/>
                <a:ext cx="3319476" cy="301321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ctr"/>
              <a:p>
                <a:pPr algn="ctr"/>
                <a:endParaRPr lang="zh-CN" altLang="zh-CN" b="1" dirty="0">
                  <a:latin typeface="Times New Roman" panose="02020603050405020304" pitchFamily="18" charset="0"/>
                  <a:ea typeface="宋体" panose="02010600030101010101" pitchFamily="2" charset="-122"/>
                </a:endParaRPr>
              </a:p>
            </p:txBody>
          </p:sp>
        </p:grpSp>
      </p:grpSp>
      <p:grpSp>
        <p:nvGrpSpPr>
          <p:cNvPr id="60432" name="组合 6"/>
          <p:cNvGrpSpPr/>
          <p:nvPr/>
        </p:nvGrpSpPr>
        <p:grpSpPr>
          <a:xfrm>
            <a:off x="7473950" y="3025775"/>
            <a:ext cx="1943100" cy="1800225"/>
            <a:chOff x="9594" y="849"/>
            <a:chExt cx="3060" cy="2834"/>
          </a:xfrm>
        </p:grpSpPr>
        <p:sp>
          <p:nvSpPr>
            <p:cNvPr id="2" name="椭圆 1"/>
            <p:cNvSpPr>
              <a:spLocks noChangeAspect="1"/>
            </p:cNvSpPr>
            <p:nvPr/>
          </p:nvSpPr>
          <p:spPr>
            <a:xfrm>
              <a:off x="9594" y="849"/>
              <a:ext cx="3061" cy="2835"/>
            </a:xfrm>
            <a:prstGeom prst="ellipse">
              <a:avLst/>
            </a:prstGeom>
            <a:solidFill>
              <a:schemeClr val="accent3"/>
            </a:solidFill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scene3d>
              <a:camera prst="orthographicFront">
                <a:rot lat="0" lon="0" rev="21300000"/>
              </a:camera>
              <a:lightRig rig="threePt" dir="t"/>
            </a:scene3d>
            <a:sp3d z="12700"/>
          </p:spPr>
          <p:txBody>
            <a:bodyPr vert="horz" wrap="square" lIns="91440" tIns="45720" rIns="91440" bIns="45720" numCol="1" anchor="t" anchorCtr="0" compatLnSpc="1"/>
            <a:p>
              <a:pPr marL="0" marR="0" indent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1" lang="zh-CN" altLang="en-US" sz="6000" b="0" i="0" strike="noStrike" baseline="0" noProof="1" smtClean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60434" name="椭圆 3"/>
            <p:cNvSpPr/>
            <p:nvPr/>
          </p:nvSpPr>
          <p:spPr>
            <a:xfrm>
              <a:off x="10615" y="1813"/>
              <a:ext cx="1020" cy="908"/>
            </a:xfrm>
            <a:prstGeom prst="ellipse">
              <a:avLst/>
            </a:prstGeom>
            <a:gradFill rotWithShape="1">
              <a:gsLst>
                <a:gs pos="0">
                  <a:srgbClr val="F0FFFB">
                    <a:alpha val="100000"/>
                  </a:srgbClr>
                </a:gs>
                <a:gs pos="74001">
                  <a:srgbClr val="75FFDD">
                    <a:alpha val="100000"/>
                  </a:srgbClr>
                </a:gs>
                <a:gs pos="83000">
                  <a:srgbClr val="75FFDD">
                    <a:alpha val="100000"/>
                  </a:srgbClr>
                </a:gs>
                <a:gs pos="100000">
                  <a:srgbClr val="A3FFE8">
                    <a:alpha val="100000"/>
                  </a:srgbClr>
                </a:gs>
              </a:gsLst>
              <a:lin ang="5400000"/>
              <a:tileRect/>
            </a:gradFill>
            <a:ln w="28575" cap="flat" cmpd="thickThin">
              <a:solidFill>
                <a:srgbClr val="00956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square" lIns="91440" tIns="45720" rIns="91440" bIns="45720" anchor="t"/>
            <a:p>
              <a:pPr defTabSz="914400"/>
              <a:endParaRPr lang="zh-CN" altLang="en-US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60435" name="椭圆 2"/>
            <p:cNvSpPr/>
            <p:nvPr/>
          </p:nvSpPr>
          <p:spPr>
            <a:xfrm>
              <a:off x="10994" y="2135"/>
              <a:ext cx="262" cy="263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square" lIns="91440" tIns="45720" rIns="91440" bIns="45720" anchor="t"/>
            <a:p>
              <a:pPr defTabSz="914400"/>
              <a:endParaRPr lang="zh-CN" altLang="en-US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</p:grpSp>
      <p:sp>
        <p:nvSpPr>
          <p:cNvPr id="6" name="文本框 5"/>
          <p:cNvSpPr txBox="1"/>
          <p:nvPr/>
        </p:nvSpPr>
        <p:spPr>
          <a:xfrm>
            <a:off x="8070850" y="3754438"/>
            <a:ext cx="153988" cy="368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r>
              <a:rPr lang="en-US" altLang="zh-CN" sz="1800" i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O</a:t>
            </a:r>
            <a:endParaRPr lang="en-US" altLang="zh-CN" sz="1800" i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cxnSp>
        <p:nvCxnSpPr>
          <p:cNvPr id="8" name="直接连接符 7"/>
          <p:cNvCxnSpPr/>
          <p:nvPr/>
        </p:nvCxnSpPr>
        <p:spPr>
          <a:xfrm flipV="1">
            <a:off x="8496300" y="3919538"/>
            <a:ext cx="273050" cy="6350"/>
          </a:xfrm>
          <a:prstGeom prst="line">
            <a:avLst/>
          </a:prstGeom>
          <a:solidFill>
            <a:schemeClr val="accent1"/>
          </a:solidFill>
          <a:ln w="349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" name="直接箭头连接符 8"/>
          <p:cNvCxnSpPr/>
          <p:nvPr/>
        </p:nvCxnSpPr>
        <p:spPr>
          <a:xfrm flipH="1" flipV="1">
            <a:off x="8761413" y="3395663"/>
            <a:ext cx="7937" cy="530225"/>
          </a:xfrm>
          <a:prstGeom prst="straightConnector1">
            <a:avLst/>
          </a:prstGeom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</p:spPr>
      </p:cxnSp>
      <p:sp>
        <p:nvSpPr>
          <p:cNvPr id="10" name="Rectangle 15"/>
          <p:cNvSpPr/>
          <p:nvPr/>
        </p:nvSpPr>
        <p:spPr>
          <a:xfrm>
            <a:off x="8496300" y="2921000"/>
            <a:ext cx="660400" cy="4921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p>
            <a:r>
              <a:rPr lang="en-US" altLang="zh-CN" sz="2000" i="1" dirty="0">
                <a:latin typeface="Times New Roman" panose="02020603050405020304" pitchFamily="18" charset="0"/>
                <a:ea typeface="黑体" panose="02010609060101010101" pitchFamily="2" charset="-122"/>
              </a:rPr>
              <a:t>F</a:t>
            </a:r>
            <a:r>
              <a:rPr lang="en-US" altLang="zh-CN" sz="1800" baseline="-25000" dirty="0">
                <a:latin typeface="Times New Roman" panose="02020603050405020304" pitchFamily="18" charset="0"/>
                <a:ea typeface="黑体" panose="02010609060101010101" pitchFamily="2" charset="-122"/>
              </a:rPr>
              <a:t>2</a:t>
            </a:r>
            <a:r>
              <a:rPr lang="en-US" altLang="zh-CN" sz="2600" dirty="0">
                <a:latin typeface="Times New Roman" panose="02020603050405020304" pitchFamily="18" charset="0"/>
                <a:ea typeface="黑体" panose="02010609060101010101" pitchFamily="2" charset="-122"/>
              </a:rPr>
              <a:t>   </a:t>
            </a:r>
            <a:endParaRPr lang="en-US" altLang="zh-CN" sz="2600" dirty="0"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8412163" y="3465513"/>
            <a:ext cx="449262" cy="368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r>
              <a:rPr lang="en-US" altLang="zh-CN" i="1" dirty="0">
                <a:latin typeface="Times New Roman" panose="02020603050405020304" pitchFamily="18" charset="0"/>
                <a:ea typeface="宋体" panose="02010600030101010101" pitchFamily="2" charset="-122"/>
                <a:sym typeface="宋体" panose="02010600030101010101" pitchFamily="2" charset="-122"/>
              </a:rPr>
              <a:t>L</a:t>
            </a:r>
            <a:r>
              <a:rPr lang="en-US" altLang="zh-CN" baseline="-25000" dirty="0">
                <a:latin typeface="Times New Roman" panose="02020603050405020304" pitchFamily="18" charset="0"/>
                <a:ea typeface="宋体" panose="02010600030101010101" pitchFamily="2" charset="-122"/>
                <a:sym typeface="宋体" panose="02010600030101010101" pitchFamily="2" charset="-122"/>
              </a:rPr>
              <a:t>2</a:t>
            </a:r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cxnSp>
        <p:nvCxnSpPr>
          <p:cNvPr id="12" name="直接连接符 11"/>
          <p:cNvCxnSpPr/>
          <p:nvPr/>
        </p:nvCxnSpPr>
        <p:spPr>
          <a:xfrm>
            <a:off x="8496300" y="3927475"/>
            <a:ext cx="936625" cy="22225"/>
          </a:xfrm>
          <a:prstGeom prst="line">
            <a:avLst/>
          </a:prstGeom>
          <a:ln w="31750" cap="flat" cmpd="sng">
            <a:solidFill>
              <a:srgbClr val="FF0066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" name="直接箭头连接符 12"/>
          <p:cNvCxnSpPr/>
          <p:nvPr/>
        </p:nvCxnSpPr>
        <p:spPr>
          <a:xfrm flipH="1">
            <a:off x="9409113" y="3919538"/>
            <a:ext cx="7938" cy="1347788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文本框 14"/>
          <p:cNvSpPr txBox="1"/>
          <p:nvPr/>
        </p:nvSpPr>
        <p:spPr>
          <a:xfrm>
            <a:off x="8861425" y="3919538"/>
            <a:ext cx="449263" cy="368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r>
              <a:rPr lang="en-US" altLang="zh-CN" i="1" dirty="0">
                <a:latin typeface="Times New Roman" panose="02020603050405020304" pitchFamily="18" charset="0"/>
                <a:ea typeface="宋体" panose="02010600030101010101" pitchFamily="2" charset="-122"/>
                <a:sym typeface="宋体" panose="02010600030101010101" pitchFamily="2" charset="-122"/>
              </a:rPr>
              <a:t>L</a:t>
            </a:r>
            <a:r>
              <a:rPr lang="en-US" altLang="en-US" baseline="-25000" dirty="0">
                <a:latin typeface="Times New Roman" panose="02020603050405020304" pitchFamily="18" charset="0"/>
                <a:ea typeface="宋体" panose="02010600030101010101" pitchFamily="2" charset="-122"/>
                <a:sym typeface="宋体" panose="02010600030101010101" pitchFamily="2" charset="-122"/>
              </a:rPr>
              <a:t>1</a:t>
            </a:r>
            <a:endParaRPr lang="en-US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2" name="Rectangle 15"/>
          <p:cNvSpPr/>
          <p:nvPr/>
        </p:nvSpPr>
        <p:spPr>
          <a:xfrm>
            <a:off x="9445625" y="4562475"/>
            <a:ext cx="660400" cy="4921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p>
            <a:r>
              <a:rPr lang="en-US" altLang="zh-CN" sz="2000" i="1" dirty="0">
                <a:latin typeface="Times New Roman" panose="02020603050405020304" pitchFamily="18" charset="0"/>
                <a:ea typeface="黑体" panose="02010609060101010101" pitchFamily="2" charset="-122"/>
              </a:rPr>
              <a:t>F</a:t>
            </a:r>
            <a:r>
              <a:rPr lang="en-US" altLang="zh-CN" sz="1800" baseline="-25000" dirty="0">
                <a:latin typeface="Times New Roman" panose="02020603050405020304" pitchFamily="18" charset="0"/>
                <a:ea typeface="黑体" panose="02010609060101010101" pitchFamily="2" charset="-122"/>
              </a:rPr>
              <a:t>1</a:t>
            </a:r>
            <a:r>
              <a:rPr lang="en-US" altLang="zh-CN" sz="2600" dirty="0">
                <a:latin typeface="Times New Roman" panose="02020603050405020304" pitchFamily="18" charset="0"/>
                <a:ea typeface="黑体" panose="02010609060101010101" pitchFamily="2" charset="-122"/>
              </a:rPr>
              <a:t>   </a:t>
            </a:r>
            <a:endParaRPr lang="en-US" altLang="zh-CN" sz="2600" dirty="0"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charRg st="0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78851">
                                            <p:txEl>
                                              <p:charRg st="0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/>
      <p:bldP spid="6" grpId="0"/>
      <p:bldP spid="10" grpId="0"/>
      <p:bldP spid="11" grpId="0"/>
      <p:bldP spid="15" grpId="0"/>
      <p:bldP spid="2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1441" name="标题 1"/>
          <p:cNvSpPr>
            <a:spLocks noGrp="1"/>
          </p:cNvSpPr>
          <p:nvPr>
            <p:ph type="title"/>
          </p:nvPr>
        </p:nvSpPr>
        <p:spPr>
          <a:xfrm>
            <a:off x="1282700" y="244475"/>
            <a:ext cx="10972800" cy="1143000"/>
          </a:xfrm>
        </p:spPr>
        <p:txBody>
          <a:bodyPr anchor="ctr"/>
          <a:p>
            <a:pPr defTabSz="914400"/>
            <a:r>
              <a:rPr lang="zh-CN" altLang="en-US" dirty="0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轮轴的特点</a:t>
            </a:r>
            <a:endParaRPr lang="zh-CN" altLang="en-US" kern="1200" baseline="0" dirty="0">
              <a:latin typeface="汉仪楷体简" panose="02010600000101010101" charset="-128"/>
              <a:ea typeface="汉仪楷体简" panose="02010600000101010101" charset="-128"/>
              <a:cs typeface="+mj-cs"/>
              <a:sym typeface="+mn-ea"/>
            </a:endParaRPr>
          </a:p>
        </p:txBody>
      </p:sp>
      <p:grpSp>
        <p:nvGrpSpPr>
          <p:cNvPr id="61442" name="Group 12"/>
          <p:cNvGrpSpPr/>
          <p:nvPr/>
        </p:nvGrpSpPr>
        <p:grpSpPr>
          <a:xfrm>
            <a:off x="6699250" y="2536825"/>
            <a:ext cx="3352800" cy="3044825"/>
            <a:chOff x="0" y="0"/>
            <a:chExt cx="1811" cy="1830"/>
          </a:xfrm>
        </p:grpSpPr>
        <p:sp>
          <p:nvSpPr>
            <p:cNvPr id="61443" name="Rectangle 11"/>
            <p:cNvSpPr/>
            <p:nvPr/>
          </p:nvSpPr>
          <p:spPr>
            <a:xfrm>
              <a:off x="10" y="11"/>
              <a:ext cx="1801" cy="1819"/>
            </a:xfrm>
            <a:prstGeom prst="rect">
              <a:avLst/>
            </a:prstGeom>
            <a:noFill/>
            <a:ln w="57150" cap="flat" cmpd="sng">
              <a:solidFill>
                <a:srgbClr val="111111">
                  <a:alpha val="25098"/>
                </a:srgb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p>
              <a:endParaRPr lang="zh-CN" altLang="zh-CN" dirty="0">
                <a:latin typeface="汉仪楷体简" panose="02010600000101010101" charset="-128"/>
                <a:ea typeface="汉仪楷体简" panose="02010600000101010101" charset="-128"/>
              </a:endParaRPr>
            </a:p>
          </p:txBody>
        </p:sp>
        <p:grpSp>
          <p:nvGrpSpPr>
            <p:cNvPr id="61444" name="Group 14"/>
            <p:cNvGrpSpPr/>
            <p:nvPr/>
          </p:nvGrpSpPr>
          <p:grpSpPr>
            <a:xfrm>
              <a:off x="-4" y="-2"/>
              <a:ext cx="1801" cy="1817"/>
              <a:chOff x="0" y="0"/>
              <a:chExt cx="3334512" cy="3023616"/>
            </a:xfrm>
          </p:grpSpPr>
          <p:pic>
            <p:nvPicPr>
              <p:cNvPr id="61445" name="Rectangle 12"/>
              <p:cNvPicPr/>
              <p:nvPr/>
            </p:nvPicPr>
            <p:blipFill>
              <a:blip r:embed="rId1"/>
              <a:stretch>
                <a:fillRect/>
              </a:stretch>
            </p:blipFill>
            <p:spPr>
              <a:xfrm>
                <a:off x="0" y="0"/>
                <a:ext cx="3334512" cy="3023616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61446" name="Text Box 16"/>
              <p:cNvSpPr txBox="1"/>
              <p:nvPr/>
            </p:nvSpPr>
            <p:spPr>
              <a:xfrm>
                <a:off x="7811" y="3683"/>
                <a:ext cx="3319476" cy="301321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ctr"/>
              <a:p>
                <a:pPr algn="ctr"/>
                <a:endParaRPr lang="zh-CN" altLang="zh-CN" b="1" dirty="0">
                  <a:latin typeface="汉仪楷体简" panose="02010600000101010101" charset="-128"/>
                  <a:ea typeface="汉仪楷体简" panose="02010600000101010101" charset="-128"/>
                </a:endParaRPr>
              </a:p>
            </p:txBody>
          </p:sp>
        </p:grpSp>
      </p:grpSp>
      <p:sp>
        <p:nvSpPr>
          <p:cNvPr id="61447" name="Rectangle 2"/>
          <p:cNvSpPr/>
          <p:nvPr/>
        </p:nvSpPr>
        <p:spPr>
          <a:xfrm>
            <a:off x="2098675" y="1084898"/>
            <a:ext cx="7994650" cy="147002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lnSpc>
                <a:spcPct val="160000"/>
              </a:lnSpc>
            </a:pP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2. </a:t>
            </a: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汽车的方向盘</a:t>
            </a:r>
            <a:endParaRPr lang="zh-CN" altLang="en-US"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>
              <a:lnSpc>
                <a:spcPct val="160000"/>
              </a:lnSpc>
            </a:pPr>
            <a:r>
              <a:rPr lang="zh-CN" altLang="en-US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    从上边看下去，也可画成下图</a:t>
            </a:r>
            <a:r>
              <a:rPr lang="en-US" altLang="zh-CN" sz="28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:</a:t>
            </a:r>
            <a:endParaRPr lang="en-US" altLang="zh-CN" sz="28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sp>
        <p:nvSpPr>
          <p:cNvPr id="79875" name="Text Box 3"/>
          <p:cNvSpPr txBox="1"/>
          <p:nvPr/>
        </p:nvSpPr>
        <p:spPr>
          <a:xfrm>
            <a:off x="2379663" y="5805488"/>
            <a:ext cx="6175375" cy="49149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p>
            <a:pPr>
              <a:spcBef>
                <a:spcPct val="50000"/>
              </a:spcBef>
            </a:pPr>
            <a:r>
              <a:rPr lang="zh-CN" altLang="en-US" sz="2600" dirty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动力臂大于阻力臂</a:t>
            </a:r>
            <a:r>
              <a:rPr lang="en-US" altLang="zh-CN" sz="2600" dirty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——</a:t>
            </a:r>
            <a:r>
              <a:rPr lang="zh-CN" altLang="en-US" sz="2600" dirty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省力杠杆。</a:t>
            </a:r>
            <a:endParaRPr lang="zh-CN" altLang="en-US" sz="2600" dirty="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grpSp>
        <p:nvGrpSpPr>
          <p:cNvPr id="61449" name="Group 4"/>
          <p:cNvGrpSpPr/>
          <p:nvPr/>
        </p:nvGrpSpPr>
        <p:grpSpPr>
          <a:xfrm>
            <a:off x="2543175" y="2513013"/>
            <a:ext cx="3657600" cy="3044825"/>
            <a:chOff x="0" y="0"/>
            <a:chExt cx="2304" cy="1918"/>
          </a:xfrm>
        </p:grpSpPr>
        <p:grpSp>
          <p:nvGrpSpPr>
            <p:cNvPr id="61450" name="Group 5"/>
            <p:cNvGrpSpPr/>
            <p:nvPr/>
          </p:nvGrpSpPr>
          <p:grpSpPr>
            <a:xfrm>
              <a:off x="0" y="0"/>
              <a:ext cx="2304" cy="1918"/>
              <a:chOff x="0" y="0"/>
              <a:chExt cx="1811" cy="1830"/>
            </a:xfrm>
          </p:grpSpPr>
          <p:sp>
            <p:nvSpPr>
              <p:cNvPr id="61451" name="Rectangle 6"/>
              <p:cNvSpPr/>
              <p:nvPr/>
            </p:nvSpPr>
            <p:spPr>
              <a:xfrm>
                <a:off x="10" y="11"/>
                <a:ext cx="1801" cy="1819"/>
              </a:xfrm>
              <a:prstGeom prst="rect">
                <a:avLst/>
              </a:prstGeom>
              <a:noFill/>
              <a:ln w="57150" cap="flat" cmpd="sng">
                <a:solidFill>
                  <a:srgbClr val="111111">
                    <a:alpha val="25098"/>
                  </a:srgb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p>
                <a:endParaRPr lang="zh-CN" altLang="zh-CN" dirty="0">
                  <a:latin typeface="汉仪楷体简" panose="02010600000101010101" charset="-128"/>
                  <a:ea typeface="汉仪楷体简" panose="02010600000101010101" charset="-128"/>
                </a:endParaRPr>
              </a:p>
            </p:txBody>
          </p:sp>
          <p:grpSp>
            <p:nvGrpSpPr>
              <p:cNvPr id="61452" name="Group 7"/>
              <p:cNvGrpSpPr/>
              <p:nvPr/>
            </p:nvGrpSpPr>
            <p:grpSpPr>
              <a:xfrm>
                <a:off x="-4" y="-5"/>
                <a:ext cx="1799" cy="1821"/>
                <a:chOff x="0" y="0"/>
                <a:chExt cx="3633216" cy="3029712"/>
              </a:xfrm>
            </p:grpSpPr>
            <p:pic>
              <p:nvPicPr>
                <p:cNvPr id="61453" name="Rectangle 7"/>
                <p:cNvPicPr/>
                <p:nvPr/>
              </p:nvPicPr>
              <p:blipFill>
                <a:blip r:embed="rId2"/>
                <a:stretch>
                  <a:fillRect/>
                </a:stretch>
              </p:blipFill>
              <p:spPr>
                <a:xfrm>
                  <a:off x="0" y="0"/>
                  <a:ext cx="3633216" cy="3029712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  <p:sp>
              <p:nvSpPr>
                <p:cNvPr id="61454" name="Text Box 9"/>
                <p:cNvSpPr txBox="1"/>
                <p:nvPr/>
              </p:nvSpPr>
              <p:spPr>
                <a:xfrm>
                  <a:off x="7239" y="7557"/>
                  <a:ext cx="3621246" cy="3013212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none" anchor="ctr"/>
                <a:p>
                  <a:pPr algn="ctr"/>
                  <a:endParaRPr lang="zh-CN" altLang="zh-CN" b="1" dirty="0">
                    <a:latin typeface="汉仪楷体简" panose="02010600000101010101" charset="-128"/>
                    <a:ea typeface="汉仪楷体简" panose="02010600000101010101" charset="-128"/>
                  </a:endParaRPr>
                </a:p>
              </p:txBody>
            </p:sp>
          </p:grpSp>
        </p:grpSp>
        <p:pic>
          <p:nvPicPr>
            <p:cNvPr id="61455" name="Picture 8" descr="2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4" y="184"/>
              <a:ext cx="1755" cy="1676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61456" name="组合 23"/>
          <p:cNvGrpSpPr/>
          <p:nvPr/>
        </p:nvGrpSpPr>
        <p:grpSpPr>
          <a:xfrm>
            <a:off x="7070725" y="2857500"/>
            <a:ext cx="3109913" cy="2443163"/>
            <a:chOff x="8722" y="349"/>
            <a:chExt cx="4899" cy="3848"/>
          </a:xfrm>
        </p:grpSpPr>
        <p:pic>
          <p:nvPicPr>
            <p:cNvPr id="61457" name="Picture 14" descr="4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722" y="349"/>
              <a:ext cx="4378" cy="3848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61458" name="组合 22"/>
            <p:cNvGrpSpPr/>
            <p:nvPr/>
          </p:nvGrpSpPr>
          <p:grpSpPr>
            <a:xfrm>
              <a:off x="9793" y="494"/>
              <a:ext cx="3828" cy="3223"/>
              <a:chOff x="9793" y="494"/>
              <a:chExt cx="3828" cy="3223"/>
            </a:xfrm>
          </p:grpSpPr>
          <p:sp>
            <p:nvSpPr>
              <p:cNvPr id="61459" name="Rectangle 15"/>
              <p:cNvSpPr/>
              <p:nvPr/>
            </p:nvSpPr>
            <p:spPr>
              <a:xfrm>
                <a:off x="10290" y="494"/>
                <a:ext cx="924" cy="77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p>
                <a:r>
                  <a:rPr lang="en-US" altLang="zh-CN" sz="2600" i="1" dirty="0">
                    <a:latin typeface="汉仪楷体简" panose="02010600000101010101" charset="-128"/>
                    <a:ea typeface="汉仪楷体简" panose="02010600000101010101" charset="-128"/>
                  </a:rPr>
                  <a:t>F</a:t>
                </a:r>
                <a:r>
                  <a:rPr lang="en-US" altLang="zh-CN" sz="2600" baseline="-25000" dirty="0">
                    <a:latin typeface="汉仪楷体简" panose="02010600000101010101" charset="-128"/>
                    <a:ea typeface="汉仪楷体简" panose="02010600000101010101" charset="-128"/>
                  </a:rPr>
                  <a:t>2</a:t>
                </a:r>
                <a:r>
                  <a:rPr lang="en-US" altLang="zh-CN" sz="2600" dirty="0">
                    <a:latin typeface="汉仪楷体简" panose="02010600000101010101" charset="-128"/>
                    <a:ea typeface="汉仪楷体简" panose="02010600000101010101" charset="-128"/>
                  </a:rPr>
                  <a:t>   </a:t>
                </a:r>
                <a:endParaRPr lang="en-US" altLang="zh-CN" sz="2600" dirty="0">
                  <a:latin typeface="汉仪楷体简" panose="02010600000101010101" charset="-128"/>
                  <a:ea typeface="汉仪楷体简" panose="02010600000101010101" charset="-128"/>
                </a:endParaRPr>
              </a:p>
            </p:txBody>
          </p:sp>
          <p:sp>
            <p:nvSpPr>
              <p:cNvPr id="61460" name="Rectangle 19"/>
              <p:cNvSpPr/>
              <p:nvPr/>
            </p:nvSpPr>
            <p:spPr>
              <a:xfrm>
                <a:off x="12456" y="2943"/>
                <a:ext cx="1165" cy="77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p>
                <a:r>
                  <a:rPr lang="en-US" altLang="zh-CN" sz="2600" i="1" dirty="0">
                    <a:latin typeface="汉仪楷体简" panose="02010600000101010101" charset="-128"/>
                    <a:ea typeface="汉仪楷体简" panose="02010600000101010101" charset="-128"/>
                  </a:rPr>
                  <a:t>F</a:t>
                </a:r>
                <a:r>
                  <a:rPr lang="en-US" altLang="zh-CN" sz="2600" baseline="-25000" dirty="0">
                    <a:latin typeface="汉仪楷体简" panose="02010600000101010101" charset="-128"/>
                    <a:ea typeface="汉仪楷体简" panose="02010600000101010101" charset="-128"/>
                  </a:rPr>
                  <a:t>1</a:t>
                </a:r>
                <a:r>
                  <a:rPr lang="en-US" altLang="zh-CN" sz="2600" dirty="0">
                    <a:latin typeface="汉仪楷体简" panose="02010600000101010101" charset="-128"/>
                    <a:ea typeface="汉仪楷体简" panose="02010600000101010101" charset="-128"/>
                  </a:rPr>
                  <a:t>   </a:t>
                </a:r>
                <a:endParaRPr lang="en-US" altLang="zh-CN" sz="2600" dirty="0">
                  <a:latin typeface="汉仪楷体简" panose="02010600000101010101" charset="-128"/>
                  <a:ea typeface="汉仪楷体简" panose="02010600000101010101" charset="-128"/>
                </a:endParaRPr>
              </a:p>
            </p:txBody>
          </p:sp>
          <p:sp>
            <p:nvSpPr>
              <p:cNvPr id="61461" name="Rectangle 18"/>
              <p:cNvSpPr/>
              <p:nvPr/>
            </p:nvSpPr>
            <p:spPr>
              <a:xfrm>
                <a:off x="9793" y="1888"/>
                <a:ext cx="1054" cy="77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p>
                <a:r>
                  <a:rPr lang="en-US" altLang="zh-CN" sz="2600" i="1" dirty="0">
                    <a:latin typeface="汉仪楷体简" panose="02010600000101010101" charset="-128"/>
                    <a:ea typeface="汉仪楷体简" panose="02010600000101010101" charset="-128"/>
                  </a:rPr>
                  <a:t>O   </a:t>
                </a:r>
                <a:endParaRPr lang="en-US" altLang="zh-CN" sz="2600" i="1" dirty="0">
                  <a:latin typeface="汉仪楷体简" panose="02010600000101010101" charset="-128"/>
                  <a:ea typeface="汉仪楷体简" panose="02010600000101010101" charset="-128"/>
                </a:endParaRPr>
              </a:p>
            </p:txBody>
          </p:sp>
        </p:grpSp>
      </p:grpSp>
      <p:sp>
        <p:nvSpPr>
          <p:cNvPr id="2" name="Rectangle 15"/>
          <p:cNvSpPr/>
          <p:nvPr/>
        </p:nvSpPr>
        <p:spPr>
          <a:xfrm>
            <a:off x="8779205" y="3009253"/>
            <a:ext cx="586560" cy="4914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r>
              <a:rPr lang="en-US" altLang="zh-CN" sz="2600" i="1" dirty="0">
                <a:latin typeface="汉仪楷体简" panose="02010600000101010101" charset="-128"/>
                <a:ea typeface="汉仪楷体简" panose="02010600000101010101" charset="-128"/>
              </a:rPr>
              <a:t>L</a:t>
            </a:r>
            <a:r>
              <a:rPr lang="en-US" altLang="zh-CN" sz="2600" baseline="-25000" dirty="0">
                <a:latin typeface="汉仪楷体简" panose="02010600000101010101" charset="-128"/>
                <a:ea typeface="汉仪楷体简" panose="02010600000101010101" charset="-128"/>
              </a:rPr>
              <a:t>1</a:t>
            </a:r>
            <a:r>
              <a:rPr lang="en-US" altLang="zh-CN" sz="2600" dirty="0">
                <a:latin typeface="汉仪楷体简" panose="02010600000101010101" charset="-128"/>
                <a:ea typeface="汉仪楷体简" panose="02010600000101010101" charset="-128"/>
              </a:rPr>
              <a:t>   </a:t>
            </a:r>
            <a:endParaRPr lang="en-US" altLang="zh-CN" sz="2600" dirty="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3" name="Rectangle 15"/>
          <p:cNvSpPr/>
          <p:nvPr/>
        </p:nvSpPr>
        <p:spPr>
          <a:xfrm>
            <a:off x="8193100" y="3441053"/>
            <a:ext cx="586560" cy="4914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r>
              <a:rPr lang="en-US" altLang="zh-CN" sz="2600" i="1" dirty="0">
                <a:latin typeface="汉仪楷体简" panose="02010600000101010101" charset="-128"/>
                <a:ea typeface="汉仪楷体简" panose="02010600000101010101" charset="-128"/>
              </a:rPr>
              <a:t>L</a:t>
            </a:r>
            <a:r>
              <a:rPr lang="en-US" altLang="zh-CN" sz="2600" baseline="-25000" dirty="0">
                <a:latin typeface="汉仪楷体简" panose="02010600000101010101" charset="-128"/>
                <a:ea typeface="汉仪楷体简" panose="02010600000101010101" charset="-128"/>
              </a:rPr>
              <a:t>2</a:t>
            </a:r>
            <a:r>
              <a:rPr lang="en-US" altLang="zh-CN" sz="2600" dirty="0">
                <a:latin typeface="汉仪楷体简" panose="02010600000101010101" charset="-128"/>
                <a:ea typeface="汉仪楷体简" panose="02010600000101010101" charset="-128"/>
              </a:rPr>
              <a:t>   </a:t>
            </a:r>
            <a:endParaRPr lang="en-US" altLang="zh-CN" sz="2600" dirty="0">
              <a:latin typeface="汉仪楷体简" panose="02010600000101010101" charset="-128"/>
              <a:ea typeface="汉仪楷体简" panose="02010600000101010101" charset="-128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3489" name="标题 1"/>
          <p:cNvSpPr>
            <a:spLocks noGrp="1"/>
          </p:cNvSpPr>
          <p:nvPr>
            <p:ph type="title"/>
          </p:nvPr>
        </p:nvSpPr>
        <p:spPr>
          <a:xfrm>
            <a:off x="1282700" y="244475"/>
            <a:ext cx="10972800" cy="1143000"/>
          </a:xfrm>
        </p:spPr>
        <p:txBody>
          <a:bodyPr anchor="ctr"/>
          <a:p>
            <a:pPr defTabSz="914400"/>
            <a:r>
              <a:rPr lang="zh-CN" altLang="en-US" kern="1200" baseline="0">
                <a:latin typeface="微软雅黑" panose="020B0503020204020204" charset="-122"/>
                <a:ea typeface="微软雅黑" panose="020B0503020204020204" charset="-122"/>
                <a:cs typeface="+mj-cs"/>
              </a:rPr>
              <a:t>几种轮轴</a:t>
            </a:r>
            <a:endParaRPr lang="zh-CN" altLang="en-US" kern="1200" baseline="0">
              <a:latin typeface="微软雅黑" panose="020B0503020204020204" charset="-122"/>
              <a:ea typeface="微软雅黑" panose="020B0503020204020204" charset="-122"/>
              <a:cs typeface="+mj-cs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1376045" y="2341245"/>
            <a:ext cx="7941945" cy="4277995"/>
            <a:chOff x="2090" y="2980"/>
            <a:chExt cx="13745" cy="7798"/>
          </a:xfrm>
        </p:grpSpPr>
        <p:pic>
          <p:nvPicPr>
            <p:cNvPr id="63490" name="Picture 2" descr="31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7215" y="3499"/>
              <a:ext cx="2658" cy="344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63491" name="Rectangle 3"/>
            <p:cNvSpPr/>
            <p:nvPr/>
          </p:nvSpPr>
          <p:spPr>
            <a:xfrm>
              <a:off x="8555" y="6947"/>
              <a:ext cx="2108" cy="89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p>
              <a:r>
                <a:rPr lang="zh-CN" altLang="en-US" sz="2600" dirty="0"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</a:rPr>
                <a:t>船舵      </a:t>
              </a:r>
              <a:endParaRPr lang="zh-CN" altLang="en-US" sz="26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endParaRPr>
            </a:p>
          </p:txBody>
        </p:sp>
        <p:sp>
          <p:nvSpPr>
            <p:cNvPr id="63492" name="Rectangle 4"/>
            <p:cNvSpPr/>
            <p:nvPr/>
          </p:nvSpPr>
          <p:spPr>
            <a:xfrm>
              <a:off x="12397" y="5867"/>
              <a:ext cx="3018" cy="89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p>
              <a:r>
                <a:rPr lang="zh-CN" altLang="en-US" sz="2600" dirty="0"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</a:rPr>
                <a:t>门的把手     </a:t>
              </a:r>
              <a:endParaRPr lang="zh-CN" altLang="en-US" sz="26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endParaRPr>
            </a:p>
          </p:txBody>
        </p:sp>
        <p:sp>
          <p:nvSpPr>
            <p:cNvPr id="63493" name="Rectangle 5"/>
            <p:cNvSpPr/>
            <p:nvPr/>
          </p:nvSpPr>
          <p:spPr>
            <a:xfrm>
              <a:off x="7823" y="9686"/>
              <a:ext cx="2108" cy="89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p>
              <a:r>
                <a:rPr lang="zh-CN" altLang="en-US" sz="2600" dirty="0"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</a:rPr>
                <a:t>螺丝刀  </a:t>
              </a:r>
              <a:endParaRPr lang="zh-CN" altLang="en-US" sz="26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endParaRPr>
            </a:p>
          </p:txBody>
        </p:sp>
        <p:sp>
          <p:nvSpPr>
            <p:cNvPr id="63494" name="Rectangle 6"/>
            <p:cNvSpPr/>
            <p:nvPr/>
          </p:nvSpPr>
          <p:spPr>
            <a:xfrm>
              <a:off x="12557" y="9882"/>
              <a:ext cx="3278" cy="89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p>
              <a:r>
                <a:rPr lang="zh-CN" altLang="en-US" sz="2600" dirty="0">
                  <a:latin typeface="汉仪楷体简" panose="02010600000101010101" charset="-128"/>
                  <a:ea typeface="汉仪楷体简" panose="02010600000101010101" charset="-128"/>
                  <a:cs typeface="汉仪楷体简" panose="02010600000101010101" charset="-128"/>
                </a:rPr>
                <a:t>单车的踏板   </a:t>
              </a:r>
              <a:endParaRPr lang="zh-CN" altLang="en-US" sz="26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endParaRPr>
            </a:p>
          </p:txBody>
        </p:sp>
        <p:pic>
          <p:nvPicPr>
            <p:cNvPr id="63495" name="Picture 7" descr="3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1772" y="2980"/>
              <a:ext cx="3510" cy="259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3496" name="Picture 8" descr="3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720" y="7160"/>
              <a:ext cx="4080" cy="267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3498" name="Picture 10" descr="87"/>
            <p:cNvPicPr>
              <a:picLocks noChangeAspect="1"/>
            </p:cNvPicPr>
            <p:nvPr/>
          </p:nvPicPr>
          <p:blipFill>
            <a:blip r:embed="rId4"/>
            <a:srcRect t="30798" b="41283"/>
            <a:stretch>
              <a:fillRect/>
            </a:stretch>
          </p:blipFill>
          <p:spPr>
            <a:xfrm>
              <a:off x="6894" y="8139"/>
              <a:ext cx="4355" cy="1215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2486" name="Picture 18" descr="2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090" y="3097"/>
              <a:ext cx="3259" cy="277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" name="文本框 1"/>
            <p:cNvSpPr txBox="1"/>
            <p:nvPr/>
          </p:nvSpPr>
          <p:spPr>
            <a:xfrm>
              <a:off x="2288" y="5694"/>
              <a:ext cx="2125" cy="124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>
                <a:lnSpc>
                  <a:spcPct val="160000"/>
                </a:lnSpc>
              </a:pPr>
              <a:r>
                <a:rPr lang="zh-CN" altLang="en-US" dirty="0">
                  <a:latin typeface="汉仪楷体简" panose="02010600000101010101" charset="-128"/>
                  <a:ea typeface="汉仪楷体简" panose="02010600000101010101" charset="-128"/>
                  <a:sym typeface="+mn-ea"/>
                </a:rPr>
                <a:t>水龙头</a:t>
              </a:r>
              <a:endParaRPr lang="zh-CN" altLang="en-US" dirty="0">
                <a:latin typeface="汉仪楷体简" panose="02010600000101010101" charset="-128"/>
                <a:ea typeface="汉仪楷体简" panose="02010600000101010101" charset="-128"/>
                <a:sym typeface="+mn-ea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1059180" y="1387475"/>
            <a:ext cx="9753600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华康古籍木兰W3" panose="02020309000000000000" charset="-122"/>
              </a:rPr>
              <a:t>轮轴可以省力（动力在轮上），也可以费力（作用在轴上）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  <a:cs typeface="华康古籍木兰W3" panose="02020309000000000000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9180" y="4634230"/>
            <a:ext cx="2918460" cy="17030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040657" y="6337032"/>
            <a:ext cx="1218015" cy="4914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r>
              <a:rPr lang="zh-CN" altLang="en-US" sz="2600" dirty="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雨刮器 </a:t>
            </a:r>
            <a:endParaRPr lang="zh-CN" altLang="en-US" sz="2600" dirty="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</p:spTree>
  </p:cSld>
  <p:clrMapOvr>
    <a:masterClrMapping/>
  </p:clrMapOvr>
  <p:transition>
    <p:wipe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4513" name="标题 1"/>
          <p:cNvSpPr>
            <a:spLocks noGrp="1"/>
          </p:cNvSpPr>
          <p:nvPr>
            <p:ph type="title"/>
          </p:nvPr>
        </p:nvSpPr>
        <p:spPr>
          <a:xfrm>
            <a:off x="1282700" y="244475"/>
            <a:ext cx="10972800" cy="1143000"/>
          </a:xfrm>
        </p:spPr>
        <p:txBody>
          <a:bodyPr anchor="ctr"/>
          <a:p>
            <a:pPr defTabSz="914400"/>
            <a:r>
              <a:rPr lang="zh-CN" altLang="en-US" kern="1200" baseline="0">
                <a:latin typeface="汉仪楷体简" panose="02010600000101010101" charset="-128"/>
                <a:ea typeface="汉仪楷体简" panose="02010600000101010101" charset="-128"/>
                <a:cs typeface="+mj-cs"/>
              </a:rPr>
              <a:t>斜面</a:t>
            </a:r>
            <a:endParaRPr lang="zh-CN" altLang="en-US" kern="1200" baseline="0">
              <a:latin typeface="汉仪楷体简" panose="02010600000101010101" charset="-128"/>
              <a:ea typeface="汉仪楷体简" panose="02010600000101010101" charset="-128"/>
              <a:cs typeface="+mj-cs"/>
            </a:endParaRPr>
          </a:p>
        </p:txBody>
      </p:sp>
      <p:grpSp>
        <p:nvGrpSpPr>
          <p:cNvPr id="64514" name="Group 2"/>
          <p:cNvGrpSpPr/>
          <p:nvPr/>
        </p:nvGrpSpPr>
        <p:grpSpPr>
          <a:xfrm>
            <a:off x="2124075" y="2128838"/>
            <a:ext cx="3821113" cy="3260725"/>
            <a:chOff x="0" y="0"/>
            <a:chExt cx="1811" cy="1830"/>
          </a:xfrm>
        </p:grpSpPr>
        <p:sp>
          <p:nvSpPr>
            <p:cNvPr id="64515" name="Rectangle 3"/>
            <p:cNvSpPr/>
            <p:nvPr/>
          </p:nvSpPr>
          <p:spPr>
            <a:xfrm>
              <a:off x="10" y="11"/>
              <a:ext cx="1801" cy="1819"/>
            </a:xfrm>
            <a:prstGeom prst="rect">
              <a:avLst/>
            </a:prstGeom>
            <a:noFill/>
            <a:ln w="57150" cap="flat" cmpd="sng">
              <a:solidFill>
                <a:srgbClr val="111111">
                  <a:alpha val="25098"/>
                </a:srgb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p>
              <a:endParaRPr lang="zh-CN" altLang="zh-CN" dirty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grpSp>
          <p:nvGrpSpPr>
            <p:cNvPr id="64516" name="Group 4"/>
            <p:cNvGrpSpPr/>
            <p:nvPr/>
          </p:nvGrpSpPr>
          <p:grpSpPr>
            <a:xfrm>
              <a:off x="-4" y="-4"/>
              <a:ext cx="1800" cy="1820"/>
              <a:chOff x="0" y="0"/>
              <a:chExt cx="3797808" cy="3243072"/>
            </a:xfrm>
          </p:grpSpPr>
          <p:pic>
            <p:nvPicPr>
              <p:cNvPr id="64517" name="Rectangle 4"/>
              <p:cNvPicPr/>
              <p:nvPr/>
            </p:nvPicPr>
            <p:blipFill>
              <a:blip r:embed="rId1"/>
              <a:stretch>
                <a:fillRect/>
              </a:stretch>
            </p:blipFill>
            <p:spPr>
              <a:xfrm>
                <a:off x="0" y="0"/>
                <a:ext cx="3797808" cy="3243072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64518" name="Text Box 6"/>
              <p:cNvSpPr txBox="1"/>
              <p:nvPr/>
            </p:nvSpPr>
            <p:spPr>
              <a:xfrm>
                <a:off x="8763" y="7430"/>
                <a:ext cx="3783134" cy="322687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ctr"/>
              <a:p>
                <a:pPr algn="ctr"/>
                <a:endParaRPr lang="zh-CN" altLang="zh-CN" b="1" dirty="0">
                  <a:latin typeface="Times New Roman" panose="02020603050405020304" pitchFamily="18" charset="0"/>
                  <a:ea typeface="宋体" panose="02010600030101010101" pitchFamily="2" charset="-122"/>
                </a:endParaRPr>
              </a:p>
            </p:txBody>
          </p:sp>
        </p:grpSp>
      </p:grpSp>
      <p:grpSp>
        <p:nvGrpSpPr>
          <p:cNvPr id="64519" name="Group 7"/>
          <p:cNvGrpSpPr/>
          <p:nvPr/>
        </p:nvGrpSpPr>
        <p:grpSpPr>
          <a:xfrm>
            <a:off x="6121400" y="2128838"/>
            <a:ext cx="4078288" cy="3260725"/>
            <a:chOff x="0" y="0"/>
            <a:chExt cx="1811" cy="1830"/>
          </a:xfrm>
        </p:grpSpPr>
        <p:sp>
          <p:nvSpPr>
            <p:cNvPr id="64520" name="Rectangle 6"/>
            <p:cNvSpPr/>
            <p:nvPr/>
          </p:nvSpPr>
          <p:spPr>
            <a:xfrm>
              <a:off x="10" y="11"/>
              <a:ext cx="1801" cy="1819"/>
            </a:xfrm>
            <a:prstGeom prst="rect">
              <a:avLst/>
            </a:prstGeom>
            <a:noFill/>
            <a:ln w="57150" cap="flat" cmpd="sng">
              <a:solidFill>
                <a:srgbClr val="111111">
                  <a:alpha val="25098"/>
                </a:srgb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p>
              <a:endParaRPr lang="zh-CN" altLang="zh-CN" dirty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grpSp>
          <p:nvGrpSpPr>
            <p:cNvPr id="64521" name="Group 9"/>
            <p:cNvGrpSpPr/>
            <p:nvPr/>
          </p:nvGrpSpPr>
          <p:grpSpPr>
            <a:xfrm>
              <a:off x="-3" y="-4"/>
              <a:ext cx="1800" cy="1820"/>
              <a:chOff x="0" y="0"/>
              <a:chExt cx="4053840" cy="3243072"/>
            </a:xfrm>
          </p:grpSpPr>
          <p:pic>
            <p:nvPicPr>
              <p:cNvPr id="64522" name="Rectangle 7"/>
              <p:cNvPicPr/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0" y="0"/>
                <a:ext cx="4053840" cy="3243072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64523" name="Text Box 11"/>
              <p:cNvSpPr txBox="1"/>
              <p:nvPr/>
            </p:nvSpPr>
            <p:spPr>
              <a:xfrm>
                <a:off x="7112" y="7430"/>
                <a:ext cx="4037753" cy="322687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ctr"/>
              <a:p>
                <a:pPr algn="ctr"/>
                <a:endParaRPr lang="zh-CN" altLang="zh-CN" b="1" dirty="0">
                  <a:latin typeface="Times New Roman" panose="02020603050405020304" pitchFamily="18" charset="0"/>
                  <a:ea typeface="宋体" panose="02010600030101010101" pitchFamily="2" charset="-122"/>
                </a:endParaRPr>
              </a:p>
            </p:txBody>
          </p:sp>
        </p:grpSp>
      </p:grpSp>
      <p:sp>
        <p:nvSpPr>
          <p:cNvPr id="64524" name="Rectangle 8"/>
          <p:cNvSpPr/>
          <p:nvPr/>
        </p:nvSpPr>
        <p:spPr>
          <a:xfrm>
            <a:off x="2071688" y="1330325"/>
            <a:ext cx="8128000" cy="4914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r>
              <a:rPr lang="zh-CN" altLang="en-US" sz="2600" dirty="0">
                <a:solidFill>
                  <a:schemeClr val="tx2"/>
                </a:solidFill>
                <a:latin typeface="汉仪楷体简" panose="02010600000101010101" charset="-128"/>
                <a:ea typeface="汉仪楷体简" panose="02010600000101010101" charset="-128"/>
              </a:rPr>
              <a:t>斜面也是一种省力机械（斜面越长越省力）</a:t>
            </a:r>
            <a:endParaRPr lang="zh-CN" altLang="en-US" sz="2600" dirty="0">
              <a:solidFill>
                <a:schemeClr val="tx2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64525" name="Picture 9" descr="3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0788" y="2490788"/>
            <a:ext cx="3060700" cy="25130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4526" name="Picture 10" descr="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3800" y="2641600"/>
            <a:ext cx="3887788" cy="21971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wipe dir="r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5537" name="标题 1"/>
          <p:cNvSpPr>
            <a:spLocks noGrp="1"/>
          </p:cNvSpPr>
          <p:nvPr>
            <p:ph type="title"/>
          </p:nvPr>
        </p:nvSpPr>
        <p:spPr>
          <a:xfrm>
            <a:off x="865505" y="373380"/>
            <a:ext cx="10972800" cy="1143000"/>
          </a:xfrm>
        </p:spPr>
        <p:txBody>
          <a:bodyPr anchor="ctr"/>
          <a:p>
            <a:pPr defTabSz="914400"/>
            <a:r>
              <a:rPr lang="zh-CN" altLang="en-US" kern="1200" baseline="0">
                <a:latin typeface="汉仪楷体简" panose="02010600000101010101" charset="-128"/>
                <a:ea typeface="汉仪楷体简" panose="02010600000101010101" charset="-128"/>
                <a:cs typeface="+mj-cs"/>
              </a:rPr>
              <a:t>斜面的应用：盘山公路、螺丝钉的螺纹</a:t>
            </a:r>
            <a:endParaRPr lang="en-US" altLang="zh-CN" kern="1200" baseline="0">
              <a:latin typeface="汉仪楷体简" panose="02010600000101010101" charset="-128"/>
              <a:ea typeface="汉仪楷体简" panose="02010600000101010101" charset="-128"/>
              <a:cs typeface="+mj-cs"/>
            </a:endParaRPr>
          </a:p>
        </p:txBody>
      </p:sp>
      <p:pic>
        <p:nvPicPr>
          <p:cNvPr id="2" name="图片 1"/>
          <p:cNvPicPr/>
          <p:nvPr/>
        </p:nvPicPr>
        <p:blipFill>
          <a:blip r:embed="rId1"/>
          <a:srcRect r="29355" b="8546"/>
          <a:stretch>
            <a:fillRect/>
          </a:stretch>
        </p:blipFill>
        <p:spPr>
          <a:xfrm>
            <a:off x="437515" y="1430020"/>
            <a:ext cx="5389880" cy="4634230"/>
          </a:xfrm>
          <a:prstGeom prst="rect">
            <a:avLst/>
          </a:prstGeom>
        </p:spPr>
      </p:pic>
      <p:pic>
        <p:nvPicPr>
          <p:cNvPr id="3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6979920" y="3153410"/>
            <a:ext cx="4295775" cy="291084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" name="椭圆 10"/>
          <p:cNvSpPr/>
          <p:nvPr/>
        </p:nvSpPr>
        <p:spPr>
          <a:xfrm>
            <a:off x="5189855" y="2233930"/>
            <a:ext cx="685800" cy="685800"/>
          </a:xfrm>
          <a:prstGeom prst="ellipse">
            <a:avLst/>
          </a:prstGeom>
          <a:solidFill>
            <a:srgbClr val="FFDA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955040" y="3959225"/>
            <a:ext cx="287655" cy="287655"/>
          </a:xfrm>
          <a:prstGeom prst="ellipse">
            <a:avLst/>
          </a:prstGeom>
          <a:solidFill>
            <a:srgbClr val="FFDA84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68655" y="2293620"/>
            <a:ext cx="1562100" cy="1599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9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感</a:t>
            </a:r>
            <a:endParaRPr lang="zh-CN" altLang="en-US" sz="9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2705735" y="3353435"/>
            <a:ext cx="386080" cy="386080"/>
          </a:xfrm>
          <a:prstGeom prst="ellipse">
            <a:avLst/>
          </a:prstGeom>
          <a:solidFill>
            <a:srgbClr val="FFDA84">
              <a:alpha val="4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94" name="文本框 7"/>
          <p:cNvSpPr txBox="1"/>
          <p:nvPr/>
        </p:nvSpPr>
        <p:spPr>
          <a:xfrm>
            <a:off x="877570" y="5992495"/>
            <a:ext cx="724281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dirty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Light" panose="020B0300000000000000" charset="-122"/>
                <a:sym typeface="+mn-lt"/>
              </a:rPr>
              <a:t>学习全力以赴，未来必不辜负</a:t>
            </a:r>
            <a:endParaRPr lang="zh-CN" altLang="en-US" sz="2000" dirty="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燕尾形 19"/>
          <p:cNvSpPr/>
          <p:nvPr/>
        </p:nvSpPr>
        <p:spPr>
          <a:xfrm>
            <a:off x="725170" y="6115685"/>
            <a:ext cx="152400" cy="152400"/>
          </a:xfrm>
          <a:prstGeom prst="chevron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cxnSp>
        <p:nvCxnSpPr>
          <p:cNvPr id="27" name="直接连接符 26"/>
          <p:cNvCxnSpPr/>
          <p:nvPr/>
        </p:nvCxnSpPr>
        <p:spPr>
          <a:xfrm>
            <a:off x="11455400" y="1836420"/>
            <a:ext cx="0" cy="3319145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725170" y="3635375"/>
            <a:ext cx="4801870" cy="4292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algn="dist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28F51"/>
              </a:buClr>
              <a:buSzTx/>
              <a:buFontTx/>
            </a:pPr>
            <a:r>
              <a:rPr lang="en-US" altLang="zh-CN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THASNKS</a:t>
            </a:r>
            <a:endParaRPr lang="en-US" altLang="zh-CN" sz="1600" b="0">
              <a:solidFill>
                <a:schemeClr val="bg1"/>
              </a:solidFill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6" name="任意多边形 5"/>
          <p:cNvSpPr/>
          <p:nvPr/>
        </p:nvSpPr>
        <p:spPr>
          <a:xfrm>
            <a:off x="590550" y="3124200"/>
            <a:ext cx="5343525" cy="249555"/>
          </a:xfrm>
          <a:custGeom>
            <a:avLst/>
            <a:gdLst>
              <a:gd name="connisteX0" fmla="*/ 0 w 5343525"/>
              <a:gd name="connsiteY0" fmla="*/ 19097 h 249518"/>
              <a:gd name="connisteX1" fmla="*/ 1704975 w 5343525"/>
              <a:gd name="connsiteY1" fmla="*/ 228647 h 249518"/>
              <a:gd name="connisteX2" fmla="*/ 2771775 w 5343525"/>
              <a:gd name="connsiteY2" fmla="*/ 47 h 249518"/>
              <a:gd name="connisteX3" fmla="*/ 4048125 w 5343525"/>
              <a:gd name="connsiteY3" fmla="*/ 247697 h 249518"/>
              <a:gd name="connisteX4" fmla="*/ 5343525 w 5343525"/>
              <a:gd name="connsiteY4" fmla="*/ 95297 h 249518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</a:cxnLst>
            <a:rect l="l" t="t" r="r" b="b"/>
            <a:pathLst>
              <a:path w="5343525" h="249518">
                <a:moveTo>
                  <a:pt x="0" y="19097"/>
                </a:moveTo>
                <a:cubicBezTo>
                  <a:pt x="319405" y="65452"/>
                  <a:pt x="1150620" y="232457"/>
                  <a:pt x="1704975" y="228647"/>
                </a:cubicBezTo>
                <a:cubicBezTo>
                  <a:pt x="2259330" y="224837"/>
                  <a:pt x="2303145" y="-3763"/>
                  <a:pt x="2771775" y="47"/>
                </a:cubicBezTo>
                <a:cubicBezTo>
                  <a:pt x="3240405" y="3857"/>
                  <a:pt x="3533775" y="228647"/>
                  <a:pt x="4048125" y="247697"/>
                </a:cubicBezTo>
                <a:cubicBezTo>
                  <a:pt x="4562475" y="266747"/>
                  <a:pt x="5109845" y="130857"/>
                  <a:pt x="5343525" y="95297"/>
                </a:cubicBezTo>
              </a:path>
            </a:pathLst>
          </a:custGeom>
          <a:noFill/>
          <a:ln w="50800">
            <a:solidFill>
              <a:srgbClr val="FFDA8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 rot="21540000">
            <a:off x="3281045" y="2385060"/>
            <a:ext cx="172021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谢</a:t>
            </a:r>
            <a:endParaRPr lang="zh-CN" altLang="en-US" sz="8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DOCER_RESOURCE_TRACE_INFO" val="{&quot;id&quot;:&quot;26513309&quot;,&quot;origin&quot;:0,&quot;type&quot;:&quot;pictures&quot;,&quot;user&quot;:&quot;425579029&quot;}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UNIT_BLOCK" val="0"/>
  <p:tag name="KSO_WM_UNIT_SM_LIMIT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07608_1*i*1"/>
  <p:tag name="KSO_WM_TEMPLATE_CATEGORY" val="diagram"/>
  <p:tag name="KSO_WM_TEMPLATE_INDEX" val="20207608"/>
  <p:tag name="KSO_WM_UNIT_LAYERLEVEL" val="1"/>
  <p:tag name="KSO_WM_TAG_VERSION" val="1.0"/>
  <p:tag name="KSO_WM_BEAUTIFY_FLAG" val="#wm#"/>
  <p:tag name="KSO_WM_UNIT_DECORATE_INFO" val="{&quot;DecorateInfoX&quot;:{&quot;IsLeft&quot;:false,&quot;IsRight&quot;:false,&quot;IsAbs&quot;:false},&quot;DecorateInfoY&quot;:{&quot;IsTop&quot;:false,&quot;IsBottom&quot;:false,&quot;IsAbs&quot;:false},&quot;DecorateInfoW&quot;:{&quot;IsAbs&quot;:true},&quot;DecorateInfoH&quot;:{&quot;IsAbs&quot;:true}}"/>
  <p:tag name="KSO_WM_CHIP_GROUPID" val="5e757e9369be4861f5f86151"/>
  <p:tag name="KSO_WM_CHIP_XID" val="5e7600a5c2fe05cf1f263aea"/>
  <p:tag name="KSO_WM_UNIT_FILL_FORE_SCHEMECOLOR_INDEX_BRIGHTNESS" val="0.6"/>
  <p:tag name="KSO_WM_UNIT_FILL_FORE_SCHEMECOLOR_INDEX" val="5"/>
  <p:tag name="KSO_WM_UNIT_FILL_TYPE" val="1"/>
  <p:tag name="KSO_WM_UNIT_TEXT_FILL_FORE_SCHEMECOLOR_INDEX_BRIGHTNESS" val="0"/>
  <p:tag name="KSO_WM_UNIT_TEXT_FILL_FORE_SCHEMECOLOR_INDEX" val="14"/>
  <p:tag name="KSO_WM_UNIT_TEXT_FILL_TYPE" val="1"/>
  <p:tag name="KSO_WM_UNIT_VALUE" val="1320"/>
  <p:tag name="KSO_WM_TEMPLATE_ASSEMBLE_XID" val="5ee986149390e3092d7977d0"/>
  <p:tag name="KSO_WM_TEMPLATE_ASSEMBLE_GROUPID" val="5ee986149390e3092d7977d0"/>
</p:tagLst>
</file>

<file path=ppt/tags/tag4.xml><?xml version="1.0" encoding="utf-8"?>
<p:tagLst xmlns:p="http://schemas.openxmlformats.org/presentationml/2006/main">
  <p:tag name="KSO_WM_UNIT_SM_LIMIT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07608_1*i*2"/>
  <p:tag name="KSO_WM_TEMPLATE_CATEGORY" val="diagram"/>
  <p:tag name="KSO_WM_TEMPLATE_INDEX" val="20207608"/>
  <p:tag name="KSO_WM_UNIT_LAYERLEVEL" val="1"/>
  <p:tag name="KSO_WM_TAG_VERSION" val="1.0"/>
  <p:tag name="KSO_WM_BEAUTIFY_FLAG" val="#wm#"/>
  <p:tag name="KSO_WM_UNIT_BLOCK" val="0"/>
  <p:tag name="KSO_WM_UNIT_DECORATE_INFO" val="{&quot;DecorateInfoX&quot;:{&quot;IsLeft&quot;:false,&quot;IsRight&quot;:false,&quot;IsAbs&quot;:false},&quot;DecorateInfoY&quot;:{&quot;IsTop&quot;:false,&quot;IsBottom&quot;:false,&quot;IsAbs&quot;:false},&quot;DecorateInfoW&quot;:{&quot;IsAbs&quot;:true},&quot;DecorateInfoH&quot;:{&quot;IsAbs&quot;:true}}"/>
  <p:tag name="KSO_WM_CHIP_GROUPID" val="5e757e9369be4861f5f86151"/>
  <p:tag name="KSO_WM_CHIP_XID" val="5e7600a5c2fe05cf1f263aea"/>
  <p:tag name="KSO_WM_UNIT_FILL_FORE_SCHEMECOLOR_INDEX_BRIGHTNESS" val="0.8"/>
  <p:tag name="KSO_WM_UNIT_FILL_FORE_SCHEMECOLOR_INDEX" val="5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UNIT_VALUE" val="12"/>
  <p:tag name="KSO_WM_TEMPLATE_ASSEMBLE_XID" val="5ee986149390e3092d7977d0"/>
  <p:tag name="KSO_WM_TEMPLATE_ASSEMBLE_GROUPID" val="5ee986149390e3092d7977d0"/>
</p:tagLst>
</file>

<file path=ppt/tags/tag5.xml><?xml version="1.0" encoding="utf-8"?>
<p:tagLst xmlns:p="http://schemas.openxmlformats.org/presentationml/2006/main">
  <p:tag name="KSO_WM_UNIT_SM_LIMIT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07608_1*i*3"/>
  <p:tag name="KSO_WM_TEMPLATE_CATEGORY" val="diagram"/>
  <p:tag name="KSO_WM_TEMPLATE_INDEX" val="20207608"/>
  <p:tag name="KSO_WM_UNIT_LAYERLEVEL" val="1"/>
  <p:tag name="KSO_WM_TAG_VERSION" val="1.0"/>
  <p:tag name="KSO_WM_BEAUTIFY_FLAG" val="#wm#"/>
  <p:tag name="KSO_WM_UNIT_BLOCK" val="0"/>
  <p:tag name="KSO_WM_UNIT_DECORATE_INFO" val="{&quot;DecorateInfoX&quot;:{&quot;IsLeft&quot;:false,&quot;IsRight&quot;:false,&quot;IsAbs&quot;:false},&quot;DecorateInfoY&quot;:{&quot;IsTop&quot;:false,&quot;IsBottom&quot;:false,&quot;IsAbs&quot;:false},&quot;DecorateInfoW&quot;:{&quot;IsAbs&quot;:true},&quot;DecorateInfoH&quot;:{&quot;IsAbs&quot;:true}}"/>
  <p:tag name="KSO_WM_CHIP_GROUPID" val="5e757e9369be4861f5f86151"/>
  <p:tag name="KSO_WM_CHIP_XID" val="5e7600a5c2fe05cf1f263aea"/>
  <p:tag name="KSO_WM_UNIT_LINE_FORE_SCHEMECOLOR_INDEX_BRIGHTNESS" val="0"/>
  <p:tag name="KSO_WM_UNIT_LINE_FORE_SCHEMECOLOR_INDEX" val="5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12"/>
  <p:tag name="KSO_WM_TEMPLATE_ASSEMBLE_XID" val="5ee986149390e3092d7977d0"/>
  <p:tag name="KSO_WM_TEMPLATE_ASSEMBLE_GROUPID" val="5ee986149390e3092d7977d0"/>
</p:tagLst>
</file>

<file path=ppt/tags/tag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6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07608_1*a*1"/>
  <p:tag name="KSO_WM_TEMPLATE_CATEGORY" val="diagram"/>
  <p:tag name="KSO_WM_TEMPLATE_INDEX" val="20207608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c7bade10f4a1414fabf01c3ec605ae26"/>
  <p:tag name="KSO_WM_ASSEMBLE_CHIP_INDEX" val="9d4057af2cd848edaae27d1ce6c46c9d"/>
  <p:tag name="KSO_WM_UNIT_TEXT_FILL_FORE_SCHEMECOLOR_INDEX_BRIGHTNESS" val="0"/>
  <p:tag name="KSO_WM_UNIT_TEXT_FILL_FORE_SCHEMECOLOR_INDEX" val="13"/>
  <p:tag name="KSO_WM_UNIT_TEXT_FILL_TYPE" val="1"/>
  <p:tag name="KSO_WM_TEMPLATE_ASSEMBLE_XID" val="5ee986149390e3092d7977d0"/>
  <p:tag name="KSO_WM_TEMPLATE_ASSEMBLE_GROUPID" val="5ee986149390e3092d7977d0"/>
</p:tagLst>
</file>

<file path=ppt/tags/tag7.xml><?xml version="1.0" encoding="utf-8"?>
<p:tagLst xmlns:p="http://schemas.openxmlformats.org/presentationml/2006/main">
  <p:tag name="KSO_WM_UNIT_VALUE" val="1142*1565"/>
  <p:tag name="KSO_WM_UNIT_HIGHLIGHT" val="0"/>
  <p:tag name="KSO_WM_UNIT_DIAGRAM_ISNUMVISUAL" val="0"/>
  <p:tag name="KSO_WM_UNIT_DIAGRAM_ISREFERUNIT" val="0"/>
  <p:tag name="KSO_WM_UNIT_TYPE" val="d"/>
  <p:tag name="KSO_WM_UNIT_INDEX" val="1"/>
  <p:tag name="KSO_WM_UNIT_ID" val="diagram20207608_1*d*1"/>
  <p:tag name="KSO_WM_TEMPLATE_CATEGORY" val="diagram"/>
  <p:tag name="KSO_WM_TEMPLATE_INDEX" val="20207608"/>
  <p:tag name="KSO_WM_UNIT_LAYERLEVEL" val="1"/>
  <p:tag name="KSO_WM_TAG_VERSION" val="1.0"/>
  <p:tag name="KSO_WM_BEAUTIFY_FLAG" val="#wm#"/>
  <p:tag name="KSO_WM_CHIP_GROUPID" val="5e7310da9a230a26b9e88a19"/>
  <p:tag name="KSO_WM_CHIP_XID" val="5e7310da9a230a26b9e88a1a"/>
  <p:tag name="KSO_WM_UNIT_DEC_AREA_ID" val="25f1f68119b54d32bb7362ccd953d449"/>
  <p:tag name="KSO_WM_ASSEMBLE_CHIP_INDEX" val="be1a4f87203a4b6ead1841d636838abd"/>
  <p:tag name="KSO_WM_UNIT_PLACING_PICTURE" val="be1a4f87203a4b6ead1841d636838abd"/>
  <p:tag name="KSO_WM_UNIT_SUPPORT_UNIT_TYPE" val="[&quot;l&quot;,&quot;m&quot;,&quot;n&quot;,&quot;o&quot;,&quot;p&quot;,&quot;q&quot;,&quot;r&quot;,&quot;δ&quot;,&quot;η&quot;,&quot;β&quot;,&quot;α&quot;,&quot;θ&quot;]"/>
  <p:tag name="KSO_WM_TEMPLATE_ASSEMBLE_XID" val="5ee986149390e3092d7977d0"/>
  <p:tag name="KSO_WM_TEMPLATE_ASSEMBLE_GROUPID" val="5ee986149390e3092d7977d0"/>
  <p:tag name="KSO_WM_UNIT_PLACING_PICTURE_USER_VIEWPORT" val="{&quot;height&quot;:3523,&quot;width&quot;:4857}"/>
  <p:tag name="KSO_WM_UNIT_PLACING_PICTURE_INFO" val="{&quot;code&quot;:&quot;&quot;,&quot;full_picture&quot;:false,&quot;margin&quot;:{&quot;left&quot;:5.181387207298201,&quot;right&quot;:5.611891130030699},&quot;scheme&quot;:&quot;4-0&quot;,&quot;spacing&quot;:5}"/>
  <p:tag name="KSO_WM_UNIT_PLACING_PICTURE_USER_VIEWPORT_SMARTMENU" val="{&quot;height&quot;:3503.434069995093,&quot;width&quot;:5308.35394703202}"/>
  <p:tag name="KSO_WM_UNIT_PLACING_PICTURE_USER_RELATIVERECTANGLE_SMARTMENU" val="{&quot;bottom&quot;:0.00501123724701213,&quot;left&quot;:0,&quot;right&quot;:0,&quot;top&quot;:0.00501123724701213}"/>
</p:tagLst>
</file>

<file path=ppt/tags/tag8.xml><?xml version="1.0" encoding="utf-8"?>
<p:tagLst xmlns:p="http://schemas.openxmlformats.org/presentationml/2006/main">
  <p:tag name="KSO_WM_UNIT_VALUE" val="1142*1565"/>
  <p:tag name="KSO_WM_UNIT_HIGHLIGHT" val="0"/>
  <p:tag name="KSO_WM_UNIT_DIAGRAM_ISNUMVISUAL" val="0"/>
  <p:tag name="KSO_WM_UNIT_DIAGRAM_ISREFERUNIT" val="0"/>
  <p:tag name="KSO_WM_UNIT_TYPE" val="d"/>
  <p:tag name="KSO_WM_UNIT_INDEX" val="1"/>
  <p:tag name="KSO_WM_UNIT_ID" val="diagram20207608_1*d*1"/>
  <p:tag name="KSO_WM_TEMPLATE_CATEGORY" val="diagram"/>
  <p:tag name="KSO_WM_TEMPLATE_INDEX" val="20207608"/>
  <p:tag name="KSO_WM_UNIT_LAYERLEVEL" val="1"/>
  <p:tag name="KSO_WM_TAG_VERSION" val="1.0"/>
  <p:tag name="KSO_WM_BEAUTIFY_FLAG" val="#wm#"/>
  <p:tag name="KSO_WM_CHIP_GROUPID" val="5e7310da9a230a26b9e88a19"/>
  <p:tag name="KSO_WM_CHIP_XID" val="5e7310da9a230a26b9e88a1a"/>
  <p:tag name="KSO_WM_UNIT_DEC_AREA_ID" val="25f1f68119b54d32bb7362ccd953d449"/>
  <p:tag name="KSO_WM_ASSEMBLE_CHIP_INDEX" val="be1a4f87203a4b6ead1841d636838abd"/>
  <p:tag name="KSO_WM_UNIT_PLACING_PICTURE" val="be1a4f87203a4b6ead1841d636838abd"/>
  <p:tag name="KSO_WM_UNIT_SUPPORT_UNIT_TYPE" val="[&quot;l&quot;,&quot;m&quot;,&quot;n&quot;,&quot;o&quot;,&quot;p&quot;,&quot;q&quot;,&quot;r&quot;,&quot;δ&quot;,&quot;η&quot;,&quot;β&quot;,&quot;α&quot;,&quot;θ&quot;]"/>
  <p:tag name="KSO_WM_TEMPLATE_ASSEMBLE_XID" val="5ee986149390e3092d7977d0"/>
  <p:tag name="KSO_WM_TEMPLATE_ASSEMBLE_GROUPID" val="5ee986149390e3092d7977d0"/>
  <p:tag name="KSO_WM_UNIT_PLACING_PICTURE_USER_VIEWPORT" val="{&quot;height&quot;:3935,&quot;width&quot;:6765}"/>
  <p:tag name="KSO_WM_UNIT_PLACING_PICTURE_INFO" val="{&quot;code&quot;:&quot;&quot;,&quot;full_picture&quot;:false,&quot;margin&quot;:{&quot;left&quot;:5.181387207298201,&quot;right&quot;:5.611891130030699},&quot;scheme&quot;:&quot;4-0&quot;,&quot;spacing&quot;:5}"/>
  <p:tag name="KSO_WM_UNIT_PLACING_PICTURE_USER_VIEWPORT_SMARTMENU" val="{&quot;height&quot;:4746.17835676272,&quot;width&quot;:7169.2623753748685}"/>
  <p:tag name="KSO_WM_UNIT_PLACING_PICTURE_USER_RELATIVERECTANGLE_SMARTMENU" val="{&quot;bottom&quot;:0.003486749236749324,&quot;left&quot;:0,&quot;right&quot;:0,&quot;top&quot;:0.003486749236749324}"/>
</p:tagLst>
</file>

<file path=ppt/tags/tag9.xml><?xml version="1.0" encoding="utf-8"?>
<p:tagLst xmlns:p="http://schemas.openxmlformats.org/presentationml/2006/main">
  <p:tag name="KSO_WM_UNIT_VALUE" val="1142*1565"/>
  <p:tag name="KSO_WM_UNIT_HIGHLIGHT" val="0"/>
  <p:tag name="KSO_WM_UNIT_DIAGRAM_ISNUMVISUAL" val="0"/>
  <p:tag name="KSO_WM_UNIT_DIAGRAM_ISREFERUNIT" val="0"/>
  <p:tag name="KSO_WM_UNIT_TYPE" val="d"/>
  <p:tag name="KSO_WM_UNIT_INDEX" val="1"/>
  <p:tag name="KSO_WM_UNIT_ID" val="diagram20207608_1*d*1"/>
  <p:tag name="KSO_WM_TEMPLATE_CATEGORY" val="diagram"/>
  <p:tag name="KSO_WM_TEMPLATE_INDEX" val="20207608"/>
  <p:tag name="KSO_WM_UNIT_LAYERLEVEL" val="1"/>
  <p:tag name="KSO_WM_TAG_VERSION" val="1.0"/>
  <p:tag name="KSO_WM_BEAUTIFY_FLAG" val="#wm#"/>
  <p:tag name="KSO_WM_CHIP_GROUPID" val="5e7310da9a230a26b9e88a19"/>
  <p:tag name="KSO_WM_CHIP_XID" val="5e7310da9a230a26b9e88a1a"/>
  <p:tag name="KSO_WM_UNIT_DEC_AREA_ID" val="25f1f68119b54d32bb7362ccd953d449"/>
  <p:tag name="KSO_WM_ASSEMBLE_CHIP_INDEX" val="be1a4f87203a4b6ead1841d636838abd"/>
  <p:tag name="KSO_WM_UNIT_PLACING_PICTURE" val="be1a4f87203a4b6ead1841d636838abd"/>
  <p:tag name="KSO_WM_UNIT_SUPPORT_UNIT_TYPE" val="[&quot;l&quot;,&quot;m&quot;,&quot;n&quot;,&quot;o&quot;,&quot;p&quot;,&quot;q&quot;,&quot;r&quot;,&quot;δ&quot;,&quot;η&quot;,&quot;β&quot;,&quot;α&quot;,&quot;θ&quot;]"/>
  <p:tag name="KSO_WM_TEMPLATE_ASSEMBLE_XID" val="5ee986149390e3092d7977d0"/>
  <p:tag name="KSO_WM_TEMPLATE_ASSEMBLE_GROUPID" val="5ee986149390e3092d7977d0"/>
  <p:tag name="KSO_WM_UNIT_PLACING_PICTURE_USER_VIEWPORT" val="{&quot;height&quot;:3875,&quot;width&quot;:5371}"/>
  <p:tag name="KSO_WM_UNIT_PLACING_PICTURE_INFO" val="{&quot;code&quot;:&quot;&quot;,&quot;full_picture&quot;:false,&quot;margin&quot;:{&quot;left&quot;:5.181387207298201,&quot;right&quot;:5.611891130030699},&quot;scheme&quot;:&quot;4-0&quot;,&quot;spacing&quot;:5}"/>
  <p:tag name="KSO_WM_UNIT_PLACING_PICTURE_USER_VIEWPORT_SMARTMENU" val="{&quot;height&quot;:3503.434069995093,&quot;width&quot;:4705.510710830776}"/>
  <p:tag name="KSO_WM_UNIT_PLACING_PICTURE_USER_RELATIVERECTANGLE_SMARTMENU" val="{&quot;bottom&quot;:0.004375232899446718,&quot;left&quot;:0,&quot;right&quot;:0,&quot;top&quot;:0.004375232899446718}"/>
</p:tagLst>
</file>

<file path=ppt/tags/tag10.xml><?xml version="1.0" encoding="utf-8"?>
<p:tagLst xmlns:p="http://schemas.openxmlformats.org/presentationml/2006/main">
  <p:tag name="KSO_WM_UNIT_VALUE" val="1142*1565"/>
  <p:tag name="KSO_WM_UNIT_HIGHLIGHT" val="0"/>
  <p:tag name="KSO_WM_UNIT_DIAGRAM_ISNUMVISUAL" val="0"/>
  <p:tag name="KSO_WM_UNIT_DIAGRAM_ISREFERUNIT" val="0"/>
  <p:tag name="KSO_WM_UNIT_TYPE" val="d"/>
  <p:tag name="KSO_WM_UNIT_INDEX" val="1"/>
  <p:tag name="KSO_WM_UNIT_ID" val="diagram20207608_1*d*1"/>
  <p:tag name="KSO_WM_TEMPLATE_CATEGORY" val="diagram"/>
  <p:tag name="KSO_WM_TEMPLATE_INDEX" val="20207608"/>
  <p:tag name="KSO_WM_UNIT_LAYERLEVEL" val="1"/>
  <p:tag name="KSO_WM_TAG_VERSION" val="1.0"/>
  <p:tag name="KSO_WM_BEAUTIFY_FLAG" val="#wm#"/>
  <p:tag name="KSO_WM_CHIP_GROUPID" val="5e7310da9a230a26b9e88a19"/>
  <p:tag name="KSO_WM_CHIP_XID" val="5e7310da9a230a26b9e88a1a"/>
  <p:tag name="KSO_WM_UNIT_DEC_AREA_ID" val="25f1f68119b54d32bb7362ccd953d449"/>
  <p:tag name="KSO_WM_ASSEMBLE_CHIP_INDEX" val="be1a4f87203a4b6ead1841d636838abd"/>
  <p:tag name="KSO_WM_UNIT_PLACING_PICTURE" val="be1a4f87203a4b6ead1841d636838abd"/>
  <p:tag name="KSO_WM_UNIT_SUPPORT_UNIT_TYPE" val="[&quot;l&quot;,&quot;m&quot;,&quot;n&quot;,&quot;o&quot;,&quot;p&quot;,&quot;q&quot;,&quot;r&quot;,&quot;δ&quot;,&quot;η&quot;,&quot;β&quot;,&quot;α&quot;,&quot;θ&quot;]"/>
  <p:tag name="KSO_WM_TEMPLATE_ASSEMBLE_XID" val="5ee986149390e3092d7977d0"/>
  <p:tag name="KSO_WM_TEMPLATE_ASSEMBLE_GROUPID" val="5ee986149390e3092d7977d0"/>
  <p:tag name="KSO_WM_UNIT_PLACING_PICTURE_USER_VIEWPORT" val="{&quot;height&quot;:6309,&quot;width&quot;:4473}"/>
  <p:tag name="KSO_WM_UNIT_PLACING_PICTURE_INFO" val="{&quot;code&quot;:&quot;&quot;,&quot;full_picture&quot;:false,&quot;margin&quot;:{&quot;left&quot;:5.181387207298201,&quot;right&quot;:5.611891130030699},&quot;scheme&quot;:&quot;4-0&quot;,&quot;spacing&quot;:5}"/>
  <p:tag name="KSO_WM_UNIT_PLACING_PICTURE_USER_VIEWPORT_SMARTMENU" val="{&quot;height&quot;:4746.17835676272,&quot;width&quot;:2844.6022824879283}"/>
  <p:tag name="KSO_WM_UNIT_PLACING_PICTURE_USER_RELATIVERECTANGLE_SMARTMENU" val="{&quot;bottom&quot;:0,&quot;left&quot;:0.011402842937000767,&quot;right&quot;:0.011402842937000767,&quot;top&quot;:0}"/>
</p:tagLst>
</file>

<file path=ppt/tags/tag11.xml><?xml version="1.0" encoding="utf-8"?>
<p:tagLst xmlns:p="http://schemas.openxmlformats.org/presentationml/2006/main">
  <p:tag name="KSO_WM_BEAUTIFY_FLAG" val="#wm#"/>
  <p:tag name="KSO_WM_TEMPLATE_CATEGORY" val="diagram"/>
  <p:tag name="KSO_WM_TEMPLATE_INDEX" val="20207608"/>
  <p:tag name="KSO_WM_SLIDE_BACKGROUND" val="[&quot;general&quot;]"/>
  <p:tag name="KSO_WM_SLIDE_RATIO" val="1.777778"/>
  <p:tag name="KSO_WM_CHIP_INFOS" val="{&quot;layout_type&quot;:&quot;leftright&quot;,&quot;tags&quot;:{&quot;style&quot;:[&quot;商务&quot;,&quot;简约&quot;,&quot;文艺清新&quot;,&quot;卡通&quot;,&quot;欧美风&quot;,&quot;黑板风&quot;,&quot;渐变风&quot;]},&quot;slide_type&quot;:[&quot;text&quot;],&quot;aspect_ratio&quot;:&quot;16:9&quot;}"/>
  <p:tag name="KSO_WM_CHIP_XID" val="5e7600a5c2fe05cf1f263aea"/>
  <p:tag name="KSO_WM_SLIDE_ID" val="diagram20207608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SLIDE_SIZE" val="889*480"/>
  <p:tag name="KSO_WM_SLIDE_POSITION" val="36*23"/>
  <p:tag name="KSO_WM_TAG_VERSION" val="1.0"/>
  <p:tag name="KSO_WM_CHIP_FILLPROP" val="[[{&quot;fill_id&quot;:&quot;4b3d06a1f10d40ff8e06d4f6d0ab0ea3&quot;,&quot;fill_align&quot;:&quot;rm&quot;,&quot;text_align&quot;:&quot;lm&quot;,&quot;text_direction&quot;:&quot;horizontal&quot;,&quot;chip_types&quot;:[&quot;header&quot;]},{&quot;fill_id&quot;:&quot;8e40daf4927f4521bed00751a0febf31&quot;,&quot;fill_align&quot;:&quot;lm&quot;,&quot;text_align&quot;:&quot;lm&quot;,&quot;text_direction&quot;:&quot;horizontal&quot;,&quot;chip_types&quot;:[&quot;picture&quot;,&quot;diagram&quot;,&quot;pictext&quot;,&quot;table&quot;,&quot;chart&quot;,&quot;video&quot;,&quot;text&quot;],&quot;support_features&quot;:[&quot;collage&quot;,&quot;carousel&quot;,&quot;creativecrop&quot;]}],[{&quot;fill_id&quot;:&quot;4b3d06a1f10d40ff8e06d4f6d0ab0ea3&quot;,&quot;fill_align&quot;:&quot;cm&quot;,&quot;text_align&quot;:&quot;cm&quot;,&quot;text_direction&quot;:&quot;horizontal&quot;,&quot;chip_types&quot;:[&quot;header&quot;]},{&quot;fill_id&quot;:&quot;8e40daf4927f4521bed00751a0febf31&quot;,&quot;fill_align&quot;:&quot;lm&quot;,&quot;text_align&quot;:&quot;lm&quot;,&quot;text_direction&quot;:&quot;horizontal&quot;,&quot;chip_types&quot;:[&quot;picture&quot;,&quot;diagram&quot;,&quot;pictext&quot;,&quot;table&quot;,&quot;chart&quot;,&quot;video&quot;,&quot;text&quot;],&quot;support_features&quot;:[&quot;collage&quot;,&quot;carousel&quot;,&quot;creativecrop&quot;]}],[{&quot;fill_id&quot;:&quot;4b3d06a1f10d40ff8e06d4f6d0ab0ea3&quot;,&quot;fill_align&quot;:&quot;cm&quot;,&quot;text_align&quot;:&quot;cm&quot;,&quot;text_direction&quot;:&quot;horizontal&quot;,&quot;chip_types&quot;:[&quot;header&quot;]},{&quot;fill_id&quot;:&quot;8e40daf4927f4521bed00751a0febf31&quot;,&quot;fill_align&quot;:&quot;cm&quot;,&quot;text_align&quot;:&quot;cm&quot;,&quot;text_direction&quot;:&quot;horizontal&quot;,&quot;chip_types&quot;:[&quot;picture&quot;,&quot;diagram&quot;,&quot;pictext&quot;,&quot;table&quot;,&quot;chart&quot;,&quot;video&quot;],&quot;support_features&quot;:[&quot;collage&quot;,&quot;carousel&quot;,&quot;creativecrop&quot;]}]]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direction&quot;:1,&quot;id&quot;:&quot;2020-06-17T10:55:21&quot;,&quot;maxSize&quot;:{&quot;size1&quot;:43.8},&quot;minSize&quot;:{&quot;size1&quot;:38.8},&quot;normalSize&quot;:{&quot;size1&quot;:39.73749999999999},&quot;subLayout&quot;:[{&quot;id&quot;:&quot;2020-06-17T10:55:21&quot;,&quot;margin&quot;:{&quot;bottom&quot;:3.809999942779541,&quot;left&quot;:2.117000102996826,&quot;right&quot;:0.4230000674724579,&quot;top&quot;:3.809999942779541},&quot;type&quot;:0},{&quot;id&quot;:&quot;2020-06-17T10:55:21&quot;,&quot;margin&quot;:{&quot;bottom&quot;:2.117000102996826,&quot;left&quot;:0,&quot;right&quot;:2.117000102996826,&quot;top&quot;:2.117000102996826},&quot;type&quot;:0}],&quot;type&quot;:0}"/>
  <p:tag name="KSO_WM_CHIP_GROUPID" val="5e757e9369be4861f5f86151"/>
  <p:tag name="KSO_WM_SLIDE_BK_DARK_LIGHT" val="2"/>
  <p:tag name="KSO_WM_SLIDE_BACKGROUND_TYPE" val="general"/>
  <p:tag name="KSO_WM_SLIDE_SUPPORT_FEATURE_TYPE" val="7"/>
  <p:tag name="KSO_WM_TEMPLATE_ASSEMBLE_XID" val="5ee986149390e3092d7977d0"/>
  <p:tag name="KSO_WM_TEMPLATE_ASSEMBLE_GROUPID" val="5ee986149390e3092d7977d0"/>
</p:tagLst>
</file>

<file path=ppt/tags/tag12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13.xml><?xml version="1.0" encoding="utf-8"?>
<p:tagLst xmlns:p="http://schemas.openxmlformats.org/presentationml/2006/main">
  <p:tag name="KSO_WM_UNIT_PLACING_PICTURE_USER_VIEWPORT" val="{&quot;height&quot;:5062.535433070866,&quot;width&quot;:7200.050393700787}"/>
</p:tagLst>
</file>

<file path=ppt/tags/tag14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15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16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17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18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19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20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21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22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23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24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25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26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27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28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29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30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31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32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33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34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35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36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37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38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39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40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41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42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43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44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45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46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47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48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49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50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51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52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53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54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55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56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57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58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59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60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61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62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63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64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65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66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67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68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69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70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71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72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73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74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75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76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77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78.xml><?xml version="1.0" encoding="utf-8"?>
<p:tagLst xmlns:p="http://schemas.openxmlformats.org/presentationml/2006/main">
  <p:tag name="KSO_WM_DIAGRAM_VIRTUALLY_FRAME" val="{&quot;height&quot;:204,&quot;left&quot;:281.5,&quot;top&quot;:196.25,&quot;width&quot;:415.75}"/>
</p:tagLst>
</file>

<file path=ppt/tags/tag79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80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81.xml><?xml version="1.0" encoding="utf-8"?>
<p:tagLst xmlns:p="http://schemas.openxmlformats.org/presentationml/2006/main">
  <p:tag name="KSO_WM_DIAGRAM_VIRTUALLY_FRAME" val="{&quot;height&quot;:314.0796340523492,&quot;left&quot;:291.0233070866142,&quot;top&quot;:145.94273343448378,&quot;width&quot;:218.79184736818678}"/>
</p:tagLst>
</file>

<file path=ppt/tags/tag82.xml><?xml version="1.0" encoding="utf-8"?>
<p:tagLst xmlns:p="http://schemas.openxmlformats.org/presentationml/2006/main">
  <p:tag name="KSO_WM_DIAGRAM_VIRTUALLY_FRAME" val="{&quot;height&quot;:314.0796340523492,&quot;left&quot;:291.0233070866142,&quot;top&quot;:145.94273343448378,&quot;width&quot;:218.79184736818678}"/>
</p:tagLst>
</file>

<file path=ppt/tags/tag83.xml><?xml version="1.0" encoding="utf-8"?>
<p:tagLst xmlns:p="http://schemas.openxmlformats.org/presentationml/2006/main">
  <p:tag name="KSO_WM_DIAGRAM_VIRTUALLY_FRAME" val="{&quot;height&quot;:314.0796340523492,&quot;left&quot;:291.0233070866142,&quot;top&quot;:145.94273343448378,&quot;width&quot;:218.79184736818678}"/>
</p:tagLst>
</file>

<file path=ppt/tags/tag84.xml><?xml version="1.0" encoding="utf-8"?>
<p:tagLst xmlns:p="http://schemas.openxmlformats.org/presentationml/2006/main">
  <p:tag name="KSO_WM_DIAGRAM_VIRTUALLY_FRAME" val="{&quot;height&quot;:314.0796340523492,&quot;left&quot;:291.0233070866142,&quot;top&quot;:145.94273343448378,&quot;width&quot;:218.79184736818678}"/>
</p:tagLst>
</file>

<file path=ppt/tags/tag85.xml><?xml version="1.0" encoding="utf-8"?>
<p:tagLst xmlns:p="http://schemas.openxmlformats.org/presentationml/2006/main">
  <p:tag name="KSO_WM_DIAGRAM_VIRTUALLY_FRAME" val="{&quot;height&quot;:314.0796340523492,&quot;left&quot;:291.0233070866142,&quot;top&quot;:145.94273343448378,&quot;width&quot;:218.79184736818678}"/>
</p:tagLst>
</file>

<file path=ppt/tags/tag86.xml><?xml version="1.0" encoding="utf-8"?>
<p:tagLst xmlns:p="http://schemas.openxmlformats.org/presentationml/2006/main">
  <p:tag name="KSO_WM_DIAGRAM_VIRTUALLY_FRAME" val="{&quot;height&quot;:314.0796340523492,&quot;left&quot;:291.0233070866142,&quot;top&quot;:145.94273343448378,&quot;width&quot;:218.79184736818678}"/>
</p:tagLst>
</file>

<file path=ppt/tags/tag87.xml><?xml version="1.0" encoding="utf-8"?>
<p:tagLst xmlns:p="http://schemas.openxmlformats.org/presentationml/2006/main">
  <p:tag name="KSO_WM_DIAGRAM_VIRTUALLY_FRAME" val="{&quot;height&quot;:314.0796340523492,&quot;left&quot;:291.0233070866142,&quot;top&quot;:145.94273343448378,&quot;width&quot;:218.79184736818678}"/>
</p:tagLst>
</file>

<file path=ppt/tags/tag8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9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7110_1*a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c6468faaa1d34a06b9a7e82560e43b6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2dedad87e30b4c1d801efe0441f09418"/>
  <p:tag name="KSO_WM_UNIT_TEXT_FILL_FORE_SCHEMECOLOR_INDEX_BRIGHTNESS" val="0"/>
  <p:tag name="KSO_WM_UNIT_TEXT_FILL_FORE_SCHEMECOLOR_INDEX" val="13"/>
  <p:tag name="KSO_WM_UNIT_TEXT_FILL_TYPE" val="1"/>
  <p:tag name="KSO_WM_TEMPLATE_ASSEMBLE_XID" val="6065706a4054ed1e2fb814f8"/>
  <p:tag name="KSO_WM_TEMPLATE_ASSEMBLE_GROUPID" val="6065706a4054ed1e2fb814f8"/>
</p:tagLst>
</file>

<file path=ppt/tags/tag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9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9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9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0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0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0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06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107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9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7110_1*a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c6468faaa1d34a06b9a7e82560e43b6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2dedad87e30b4c1d801efe0441f09418"/>
  <p:tag name="KSO_WM_UNIT_TEXT_FILL_FORE_SCHEMECOLOR_INDEX_BRIGHTNESS" val="0"/>
  <p:tag name="KSO_WM_UNIT_TEXT_FILL_FORE_SCHEMECOLOR_INDEX" val="13"/>
  <p:tag name="KSO_WM_UNIT_TEXT_FILL_TYPE" val="1"/>
  <p:tag name="KSO_WM_TEMPLATE_ASSEMBLE_XID" val="6065706a4054ed1e2fb814f8"/>
  <p:tag name="KSO_WM_TEMPLATE_ASSEMBLE_GROUPID" val="6065706a4054ed1e2fb814f8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25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12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9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7110_1*a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c6468faaa1d34a06b9a7e82560e43b6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2dedad87e30b4c1d801efe0441f09418"/>
  <p:tag name="KSO_WM_UNIT_TEXT_FILL_FORE_SCHEMECOLOR_INDEX_BRIGHTNESS" val="0"/>
  <p:tag name="KSO_WM_UNIT_TEXT_FILL_FORE_SCHEMECOLOR_INDEX" val="13"/>
  <p:tag name="KSO_WM_UNIT_TEXT_FILL_TYPE" val="1"/>
  <p:tag name="KSO_WM_TEMPLATE_ASSEMBLE_XID" val="6065706a4054ed1e2fb814f8"/>
  <p:tag name="KSO_WM_TEMPLATE_ASSEMBLE_GROUPID" val="6065706a4054ed1e2fb814f8"/>
</p:tagLst>
</file>

<file path=ppt/tags/tag1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44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14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9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17110_1*a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PRESET_TEXT" val="单击此处添加大标题内容"/>
  <p:tag name="KSO_WM_UNIT_DEFAULT_FONT" val="24;44;4"/>
  <p:tag name="KSO_WM_UNIT_BLOCK" val="0"/>
  <p:tag name="KSO_WM_UNIT_SHOW_EDIT_AREA_INDICATION" val="1"/>
  <p:tag name="KSO_WM_CHIP_GROUPID" val="5e7881253197e252a37019b5"/>
  <p:tag name="KSO_WM_CHIP_XID" val="5e7881253197e252a37019b6"/>
  <p:tag name="KSO_WM_UNIT_DEC_AREA_ID" val="c6468faaa1d34a06b9a7e82560e43b6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SM_LIMIT_TYPE" val="2"/>
  <p:tag name="KSO_WM_CHIP_FILLAREA_FILL_RULE" val="{&quot;fill_align&quot;:&quot;cm&quot;,&quot;fill_mode&quot;:&quot;full&quot;,&quot;sacle_strategy&quot;:&quot;smart&quot;}"/>
  <p:tag name="KSO_WM_ASSEMBLE_CHIP_INDEX" val="2dedad87e30b4c1d801efe0441f09418"/>
  <p:tag name="KSO_WM_UNIT_TEXT_FILL_FORE_SCHEMECOLOR_INDEX_BRIGHTNESS" val="0"/>
  <p:tag name="KSO_WM_UNIT_TEXT_FILL_FORE_SCHEMECOLOR_INDEX" val="13"/>
  <p:tag name="KSO_WM_UNIT_TEXT_FILL_TYPE" val="1"/>
  <p:tag name="KSO_WM_TEMPLATE_ASSEMBLE_XID" val="6065706a4054ed1e2fb814f8"/>
  <p:tag name="KSO_WM_TEMPLATE_ASSEMBLE_GROUPID" val="6065706a4054ed1e2fb814f8"/>
</p:tagLst>
</file>

<file path=ppt/tags/tag1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63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164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165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166.xml><?xml version="1.0" encoding="utf-8"?>
<p:tagLst xmlns:p="http://schemas.openxmlformats.org/presentationml/2006/main">
  <p:tag name="KSO_WM_BEAUTIFY_FLAG" val="#wm#"/>
  <p:tag name="KSO_WM_TEMPLATE_CATEGORY" val="diagram"/>
  <p:tag name="KSO_WM_TEMPLATE_INDEX" val="20212457"/>
</p:tagLst>
</file>

<file path=ppt/tags/tag167.xml><?xml version="1.0" encoding="utf-8"?>
<p:tagLst xmlns:p="http://schemas.openxmlformats.org/presentationml/2006/main">
  <p:tag name="COMMONDATA" val="eyJoZGlkIjoiMGM3ZDNiNjQ5MjMwNGE4NGUzZGUzN2M4NzZkODkzZjgifQ=="/>
  <p:tag name="KSO_WPP_MARK_KEY" val="aefd2560-03eb-4c5c-b0e5-6c2d06ca4ba3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1489</Words>
  <Application>WPS 演示</Application>
  <PresentationFormat>宽屏</PresentationFormat>
  <Paragraphs>273</Paragraphs>
  <Slides>32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32</vt:i4>
      </vt:variant>
    </vt:vector>
  </HeadingPairs>
  <TitlesOfParts>
    <vt:vector size="48" baseType="lpstr">
      <vt:lpstr>Arial</vt:lpstr>
      <vt:lpstr>宋体</vt:lpstr>
      <vt:lpstr>Wingdings</vt:lpstr>
      <vt:lpstr>思源黑体 CN Light</vt:lpstr>
      <vt:lpstr>微软雅黑</vt:lpstr>
      <vt:lpstr>仓耳渔阳体 W05</vt:lpstr>
      <vt:lpstr>思源黑体 CN Bold</vt:lpstr>
      <vt:lpstr>汉仪楷体简</vt:lpstr>
      <vt:lpstr>Times New Roman</vt:lpstr>
      <vt:lpstr>Arial Unicode MS</vt:lpstr>
      <vt:lpstr>黑体</vt:lpstr>
      <vt:lpstr>Calibri</vt:lpstr>
      <vt:lpstr>华康古籍木兰W3</vt:lpstr>
      <vt:lpstr>DFKai-SB</vt:lpstr>
      <vt:lpstr>MingLiU-ExtB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若拉力F沿斜上方拉，F=    G物吗？ </vt:lpstr>
      <vt:lpstr>想想做做</vt:lpstr>
      <vt:lpstr>PowerPoint 演示文稿</vt:lpstr>
      <vt:lpstr>PowerPoint 演示文稿</vt:lpstr>
      <vt:lpstr>滑轮组的省力特点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轮轴和斜面</vt:lpstr>
      <vt:lpstr>轮轴的特点</vt:lpstr>
      <vt:lpstr>轮轴的特点</vt:lpstr>
      <vt:lpstr>几种轮轴</vt:lpstr>
      <vt:lpstr>斜面</vt:lpstr>
      <vt:lpstr>斜面的应用：盘山公路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Administrator</dc:creator>
  <cp:lastModifiedBy>xiongsongyan</cp:lastModifiedBy>
  <cp:revision>47</cp:revision>
  <dcterms:created xsi:type="dcterms:W3CDTF">2023-03-28T07:58:00Z</dcterms:created>
  <dcterms:modified xsi:type="dcterms:W3CDTF">2026-03-23T04:06:45Z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E2F63CBEF7E04386A02D49B93CC567DA_13</vt:lpwstr>
  </property>
  <property fmtid="{D5CDD505-2E9C-101B-9397-08002B2CF9AE}" pid="3" name="KSOProductBuildVer">
    <vt:lpwstr>2052-12.1.0.25225</vt:lpwstr>
  </property>
  <property fmtid="{D5CDD505-2E9C-101B-9397-08002B2CF9AE}" pid="4" name="KSOTemplateUUID">
    <vt:lpwstr>v1.0_mb_T+L95ysIptv7aZdUMe54pw==</vt:lpwstr>
  </property>
</Properties>
</file>