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3"/>
    <p:sldId id="288" r:id="rId4"/>
    <p:sldId id="289" r:id="rId5"/>
    <p:sldId id="290" r:id="rId6"/>
    <p:sldId id="291" r:id="rId7"/>
    <p:sldId id="294" r:id="rId8"/>
    <p:sldId id="296" r:id="rId9"/>
    <p:sldId id="299" r:id="rId10"/>
    <p:sldId id="298" r:id="rId11"/>
    <p:sldId id="295" r:id="rId12"/>
    <p:sldId id="302" r:id="rId13"/>
    <p:sldId id="300" r:id="rId14"/>
    <p:sldId id="303" r:id="rId15"/>
    <p:sldId id="304" r:id="rId16"/>
    <p:sldId id="301" r:id="rId17"/>
    <p:sldId id="306" r:id="rId18"/>
    <p:sldId id="309" r:id="rId19"/>
    <p:sldId id="314" r:id="rId20"/>
    <p:sldId id="310" r:id="rId21"/>
    <p:sldId id="311" r:id="rId22"/>
    <p:sldId id="307" r:id="rId23"/>
    <p:sldId id="285" r:id="rId24"/>
    <p:sldId id="277" r:id="rId25"/>
  </p:sldIdLst>
  <p:sldSz cx="12192000" cy="6858000"/>
  <p:notesSz cx="6858000" cy="9144000"/>
  <p:embeddedFontLst>
    <p:embeddedFont>
      <p:font typeface="思源黑体 CN Light" panose="020B0300000000000000" charset="-122"/>
      <p:regular r:id="rId32"/>
    </p:embeddedFont>
    <p:embeddedFont>
      <p:font typeface="微软雅黑" panose="020B0503020204020204" charset="-122"/>
      <p:regular r:id="rId33"/>
    </p:embeddedFont>
    <p:embeddedFont>
      <p:font typeface="仓耳渔阳体 W05" panose="02020400000000000000" charset="-122"/>
      <p:regular r:id="rId34"/>
    </p:embeddedFont>
    <p:embeddedFont>
      <p:font typeface="思源黑体 CN Bold" panose="020B0800000000000000" charset="-122"/>
      <p:bold r:id="rId35"/>
    </p:embeddedFont>
    <p:embeddedFont>
      <p:font typeface="汉仪楷体简" panose="02010600000101010101" charset="-128"/>
      <p:regular r:id="rId36"/>
    </p:embeddedFont>
    <p:embeddedFont>
      <p:font typeface="华文宋体" panose="02010600040101010101" pitchFamily="2" charset="-122"/>
      <p:regular r:id="rId37"/>
    </p:embeddedFont>
    <p:embeddedFont>
      <p:font typeface="黑体" panose="02010609060101010101" pitchFamily="2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513" userDrawn="1">
          <p15:clr>
            <a:srgbClr val="A4A3A4"/>
          </p15:clr>
        </p15:guide>
        <p15:guide id="3" pos="72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56"/>
        <p:guide pos="513"/>
        <p:guide pos="7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74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ed8db142-3a63-453f-a908-ae5e1606733c.jpged8db142-3a63-453f-a908-ae5e1606733c"/>
          <p:cNvPicPr/>
          <p:nvPr userDrawn="1">
            <p:custDataLst>
              <p:tags r:id="rId2"/>
            </p:custDataLst>
          </p:nvPr>
        </p:nvPicPr>
        <p:blipFill>
          <a:blip r:embed="rId3"/>
          <a:srcRect l="3167" r="3167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2" Type="http://schemas.openxmlformats.org/officeDocument/2006/relationships/image" Target="../media/image11.png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3.xml"/><Relationship Id="rId7" Type="http://schemas.openxmlformats.org/officeDocument/2006/relationships/image" Target="../media/image8.jpeg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54.xml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image" Target="../media/image26.jpeg"/><Relationship Id="rId2" Type="http://schemas.openxmlformats.org/officeDocument/2006/relationships/tags" Target="../tags/tag37.xml"/><Relationship Id="rId19" Type="http://schemas.openxmlformats.org/officeDocument/2006/relationships/image" Target="../media/image25.png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73.xml"/><Relationship Id="rId20" Type="http://schemas.microsoft.com/office/2007/relationships/hdphoto" Target="../media/image30.wdp"/><Relationship Id="rId2" Type="http://schemas.openxmlformats.org/officeDocument/2006/relationships/tags" Target="../tags/tag56.xml"/><Relationship Id="rId19" Type="http://schemas.openxmlformats.org/officeDocument/2006/relationships/image" Target="../media/image29.png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8.jpe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3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image" Target="../media/image11.pn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2" Type="http://schemas.openxmlformats.org/officeDocument/2006/relationships/image" Target="../media/image12.pn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95045" y="248031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6.5 </a:t>
            </a:r>
            <a:r>
              <a:rPr 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杠杆</a:t>
            </a:r>
            <a:endParaRPr lang="zh-CN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913630" y="259588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浙江大学图书馆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实验反思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0896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、什么是杠杆平衡？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4705" y="3644900"/>
            <a:ext cx="4451985" cy="24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实验反思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0896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、使杠杆处于水平位置平衡的目的是什么？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4705" y="3644900"/>
            <a:ext cx="4451985" cy="24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标注 13"/>
          <p:cNvSpPr/>
          <p:nvPr/>
        </p:nvSpPr>
        <p:spPr>
          <a:xfrm>
            <a:off x="3365500" y="2661285"/>
            <a:ext cx="7268845" cy="793115"/>
          </a:xfrm>
          <a:prstGeom prst="wedgeRectCallout">
            <a:avLst>
              <a:gd name="adj1" fmla="val -45562"/>
              <a:gd name="adj2" fmla="val 10892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目的：便于在杠杆上直接读出力臂的大小。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矩形标注 1"/>
          <p:cNvSpPr/>
          <p:nvPr/>
        </p:nvSpPr>
        <p:spPr>
          <a:xfrm>
            <a:off x="3997325" y="4617085"/>
            <a:ext cx="7268845" cy="793115"/>
          </a:xfrm>
          <a:prstGeom prst="wedgeRectCallout">
            <a:avLst>
              <a:gd name="adj1" fmla="val -53293"/>
              <a:gd name="adj2" fmla="val -112049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目的：消除杠杆自重对实验的影响。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14400" y="729615"/>
            <a:ext cx="10572750" cy="1864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例题：如图，大人重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750N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，小女孩重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250N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。当大人坐在与跷跷板的转轴距离为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0.5m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处，小女孩应该坐在哪里才能使跷跷板水平平衡？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6284595" y="2340610"/>
            <a:ext cx="5063490" cy="2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5" name="组合 54"/>
          <p:cNvGrpSpPr/>
          <p:nvPr/>
        </p:nvGrpSpPr>
        <p:grpSpPr>
          <a:xfrm>
            <a:off x="7508248" y="4600565"/>
            <a:ext cx="3428992" cy="1758561"/>
            <a:chOff x="5857884" y="1214428"/>
            <a:chExt cx="3143240" cy="1758561"/>
          </a:xfrm>
        </p:grpSpPr>
        <p:cxnSp>
          <p:nvCxnSpPr>
            <p:cNvPr id="10" name="直接箭头连接符 9"/>
            <p:cNvCxnSpPr/>
            <p:nvPr/>
          </p:nvCxnSpPr>
          <p:spPr>
            <a:xfrm rot="5340000">
              <a:off x="6237027" y="2484290"/>
              <a:ext cx="684000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rot="5340000">
              <a:off x="8414050" y="2305648"/>
              <a:ext cx="468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8377235" y="2357436"/>
              <a:ext cx="62388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400" b="1" smtClean="0">
                  <a:solidFill>
                    <a:prstClr val="black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F1</a:t>
              </a:r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29322" y="2071684"/>
              <a:ext cx="62388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400" b="1" smtClean="0">
                  <a:solidFill>
                    <a:prstClr val="black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F2</a:t>
              </a:r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rot="60000" flipV="1">
              <a:off x="5857884" y="2071684"/>
              <a:ext cx="2857520" cy="71438"/>
            </a:xfrm>
            <a:prstGeom prst="line">
              <a:avLst/>
            </a:pr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等腰三角形 19"/>
            <p:cNvSpPr/>
            <p:nvPr/>
          </p:nvSpPr>
          <p:spPr>
            <a:xfrm>
              <a:off x="7215206" y="2143122"/>
              <a:ext cx="285752" cy="295797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左大括号 26"/>
            <p:cNvSpPr/>
            <p:nvPr/>
          </p:nvSpPr>
          <p:spPr>
            <a:xfrm rot="5280000">
              <a:off x="6803173" y="1555024"/>
              <a:ext cx="324000" cy="785817"/>
            </a:xfrm>
            <a:prstGeom prst="leftBrac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358082" y="1928808"/>
              <a:ext cx="40427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400" b="1" smtClean="0">
                  <a:solidFill>
                    <a:prstClr val="black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O</a:t>
              </a:r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715272" y="1214428"/>
              <a:ext cx="62388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400" b="1" smtClean="0">
                  <a:solidFill>
                    <a:prstClr val="black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L1</a:t>
              </a:r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643702" y="1214428"/>
              <a:ext cx="62388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400" b="1" smtClean="0">
                  <a:solidFill>
                    <a:prstClr val="black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L2</a:t>
              </a:r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43" name="左大括号 42"/>
            <p:cNvSpPr/>
            <p:nvPr/>
          </p:nvSpPr>
          <p:spPr>
            <a:xfrm rot="5400000">
              <a:off x="7839024" y="1304990"/>
              <a:ext cx="324000" cy="1285884"/>
            </a:xfrm>
            <a:prstGeom prst="leftBrac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 47"/>
          <p:cNvSpPr/>
          <p:nvPr/>
        </p:nvSpPr>
        <p:spPr>
          <a:xfrm>
            <a:off x="1000415" y="3640137"/>
            <a:ext cx="192151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400" b="1" baseline="-2500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=750N,</a:t>
            </a:r>
            <a:endParaRPr lang="en-US" altLang="zh-CN" sz="3400" b="1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776522" y="3640137"/>
            <a:ext cx="1936115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L</a:t>
            </a:r>
            <a:r>
              <a:rPr lang="en-US" altLang="zh-CN" sz="3400" b="1" baseline="-2500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=0.5m,</a:t>
            </a:r>
            <a:endParaRPr lang="en-US" altLang="zh-CN" sz="3400" b="1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562472" y="3640137"/>
            <a:ext cx="1704975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400" b="1" baseline="-2500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1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=250N</a:t>
            </a:r>
            <a:endParaRPr lang="en-US" altLang="zh-CN" sz="3400" b="1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19100" y="3640137"/>
            <a:ext cx="75533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解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:</a:t>
            </a:r>
            <a:endParaRPr lang="en-US" altLang="zh-CN" sz="3400" b="1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19100" y="5497525"/>
            <a:ext cx="659667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答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:</a:t>
            </a:r>
            <a:r>
              <a:rPr lang="zh-CN" altLang="en-US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小女孩应该坐在离转轴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1.5m</a:t>
            </a:r>
            <a:r>
              <a:rPr lang="zh-CN" altLang="en-US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处</a:t>
            </a:r>
            <a:r>
              <a:rPr lang="en-US" altLang="zh-CN" sz="3400" b="1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.</a:t>
            </a:r>
            <a:endParaRPr lang="en-US" altLang="zh-CN" sz="3400" b="1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00125" y="4375150"/>
          <a:ext cx="4838065" cy="102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044700" imgH="431800" progId="Equation.KSEE3">
                  <p:embed/>
                </p:oleObj>
              </mc:Choice>
              <mc:Fallback>
                <p:oleObj name="" r:id="rId2" imgW="20447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125" y="4375150"/>
                        <a:ext cx="4838065" cy="1021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47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06"/>
          <p:cNvPicPr>
            <a:picLocks noGrp="1" noChangeAspect="1" noChangeArrowheads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1522095"/>
            <a:ext cx="6489700" cy="4452620"/>
          </a:xfrm>
          <a:prstGeom prst="rect">
            <a:avLst/>
          </a:prstGeom>
          <a:noFill/>
        </p:spPr>
      </p:pic>
      <p:sp>
        <p:nvSpPr>
          <p:cNvPr id="40964" name="Line 3"/>
          <p:cNvSpPr>
            <a:spLocks noChangeShapeType="1"/>
          </p:cNvSpPr>
          <p:nvPr/>
        </p:nvSpPr>
        <p:spPr bwMode="auto">
          <a:xfrm flipH="1">
            <a:off x="2254436" y="3886812"/>
            <a:ext cx="0" cy="137160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40973" name="Line 12"/>
          <p:cNvSpPr>
            <a:spLocks noChangeShapeType="1"/>
          </p:cNvSpPr>
          <p:nvPr/>
        </p:nvSpPr>
        <p:spPr bwMode="auto">
          <a:xfrm>
            <a:off x="5455920" y="4712970"/>
            <a:ext cx="410845" cy="340995"/>
          </a:xfrm>
          <a:prstGeom prst="line">
            <a:avLst/>
          </a:prstGeom>
          <a:noFill/>
          <a:ln w="57150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40979" name="Line 18"/>
          <p:cNvSpPr>
            <a:spLocks noChangeShapeType="1"/>
          </p:cNvSpPr>
          <p:nvPr/>
        </p:nvSpPr>
        <p:spPr bwMode="auto">
          <a:xfrm>
            <a:off x="2272463" y="4727564"/>
            <a:ext cx="3149600" cy="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40980" name="Line 19"/>
          <p:cNvSpPr>
            <a:spLocks noChangeShapeType="1"/>
          </p:cNvSpPr>
          <p:nvPr/>
        </p:nvSpPr>
        <p:spPr bwMode="auto">
          <a:xfrm flipH="1">
            <a:off x="2254436" y="3220057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40981" name="Line 20"/>
          <p:cNvSpPr>
            <a:spLocks noChangeShapeType="1"/>
          </p:cNvSpPr>
          <p:nvPr/>
        </p:nvSpPr>
        <p:spPr bwMode="auto">
          <a:xfrm flipH="1">
            <a:off x="5292725" y="5089525"/>
            <a:ext cx="631825" cy="9156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40982" name="Text Box 21"/>
          <p:cNvSpPr txBox="1">
            <a:spLocks noChangeArrowheads="1"/>
          </p:cNvSpPr>
          <p:nvPr/>
        </p:nvSpPr>
        <p:spPr bwMode="auto">
          <a:xfrm>
            <a:off x="1390863" y="3943964"/>
            <a:ext cx="1320800" cy="64516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600" b="1" baseline="-25000">
                <a:latin typeface="汉仪楷体简" panose="02010600000101010101" charset="-128"/>
                <a:ea typeface="汉仪楷体简" panose="02010600000101010101" charset="-128"/>
              </a:rPr>
              <a:t>1</a:t>
            </a:r>
            <a:endParaRPr lang="en-US" altLang="zh-CN" sz="3600" b="1" baseline="-25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5483441" y="5810239"/>
            <a:ext cx="914400" cy="64516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600" b="1" baseline="-25000"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endParaRPr lang="en-US" altLang="zh-CN" sz="3600" b="1" baseline="-25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2444938" y="5125070"/>
            <a:ext cx="271780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动</a:t>
            </a:r>
            <a:r>
              <a:rPr lang="zh-CN" altLang="en-US" sz="32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力臂</a:t>
            </a:r>
            <a:r>
              <a:rPr lang="en-US" altLang="zh-CN" sz="32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200" b="1" baseline="-250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endParaRPr lang="en-US" altLang="zh-CN" sz="3200" b="1" baseline="-25000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0985" name="Text Box 24"/>
          <p:cNvSpPr txBox="1">
            <a:spLocks noChangeArrowheads="1"/>
          </p:cNvSpPr>
          <p:nvPr/>
        </p:nvSpPr>
        <p:spPr bwMode="auto">
          <a:xfrm rot="2400000">
            <a:off x="5539303" y="4361788"/>
            <a:ext cx="29019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阻力</a:t>
            </a:r>
            <a:r>
              <a:rPr lang="zh-CN" altLang="en-US" sz="32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臂</a:t>
            </a:r>
            <a:r>
              <a:rPr lang="en-US" altLang="zh-CN" sz="32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200" b="1" baseline="-250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200" b="1" baseline="-25000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0986" name="AutoShape 25"/>
          <p:cNvSpPr/>
          <p:nvPr/>
        </p:nvSpPr>
        <p:spPr bwMode="auto">
          <a:xfrm rot="7560000">
            <a:off x="5587365" y="4385945"/>
            <a:ext cx="492760" cy="608330"/>
          </a:xfrm>
          <a:prstGeom prst="leftBrace">
            <a:avLst>
              <a:gd name="adj1" fmla="val 25000"/>
              <a:gd name="adj2" fmla="val 49074"/>
            </a:avLst>
          </a:prstGeom>
          <a:noFill/>
          <a:ln w="38100">
            <a:solidFill>
              <a:srgbClr val="0000FF"/>
            </a:solidFill>
            <a:round/>
          </a:ln>
        </p:spPr>
        <p:txBody>
          <a:bodyPr wrap="none" anchor="ctr"/>
          <a:lstStyle/>
          <a:p>
            <a:endParaRPr lang="zh-CN" altLang="en-US" sz="1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987" name="AutoShape 26"/>
          <p:cNvSpPr/>
          <p:nvPr/>
        </p:nvSpPr>
        <p:spPr bwMode="auto">
          <a:xfrm rot="5400000">
            <a:off x="3635572" y="3362932"/>
            <a:ext cx="381000" cy="3143272"/>
          </a:xfrm>
          <a:prstGeom prst="rightBrace">
            <a:avLst>
              <a:gd name="adj1" fmla="val 77333"/>
              <a:gd name="adj2" fmla="val 50000"/>
            </a:avLst>
          </a:prstGeom>
          <a:noFill/>
          <a:ln w="38100">
            <a:solidFill>
              <a:srgbClr val="0000FF"/>
            </a:solidFill>
            <a:round/>
          </a:ln>
        </p:spPr>
        <p:txBody>
          <a:bodyPr wrap="none" anchor="ctr"/>
          <a:lstStyle/>
          <a:p>
            <a:endParaRPr lang="zh-CN" altLang="en-US" sz="1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20" name="Line 28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21" name="Line 29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rgbClr val="00FFCC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18" name="Line 31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19" name="Line 32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4" name="Group 33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16" name="Line 34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17" name="Line 35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rgbClr val="00FFCC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14" name="Line 37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15" name="Line 38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rgbClr val="00FFCC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12" name="Line 40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13" name="Line 41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rgbClr val="00FFCC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7" name="Group 42"/>
          <p:cNvGrpSpPr/>
          <p:nvPr/>
        </p:nvGrpSpPr>
        <p:grpSpPr>
          <a:xfrm>
            <a:off x="2102063" y="4705964"/>
            <a:ext cx="4165600" cy="76200"/>
            <a:chOff x="1600200" y="2971800"/>
            <a:chExt cx="3124200" cy="57150"/>
          </a:xfrm>
        </p:grpSpPr>
        <p:sp>
          <p:nvSpPr>
            <p:cNvPr id="41010" name="Line 43"/>
            <p:cNvSpPr>
              <a:spLocks noChangeShapeType="1"/>
            </p:cNvSpPr>
            <p:nvPr/>
          </p:nvSpPr>
          <p:spPr bwMode="auto">
            <a:xfrm>
              <a:off x="1296" y="3024"/>
              <a:ext cx="1488" cy="0"/>
            </a:xfrm>
            <a:prstGeom prst="line">
              <a:avLst/>
            </a:prstGeom>
            <a:noFill/>
            <a:ln w="5715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11" name="Line 44"/>
            <p:cNvSpPr>
              <a:spLocks noChangeShapeType="1"/>
            </p:cNvSpPr>
            <p:nvPr/>
          </p:nvSpPr>
          <p:spPr bwMode="auto">
            <a:xfrm>
              <a:off x="2784" y="3024"/>
              <a:ext cx="4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8" name="Group 45"/>
          <p:cNvGrpSpPr/>
          <p:nvPr/>
        </p:nvGrpSpPr>
        <p:grpSpPr>
          <a:xfrm>
            <a:off x="2102063" y="4705964"/>
            <a:ext cx="4165600" cy="0"/>
            <a:chOff x="1520826" y="2943209"/>
            <a:chExt cx="3124200" cy="0"/>
          </a:xfrm>
        </p:grpSpPr>
        <p:sp>
          <p:nvSpPr>
            <p:cNvPr id="41008" name="Line 46"/>
            <p:cNvSpPr>
              <a:spLocks noChangeShapeType="1"/>
            </p:cNvSpPr>
            <p:nvPr/>
          </p:nvSpPr>
          <p:spPr bwMode="auto">
            <a:xfrm>
              <a:off x="1392" y="3120"/>
              <a:ext cx="1488" cy="0"/>
            </a:xfrm>
            <a:prstGeom prst="line">
              <a:avLst/>
            </a:prstGeom>
            <a:noFill/>
            <a:ln w="5715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09" name="Line 47"/>
            <p:cNvSpPr>
              <a:spLocks noChangeShapeType="1"/>
            </p:cNvSpPr>
            <p:nvPr/>
          </p:nvSpPr>
          <p:spPr bwMode="auto">
            <a:xfrm>
              <a:off x="2880" y="3120"/>
              <a:ext cx="4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grpSp>
        <p:nvGrpSpPr>
          <p:cNvPr id="9" name="Group 48"/>
          <p:cNvGrpSpPr/>
          <p:nvPr/>
        </p:nvGrpSpPr>
        <p:grpSpPr>
          <a:xfrm>
            <a:off x="2102063" y="4705964"/>
            <a:ext cx="4165600" cy="77788"/>
            <a:chOff x="1600200" y="2971800"/>
            <a:chExt cx="3124200" cy="58341"/>
          </a:xfrm>
        </p:grpSpPr>
        <p:sp>
          <p:nvSpPr>
            <p:cNvPr id="41006" name="Line 49"/>
            <p:cNvSpPr>
              <a:spLocks noChangeShapeType="1"/>
            </p:cNvSpPr>
            <p:nvPr/>
          </p:nvSpPr>
          <p:spPr bwMode="auto">
            <a:xfrm>
              <a:off x="1200" y="2928"/>
              <a:ext cx="1488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  <p:sp>
          <p:nvSpPr>
            <p:cNvPr id="41007" name="Line 50"/>
            <p:cNvSpPr>
              <a:spLocks noChangeShapeType="1"/>
            </p:cNvSpPr>
            <p:nvPr/>
          </p:nvSpPr>
          <p:spPr bwMode="auto">
            <a:xfrm>
              <a:off x="2688" y="2928"/>
              <a:ext cx="480" cy="0"/>
            </a:xfrm>
            <a:prstGeom prst="line">
              <a:avLst/>
            </a:prstGeom>
            <a:noFill/>
            <a:ln w="57150">
              <a:solidFill>
                <a:srgbClr val="00FFCC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sp>
        <p:nvSpPr>
          <p:cNvPr id="41005" name="Text Box 53"/>
          <p:cNvSpPr txBox="1">
            <a:spLocks noChangeArrowheads="1"/>
          </p:cNvSpPr>
          <p:nvPr/>
        </p:nvSpPr>
        <p:spPr bwMode="auto">
          <a:xfrm>
            <a:off x="5111956" y="4839318"/>
            <a:ext cx="711200" cy="64516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汉仪楷体简" panose="02010600000101010101" charset="-128"/>
                <a:ea typeface="汉仪楷体简" panose="02010600000101010101" charset="-128"/>
              </a:rPr>
              <a:t>O</a:t>
            </a:r>
            <a:endParaRPr lang="en-US" altLang="zh-CN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2" name="Line 3"/>
          <p:cNvSpPr>
            <a:spLocks noChangeShapeType="1"/>
          </p:cNvSpPr>
          <p:nvPr/>
        </p:nvSpPr>
        <p:spPr bwMode="auto">
          <a:xfrm rot="2100000" flipH="1">
            <a:off x="6023826" y="4255110"/>
            <a:ext cx="0" cy="137160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</a:ln>
        </p:spPr>
        <p:txBody>
          <a:bodyPr wrap="none" anchor="ctr"/>
          <a:lstStyle/>
          <a:p>
            <a:endParaRPr lang="zh-CN" altLang="en-US" sz="2400"/>
          </a:p>
        </p:txBody>
      </p:sp>
      <p:grpSp>
        <p:nvGrpSpPr>
          <p:cNvPr id="11" name="组合 13"/>
          <p:cNvGrpSpPr/>
          <p:nvPr/>
        </p:nvGrpSpPr>
        <p:grpSpPr>
          <a:xfrm rot="5400000">
            <a:off x="2235796" y="4381705"/>
            <a:ext cx="369648" cy="332369"/>
            <a:chOff x="6000760" y="1215222"/>
            <a:chExt cx="214314" cy="214314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rot="5400000" flipH="1" flipV="1">
              <a:off x="5894397" y="1321585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3"/>
          <p:cNvGrpSpPr/>
          <p:nvPr/>
        </p:nvGrpSpPr>
        <p:grpSpPr>
          <a:xfrm rot="18480000">
            <a:off x="5489564" y="4965906"/>
            <a:ext cx="369648" cy="332369"/>
            <a:chOff x="6000760" y="1215222"/>
            <a:chExt cx="214314" cy="214314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rot="5400000" flipH="1" flipV="1">
              <a:off x="5894397" y="1321585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省力杠杆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88300" y="2072005"/>
            <a:ext cx="518287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由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∵L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&gt;L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∴F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&lt;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这是省力杠杆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优点：省力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缺点：费距离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ldLvl="0" animBg="1"/>
      <p:bldP spid="40973" grpId="0" bldLvl="0" animBg="1"/>
      <p:bldP spid="40979" grpId="0" bldLvl="0" animBg="1"/>
      <p:bldP spid="40984" grpId="0"/>
      <p:bldP spid="40985" grpId="0"/>
      <p:bldP spid="40986" grpId="0" bldLvl="0" animBg="1"/>
      <p:bldP spid="40987" grpId="0" bldLvl="0" animBg="1"/>
      <p:bldP spid="41005" grpId="0"/>
      <p:bldP spid="6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脚踏板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1913874"/>
            <a:ext cx="78994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Line 3"/>
          <p:cNvSpPr>
            <a:spLocks noChangeShapeType="1"/>
          </p:cNvSpPr>
          <p:nvPr/>
        </p:nvSpPr>
        <p:spPr bwMode="auto">
          <a:xfrm rot="19805124" flipV="1">
            <a:off x="7264857" y="2762982"/>
            <a:ext cx="215900" cy="10017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 rot="20130196" flipH="1">
            <a:off x="5393469" y="4372277"/>
            <a:ext cx="179917" cy="1336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6286077" y="2425365"/>
            <a:ext cx="914400" cy="70675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4000" baseline="-25000"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endParaRPr lang="en-US" altLang="zh-CN" sz="4000" baseline="-25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4734984" y="5486700"/>
            <a:ext cx="1320800" cy="70675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4000" baseline="-25000">
                <a:latin typeface="汉仪楷体简" panose="02010600000101010101" charset="-128"/>
                <a:ea typeface="汉仪楷体简" panose="02010600000101010101" charset="-128"/>
              </a:rPr>
              <a:t>1</a:t>
            </a:r>
            <a:endParaRPr lang="en-US" altLang="zh-CN" sz="4000" baseline="-25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 rot="20677488">
            <a:off x="3348355" y="3377565"/>
            <a:ext cx="210693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动</a:t>
            </a:r>
            <a:r>
              <a:rPr lang="zh-CN" altLang="en-US" sz="36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力臂</a:t>
            </a:r>
            <a:r>
              <a:rPr lang="en-US" altLang="zh-CN" sz="36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endParaRPr lang="en-US" altLang="zh-CN" sz="3600" baseline="-25000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 rot="-1307608">
            <a:off x="5667143" y="4296669"/>
            <a:ext cx="2723923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阻力</a:t>
            </a:r>
            <a:r>
              <a:rPr lang="zh-CN" altLang="en-US" sz="36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臂</a:t>
            </a:r>
            <a:r>
              <a:rPr lang="en-US" altLang="zh-CN" sz="36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 baseline="-25000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05481" name="AutoShape 9"/>
          <p:cNvSpPr/>
          <p:nvPr/>
        </p:nvSpPr>
        <p:spPr bwMode="auto">
          <a:xfrm rot="4364579">
            <a:off x="5547188" y="2588306"/>
            <a:ext cx="381000" cy="3759200"/>
          </a:xfrm>
          <a:prstGeom prst="rightBrace">
            <a:avLst>
              <a:gd name="adj1" fmla="val 98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rot="10800000" vert="eaVert" wrap="none" anchor="ctr"/>
          <a:lstStyle/>
          <a:p>
            <a:pPr algn="ctr">
              <a:spcBef>
                <a:spcPct val="50000"/>
              </a:spcBef>
            </a:pPr>
            <a:endParaRPr lang="zh-CN" altLang="zh-CN" sz="3600">
              <a:solidFill>
                <a:schemeClr val="hlink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2033" name="Text Box 18"/>
          <p:cNvSpPr txBox="1">
            <a:spLocks noChangeArrowheads="1"/>
          </p:cNvSpPr>
          <p:nvPr/>
        </p:nvSpPr>
        <p:spPr bwMode="auto">
          <a:xfrm>
            <a:off x="3409933" y="4966641"/>
            <a:ext cx="711200" cy="70675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</a:rPr>
              <a:t>O</a:t>
            </a:r>
            <a:endParaRPr lang="en-US" altLang="zh-CN" sz="400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5492" name="Line 20"/>
          <p:cNvSpPr>
            <a:spLocks noChangeShapeType="1"/>
          </p:cNvSpPr>
          <p:nvPr/>
        </p:nvSpPr>
        <p:spPr bwMode="auto">
          <a:xfrm flipV="1">
            <a:off x="3886187" y="4395137"/>
            <a:ext cx="1428760" cy="495301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05516" name="AutoShape 44"/>
          <p:cNvSpPr/>
          <p:nvPr/>
        </p:nvSpPr>
        <p:spPr bwMode="auto">
          <a:xfrm rot="4373844" flipV="1">
            <a:off x="4181157" y="3564618"/>
            <a:ext cx="609600" cy="1453641"/>
          </a:xfrm>
          <a:prstGeom prst="leftBrace">
            <a:avLst>
              <a:gd name="adj1" fmla="val 25681"/>
              <a:gd name="adj2" fmla="val 39000"/>
            </a:avLst>
          </a:prstGeom>
          <a:noFill/>
          <a:ln w="3810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 flipV="1">
            <a:off x="3886187" y="3728382"/>
            <a:ext cx="3619525" cy="1162051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/>
          </a:p>
        </p:txBody>
      </p:sp>
      <p:grpSp>
        <p:nvGrpSpPr>
          <p:cNvPr id="50" name="组合 13"/>
          <p:cNvGrpSpPr/>
          <p:nvPr/>
        </p:nvGrpSpPr>
        <p:grpSpPr>
          <a:xfrm rot="15339248">
            <a:off x="4955917" y="4544441"/>
            <a:ext cx="369648" cy="332369"/>
            <a:chOff x="6000760" y="1215222"/>
            <a:chExt cx="214314" cy="214314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rot="5400000" flipH="1" flipV="1">
              <a:off x="5894397" y="1321585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13"/>
          <p:cNvGrpSpPr/>
          <p:nvPr/>
        </p:nvGrpSpPr>
        <p:grpSpPr>
          <a:xfrm rot="20641296">
            <a:off x="7068064" y="3391835"/>
            <a:ext cx="369648" cy="332369"/>
            <a:chOff x="6000760" y="1215222"/>
            <a:chExt cx="214314" cy="214314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5400000" flipH="1" flipV="1">
              <a:off x="5894397" y="1321585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费力杠杆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87360" y="1510665"/>
            <a:ext cx="518287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由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∵L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&lt;L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∴F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&gt;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这是费力杠杆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优点：省距离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缺点：费力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9" grpId="0"/>
      <p:bldP spid="105480" grpId="0"/>
      <p:bldP spid="105481" grpId="0" bldLvl="0" animBg="1"/>
      <p:bldP spid="42033" grpId="0"/>
      <p:bldP spid="105492" grpId="0" bldLvl="0" animBg="1"/>
      <p:bldP spid="105516" grpId="0" bldLvl="0" animBg="1"/>
      <p:bldP spid="10548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lum bright="-23000" contrast="35000"/>
          </a:blip>
          <a:srcRect r="51563"/>
          <a:stretch>
            <a:fillRect/>
          </a:stretch>
        </p:blipFill>
        <p:spPr bwMode="auto">
          <a:xfrm>
            <a:off x="0" y="1794491"/>
            <a:ext cx="71438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接连接符 3"/>
          <p:cNvCxnSpPr/>
          <p:nvPr/>
        </p:nvCxnSpPr>
        <p:spPr>
          <a:xfrm>
            <a:off x="1497853" y="4175758"/>
            <a:ext cx="2074021" cy="2117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45"/>
          <p:cNvGrpSpPr/>
          <p:nvPr/>
        </p:nvGrpSpPr>
        <p:grpSpPr>
          <a:xfrm rot="5400000">
            <a:off x="1520269" y="4153342"/>
            <a:ext cx="369648" cy="414480"/>
            <a:chOff x="6000760" y="1215222"/>
            <a:chExt cx="214314" cy="22093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5400000" flipH="1" flipV="1">
              <a:off x="6103570" y="1328204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左大括号 18"/>
          <p:cNvSpPr/>
          <p:nvPr/>
        </p:nvSpPr>
        <p:spPr>
          <a:xfrm rot="5400000">
            <a:off x="2318864" y="2878494"/>
            <a:ext cx="432000" cy="2074021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71875" y="4175758"/>
            <a:ext cx="2074021" cy="2117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5"/>
          <p:cNvGrpSpPr/>
          <p:nvPr/>
        </p:nvGrpSpPr>
        <p:grpSpPr>
          <a:xfrm rot="10800000">
            <a:off x="5185001" y="4175758"/>
            <a:ext cx="447159" cy="342635"/>
            <a:chOff x="6000760" y="1215222"/>
            <a:chExt cx="214314" cy="22093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6000760" y="1215222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0" flipH="1" flipV="1">
              <a:off x="6103570" y="1328204"/>
              <a:ext cx="214314" cy="1588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左大括号 23"/>
          <p:cNvSpPr/>
          <p:nvPr/>
        </p:nvSpPr>
        <p:spPr>
          <a:xfrm rot="5400000">
            <a:off x="4392885" y="2878494"/>
            <a:ext cx="432000" cy="2074021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226204" y="4080507"/>
            <a:ext cx="43878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</a:rPr>
              <a:t>o</a:t>
            </a:r>
            <a:endParaRPr lang="en-US" altLang="zh-CN" sz="5400" smtClean="0">
              <a:solidFill>
                <a:srgbClr val="0066FF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539713" y="2050402"/>
            <a:ext cx="26867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动</a:t>
            </a:r>
            <a:r>
              <a:rPr lang="zh-CN" altLang="en-US" sz="3600" b="1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力臂</a:t>
            </a:r>
            <a:r>
              <a:rPr lang="en-US" altLang="zh-CN" sz="3600" b="1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="1" baseline="-25000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endParaRPr lang="en-US" altLang="zh-CN" sz="3600" b="1" baseline="-25000" smtClean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 rot="-16886">
            <a:off x="4365501" y="2226890"/>
            <a:ext cx="25699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阻力</a:t>
            </a:r>
            <a:r>
              <a:rPr lang="zh-CN" altLang="en-US" sz="3600" b="1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臂</a:t>
            </a:r>
            <a:r>
              <a:rPr lang="en-US" altLang="zh-CN" sz="3600" b="1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="1" baseline="-25000" smtClean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 b="1" baseline="-25000" smtClean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87360" y="1510665"/>
            <a:ext cx="51828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由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∵L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L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∴F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</a:t>
            </a:r>
            <a:r>
              <a:rPr lang="en-US" altLang="zh-CN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F</a:t>
            </a:r>
            <a:r>
              <a:rPr lang="en-US" altLang="zh-CN" sz="36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endParaRPr lang="en-US" altLang="zh-CN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这是等臂杠杆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36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等臂杠杆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4" grpId="0" bldLvl="0" animBg="1"/>
      <p:bldP spid="25" grpId="0"/>
      <p:bldP spid="30" grpId="0" advAuto="0" build="p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杠杆的分类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-18000" contrast="42000"/>
          </a:blip>
          <a:stretch>
            <a:fillRect/>
          </a:stretch>
        </p:blipFill>
        <p:spPr>
          <a:xfrm>
            <a:off x="543560" y="1561465"/>
            <a:ext cx="11115675" cy="4210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杠杆的分类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bright="-18000" contrast="30000"/>
          </a:blip>
          <a:stretch>
            <a:fillRect/>
          </a:stretch>
        </p:blipFill>
        <p:spPr>
          <a:xfrm>
            <a:off x="942340" y="1632585"/>
            <a:ext cx="10652760" cy="4079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10363200" y="60960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0819130" y="60960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3"/>
            </p:custDataLst>
          </p:nvPr>
        </p:nvSpPr>
        <p:spPr>
          <a:xfrm>
            <a:off x="11277600" y="60960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AutoShape 3"/>
          <p:cNvSpPr>
            <a:spLocks noChangeAspect="1" noChangeArrowheads="1" noTextEdit="1"/>
          </p:cNvSpPr>
          <p:nvPr>
            <p:custDataLst>
              <p:tags r:id="rId4"/>
            </p:custDataLst>
          </p:nvPr>
        </p:nvSpPr>
        <p:spPr bwMode="auto">
          <a:xfrm>
            <a:off x="765810" y="1511300"/>
            <a:ext cx="673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450850" y="1511300"/>
            <a:ext cx="2794635" cy="1371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spc="2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杠杆的分类</a:t>
            </a:r>
            <a:endParaRPr lang="zh-CN" altLang="en-US" sz="3600" spc="2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849" r="849"/>
          <a:stretch>
            <a:fillRect/>
          </a:stretch>
        </p:blipFill>
        <p:spPr>
          <a:xfrm>
            <a:off x="3696335" y="387350"/>
            <a:ext cx="8204200" cy="60833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560" h="7200">
                <a:moveTo>
                  <a:pt x="0" y="0"/>
                </a:moveTo>
                <a:lnTo>
                  <a:pt x="10560" y="0"/>
                </a:lnTo>
                <a:lnTo>
                  <a:pt x="1056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-18000" contrast="42000"/>
          </a:blip>
          <a:stretch>
            <a:fillRect/>
          </a:stretch>
        </p:blipFill>
        <p:spPr>
          <a:xfrm>
            <a:off x="125095" y="1512570"/>
            <a:ext cx="6997065" cy="4640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0405" y="26670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古时杠杆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24370" y="266700"/>
            <a:ext cx="4645660" cy="3357245"/>
          </a:xfrm>
          <a:prstGeom prst="rect">
            <a:avLst/>
          </a:prstGeom>
        </p:spPr>
      </p:pic>
      <p:pic>
        <p:nvPicPr>
          <p:cNvPr id="7" name="图片 6" descr="s5697ffb9c53640a2bb5e2708a64945c7"/>
          <p:cNvPicPr>
            <a:picLocks noChangeAspect="1"/>
          </p:cNvPicPr>
          <p:nvPr/>
        </p:nvPicPr>
        <p:blipFill>
          <a:blip r:embed="rId3"/>
          <a:srcRect l="14063"/>
          <a:stretch>
            <a:fillRect/>
          </a:stretch>
        </p:blipFill>
        <p:spPr>
          <a:xfrm>
            <a:off x="7024370" y="3709035"/>
            <a:ext cx="4631690" cy="3029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rcRect b="-601"/>
          <a:stretch>
            <a:fillRect/>
          </a:stretch>
        </p:blipFill>
        <p:spPr>
          <a:xfrm>
            <a:off x="814705" y="3168650"/>
            <a:ext cx="4665345" cy="305181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50965" y="2790190"/>
            <a:ext cx="4648835" cy="343027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认识杠杆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95904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在力的作用下能绕着固定点转动的硬棒叫做杠杆。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60095" y="65405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人体杠杆</a:t>
            </a:r>
            <a:endParaRPr lang="zh-CN" altLang="en-US" sz="48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4535805" y="4113530"/>
            <a:ext cx="1753870" cy="21145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rcRect l="44527" r="9167"/>
          <a:stretch>
            <a:fillRect/>
          </a:stretch>
        </p:blipFill>
        <p:spPr>
          <a:xfrm>
            <a:off x="1498600" y="2494280"/>
            <a:ext cx="2611120" cy="37338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7795260" y="3710940"/>
            <a:ext cx="3418840" cy="1964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、如图的简单机械，属于省力杠杆的是（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0" name="TextBox 3"/>
          <p:cNvSpPr txBox="1"/>
          <p:nvPr/>
        </p:nvSpPr>
        <p:spPr>
          <a:xfrm>
            <a:off x="9710410" y="11237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1" name="Group 3"/>
          <p:cNvGrpSpPr/>
          <p:nvPr/>
        </p:nvGrpSpPr>
        <p:grpSpPr bwMode="auto">
          <a:xfrm>
            <a:off x="1467485" y="2522220"/>
            <a:ext cx="9394825" cy="1983740"/>
            <a:chOff x="1980" y="1752"/>
            <a:chExt cx="7922" cy="1423"/>
          </a:xfrm>
        </p:grpSpPr>
        <p:pic>
          <p:nvPicPr>
            <p:cNvPr id="48135" name="Picture 48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1848"/>
              <a:ext cx="1748" cy="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34" name="Picture 53" descr="11-图片-28-钓鱼"/>
            <p:cNvPicPr preferRelativeResize="0">
              <a:picLocks noChangeAspect="1" noChangeArrowheads="1"/>
            </p:cNvPicPr>
            <p:nvPr/>
          </p:nvPicPr>
          <p:blipFill>
            <a:blip r:embed="rId20">
              <a:grayscl/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" y="1915"/>
              <a:ext cx="1417" cy="1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33" name="Picture 256"/>
            <p:cNvPicPr>
              <a:picLocks noChangeAspect="1" noChangeArrowheads="1"/>
            </p:cNvPicPr>
            <p:nvPr/>
          </p:nvPicPr>
          <p:blipFill>
            <a:blip r:embed="rId21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" y="2064"/>
              <a:ext cx="1783" cy="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32" name="Picture 4" descr=" 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" y="1752"/>
              <a:ext cx="1630" cy="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文本框 21"/>
          <p:cNvSpPr txBox="1"/>
          <p:nvPr/>
        </p:nvSpPr>
        <p:spPr>
          <a:xfrm>
            <a:off x="1240155" y="4707255"/>
            <a:ext cx="953960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 </a:t>
            </a:r>
            <a:r>
              <a:rPr lang="en-US" altLang="zh-CN" sz="2400" b="1" dirty="0" err="1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A.吊车吊臂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           </a:t>
            </a:r>
            <a:r>
              <a:rPr lang="en-US" altLang="zh-CN" sz="2400" b="1" dirty="0" err="1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B.撬棒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                   </a:t>
            </a:r>
            <a:r>
              <a:rPr lang="en-US" altLang="zh-CN" sz="2400" b="1" dirty="0" err="1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C.筷子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                 </a:t>
            </a:r>
            <a:r>
              <a:rPr lang="en-US" altLang="zh-CN" sz="2400" b="1" dirty="0" err="1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D.钓鱼竿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 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、图中开瓶器开启瓶盖时可抽象为一杠杆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不计自重。能正确表示它工作示意图的是（　）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9">
            <a:lum bright="-6000" contrast="18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>
            <a:fillRect/>
          </a:stretch>
        </p:blipFill>
        <p:spPr bwMode="auto">
          <a:xfrm>
            <a:off x="958850" y="2783840"/>
            <a:ext cx="10011410" cy="240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3"/>
          <p:cNvSpPr txBox="1"/>
          <p:nvPr/>
        </p:nvSpPr>
        <p:spPr>
          <a:xfrm>
            <a:off x="8856335" y="14793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4683" r="14683"/>
          <a:stretch>
            <a:fillRect/>
          </a:stretch>
        </p:blipFill>
        <p:spPr>
          <a:xfrm>
            <a:off x="-1" y="0"/>
            <a:ext cx="66459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06" h="10800">
                <a:moveTo>
                  <a:pt x="0" y="0"/>
                </a:moveTo>
                <a:lnTo>
                  <a:pt x="6506" y="0"/>
                </a:lnTo>
                <a:lnTo>
                  <a:pt x="65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7214235" y="2423186"/>
            <a:ext cx="4648187" cy="10058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spc="2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杠杆不一定是直的。</a:t>
            </a:r>
            <a:endParaRPr lang="zh-CN" altLang="en-US" sz="3600" spc="2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455295" y="3058795"/>
            <a:ext cx="729234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跷跷板是一种杠杆。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1486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跷跷板为什么保持水平平衡？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lum bright="-21000" contrast="21000"/>
          </a:blip>
          <a:stretch>
            <a:fillRect/>
          </a:stretch>
        </p:blipFill>
        <p:spPr bwMode="auto">
          <a:xfrm>
            <a:off x="7865745" y="3594100"/>
            <a:ext cx="4062095" cy="2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实验探究杠杆平衡条件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0896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、首先调节杠杆两端的螺母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,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使杠杆处于水平平衡状态，如下图。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4705" y="3644900"/>
            <a:ext cx="4451985" cy="24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标注 5"/>
          <p:cNvSpPr/>
          <p:nvPr/>
        </p:nvSpPr>
        <p:spPr>
          <a:xfrm>
            <a:off x="276860" y="5103495"/>
            <a:ext cx="1539875" cy="793115"/>
          </a:xfrm>
          <a:prstGeom prst="wedgeRectCallout">
            <a:avLst>
              <a:gd name="adj1" fmla="val 9587"/>
              <a:gd name="adj2" fmla="val -169055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>
                <a:latin typeface="汉仪楷体简" panose="02010600000101010101" charset="-128"/>
                <a:ea typeface="汉仪楷体简" panose="02010600000101010101" charset="-128"/>
              </a:rPr>
              <a:t>平衡螺母</a:t>
            </a:r>
            <a:endParaRPr lang="zh-CN" altLang="en-US" sz="24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4644" y="4333243"/>
            <a:ext cx="2571768" cy="1983102"/>
            <a:chOff x="8748" y="5736"/>
            <a:chExt cx="4050" cy="3123"/>
          </a:xfrm>
        </p:grpSpPr>
        <p:grpSp>
          <p:nvGrpSpPr>
            <p:cNvPr id="47" name="组合 46"/>
            <p:cNvGrpSpPr/>
            <p:nvPr/>
          </p:nvGrpSpPr>
          <p:grpSpPr>
            <a:xfrm>
              <a:off x="8748" y="5736"/>
              <a:ext cx="4050" cy="1866"/>
              <a:chOff x="5411648" y="3357568"/>
              <a:chExt cx="2571768" cy="1474479"/>
            </a:xfrm>
          </p:grpSpPr>
          <p:sp>
            <p:nvSpPr>
              <p:cNvPr id="37" name="矩形 36"/>
              <p:cNvSpPr/>
              <p:nvPr/>
            </p:nvSpPr>
            <p:spPr>
              <a:xfrm flipH="1">
                <a:off x="6643702" y="3357568"/>
                <a:ext cx="91438" cy="142876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 rot="20851984">
                <a:off x="5411648" y="3505613"/>
                <a:ext cx="2571768" cy="357190"/>
                <a:chOff x="1785918" y="3500444"/>
                <a:chExt cx="4071966" cy="357190"/>
              </a:xfrm>
            </p:grpSpPr>
            <p:sp>
              <p:nvSpPr>
                <p:cNvPr id="39" name="矩形 38"/>
                <p:cNvSpPr/>
                <p:nvPr/>
              </p:nvSpPr>
              <p:spPr>
                <a:xfrm>
                  <a:off x="2087819" y="3596782"/>
                  <a:ext cx="3500462" cy="143279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1785918" y="3643320"/>
                  <a:ext cx="285752" cy="714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5572132" y="3643320"/>
                  <a:ext cx="285752" cy="714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42" name="矩形 41"/>
                <p:cNvSpPr/>
                <p:nvPr/>
              </p:nvSpPr>
              <p:spPr>
                <a:xfrm>
                  <a:off x="5715008" y="3500444"/>
                  <a:ext cx="45719" cy="3571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1928794" y="3500444"/>
                  <a:ext cx="45719" cy="3571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6643702" y="3643320"/>
                <a:ext cx="71438" cy="7143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6072198" y="4786328"/>
                <a:ext cx="1214446" cy="4571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</p:grpSp>
        <p:sp>
          <p:nvSpPr>
            <p:cNvPr id="56" name="矩形 55"/>
            <p:cNvSpPr/>
            <p:nvPr/>
          </p:nvSpPr>
          <p:spPr>
            <a:xfrm>
              <a:off x="9311" y="7940"/>
              <a:ext cx="284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smtClean="0">
                  <a:solidFill>
                    <a:prstClr val="black"/>
                  </a:solidFill>
                  <a:latin typeface="汉仪楷体简" panose="02010600000101010101" charset="-128"/>
                  <a:ea typeface="汉仪楷体简" panose="02010600000101010101" charset="-128"/>
                </a:rPr>
                <a:t>左低右调</a:t>
              </a:r>
              <a:endParaRPr lang="zh-CN" altLang="en-US" sz="32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24287" y="4321813"/>
            <a:ext cx="2571768" cy="1994532"/>
            <a:chOff x="15049" y="5736"/>
            <a:chExt cx="4050" cy="3141"/>
          </a:xfrm>
        </p:grpSpPr>
        <p:grpSp>
          <p:nvGrpSpPr>
            <p:cNvPr id="48" name="组合 47"/>
            <p:cNvGrpSpPr/>
            <p:nvPr/>
          </p:nvGrpSpPr>
          <p:grpSpPr>
            <a:xfrm>
              <a:off x="15049" y="5736"/>
              <a:ext cx="4050" cy="1885"/>
              <a:chOff x="1696872" y="3357568"/>
              <a:chExt cx="2571768" cy="1474479"/>
            </a:xfrm>
          </p:grpSpPr>
          <p:sp>
            <p:nvSpPr>
              <p:cNvPr id="35" name="矩形 34"/>
              <p:cNvSpPr/>
              <p:nvPr/>
            </p:nvSpPr>
            <p:spPr>
              <a:xfrm flipH="1">
                <a:off x="2928926" y="3357568"/>
                <a:ext cx="91438" cy="14287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862671">
                <a:off x="1696872" y="3505613"/>
                <a:ext cx="2571768" cy="357190"/>
                <a:chOff x="1785918" y="3500444"/>
                <a:chExt cx="4071966" cy="357190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056244" y="3597049"/>
                  <a:ext cx="3500462" cy="151137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1785918" y="3643320"/>
                  <a:ext cx="285752" cy="714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5572132" y="3643320"/>
                  <a:ext cx="285752" cy="714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5715008" y="3500444"/>
                  <a:ext cx="45719" cy="3571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1928794" y="3500444"/>
                  <a:ext cx="45719" cy="3571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汉仪楷体简" panose="02010600000101010101" charset="-128"/>
                    <a:ea typeface="汉仪楷体简" panose="02010600000101010101" charset="-128"/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928926" y="3643320"/>
                <a:ext cx="71438" cy="7143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2357422" y="4786328"/>
                <a:ext cx="1214446" cy="4571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</p:grpSp>
        <p:sp>
          <p:nvSpPr>
            <p:cNvPr id="57" name="矩形 56"/>
            <p:cNvSpPr/>
            <p:nvPr/>
          </p:nvSpPr>
          <p:spPr>
            <a:xfrm>
              <a:off x="15611" y="7958"/>
              <a:ext cx="284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smtClean="0">
                  <a:solidFill>
                    <a:prstClr val="black"/>
                  </a:solidFill>
                  <a:latin typeface="汉仪楷体简" panose="02010600000101010101" charset="-128"/>
                  <a:ea typeface="汉仪楷体简" panose="02010600000101010101" charset="-128"/>
                </a:rPr>
                <a:t>右低左调</a:t>
              </a:r>
              <a:endParaRPr lang="zh-CN" altLang="en-US" sz="32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实验步骤：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1486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接着在杠杆的两边分别挂上数量不同的钩码，调节钩码的位置，使杠杆重新处于水平平衡，记录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。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lum bright="-21000" contrast="21000"/>
          </a:blip>
          <a:stretch>
            <a:fillRect/>
          </a:stretch>
        </p:blipFill>
        <p:spPr bwMode="auto">
          <a:xfrm>
            <a:off x="1343025" y="2816225"/>
            <a:ext cx="290068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5533994" y="3197858"/>
          <a:ext cx="535785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3"/>
                <a:gridCol w="1214447"/>
                <a:gridCol w="1071570"/>
                <a:gridCol w="1071570"/>
                <a:gridCol w="1071570"/>
              </a:tblGrid>
              <a:tr h="428628">
                <a:tc row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800" smtClean="0">
                          <a:solidFill>
                            <a:schemeClr val="tx1"/>
                          </a:solidFill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实验序号</a:t>
                      </a:r>
                      <a:endParaRPr lang="zh-CN" altLang="en-US" sz="2800" smtClean="0">
                        <a:solidFill>
                          <a:schemeClr val="tx1"/>
                        </a:solidFill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 smtClean="0">
                          <a:solidFill>
                            <a:schemeClr val="tx1"/>
                          </a:solidFill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左边</a:t>
                      </a:r>
                      <a:endParaRPr lang="zh-CN" altLang="en-US" sz="2800" b="1" smtClean="0">
                        <a:solidFill>
                          <a:schemeClr val="tx1"/>
                        </a:solidFill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800" smtClean="0">
                          <a:solidFill>
                            <a:schemeClr val="tx1"/>
                          </a:solidFill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右边</a:t>
                      </a:r>
                      <a:endParaRPr lang="zh-CN" altLang="en-US" sz="2800" smtClean="0">
                        <a:solidFill>
                          <a:schemeClr val="tx1"/>
                        </a:solidFill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1014">
                <a:tc vMerge="1"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F</a:t>
                      </a:r>
                      <a:r>
                        <a:rPr lang="en-US" altLang="zh-CN" sz="2800" baseline="-250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1</a:t>
                      </a:r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/N</a:t>
                      </a:r>
                      <a:endParaRPr lang="en-US" altLang="zh-CN" sz="28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L</a:t>
                      </a:r>
                      <a:r>
                        <a:rPr lang="en-US" altLang="zh-CN" sz="2800" baseline="-250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1</a:t>
                      </a:r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/m</a:t>
                      </a:r>
                      <a:endParaRPr lang="en-US" altLang="zh-CN" sz="28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F</a:t>
                      </a:r>
                      <a:r>
                        <a:rPr lang="en-US" altLang="zh-CN" sz="2800" baseline="-250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2</a:t>
                      </a:r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/N</a:t>
                      </a:r>
                      <a:endParaRPr lang="en-US" altLang="zh-CN" sz="28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L</a:t>
                      </a:r>
                      <a:r>
                        <a:rPr lang="en-US" altLang="zh-CN" sz="2800" baseline="-250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2</a:t>
                      </a:r>
                      <a:r>
                        <a:rPr lang="en-US" altLang="zh-CN" sz="28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/m</a:t>
                      </a:r>
                      <a:endParaRPr lang="en-US" altLang="zh-CN" sz="28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526307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32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1</a:t>
                      </a:r>
                      <a:endParaRPr lang="en-US" altLang="zh-CN" sz="32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6307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32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2</a:t>
                      </a:r>
                      <a:endParaRPr lang="en-US" altLang="zh-CN" sz="32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6307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3200" smtClean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3</a:t>
                      </a:r>
                      <a:endParaRPr lang="en-US" altLang="zh-CN" sz="3200" smtClean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160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vert="horz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33"/>
          <p:cNvGrpSpPr/>
          <p:nvPr/>
        </p:nvGrpSpPr>
        <p:grpSpPr>
          <a:xfrm>
            <a:off x="1471930" y="4704715"/>
            <a:ext cx="2771775" cy="1842560"/>
            <a:chOff x="4286248" y="209095"/>
            <a:chExt cx="4572032" cy="256445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286248" y="768482"/>
              <a:ext cx="4572032" cy="194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直接箭头连接符 11"/>
            <p:cNvCxnSpPr/>
            <p:nvPr/>
          </p:nvCxnSpPr>
          <p:spPr>
            <a:xfrm rot="5400000">
              <a:off x="5130949" y="1576502"/>
              <a:ext cx="946909" cy="195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rot="5400000">
              <a:off x="7673338" y="1405036"/>
              <a:ext cx="603976" cy="195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rot="5400000">
              <a:off x="7856962" y="818761"/>
              <a:ext cx="236727" cy="195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rot="5400000">
              <a:off x="5486040" y="818761"/>
              <a:ext cx="236727" cy="195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rot="5400000">
              <a:off x="6492722" y="768034"/>
              <a:ext cx="135273" cy="195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>
              <a:stCxn id="1030" idx="0"/>
            </p:cNvCxnSpPr>
            <p:nvPr/>
          </p:nvCxnSpPr>
          <p:spPr>
            <a:xfrm rot="5400000" flipH="1" flipV="1">
              <a:off x="7273537" y="67439"/>
              <a:ext cx="1492" cy="1402085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endCxn id="1030" idx="0"/>
            </p:cNvCxnSpPr>
            <p:nvPr/>
          </p:nvCxnSpPr>
          <p:spPr>
            <a:xfrm>
              <a:off x="5603427" y="768482"/>
              <a:ext cx="968837" cy="1492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5773297" y="277687"/>
              <a:ext cx="618318" cy="684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3200" b="1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L</a:t>
              </a:r>
              <a:r>
                <a:rPr lang="en-US" altLang="zh-CN" sz="3200" b="1" baseline="-18000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</a:t>
              </a:r>
              <a:endParaRPr lang="zh-CN" altLang="en-US" sz="3200" baseline="-18000"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3584" y="209095"/>
              <a:ext cx="651364" cy="684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3200" b="1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L</a:t>
              </a:r>
              <a:r>
                <a:rPr lang="en-US" altLang="zh-CN" sz="3200" b="1" baseline="-18000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2</a:t>
              </a:r>
              <a:endParaRPr lang="zh-CN" altLang="en-US" sz="3200" baseline="-18000"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000766" y="1643186"/>
              <a:ext cx="485402" cy="1130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3200" b="1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F</a:t>
              </a:r>
              <a:r>
                <a:rPr lang="en-US" altLang="zh-CN" sz="3200" b="1" baseline="-18000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</a:t>
              </a:r>
              <a:endParaRPr lang="zh-CN" altLang="en-US" sz="3200" baseline="-18000"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143762" y="1571418"/>
              <a:ext cx="633740" cy="684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3200" b="1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F</a:t>
              </a:r>
              <a:r>
                <a:rPr lang="en-US" altLang="zh-CN" sz="3200" b="1" baseline="-18000" smtClean="0">
                  <a:solidFill>
                    <a:prstClr val="black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2</a:t>
              </a:r>
              <a:endParaRPr lang="zh-CN" altLang="en-US" sz="3200" baseline="-18000"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实验步骤：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1543685"/>
            <a:ext cx="111486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接着用弹簧测力计斜向上拉动，使杠杆重新处于水平平衡，记录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微软雅黑" panose="020B0503020204020204" charset="-122"/>
                <a:sym typeface="+mn-ea"/>
              </a:rPr>
              <a:t>。</a:t>
            </a:r>
            <a:endParaRPr lang="zh-CN" altLang="en-US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9380" y="3036570"/>
            <a:ext cx="3745230" cy="3250565"/>
            <a:chOff x="5612" y="4970"/>
            <a:chExt cx="5898" cy="5119"/>
          </a:xfrm>
        </p:grpSpPr>
        <p:pic>
          <p:nvPicPr>
            <p:cNvPr id="2" name="图片 1"/>
            <p:cNvPicPr/>
            <p:nvPr/>
          </p:nvPicPr>
          <p:blipFill>
            <a:blip r:embed="rId2"/>
            <a:srcRect l="32432" r="32521" b="52602"/>
            <a:stretch>
              <a:fillRect/>
            </a:stretch>
          </p:blipFill>
          <p:spPr>
            <a:xfrm>
              <a:off x="5612" y="4970"/>
              <a:ext cx="5898" cy="5119"/>
            </a:xfrm>
            <a:prstGeom prst="rect">
              <a:avLst/>
            </a:prstGeom>
          </p:spPr>
        </p:pic>
        <p:cxnSp>
          <p:nvCxnSpPr>
            <p:cNvPr id="3" name="直接连接符 2"/>
            <p:cNvCxnSpPr/>
            <p:nvPr/>
          </p:nvCxnSpPr>
          <p:spPr>
            <a:xfrm flipH="1">
              <a:off x="6628" y="5923"/>
              <a:ext cx="16" cy="4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V="1">
              <a:off x="6706" y="6158"/>
              <a:ext cx="1704" cy="1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7149" y="5578"/>
              <a:ext cx="8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L</a:t>
              </a:r>
              <a:r>
                <a:rPr lang="en-US" altLang="zh-CN" b="1" baseline="-25000"/>
                <a:t>1</a:t>
              </a:r>
              <a:endParaRPr lang="en-US" altLang="zh-CN" b="1" baseline="-25000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7574" y="6392"/>
              <a:ext cx="16" cy="4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7698" y="6764"/>
              <a:ext cx="8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7843" y="6861"/>
              <a:ext cx="7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L</a:t>
              </a:r>
              <a:r>
                <a:rPr lang="en-US" altLang="zh-CN" b="1" baseline="-25000"/>
                <a:t>2</a:t>
              </a:r>
              <a:endParaRPr lang="en-US" altLang="zh-CN" b="1" baseline="-250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09715" y="2383155"/>
            <a:ext cx="3745230" cy="3417570"/>
            <a:chOff x="5612" y="4707"/>
            <a:chExt cx="5898" cy="5382"/>
          </a:xfrm>
        </p:grpSpPr>
        <p:pic>
          <p:nvPicPr>
            <p:cNvPr id="13" name="图片 12"/>
            <p:cNvPicPr/>
            <p:nvPr/>
          </p:nvPicPr>
          <p:blipFill>
            <a:blip r:embed="rId2"/>
            <a:srcRect l="32432" r="32521" b="52602"/>
            <a:stretch>
              <a:fillRect/>
            </a:stretch>
          </p:blipFill>
          <p:spPr>
            <a:xfrm>
              <a:off x="5612" y="4970"/>
              <a:ext cx="5898" cy="5119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/>
          </p:nvCxnSpPr>
          <p:spPr>
            <a:xfrm flipH="1">
              <a:off x="6628" y="4707"/>
              <a:ext cx="1004" cy="16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7194" y="5692"/>
              <a:ext cx="1313" cy="78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7708" y="5378"/>
              <a:ext cx="8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L</a:t>
              </a:r>
              <a:r>
                <a:rPr lang="en-US" altLang="zh-CN" b="1" baseline="-25000"/>
                <a:t>1</a:t>
              </a:r>
              <a:endParaRPr lang="en-US" altLang="zh-CN" b="1" baseline="-25000"/>
            </a:p>
          </p:txBody>
        </p:sp>
        <p:cxnSp>
          <p:nvCxnSpPr>
            <p:cNvPr id="17" name="直接连接符 16"/>
            <p:cNvCxnSpPr/>
            <p:nvPr/>
          </p:nvCxnSpPr>
          <p:spPr>
            <a:xfrm flipH="1">
              <a:off x="7574" y="6392"/>
              <a:ext cx="16" cy="4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7698" y="6764"/>
              <a:ext cx="8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7843" y="6861"/>
              <a:ext cx="7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L</a:t>
              </a:r>
              <a:r>
                <a:rPr lang="en-US" altLang="zh-CN" b="1" baseline="-25000"/>
                <a:t>2</a:t>
              </a:r>
              <a:endParaRPr lang="en-US" altLang="zh-CN" b="1" baseline="-25000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126355" y="5981065"/>
            <a:ext cx="671131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400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力臂：支点到作用线的垂直距离</a:t>
            </a:r>
            <a:r>
              <a:rPr lang="zh-CN" altLang="en-US" sz="3400" smtClean="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。</a:t>
            </a:r>
            <a:endParaRPr lang="zh-CN" altLang="en-US" sz="3400" smtClean="0">
              <a:latin typeface="汉仪楷体简" panose="02010600000101010101" charset="-128"/>
              <a:ea typeface="宋体" panose="02010600030101010101" pitchFamily="2" charset="-122"/>
              <a:cs typeface="汉仪楷体简" panose="02010600000101010101" charset="-128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/>
        </p:nvSpPr>
        <p:spPr>
          <a:xfrm>
            <a:off x="581025" y="359410"/>
            <a:ext cx="9144000" cy="121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40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力臂的作法</a:t>
            </a:r>
            <a:endParaRPr lang="zh-CN" altLang="en-US" sz="4000" b="1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8518" y="3917004"/>
            <a:ext cx="55007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u"/>
            </a:pP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(4)</a:t>
            </a:r>
            <a:r>
              <a:rPr lang="zh-CN" altLang="en-US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标出力臂</a:t>
            </a: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;</a:t>
            </a:r>
            <a:r>
              <a:rPr lang="zh-CN" altLang="en-US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 </a:t>
            </a:r>
            <a:r>
              <a:rPr lang="en-US" altLang="zh-CN" sz="24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(</a:t>
            </a:r>
            <a:r>
              <a:rPr lang="zh-CN" altLang="en-US" sz="2400" b="1" smtClean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垂线段就是力臂）</a:t>
            </a:r>
            <a:endParaRPr lang="en-US" altLang="zh-CN" sz="2400" b="1" smtClean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Wingdings" panose="05000000000000000000" pitchFamily="2" charset="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1677" y="3225166"/>
            <a:ext cx="8929718" cy="42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600"/>
              </a:lnSpc>
              <a:spcBef>
                <a:spcPct val="200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u"/>
            </a:pP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(3)</a:t>
            </a:r>
            <a:r>
              <a:rPr lang="zh-CN" altLang="en-US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经支点作力的作用线的垂线段</a:t>
            </a:r>
            <a:r>
              <a:rPr lang="en-US" altLang="zh-CN" sz="2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;</a:t>
            </a:r>
            <a:endParaRPr lang="en-US" altLang="zh-CN" sz="3600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61390" y="2545715"/>
            <a:ext cx="9855835" cy="42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u"/>
            </a:pP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(2)</a:t>
            </a:r>
            <a:r>
              <a:rPr lang="zh-CN" altLang="en-US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延长力的作用线</a:t>
            </a: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;</a:t>
            </a:r>
            <a:endParaRPr lang="en-US" altLang="zh-CN" sz="2400" b="1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Wingdings" panose="05000000000000000000" pitchFamily="2" charset="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1360" y="1691313"/>
            <a:ext cx="45180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u"/>
            </a:pP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(1)</a:t>
            </a:r>
            <a:r>
              <a:rPr lang="zh-CN" altLang="en-US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找支点</a:t>
            </a:r>
            <a:r>
              <a:rPr lang="en-US" altLang="zh-CN" sz="3400" b="1" smtClean="0">
                <a:solidFill>
                  <a:srgbClr val="0066FF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Wingdings" panose="05000000000000000000" pitchFamily="2" charset="2"/>
              </a:rPr>
              <a:t>;</a:t>
            </a:r>
            <a:endParaRPr lang="en-US" altLang="zh-CN" sz="3400" b="1" smtClean="0">
              <a:solidFill>
                <a:srgbClr val="0066FF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Wingdings" panose="05000000000000000000" pitchFamily="2" charset="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rot="21120000" flipV="1">
            <a:off x="8494395" y="1895475"/>
            <a:ext cx="3000375" cy="929005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等腰三角形 20"/>
          <p:cNvSpPr/>
          <p:nvPr/>
        </p:nvSpPr>
        <p:spPr>
          <a:xfrm>
            <a:off x="9923145" y="2324100"/>
            <a:ext cx="285750" cy="29591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rot="5340000">
            <a:off x="8265795" y="3379470"/>
            <a:ext cx="683895" cy="190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rot="5340000">
            <a:off x="11195050" y="1915160"/>
            <a:ext cx="467995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rot="5340000">
            <a:off x="8162925" y="2585720"/>
            <a:ext cx="857250" cy="19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rot="5340000">
            <a:off x="10998835" y="2541270"/>
            <a:ext cx="864235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21" idx="0"/>
          </p:cNvCxnSpPr>
          <p:nvPr/>
        </p:nvCxnSpPr>
        <p:spPr>
          <a:xfrm rot="5400000" flipH="1" flipV="1">
            <a:off x="10744835" y="1644650"/>
            <a:ext cx="635" cy="135826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 flipH="1" flipV="1">
            <a:off x="9314815" y="1645920"/>
            <a:ext cx="1905" cy="135763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左大括号 27"/>
          <p:cNvSpPr/>
          <p:nvPr/>
        </p:nvSpPr>
        <p:spPr>
          <a:xfrm rot="5400000">
            <a:off x="9152255" y="1414780"/>
            <a:ext cx="323850" cy="1428115"/>
          </a:xfrm>
          <a:prstGeom prst="leftBrac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左大括号 28"/>
          <p:cNvSpPr/>
          <p:nvPr/>
        </p:nvSpPr>
        <p:spPr>
          <a:xfrm rot="16200000">
            <a:off x="10556240" y="1802130"/>
            <a:ext cx="323850" cy="1367790"/>
          </a:xfrm>
          <a:prstGeom prst="leftBrac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 rot="0">
            <a:off x="8637270" y="2324735"/>
            <a:ext cx="215265" cy="215265"/>
            <a:chOff x="6000760" y="1215222"/>
            <a:chExt cx="215108" cy="215108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6000760" y="1428742"/>
              <a:ext cx="214314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 flipH="1" flipV="1">
              <a:off x="6107917" y="1321585"/>
              <a:ext cx="214314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 rot="0">
            <a:off x="11209020" y="2109470"/>
            <a:ext cx="215265" cy="214630"/>
            <a:chOff x="6214280" y="1215222"/>
            <a:chExt cx="215108" cy="214314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6215074" y="1215222"/>
              <a:ext cx="214314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 flipH="1" flipV="1">
              <a:off x="6107917" y="1321585"/>
              <a:ext cx="214314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矩形 35"/>
          <p:cNvSpPr/>
          <p:nvPr/>
        </p:nvSpPr>
        <p:spPr>
          <a:xfrm>
            <a:off x="8729980" y="3190875"/>
            <a:ext cx="54229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F</a:t>
            </a:r>
            <a:r>
              <a:rPr lang="en-US" altLang="zh-CN" sz="3400" b="1" baseline="-25000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endParaRPr lang="en-US" altLang="zh-CN" sz="3400" b="1" baseline="-25000" smtClean="0">
              <a:solidFill>
                <a:prstClr val="black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944735" y="1619250"/>
            <a:ext cx="404495" cy="61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endParaRPr lang="zh-CN" altLang="en-US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087485" y="1333500"/>
            <a:ext cx="54229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L</a:t>
            </a:r>
            <a:r>
              <a:rPr lang="en-US" altLang="zh-CN" sz="3400" b="1" baseline="-25000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endParaRPr lang="en-US" altLang="zh-CN" sz="3400" b="1" baseline="-25000" smtClean="0">
              <a:solidFill>
                <a:prstClr val="black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444480" y="2691130"/>
            <a:ext cx="54229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L</a:t>
            </a:r>
            <a:r>
              <a:rPr lang="en-US" altLang="zh-CN" sz="3400" b="1" baseline="-25000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endParaRPr lang="en-US" altLang="zh-CN" sz="3400" b="1" baseline="-25000" smtClean="0">
              <a:solidFill>
                <a:prstClr val="black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517630" y="1497330"/>
            <a:ext cx="54229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F</a:t>
            </a:r>
            <a:r>
              <a:rPr lang="en-US" altLang="zh-CN" sz="3400" b="1" baseline="-25000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endParaRPr lang="en-US" altLang="zh-CN" sz="3400" b="1" baseline="-25000" smtClean="0">
              <a:solidFill>
                <a:prstClr val="black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97550" y="30460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29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14705" y="662940"/>
            <a:ext cx="988504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8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实验结论：</a:t>
            </a:r>
            <a:endParaRPr lang="zh-CN" altLang="en-US" sz="4000" b="1" spc="180" dirty="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840" y="2209165"/>
            <a:ext cx="111486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杠杆平衡条件是动力乘以动力臂等于</a:t>
            </a:r>
            <a:r>
              <a:rPr lang="zh-CN" altLang="en-US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阻力乘以</a:t>
            </a:r>
            <a:r>
              <a:rPr 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阻力臂。</a:t>
            </a:r>
            <a:endParaRPr lang="zh-CN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ctr"/>
            <a:endParaRPr lang="zh-CN" sz="3200" spc="22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ctr"/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=F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lang="en-US" altLang="zh-CN" sz="3200" spc="22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L</a:t>
            </a:r>
            <a:r>
              <a:rPr lang="en-US" altLang="zh-CN" sz="3200" spc="220" baseline="-25000">
                <a:ln w="3175">
                  <a:noFill/>
                  <a:prstDash val="dash"/>
                </a:ln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endParaRPr lang="en-US" altLang="zh-CN" sz="3200" spc="220" baseline="-25000">
              <a:ln w="3175">
                <a:noFill/>
                <a:prstDash val="dash"/>
              </a:ln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1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1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1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87_1*i*1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c4afa0b5caa43f38b74808b5513ba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6"/>
  <p:tag name="KSO_WM_TEMPLATE_ASSEMBLE_GROUPID" val="60656f654054ed1e2fb8094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87_1*i*2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e80c0773834399a13599e7935624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6"/>
  <p:tag name="KSO_WM_TEMPLATE_ASSEMBLE_GROUPID" val="60656f654054ed1e2fb8094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687_1*i*3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2649454f1f349029e6f455142f4ee7e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6"/>
  <p:tag name="KSO_WM_TEMPLATE_ASSEMBLE_GROUPID" val="60656f654054ed1e2fb80946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687_1*i*5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db9c723d5a24b58ab96c856c0cd4e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654054ed1e2fb80946"/>
  <p:tag name="KSO_WM_TEMPLATE_ASSEMBLE_GROUPID" val="60656f654054ed1e2fb80946"/>
</p:tagLst>
</file>

<file path=ppt/tags/tag3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87_1*f*1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2f65476610884515a783e28ff726962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6b42b278f644c11948fd074fdb9ea30"/>
  <p:tag name="KSO_WM_UNIT_TEXT_FILL_FORE_SCHEMECOLOR_INDEX_BRIGHTNESS" val="0.25"/>
  <p:tag name="KSO_WM_UNIT_TEXT_FILL_FORE_SCHEMECOLOR_INDEX" val="13"/>
  <p:tag name="KSO_WM_UNIT_TEXT_FILL_TYPE" val="1"/>
  <p:tag name="KSO_WM_TEMPLATE_ASSEMBLE_XID" val="60656f654054ed1e2fb80946"/>
  <p:tag name="KSO_WM_TEMPLATE_ASSEMBLE_GROUPID" val="60656f654054ed1e2fb80946"/>
</p:tagLst>
</file>

<file path=ppt/tags/tag32.xml><?xml version="1.0" encoding="utf-8"?>
<p:tagLst xmlns:p="http://schemas.openxmlformats.org/presentationml/2006/main">
  <p:tag name="KSO_WM_UNIT_VALUE" val="1269*1861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87_1*d*1"/>
  <p:tag name="KSO_WM_TEMPLATE_CATEGORY" val="diagram"/>
  <p:tag name="KSO_WM_TEMPLATE_INDEX" val="2021268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f32891c5d7044819ad56211a40528d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e076d9698aa4f0c9c68551b572f3e25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654054ed1e2fb80946"/>
  <p:tag name="KSO_WM_TEMPLATE_ASSEMBLE_GROUPID" val="60656f654054ed1e2fb80946"/>
</p:tagLst>
</file>

<file path=ppt/tags/tag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687"/>
  <p:tag name="KSO_WM_SLIDE_ID" val="diagram2021268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490"/>
  <p:tag name="KSO_WM_SLIDE_POSITION" val="0*48"/>
  <p:tag name="KSO_WM_TAG_VERSION" val="1.0"/>
  <p:tag name="KSO_WM_SLIDE_LAYOUT" val="d_f"/>
  <p:tag name="KSO_WM_SLIDE_LAYOUT_CNT" val="1_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1a4e3747e3ea6e293b257"/>
  <p:tag name="KSO_WM_CHIP_FILLPROP" val="[[{&quot;text_align&quot;:&quot;lm&quot;,&quot;text_direction&quot;:&quot;horizontal&quot;,&quot;support_big_font&quot;:false,&quot;picture_toward&quot;:0,&quot;picture_dockside&quot;:[],&quot;fill_id&quot;:&quot;a53971bed3924079ab3e4b00b6b6cbeb&quot;,&quot;fill_align&quot;:&quot;l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c7046210fc6c4d52a930c2f23713b1af&quot;,&quot;fill_align&quot;:&quot;cm&quot;,&quot;chip_types&quot;:[&quot;diagram&quot;,&quot;picture&quot;,&quot;chart&quot;,&quot;table&quot;,&quot;video&quot;]}]]"/>
  <p:tag name="FIXED_XID_TMP" val="5f5ee1ca4d6848d78f644aeb"/>
  <p:tag name="KSO_WM_CHIP_DECFILLPROP" val="[]"/>
  <p:tag name="KSO_WM_SLIDE_CAN_ADD_NAVIGATION" val="1"/>
  <p:tag name="KSO_WM_CHIP_GROUPID" val="5f71a4e3747e3ea6e293b256"/>
  <p:tag name="KSO_WM_SLIDE_BK_DARK_LIGHT" val="2"/>
  <p:tag name="KSO_WM_SLIDE_BACKGROUND_TYPE" val="general"/>
  <p:tag name="KSO_WM_SLIDE_SUPPORT_FEATURE_TYPE" val="3"/>
  <p:tag name="KSO_WM_TEMPLATE_ASSEMBLE_XID" val="60656f654054ed1e2fb80946"/>
  <p:tag name="KSO_WM_TEMPLATE_ASSEMBLE_GROUPID" val="60656f654054ed1e2fb80946"/>
  <p:tag name="KSO_WM_SLIDE_LAYOUT_INFO" val="{&quot;direction&quot;:1,&quot;id&quot;:&quot;2021-04-01T15:44:06&quot;,&quot;maxSize&quot;:{&quot;size1&quot;:46.29961050101168},&quot;minSize&quot;:{&quot;size1&quot;:35.09961050101168},&quot;normalSize&quot;:{&quot;size1&quot;:35.09961050101168},&quot;subLayout&quot;:[{&quot;id&quot;:&quot;2021-04-01T15:44:06&quot;,&quot;margin&quot;:{&quot;bottom&quot;:5.115001201629639,&quot;left&quot;:1.6929999589920044,&quot;right&quot;:0.02600000612437725,&quot;top&quot;:5.927000999450684},&quot;type&quot;:0},{&quot;id&quot;:&quot;2021-04-01T15:44:06&quot;,&quot;margin&quot;:{&quot;bottom&quot;:1.6929999589920044,&quot;left&quot;:1.6670000553131104,&quot;right&quot;:1.6929999589920044,&quot;top&quot;:3.38700008392334},&quot;type&quot;:0}],&quot;type&quot;:0}"/>
</p:tagLst>
</file>

<file path=ppt/tags/tag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198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UNIT_VALUE" val="1904*114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888_1*d*1"/>
  <p:tag name="KSO_WM_TEMPLATE_CATEGORY" val="diagram"/>
  <p:tag name="KSO_WM_TEMPLATE_INDEX" val="2021188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f12098244ef47d28dd90646ed30953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7488129a24448ac96ae76cbcc5130ea"/>
  <p:tag name="KSO_WM_TEMPLATE_ASSEMBLE_XID" val="639afe530c9383becde6f2b8"/>
  <p:tag name="KSO_WM_TEMPLATE_ASSEMBLE_GROUPID" val="639afe530c9383becde6f2b8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88_1*f*1"/>
  <p:tag name="KSO_WM_TEMPLATE_CATEGORY" val="diagram"/>
  <p:tag name="KSO_WM_TEMPLATE_INDEX" val="2021188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1"/>
  <p:tag name="KSO_WM_UNIT_SHOW_EDIT_AREA_INDICATION" val="1"/>
  <p:tag name="KSO_WM_CHIP_GROUPID" val="5e6b05596848fb12bee65ac8"/>
  <p:tag name="KSO_WM_CHIP_XID" val="5e6b05596848fb12bee65aca"/>
  <p:tag name="KSO_WM_UNIT_DEC_AREA_ID" val="07dc4116243241a9a4aa6868d62d5df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a3b32d1a8a2543c8840be850414069b5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39afe530c9383becde6f2b8"/>
  <p:tag name="KSO_WM_TEMPLATE_ASSEMBLE_GROUPID" val="639afe530c9383becde6f2b8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  <p:tag name="KSO_WM_SLIDE_ID" val="diagram2021188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d_f"/>
  <p:tag name="KSO_WM_SLIDE_LAYOUT_CNT" val="1_1_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207f5a491bb0086638a48"/>
  <p:tag name="KSO_WM_CHIP_FILLPROP" val="[[{&quot;text_align&quot;:&quot;cm&quot;,&quot;text_direction&quot;:&quot;horizontal&quot;,&quot;support_big_font&quot;:false,&quot;picture_toward&quot;:0,&quot;picture_dockside&quot;:[],&quot;fill_id&quot;:&quot;737f4e5fd04b42bbb31c95ec0abe4e87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316356885e83467bbf09a41521b687f8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b2021317c86244b99633924450830dae&quot;,&quot;fill_align&quot;:&quot;lt&quot;,&quot;chip_types&quot;:[&quot;text&quot;,&quot;picture&quot;,&quot;chart&quot;,&quot;table&quot;]}],[{&quot;text_align&quot;:&quot;cm&quot;,&quot;text_direction&quot;:&quot;horizontal&quot;,&quot;support_big_font&quot;:false,&quot;picture_toward&quot;:0,&quot;picture_dockside&quot;:[],&quot;fill_id&quot;:&quot;737f4e5fd04b42bbb31c95ec0abe4e87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316356885e83467bbf09a41521b687f8&quot;,&quot;fill_align&quot;:&quot;lb&quot;,&quot;chip_types&quot;:[&quot;picture&quot;,&quot;chart&quot;,&quot;table&quot;]},{&quot;text_align&quot;:&quot;lt&quot;,&quot;text_direction&quot;:&quot;horizontal&quot;,&quot;support_big_font&quot;:false,&quot;picture_toward&quot;:0,&quot;picture_dockside&quot;:[],&quot;fill_id&quot;:&quot;b2021317c86244b99633924450830dae&quot;,&quot;fill_align&quot;:&quot;lt&quot;,&quot;chip_types&quot;:[&quot;text&quot;,&quot;header&quot;]}]]"/>
  <p:tag name="FIXED_XID_TMP" val="5f5ee1ca4d6848d78f644aeb"/>
  <p:tag name="KSO_WM_CHIP_DECFILLPROP" val="[]"/>
  <p:tag name="KSO_WM_SLIDE_CAN_ADD_NAVIGATION" val="1"/>
  <p:tag name="KSO_WM_CHIP_GROUPID" val="5ef207f5a491bb0086638a47"/>
  <p:tag name="KSO_WM_SLIDE_BK_DARK_LIGHT" val="2"/>
  <p:tag name="KSO_WM_SLIDE_BACKGROUND_TYPE" val="general"/>
  <p:tag name="KSO_WM_SLIDE_SUPPORT_FEATURE_TYPE" val="0"/>
  <p:tag name="KSO_WM_TEMPLATE_ASSEMBLE_XID" val="639afe530c9383becde6f2b8"/>
  <p:tag name="KSO_WM_TEMPLATE_ASSEMBLE_GROUPID" val="639afe530c9383becde6f2b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2-12-15T19:00:35&quot;,&quot;maxSize&quot;:{&quot;size1&quot;:61.3},&quot;minSize&quot;:{&quot;size1&quot;:28.7},&quot;normalSize&quot;:{&quot;size1&quot;:54.62500000000001},&quot;subLayout&quot;:[{&quot;id&quot;:&quot;2022-12-15T19:00:35&quot;,&quot;type&quot;:0},{&quot;id&quot;:&quot;2022-12-15T19:00:35&quot;,&quot;maxSize&quot;:{&quot;size1&quot;:62.2},&quot;minSize&quot;:{&quot;size1&quot;:22.2},&quot;normalSize&quot;:{&quot;size1&quot;:47.733333333333334},&quot;subLayout&quot;:[{&quot;id&quot;:&quot;2022-12-15T19:00:35&quot;,&quot;margin&quot;:{&quot;bottom&quot;:0.02600000612437725,&quot;left&quot;:1.1979999542236328,&quot;right&quot;:1.2699999809265137,&quot;top&quot;:1.6929999589920044},&quot;type&quot;:0},{&quot;id&quot;:&quot;2022-12-15T19:00:35&quot;,&quot;margin&quot;:{&quot;bottom&quot;:1.6929999589920044,&quot;left&quot;:1.1979999542236328,&quot;right&quot;:1.2699999809265137,&quot;top&quot;:0.8199999928474426},&quot;type&quot;:0}],&quot;type&quot;:0}],&quot;type&quot;:0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8_1*a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adee16828042a6bf06653465772a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2a7e10bab704b999074b3cd189e3b68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8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WPS 演示</Application>
  <PresentationFormat>宽屏</PresentationFormat>
  <Paragraphs>222</Paragraphs>
  <Slides>23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Segoe UI</vt:lpstr>
      <vt:lpstr>华文宋体</vt:lpstr>
      <vt:lpstr>黑体</vt:lpstr>
      <vt:lpstr>Times New Roman</vt:lpstr>
      <vt:lpstr>Arial Unicode MS</vt:lpstr>
      <vt:lpstr>华文新魏</vt:lpstr>
      <vt:lpstr>隶书</vt:lpstr>
      <vt:lpstr>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49</cp:revision>
  <dcterms:created xsi:type="dcterms:W3CDTF">2023-03-28T07:58:00Z</dcterms:created>
  <dcterms:modified xsi:type="dcterms:W3CDTF">2026-03-11T02:48:56Z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98CE91E91D4749C694303BE02BA952A2_13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