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media/image10.webp" ContentType="image/webp"/>
  <Override PartName="/ppt/media/image13.webp" ContentType="image/webp"/>
  <Override PartName="/ppt/media/image41.webp" ContentType="image/webp"/>
  <Override PartName="/ppt/media/image43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29"/>
  </p:handoutMasterIdLst>
  <p:sldIdLst>
    <p:sldId id="257" r:id="rId3"/>
    <p:sldId id="288" r:id="rId4"/>
    <p:sldId id="289" r:id="rId6"/>
    <p:sldId id="286" r:id="rId7"/>
    <p:sldId id="293" r:id="rId8"/>
    <p:sldId id="294" r:id="rId9"/>
    <p:sldId id="292" r:id="rId10"/>
    <p:sldId id="296" r:id="rId11"/>
    <p:sldId id="297" r:id="rId12"/>
    <p:sldId id="298" r:id="rId13"/>
    <p:sldId id="299" r:id="rId14"/>
    <p:sldId id="302" r:id="rId15"/>
    <p:sldId id="300" r:id="rId16"/>
    <p:sldId id="303" r:id="rId17"/>
    <p:sldId id="304" r:id="rId18"/>
    <p:sldId id="305" r:id="rId19"/>
    <p:sldId id="310" r:id="rId20"/>
    <p:sldId id="312" r:id="rId21"/>
    <p:sldId id="306" r:id="rId22"/>
    <p:sldId id="307" r:id="rId23"/>
    <p:sldId id="309" r:id="rId24"/>
    <p:sldId id="290" r:id="rId25"/>
    <p:sldId id="287" r:id="rId26"/>
    <p:sldId id="311" r:id="rId27"/>
    <p:sldId id="277" r:id="rId28"/>
  </p:sldIdLst>
  <p:sldSz cx="12192000" cy="6858000"/>
  <p:notesSz cx="6858000" cy="9144000"/>
  <p:embeddedFontLst>
    <p:embeddedFont>
      <p:font typeface="思源黑体 CN Light" panose="020B0300000000000000" charset="-122"/>
      <p:regular r:id="rId34"/>
    </p:embeddedFont>
    <p:embeddedFont>
      <p:font typeface="微软雅黑" panose="020B0503020204020204" charset="-122"/>
      <p:regular r:id="rId35"/>
    </p:embeddedFont>
    <p:embeddedFont>
      <p:font typeface="仓耳渔阳体 W05" panose="02020400000000000000" charset="-122"/>
      <p:regular r:id="rId36"/>
    </p:embeddedFont>
    <p:embeddedFont>
      <p:font typeface="思源黑体 CN Bold" panose="020B0800000000000000" charset="-122"/>
      <p:bold r:id="rId37"/>
    </p:embeddedFont>
    <p:embeddedFont>
      <p:font typeface="汉仪楷体简" panose="02010600000101010101" charset="-128"/>
      <p:regular r:id="rId38"/>
    </p:embeddedFont>
    <p:embeddedFont>
      <p:font typeface="汉仪楷体简" panose="02010600000101010101" charset="-122"/>
      <p:regular r:id="rId39"/>
    </p:embeddedFont>
    <p:embeddedFont>
      <p:font typeface="黑体" panose="02010609060101010101" pitchFamily="49" charset="-122"/>
      <p:regular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5" userDrawn="1">
          <p15:clr>
            <a:srgbClr val="A4A3A4"/>
          </p15:clr>
        </p15:guide>
        <p15:guide id="2" pos="479" userDrawn="1">
          <p15:clr>
            <a:srgbClr val="A4A3A4"/>
          </p15:clr>
        </p15:guide>
        <p15:guide id="3" pos="72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B37"/>
    <a:srgbClr val="FFD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1925"/>
        <p:guide pos="479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1" Type="http://schemas.openxmlformats.org/officeDocument/2006/relationships/tags" Target="tags/tag107.xml"/><Relationship Id="rId40" Type="http://schemas.openxmlformats.org/officeDocument/2006/relationships/font" Target="fonts/font7.fntdata"/><Relationship Id="rId4" Type="http://schemas.openxmlformats.org/officeDocument/2006/relationships/slide" Target="slides/slide2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5" Type="http://schemas.openxmlformats.org/officeDocument/2006/relationships/image" Target="../media/image28.wmf"/><Relationship Id="rId4" Type="http://schemas.openxmlformats.org/officeDocument/2006/relationships/image" Target="../media/image27.wmf"/><Relationship Id="rId3" Type="http://schemas.openxmlformats.org/officeDocument/2006/relationships/image" Target="../media/image26.wmf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1024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1638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253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2253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662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2662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253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2253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867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2867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072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3072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277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3277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01" name="图片 100" descr="C:/Users/asus/Desktop/ed8db142-3a63-453f-a908-ae5e1606733c.jpged8db142-3a63-453f-a908-ae5e1606733c"/>
          <p:cNvPicPr/>
          <p:nvPr userDrawn="1">
            <p:custDataLst>
              <p:tags r:id="rId2"/>
            </p:custDataLst>
          </p:nvPr>
        </p:nvPicPr>
        <p:blipFill>
          <a:blip r:embed="rId3"/>
          <a:srcRect l="3167" r="3167"/>
          <a:stretch>
            <a:fillRect/>
          </a:stretch>
        </p:blipFill>
        <p:spPr>
          <a:xfrm>
            <a:off x="2553970" y="635"/>
            <a:ext cx="963549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0262235" cy="685800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FDC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 userDrawn="1"/>
        </p:nvGrpSpPr>
        <p:grpSpPr>
          <a:xfrm>
            <a:off x="0" y="0"/>
            <a:ext cx="12190476" cy="6857143"/>
            <a:chOff x="0" y="0"/>
            <a:chExt cx="12190476" cy="6857143"/>
          </a:xfrm>
        </p:grpSpPr>
        <p:pic>
          <p:nvPicPr>
            <p:cNvPr id="6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0476" cy="6857143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 userDrawn="1"/>
        </p:nvSpPr>
        <p:spPr>
          <a:xfrm>
            <a:off x="152399" y="152400"/>
            <a:ext cx="11887201" cy="6553200"/>
          </a:xfrm>
          <a:prstGeom prst="roundRect">
            <a:avLst>
              <a:gd name="adj" fmla="val 3933"/>
            </a:avLst>
          </a:prstGeom>
          <a:solidFill>
            <a:srgbClr val="FFFEFB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0" name="그룹 1020"/>
          <p:cNvGrpSpPr/>
          <p:nvPr userDrawn="1"/>
        </p:nvGrpSpPr>
        <p:grpSpPr>
          <a:xfrm>
            <a:off x="609600" y="368395"/>
            <a:ext cx="385032" cy="385032"/>
            <a:chOff x="844899" y="754062"/>
            <a:chExt cx="385032" cy="385032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899" y="754062"/>
              <a:ext cx="385032" cy="385032"/>
            </a:xfrm>
            <a:prstGeom prst="rect">
              <a:avLst/>
            </a:prstGeom>
          </p:spPr>
        </p:pic>
      </p:grpSp>
      <p:cxnSp>
        <p:nvCxnSpPr>
          <p:cNvPr id="3" name="直接连接符 2"/>
          <p:cNvCxnSpPr/>
          <p:nvPr userDrawn="1"/>
        </p:nvCxnSpPr>
        <p:spPr>
          <a:xfrm>
            <a:off x="440563" y="838200"/>
            <a:ext cx="113093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6" name="图片 0" descr="二一教育logo反白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34600" y="308292"/>
            <a:ext cx="1209040" cy="328295"/>
          </a:xfrm>
          <a:prstGeom prst="rect">
            <a:avLst/>
          </a:prstGeom>
        </p:spPr>
      </p:pic>
      <p:sp>
        <p:nvSpPr>
          <p:cNvPr id="9" name="任意多边形 8"/>
          <p:cNvSpPr/>
          <p:nvPr userDrawn="1"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362200" y="357822"/>
            <a:ext cx="5568636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知识点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弹簧测力计</a:t>
            </a:r>
            <a:endParaRPr lang="zh-CN" altLang="en-US" sz="2000" b="1" spc="200" dirty="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tents-glamping"/>
          <p:cNvPicPr>
            <a:picLocks noChangeAspect="1"/>
          </p:cNvPicPr>
          <p:nvPr userDrawn="1"/>
        </p:nvPicPr>
        <p:blipFill>
          <a:blip r:embed="rId2"/>
          <a:srcRect t="36948" b="31531"/>
          <a:stretch>
            <a:fillRect/>
          </a:stretch>
        </p:blipFill>
        <p:spPr>
          <a:xfrm>
            <a:off x="-19050" y="0"/>
            <a:ext cx="12211685" cy="216154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9050" y="0"/>
            <a:ext cx="12161520" cy="216154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197485" y="314325"/>
            <a:ext cx="454660" cy="454660"/>
          </a:xfrm>
          <a:prstGeom prst="ellipse">
            <a:avLst/>
          </a:prstGeom>
          <a:solidFill>
            <a:srgbClr val="337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499110" y="323215"/>
            <a:ext cx="226060" cy="22606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25.xml"/><Relationship Id="rId19" Type="http://schemas.openxmlformats.org/officeDocument/2006/relationships/tags" Target="../tags/tag42.xml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tags" Target="../tags/tag2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wmf"/><Relationship Id="rId8" Type="http://schemas.openxmlformats.org/officeDocument/2006/relationships/oleObject" Target="../embeddings/oleObject7.bin"/><Relationship Id="rId7" Type="http://schemas.openxmlformats.org/officeDocument/2006/relationships/image" Target="../media/image26.wmf"/><Relationship Id="rId6" Type="http://schemas.openxmlformats.org/officeDocument/2006/relationships/oleObject" Target="../embeddings/oleObject6.bin"/><Relationship Id="rId5" Type="http://schemas.openxmlformats.org/officeDocument/2006/relationships/image" Target="../media/image25.png"/><Relationship Id="rId4" Type="http://schemas.openxmlformats.org/officeDocument/2006/relationships/oleObject" Target="../embeddings/oleObject5.bin"/><Relationship Id="rId3" Type="http://schemas.openxmlformats.org/officeDocument/2006/relationships/image" Target="../media/image24.png"/><Relationship Id="rId2" Type="http://schemas.openxmlformats.org/officeDocument/2006/relationships/oleObject" Target="../embeddings/oleObject4.bin"/><Relationship Id="rId16" Type="http://schemas.openxmlformats.org/officeDocument/2006/relationships/notesSlide" Target="../notesSlides/notesSlide4.xml"/><Relationship Id="rId15" Type="http://schemas.openxmlformats.org/officeDocument/2006/relationships/vmlDrawing" Target="../drawings/vmlDrawing3.vml"/><Relationship Id="rId14" Type="http://schemas.openxmlformats.org/officeDocument/2006/relationships/slideLayout" Target="../slideLayouts/slideLayout7.xml"/><Relationship Id="rId13" Type="http://schemas.openxmlformats.org/officeDocument/2006/relationships/oleObject" Target="../embeddings/oleObject10.bin"/><Relationship Id="rId12" Type="http://schemas.openxmlformats.org/officeDocument/2006/relationships/oleObject" Target="../embeddings/oleObject9.bin"/><Relationship Id="rId11" Type="http://schemas.openxmlformats.org/officeDocument/2006/relationships/image" Target="../media/image28.wmf"/><Relationship Id="rId10" Type="http://schemas.openxmlformats.org/officeDocument/2006/relationships/oleObject" Target="../embeddings/oleObject8.bin"/><Relationship Id="rId1" Type="http://schemas.openxmlformats.org/officeDocument/2006/relationships/hyperlink" Target="&#8220;&#19979;&#8221;&#22312;&#21738;&#20799;.sw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image" Target="../media/image31.png"/><Relationship Id="rId2" Type="http://schemas.openxmlformats.org/officeDocument/2006/relationships/tags" Target="../tags/tag43.xml"/><Relationship Id="rId1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webp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webp"/><Relationship Id="rId1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64.xml"/><Relationship Id="rId2" Type="http://schemas.openxmlformats.org/officeDocument/2006/relationships/tags" Target="../tags/tag47.xml"/><Relationship Id="rId19" Type="http://schemas.openxmlformats.org/officeDocument/2006/relationships/image" Target="../media/image44.png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tags" Target="../tags/tag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webp"/><Relationship Id="rId4" Type="http://schemas.openxmlformats.org/officeDocument/2006/relationships/image" Target="../media/image9.jpeg"/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83.xml"/><Relationship Id="rId20" Type="http://schemas.openxmlformats.org/officeDocument/2006/relationships/image" Target="../media/image46.jpeg"/><Relationship Id="rId2" Type="http://schemas.openxmlformats.org/officeDocument/2006/relationships/tags" Target="../tags/tag66.xml"/><Relationship Id="rId19" Type="http://schemas.openxmlformats.org/officeDocument/2006/relationships/image" Target="../media/image45.png"/><Relationship Id="rId18" Type="http://schemas.openxmlformats.org/officeDocument/2006/relationships/tags" Target="../tags/tag82.xml"/><Relationship Id="rId17" Type="http://schemas.openxmlformats.org/officeDocument/2006/relationships/tags" Target="../tags/tag81.xml"/><Relationship Id="rId16" Type="http://schemas.openxmlformats.org/officeDocument/2006/relationships/tags" Target="../tags/tag80.xml"/><Relationship Id="rId15" Type="http://schemas.openxmlformats.org/officeDocument/2006/relationships/tags" Target="../tags/tag79.xml"/><Relationship Id="rId14" Type="http://schemas.openxmlformats.org/officeDocument/2006/relationships/tags" Target="../tags/tag78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tags" Target="../tags/tag65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102.xml"/><Relationship Id="rId20" Type="http://schemas.openxmlformats.org/officeDocument/2006/relationships/image" Target="../media/image48.png"/><Relationship Id="rId2" Type="http://schemas.openxmlformats.org/officeDocument/2006/relationships/tags" Target="../tags/tag85.xml"/><Relationship Id="rId19" Type="http://schemas.openxmlformats.org/officeDocument/2006/relationships/image" Target="../media/image47.png"/><Relationship Id="rId18" Type="http://schemas.openxmlformats.org/officeDocument/2006/relationships/tags" Target="../tags/tag101.xml"/><Relationship Id="rId17" Type="http://schemas.openxmlformats.org/officeDocument/2006/relationships/tags" Target="../tags/tag100.xml"/><Relationship Id="rId16" Type="http://schemas.openxmlformats.org/officeDocument/2006/relationships/tags" Target="../tags/tag99.xml"/><Relationship Id="rId15" Type="http://schemas.openxmlformats.org/officeDocument/2006/relationships/tags" Target="../tags/tag98.xml"/><Relationship Id="rId14" Type="http://schemas.openxmlformats.org/officeDocument/2006/relationships/tags" Target="../tags/tag9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tags" Target="../tags/tag84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3.xml"/><Relationship Id="rId2" Type="http://schemas.openxmlformats.org/officeDocument/2006/relationships/image" Target="../media/image50.jpeg"/><Relationship Id="rId1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5.xml"/><Relationship Id="rId4" Type="http://schemas.openxmlformats.org/officeDocument/2006/relationships/image" Target="../media/image51.png"/><Relationship Id="rId3" Type="http://schemas.openxmlformats.org/officeDocument/2006/relationships/tags" Target="../tags/tag10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4.v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6.xml"/><Relationship Id="rId2" Type="http://schemas.openxmlformats.org/officeDocument/2006/relationships/image" Target="../media/image52.emf"/><Relationship Id="rId1" Type="http://schemas.openxmlformats.org/officeDocument/2006/relationships/oleObject" Target="../embeddings/oleObject11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.xml"/><Relationship Id="rId2" Type="http://schemas.openxmlformats.org/officeDocument/2006/relationships/image" Target="../media/image14.png"/><Relationship Id="rId1" Type="http://schemas.openxmlformats.org/officeDocument/2006/relationships/image" Target="../media/image13.webp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emf"/><Relationship Id="rId1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21.emf"/><Relationship Id="rId1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9" Type="http://schemas.openxmlformats.org/officeDocument/2006/relationships/tags" Target="../tags/tag23.xml"/><Relationship Id="rId18" Type="http://schemas.openxmlformats.org/officeDocument/2006/relationships/tags" Target="../tags/tag22.xml"/><Relationship Id="rId17" Type="http://schemas.openxmlformats.org/officeDocument/2006/relationships/tags" Target="../tags/tag21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95045" y="2195195"/>
            <a:ext cx="83762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6.3 </a:t>
            </a:r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重力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913630" y="2595880"/>
            <a:ext cx="281940" cy="28194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2022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沪粤版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140950" y="85090"/>
            <a:ext cx="1754505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zh-CN" altLang="en-US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浙江大学图书馆</a:t>
            </a:r>
            <a:endParaRPr lang="zh-CN" altLang="en-US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40155" y="840740"/>
            <a:ext cx="9791700" cy="189611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、地球上重为</a:t>
            </a: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980N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的物体在月球上的质量是多少</a:t>
            </a: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kg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？（</a:t>
            </a: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g=10N/kg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32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</a:t>
            </a:r>
            <a:endParaRPr lang="en-US" altLang="zh-CN" sz="32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1505" name="对象 1">
            <a:hlinkClick r:id="rId1" action="ppaction://hlinkfile"/>
          </p:cNvPr>
          <p:cNvGraphicFramePr>
            <a:graphicFrameLocks noChangeAspect="1"/>
          </p:cNvGraphicFramePr>
          <p:nvPr/>
        </p:nvGraphicFramePr>
        <p:xfrm>
          <a:off x="2747963" y="2943225"/>
          <a:ext cx="2087562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2" imgW="2419350" imgH="3562350" progId="Paint.Picture">
                  <p:embed/>
                </p:oleObj>
              </mc:Choice>
              <mc:Fallback>
                <p:oleObj name="" r:id="rId2" imgW="2419350" imgH="3562350" progId="Paint.Picture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3">
                        <a:lum bright="-29999" contrast="48000"/>
                      </a:blip>
                      <a:stretch>
                        <a:fillRect/>
                      </a:stretch>
                    </p:blipFill>
                    <p:spPr>
                      <a:xfrm>
                        <a:off x="2747963" y="2943225"/>
                        <a:ext cx="2087562" cy="29241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6" name="对象 2"/>
          <p:cNvGraphicFramePr>
            <a:graphicFrameLocks noChangeAspect="1"/>
          </p:cNvGraphicFramePr>
          <p:nvPr/>
        </p:nvGraphicFramePr>
        <p:xfrm>
          <a:off x="5253038" y="2992438"/>
          <a:ext cx="2592387" cy="287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4" imgW="3009900" imgH="3695700" progId="Paint.Picture">
                  <p:embed/>
                </p:oleObj>
              </mc:Choice>
              <mc:Fallback>
                <p:oleObj name="" r:id="rId4" imgW="3009900" imgH="3695700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>
                        <a:lum bright="-29999" contrast="48000"/>
                      </a:blip>
                      <a:stretch>
                        <a:fillRect/>
                      </a:stretch>
                    </p:blipFill>
                    <p:spPr>
                      <a:xfrm>
                        <a:off x="5253038" y="2992438"/>
                        <a:ext cx="2592387" cy="28749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4294188" y="4216400"/>
          <a:ext cx="638175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6" imgW="850900" imgH="1430655" progId="Flash.Movie">
                  <p:embed/>
                </p:oleObj>
              </mc:Choice>
              <mc:Fallback>
                <p:oleObj name="" r:id="rId6" imgW="850900" imgH="1430655" progId="Flash.Movie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7">
                        <a:lum bright="-17999" contrast="17998"/>
                      </a:blip>
                      <a:stretch>
                        <a:fillRect/>
                      </a:stretch>
                    </p:blipFill>
                    <p:spPr>
                      <a:xfrm>
                        <a:off x="4294188" y="4216400"/>
                        <a:ext cx="638175" cy="10731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对象 4"/>
          <p:cNvGraphicFramePr>
            <a:graphicFrameLocks noChangeAspect="1"/>
          </p:cNvGraphicFramePr>
          <p:nvPr/>
        </p:nvGraphicFramePr>
        <p:xfrm>
          <a:off x="2571750" y="5248275"/>
          <a:ext cx="7002463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8" imgW="6984365" imgH="429895" progId="Flash.Movie">
                  <p:embed/>
                </p:oleObj>
              </mc:Choice>
              <mc:Fallback>
                <p:oleObj name="" r:id="rId8" imgW="6984365" imgH="429895" progId="Flash.Movie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71750" y="5248275"/>
                        <a:ext cx="7002463" cy="4079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4192588" y="3935413"/>
          <a:ext cx="165100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" r:id="rId10" imgW="184150" imgH="1591310" progId="Flash.Movie">
                  <p:embed/>
                </p:oleObj>
              </mc:Choice>
              <mc:Fallback>
                <p:oleObj name="" r:id="rId10" imgW="184150" imgH="1591310" progId="Flash.Movie">
                  <p:embed/>
                  <p:pic>
                    <p:nvPicPr>
                      <p:cNvPr id="0" name="图片 308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92588" y="3935413"/>
                        <a:ext cx="165100" cy="1612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7510463" y="3941763"/>
          <a:ext cx="165100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" r:id="rId12" imgW="184150" imgH="1591310" progId="Flash.Movie">
                  <p:embed/>
                </p:oleObj>
              </mc:Choice>
              <mc:Fallback>
                <p:oleObj name="" r:id="rId12" imgW="184150" imgH="1591310" progId="Flash.Movie">
                  <p:embed/>
                  <p:pic>
                    <p:nvPicPr>
                      <p:cNvPr id="0" name="图片 308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10463" y="3941763"/>
                        <a:ext cx="165100" cy="1549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7607300" y="4210050"/>
          <a:ext cx="638175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" r:id="rId13" imgW="850900" imgH="1430655" progId="Flash.Movie">
                  <p:embed/>
                </p:oleObj>
              </mc:Choice>
              <mc:Fallback>
                <p:oleObj name="" r:id="rId13" imgW="850900" imgH="1430655" progId="Flash.Movie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7">
                        <a:lum bright="-17999" contrast="17998"/>
                      </a:blip>
                      <a:stretch>
                        <a:fillRect/>
                      </a:stretch>
                    </p:blipFill>
                    <p:spPr>
                      <a:xfrm>
                        <a:off x="7607300" y="4210050"/>
                        <a:ext cx="638175" cy="10731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 8"/>
          <p:cNvSpPr/>
          <p:nvPr/>
        </p:nvSpPr>
        <p:spPr>
          <a:xfrm>
            <a:off x="757238" y="1461294"/>
            <a:ext cx="11001375" cy="156845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eaLnBrk="0" hangingPunct="0">
              <a:lnSpc>
                <a:spcPct val="100000"/>
              </a:lnSpc>
            </a:pPr>
            <a:r>
              <a:rPr lang="zh-CN" altLang="en-US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 </a:t>
            </a: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通过观察发现，无论铁架台是否倾斜，物体静止时悬线总是处于竖直向下的方向，即与水平面垂直。这个方向就是重力的方向，所以重力的方向总是竖直向下的。</a:t>
            </a:r>
            <a:endParaRPr lang="zh-CN" altLang="en-US" sz="32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0575" y="5283200"/>
            <a:ext cx="492125" cy="1509713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eaLnBrk="0" hangingPunct="0"/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竖直向下</a:t>
            </a:r>
            <a:endParaRPr lang="zh-CN" altLang="en-US" sz="20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67638" y="5283200"/>
            <a:ext cx="492125" cy="1509713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eaLnBrk="0" hangingPunct="0"/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竖直向下</a:t>
            </a:r>
            <a:endParaRPr lang="zh-CN" altLang="en-US" sz="20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34817" name="Rectangle 2"/>
          <p:cNvSpPr>
            <a:spLocks noGrp="1" noRot="1"/>
          </p:cNvSpPr>
          <p:nvPr/>
        </p:nvSpPr>
        <p:spPr>
          <a:xfrm>
            <a:off x="863918" y="318135"/>
            <a:ext cx="58547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b="1" dirty="0">
                <a:latin typeface="汉仪楷体简" panose="02010600000101010101" charset="-122"/>
                <a:ea typeface="汉仪楷体简" panose="02010600000101010101" charset="-122"/>
              </a:rPr>
              <a:t>重力的方向：</a:t>
            </a:r>
            <a:endParaRPr lang="zh-CN" altLang="en-US" b="1" dirty="0">
              <a:latin typeface="汉仪楷体简" panose="02010600000101010101" charset="-122"/>
              <a:ea typeface="汉仪楷体简" panose="0201060000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1" name="图片 1" descr="011040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0688" y="1908175"/>
            <a:ext cx="3352800" cy="396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2" name="TextBox 1"/>
          <p:cNvSpPr txBox="1"/>
          <p:nvPr/>
        </p:nvSpPr>
        <p:spPr>
          <a:xfrm>
            <a:off x="1171575" y="3061970"/>
            <a:ext cx="6020435" cy="1660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我们通常所说的“下”到底指的是什么方向呢？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pPr eaLnBrk="0" hangingPunct="0"/>
            <a:endParaRPr lang="zh-CN" altLang="en-US" dirty="0">
              <a:latin typeface="Arial" panose="020B0604020202020204" pitchFamily="34" charset="0"/>
              <a:ea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9099550" y="3994150"/>
            <a:ext cx="531813" cy="1203325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8915400" y="2824163"/>
            <a:ext cx="611188" cy="846138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9801225" y="2540000"/>
            <a:ext cx="400050" cy="105410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9529763" y="3594100"/>
            <a:ext cx="373063" cy="3730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2" name="圆角矩形 21"/>
          <p:cNvSpPr>
            <a:spLocks noChangeArrowheads="1"/>
          </p:cNvSpPr>
          <p:nvPr/>
        </p:nvSpPr>
        <p:spPr bwMode="auto">
          <a:xfrm>
            <a:off x="1878965" y="1370330"/>
            <a:ext cx="3895090" cy="90619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  <a:miter lim="800000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下：指向地心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Rectangle 2"/>
          <p:cNvSpPr>
            <a:spLocks noGrp="1" noRot="1"/>
          </p:cNvSpPr>
          <p:nvPr/>
        </p:nvSpPr>
        <p:spPr>
          <a:xfrm>
            <a:off x="863918" y="318135"/>
            <a:ext cx="58547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b="1" dirty="0">
                <a:latin typeface="汉仪楷体简" panose="02010600000101010101" charset="-122"/>
                <a:ea typeface="汉仪楷体简" panose="02010600000101010101" charset="-122"/>
              </a:rPr>
              <a:t>重力的方向的应用</a:t>
            </a:r>
            <a:endParaRPr lang="zh-CN" altLang="en-US" b="1" dirty="0">
              <a:latin typeface="汉仪楷体简" panose="02010600000101010101" charset="-122"/>
              <a:ea typeface="汉仪楷体简" panose="02010600000101010101" charset="-122"/>
            </a:endParaRPr>
          </a:p>
        </p:txBody>
      </p:sp>
      <p:grpSp>
        <p:nvGrpSpPr>
          <p:cNvPr id="3" name="组合 2"/>
          <p:cNvGrpSpPr/>
          <p:nvPr/>
        </p:nvGrpSpPr>
        <p:grpSpPr bwMode="auto">
          <a:xfrm>
            <a:off x="727710" y="2322195"/>
            <a:ext cx="4894580" cy="4000506"/>
            <a:chOff x="6605" y="2819"/>
            <a:chExt cx="7480" cy="5923"/>
          </a:xfrm>
        </p:grpSpPr>
        <p:pic>
          <p:nvPicPr>
            <p:cNvPr id="5" name="图片 1" descr="0110400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5" y="2819"/>
              <a:ext cx="7480" cy="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本框 33801"/>
            <p:cNvSpPr txBox="1">
              <a:spLocks noChangeArrowheads="1"/>
            </p:cNvSpPr>
            <p:nvPr/>
          </p:nvSpPr>
          <p:spPr bwMode="auto">
            <a:xfrm>
              <a:off x="7103" y="8014"/>
              <a:ext cx="6918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6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用铅垂线检验建筑物是否竖直</a:t>
              </a:r>
              <a:endParaRPr lang="zh-CN" altLang="en-US" sz="2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64235" y="1461135"/>
            <a:ext cx="6096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悬挂重物的细线叫做铅垂线。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>
            <a:off x="6718935" y="2510155"/>
            <a:ext cx="4625975" cy="3769996"/>
            <a:chOff x="8110654" y="1938321"/>
            <a:chExt cx="4300391" cy="4495584"/>
          </a:xfrm>
        </p:grpSpPr>
        <p:grpSp>
          <p:nvGrpSpPr>
            <p:cNvPr id="23565" name="组合 5"/>
            <p:cNvGrpSpPr/>
            <p:nvPr/>
          </p:nvGrpSpPr>
          <p:grpSpPr>
            <a:xfrm>
              <a:off x="8334971" y="1938321"/>
              <a:ext cx="3584938" cy="2759711"/>
              <a:chOff x="8334971" y="1938321"/>
              <a:chExt cx="3584938" cy="2759711"/>
            </a:xfrm>
          </p:grpSpPr>
          <p:pic>
            <p:nvPicPr>
              <p:cNvPr id="2356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34971" y="1938321"/>
                <a:ext cx="3584938" cy="275971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3567" name="TextBox 11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9115817" y="3593973"/>
                <a:ext cx="1371285" cy="102357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eaVert" anchor="t">
                <a:spAutoFit/>
              </a:bodyPr>
              <a:p>
                <a:pPr eaLnBrk="0" hangingPunct="0">
                  <a:lnSpc>
                    <a:spcPct val="150000"/>
                  </a:lnSpc>
                </a:pPr>
                <a:r>
                  <a:rPr lang="zh-CN" altLang="en-US" sz="2800" dirty="0">
                    <a:latin typeface="汉仪楷体简" panose="02010600000101010101" charset="-128"/>
                    <a:ea typeface="汉仪楷体简" panose="02010600000101010101" charset="-128"/>
                    <a:sym typeface="Arial" panose="020B0604020202020204" pitchFamily="34" charset="0"/>
                  </a:rPr>
                  <a:t>铅垂线</a:t>
                </a:r>
                <a:endParaRPr lang="zh-CN" altLang="en-US" sz="2800" dirty="0">
                  <a:latin typeface="汉仪楷体简" panose="02010600000101010101" charset="-128"/>
                  <a:ea typeface="汉仪楷体简" panose="02010600000101010101" charset="-128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3568" name="TextBox 12"/>
            <p:cNvSpPr txBox="1"/>
            <p:nvPr>
              <p:custDataLst>
                <p:tags r:id="rId5"/>
              </p:custDataLst>
            </p:nvPr>
          </p:nvSpPr>
          <p:spPr>
            <a:xfrm>
              <a:off x="8110654" y="5609298"/>
              <a:ext cx="4300391" cy="8246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eaLnBrk="0" hangingPunct="0">
                <a:lnSpc>
                  <a:spcPct val="150000"/>
                </a:lnSpc>
              </a:pPr>
              <a:r>
                <a:rPr lang="zh-CN" altLang="en-US" sz="26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rPr>
                <a:t>利用铅垂线检查桌面是否水平</a:t>
              </a:r>
              <a:endParaRPr lang="zh-CN" altLang="en-US" sz="2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Rectangle 10"/>
          <p:cNvSpPr/>
          <p:nvPr/>
        </p:nvSpPr>
        <p:spPr>
          <a:xfrm>
            <a:off x="865505" y="1441450"/>
            <a:ext cx="2398713" cy="239077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>
              <a:lnSpc>
                <a:spcPct val="150000"/>
              </a:lnSpc>
              <a:buFont typeface="Arial" panose="020B0604020202020204" pitchFamily="34" charset="0"/>
            </a:pP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5" name="Line 11"/>
          <p:cNvSpPr/>
          <p:nvPr/>
        </p:nvSpPr>
        <p:spPr>
          <a:xfrm flipV="1">
            <a:off x="892493" y="1441450"/>
            <a:ext cx="2371725" cy="2362200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" name="Line 12"/>
          <p:cNvSpPr/>
          <p:nvPr/>
        </p:nvSpPr>
        <p:spPr>
          <a:xfrm>
            <a:off x="865505" y="1441450"/>
            <a:ext cx="2398713" cy="2390775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" name="Oval 13"/>
          <p:cNvSpPr/>
          <p:nvPr/>
        </p:nvSpPr>
        <p:spPr>
          <a:xfrm>
            <a:off x="1945005" y="2506663"/>
            <a:ext cx="244475" cy="242887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>
              <a:lnSpc>
                <a:spcPct val="150000"/>
              </a:lnSpc>
              <a:buFont typeface="Arial" panose="020B0604020202020204" pitchFamily="34" charset="0"/>
            </a:pP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7653" name="Oval 17"/>
          <p:cNvSpPr/>
          <p:nvPr/>
        </p:nvSpPr>
        <p:spPr>
          <a:xfrm>
            <a:off x="4632643" y="1403350"/>
            <a:ext cx="2436812" cy="2428875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>
              <a:lnSpc>
                <a:spcPct val="150000"/>
              </a:lnSpc>
              <a:buFont typeface="Arial" panose="020B0604020202020204" pitchFamily="34" charset="0"/>
            </a:pP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2" name="Oval 18"/>
          <p:cNvSpPr/>
          <p:nvPr/>
        </p:nvSpPr>
        <p:spPr>
          <a:xfrm>
            <a:off x="5704205" y="2417763"/>
            <a:ext cx="293688" cy="293687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>
              <a:lnSpc>
                <a:spcPct val="150000"/>
              </a:lnSpc>
              <a:buFont typeface="Arial" panose="020B0604020202020204" pitchFamily="34" charset="0"/>
            </a:pP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27655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318" y="2152650"/>
            <a:ext cx="4210050" cy="528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val 18"/>
          <p:cNvSpPr/>
          <p:nvPr/>
        </p:nvSpPr>
        <p:spPr>
          <a:xfrm>
            <a:off x="9901555" y="2317750"/>
            <a:ext cx="219075" cy="220663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>
              <a:lnSpc>
                <a:spcPct val="150000"/>
              </a:lnSpc>
              <a:buFont typeface="Arial" panose="020B0604020202020204" pitchFamily="34" charset="0"/>
            </a:pP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17418" name="组合 30723"/>
          <p:cNvGrpSpPr/>
          <p:nvPr/>
        </p:nvGrpSpPr>
        <p:grpSpPr>
          <a:xfrm>
            <a:off x="9761855" y="2503488"/>
            <a:ext cx="808038" cy="2293937"/>
            <a:chOff x="9659055" y="1684370"/>
            <a:chExt cx="807804" cy="2294514"/>
          </a:xfrm>
        </p:grpSpPr>
        <p:sp>
          <p:nvSpPr>
            <p:cNvPr id="27658" name="Line 20"/>
            <p:cNvSpPr/>
            <p:nvPr/>
          </p:nvSpPr>
          <p:spPr>
            <a:xfrm>
              <a:off x="9908688" y="1684370"/>
              <a:ext cx="0" cy="1866375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</p:spPr>
        </p:sp>
        <p:sp>
          <p:nvSpPr>
            <p:cNvPr id="27659" name="Text Box 21"/>
            <p:cNvSpPr txBox="1"/>
            <p:nvPr/>
          </p:nvSpPr>
          <p:spPr>
            <a:xfrm>
              <a:off x="9659055" y="3319825"/>
              <a:ext cx="807804" cy="65905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  <a:spcBef>
                  <a:spcPct val="50000"/>
                </a:spcBef>
                <a:buFont typeface="Arial" panose="020B0604020202020204" pitchFamily="34" charset="0"/>
              </a:pPr>
              <a:r>
                <a:rPr lang="en-US" altLang="zh-CN" sz="2800" b="1" i="1" dirty="0">
                  <a:latin typeface="Arial" panose="020B0604020202020204" pitchFamily="34" charset="0"/>
                  <a:ea typeface="宋体" panose="02010600030101010101" pitchFamily="2" charset="-122"/>
                  <a:sym typeface="Arial" panose="020B0604020202020204" pitchFamily="34" charset="0"/>
                </a:rPr>
                <a:t>G</a:t>
              </a:r>
              <a:endPara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723" name="组合 30722"/>
          <p:cNvGrpSpPr/>
          <p:nvPr/>
        </p:nvGrpSpPr>
        <p:grpSpPr>
          <a:xfrm>
            <a:off x="5561330" y="2665413"/>
            <a:ext cx="673100" cy="2425700"/>
            <a:chOff x="5480232" y="1722992"/>
            <a:chExt cx="672744" cy="2425552"/>
          </a:xfrm>
        </p:grpSpPr>
        <p:sp>
          <p:nvSpPr>
            <p:cNvPr id="27661" name="Line 20"/>
            <p:cNvSpPr/>
            <p:nvPr/>
          </p:nvSpPr>
          <p:spPr>
            <a:xfrm>
              <a:off x="5780679" y="1722992"/>
              <a:ext cx="0" cy="1926279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</p:spPr>
        </p:sp>
        <p:sp>
          <p:nvSpPr>
            <p:cNvPr id="27662" name="Text Box 21"/>
            <p:cNvSpPr txBox="1"/>
            <p:nvPr/>
          </p:nvSpPr>
          <p:spPr>
            <a:xfrm>
              <a:off x="5480232" y="3489645"/>
              <a:ext cx="672744" cy="65889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  <a:spcBef>
                  <a:spcPct val="50000"/>
                </a:spcBef>
                <a:buFont typeface="Arial" panose="020B0604020202020204" pitchFamily="34" charset="0"/>
              </a:pPr>
              <a:r>
                <a:rPr lang="en-US" altLang="zh-CN" sz="2800" b="1" i="1" dirty="0">
                  <a:latin typeface="Arial" panose="020B0604020202020204" pitchFamily="34" charset="0"/>
                  <a:ea typeface="宋体" panose="02010600030101010101" pitchFamily="2" charset="-122"/>
                  <a:sym typeface="Arial" panose="020B0604020202020204" pitchFamily="34" charset="0"/>
                </a:rPr>
                <a:t>G</a:t>
              </a:r>
              <a:endPara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722" name="组合 30721"/>
          <p:cNvGrpSpPr/>
          <p:nvPr/>
        </p:nvGrpSpPr>
        <p:grpSpPr>
          <a:xfrm>
            <a:off x="1757680" y="2679700"/>
            <a:ext cx="739775" cy="2282825"/>
            <a:chOff x="1642743" y="1804437"/>
            <a:chExt cx="739214" cy="2283058"/>
          </a:xfrm>
        </p:grpSpPr>
        <p:sp>
          <p:nvSpPr>
            <p:cNvPr id="27664" name="Line 20"/>
            <p:cNvSpPr/>
            <p:nvPr/>
          </p:nvSpPr>
          <p:spPr>
            <a:xfrm>
              <a:off x="1953396" y="1804437"/>
              <a:ext cx="0" cy="1725158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</p:spPr>
        </p:sp>
        <p:sp>
          <p:nvSpPr>
            <p:cNvPr id="27665" name="Text Box 21"/>
            <p:cNvSpPr txBox="1"/>
            <p:nvPr/>
          </p:nvSpPr>
          <p:spPr>
            <a:xfrm>
              <a:off x="1642743" y="3428510"/>
              <a:ext cx="739214" cy="6589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  <a:spcBef>
                  <a:spcPct val="50000"/>
                </a:spcBef>
                <a:buFont typeface="Arial" panose="020B0604020202020204" pitchFamily="34" charset="0"/>
              </a:pPr>
              <a:r>
                <a:rPr lang="en-US" altLang="zh-CN" sz="2800" b="1" i="1" dirty="0">
                  <a:latin typeface="Arial" panose="020B0604020202020204" pitchFamily="34" charset="0"/>
                  <a:ea typeface="宋体" panose="02010600030101010101" pitchFamily="2" charset="-122"/>
                  <a:sym typeface="Arial" panose="020B0604020202020204" pitchFamily="34" charset="0"/>
                </a:rPr>
                <a:t>G</a:t>
              </a:r>
              <a:endPara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7421" name="TextBox 20"/>
          <p:cNvSpPr txBox="1"/>
          <p:nvPr/>
        </p:nvSpPr>
        <p:spPr>
          <a:xfrm>
            <a:off x="798830" y="5091430"/>
            <a:ext cx="1033018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重力在物体上的作用点叫做重心。</a:t>
            </a:r>
            <a:endParaRPr lang="zh-CN" altLang="en-US" sz="32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形状规则、质量分布均匀的物体重心在其几何中心上。</a:t>
            </a:r>
            <a:endParaRPr lang="zh-CN" altLang="en-US" sz="32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34817" name="Rectangle 2"/>
          <p:cNvSpPr>
            <a:spLocks noGrp="1" noRot="1"/>
          </p:cNvSpPr>
          <p:nvPr/>
        </p:nvSpPr>
        <p:spPr>
          <a:xfrm>
            <a:off x="798830" y="260350"/>
            <a:ext cx="6558915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b="1" dirty="0">
                <a:latin typeface="汉仪楷体简" panose="02010600000101010101" charset="-122"/>
                <a:ea typeface="汉仪楷体简" panose="02010600000101010101" charset="-122"/>
              </a:rPr>
              <a:t>重力的作用点</a:t>
            </a:r>
            <a:r>
              <a:rPr lang="en-US" altLang="zh-CN" b="1" dirty="0">
                <a:latin typeface="汉仪楷体简" panose="02010600000101010101" charset="-122"/>
                <a:ea typeface="汉仪楷体简" panose="02010600000101010101" charset="-122"/>
              </a:rPr>
              <a:t>——</a:t>
            </a:r>
            <a:r>
              <a:rPr lang="zh-CN" altLang="en-US" b="1" dirty="0">
                <a:latin typeface="汉仪楷体简" panose="02010600000101010101" charset="-128"/>
                <a:ea typeface="汉仪楷体简" panose="02010600000101010101" charset="-128"/>
              </a:rPr>
              <a:t>重心</a:t>
            </a:r>
            <a:endParaRPr lang="zh-CN" altLang="en-US" b="1" dirty="0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2" grpId="0" bldLvl="0" animBg="1"/>
      <p:bldP spid="17" grpId="0" bldLvl="0" animBg="1"/>
      <p:bldP spid="174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9697" name="组合 3"/>
          <p:cNvGrpSpPr/>
          <p:nvPr/>
        </p:nvGrpSpPr>
        <p:grpSpPr>
          <a:xfrm>
            <a:off x="886460" y="638175"/>
            <a:ext cx="11010900" cy="1198880"/>
            <a:chOff x="2031100" y="834674"/>
            <a:chExt cx="9831217" cy="1198215"/>
          </a:xfrm>
        </p:grpSpPr>
        <p:sp>
          <p:nvSpPr>
            <p:cNvPr id="29698" name="TextBox 1"/>
            <p:cNvSpPr txBox="1"/>
            <p:nvPr/>
          </p:nvSpPr>
          <p:spPr>
            <a:xfrm>
              <a:off x="2561149" y="834674"/>
              <a:ext cx="9301168" cy="119821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eaLnBrk="0" hangingPunct="0"/>
              <a:r>
                <a:rPr lang="zh-CN" altLang="en-US" sz="3600" dirty="0">
                  <a:solidFill>
                    <a:schemeClr val="tx1"/>
                  </a:solidFill>
                  <a:latin typeface="汉仪楷体简" panose="02010600000101010101" charset="-128"/>
                  <a:ea typeface="汉仪楷体简" panose="02010600000101010101" charset="-128"/>
                  <a:sym typeface="Arial" panose="020B0604020202020204" pitchFamily="34" charset="0"/>
                </a:rPr>
                <a:t>如何确定质量不均匀、形状不规则物体的重心呢？</a:t>
              </a:r>
              <a:endParaRPr lang="zh-CN" altLang="en-US" sz="36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endParaRPr>
            </a:p>
            <a:p>
              <a:pPr eaLnBrk="0" hangingPunct="0"/>
              <a:endParaRPr lang="zh-CN" altLang="en-US" sz="36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endParaRPr>
            </a:p>
          </p:txBody>
        </p:sp>
        <p:pic>
          <p:nvPicPr>
            <p:cNvPr id="29699" name="Picture 6" descr="？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31100" y="845962"/>
              <a:ext cx="620931" cy="8279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" name="Picture 5" descr="悬挂法测物体的重心位置%20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713" y="1757363"/>
            <a:ext cx="2232025" cy="3895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13" y="1938338"/>
            <a:ext cx="2239962" cy="3817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888" y="2006600"/>
            <a:ext cx="2935287" cy="3781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459288" y="5924550"/>
            <a:ext cx="3567112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用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悬挂法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寻找重心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Text Box 6"/>
          <p:cNvSpPr txBox="1"/>
          <p:nvPr/>
        </p:nvSpPr>
        <p:spPr>
          <a:xfrm>
            <a:off x="947420" y="1117600"/>
            <a:ext cx="80498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36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例：请在图中物体所受重力的示意图。</a:t>
            </a:r>
            <a:endParaRPr lang="zh-CN" altLang="en-US" sz="3600" b="1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pic>
        <p:nvPicPr>
          <p:cNvPr id="31746" name="Picture 2" descr="http://pic.1010jiajiao.com/pic1/2008/08/19/09/200808190925574833874022-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78325" y="3106738"/>
            <a:ext cx="4033838" cy="205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8" y="3811588"/>
            <a:ext cx="2593975" cy="136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8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363" y="3495675"/>
            <a:ext cx="1333500" cy="1155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Line 13"/>
          <p:cNvSpPr/>
          <p:nvPr/>
        </p:nvSpPr>
        <p:spPr>
          <a:xfrm flipH="1" flipV="1">
            <a:off x="1344613" y="3860800"/>
            <a:ext cx="1760537" cy="1154113"/>
          </a:xfrm>
          <a:prstGeom prst="line">
            <a:avLst/>
          </a:prstGeom>
          <a:ln w="28575" cap="flat" cmpd="sng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" name="Line 11"/>
          <p:cNvSpPr/>
          <p:nvPr/>
        </p:nvSpPr>
        <p:spPr>
          <a:xfrm flipV="1">
            <a:off x="1355725" y="3800475"/>
            <a:ext cx="1760538" cy="1203325"/>
          </a:xfrm>
          <a:prstGeom prst="line">
            <a:avLst/>
          </a:prstGeom>
          <a:ln w="28575" cap="flat" cmpd="sng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" name="Line 16"/>
          <p:cNvSpPr/>
          <p:nvPr/>
        </p:nvSpPr>
        <p:spPr>
          <a:xfrm>
            <a:off x="2211388" y="4460875"/>
            <a:ext cx="0" cy="1287463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3" name="Oval 20"/>
          <p:cNvSpPr/>
          <p:nvPr/>
        </p:nvSpPr>
        <p:spPr>
          <a:xfrm>
            <a:off x="6086475" y="3617913"/>
            <a:ext cx="152400" cy="17145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2" name="Line 19"/>
          <p:cNvSpPr/>
          <p:nvPr/>
        </p:nvSpPr>
        <p:spPr>
          <a:xfrm flipH="1" flipV="1">
            <a:off x="6049963" y="3343275"/>
            <a:ext cx="228600" cy="708025"/>
          </a:xfrm>
          <a:prstGeom prst="line">
            <a:avLst/>
          </a:prstGeom>
          <a:ln w="28575" cap="flat" cmpd="sng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" name="Line 18"/>
          <p:cNvSpPr/>
          <p:nvPr/>
        </p:nvSpPr>
        <p:spPr>
          <a:xfrm flipV="1">
            <a:off x="5741988" y="3600450"/>
            <a:ext cx="771525" cy="177800"/>
          </a:xfrm>
          <a:prstGeom prst="line">
            <a:avLst/>
          </a:prstGeom>
          <a:ln w="28575" cap="flat" cmpd="sng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Line 21"/>
          <p:cNvSpPr/>
          <p:nvPr/>
        </p:nvSpPr>
        <p:spPr>
          <a:xfrm>
            <a:off x="6162675" y="3741738"/>
            <a:ext cx="1588" cy="1874837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5" name="Text Box 22"/>
          <p:cNvSpPr txBox="1"/>
          <p:nvPr/>
        </p:nvSpPr>
        <p:spPr>
          <a:xfrm>
            <a:off x="5934075" y="5614988"/>
            <a:ext cx="60960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G</a:t>
            </a:r>
            <a:endParaRPr lang="en-US" altLang="zh-CN" sz="32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Oval 15"/>
          <p:cNvSpPr/>
          <p:nvPr/>
        </p:nvSpPr>
        <p:spPr>
          <a:xfrm flipV="1">
            <a:off x="2130425" y="4354513"/>
            <a:ext cx="161925" cy="166687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0" name="Text Box 17"/>
          <p:cNvSpPr txBox="1"/>
          <p:nvPr/>
        </p:nvSpPr>
        <p:spPr>
          <a:xfrm>
            <a:off x="1987550" y="5616575"/>
            <a:ext cx="60960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G</a:t>
            </a:r>
            <a:endParaRPr lang="en-US" altLang="zh-CN" sz="32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6" name="Line 23"/>
          <p:cNvSpPr/>
          <p:nvPr/>
        </p:nvSpPr>
        <p:spPr>
          <a:xfrm>
            <a:off x="9709150" y="4140200"/>
            <a:ext cx="11113" cy="124460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7" name="Text Box 24"/>
          <p:cNvSpPr txBox="1"/>
          <p:nvPr/>
        </p:nvSpPr>
        <p:spPr>
          <a:xfrm>
            <a:off x="9174163" y="5322888"/>
            <a:ext cx="1550987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G=5N</a:t>
            </a:r>
            <a:endParaRPr lang="en-US" altLang="zh-CN" sz="32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29863" y="4679950"/>
            <a:ext cx="1692275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水平面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609600" y="4995863"/>
            <a:ext cx="985520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2235200" y="4830763"/>
            <a:ext cx="187325" cy="158750"/>
            <a:chOff x="4058355" y="5749131"/>
            <a:chExt cx="186267" cy="159544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4058355" y="5749131"/>
              <a:ext cx="18626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4222523" y="5749131"/>
              <a:ext cx="0" cy="159544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6164263" y="4822825"/>
            <a:ext cx="185737" cy="160338"/>
            <a:chOff x="4058355" y="5749131"/>
            <a:chExt cx="186267" cy="159544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4058355" y="5749131"/>
              <a:ext cx="18626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4233478" y="5749131"/>
              <a:ext cx="0" cy="159544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>
            <a:off x="9720263" y="4833938"/>
            <a:ext cx="187325" cy="160337"/>
            <a:chOff x="4058355" y="5749131"/>
            <a:chExt cx="186267" cy="159544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4058355" y="5749131"/>
              <a:ext cx="18626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4222523" y="5749131"/>
              <a:ext cx="0" cy="159544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5" grpId="0"/>
      <p:bldP spid="8" grpId="0" bldLvl="0" animBg="1"/>
      <p:bldP spid="10" grpId="0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Rectangle 2"/>
          <p:cNvSpPr>
            <a:spLocks noGrp="1" noRot="1"/>
          </p:cNvSpPr>
          <p:nvPr/>
        </p:nvSpPr>
        <p:spPr>
          <a:xfrm>
            <a:off x="864235" y="318135"/>
            <a:ext cx="8650605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b="1" dirty="0">
                <a:latin typeface="汉仪楷体简" panose="02010600000101010101" charset="-122"/>
                <a:ea typeface="汉仪楷体简" panose="02010600000101010101" charset="-122"/>
              </a:rPr>
              <a:t>重心的应用</a:t>
            </a:r>
            <a:r>
              <a:rPr lang="en-US" altLang="zh-CN" b="1" dirty="0">
                <a:latin typeface="汉仪楷体简" panose="02010600000101010101" charset="-122"/>
                <a:ea typeface="汉仪楷体简" panose="02010600000101010101" charset="-122"/>
              </a:rPr>
              <a:t>——</a:t>
            </a:r>
            <a:r>
              <a:rPr lang="zh-CN" altLang="en-US" b="1" dirty="0">
                <a:latin typeface="汉仪楷体简" panose="02010600000101010101" charset="-128"/>
                <a:ea typeface="汉仪楷体简" panose="02010600000101010101" charset="-128"/>
              </a:rPr>
              <a:t>物体的稳定性</a:t>
            </a:r>
            <a:endParaRPr lang="zh-CN" altLang="en-US" b="1" dirty="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r="6042"/>
          <a:stretch>
            <a:fillRect/>
          </a:stretch>
        </p:blipFill>
        <p:spPr>
          <a:xfrm>
            <a:off x="6591935" y="2017395"/>
            <a:ext cx="5052060" cy="34785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95935" y="201739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eaLnBrk="0" hangingPunct="0"/>
            <a:r>
              <a:rPr lang="zh-CN" altLang="en-US" sz="3200" b="1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物体的</a:t>
            </a:r>
            <a:r>
              <a:rPr lang="zh-CN" altLang="en-US" sz="3200" b="1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重心越低</a:t>
            </a:r>
            <a:r>
              <a:rPr lang="zh-CN" altLang="en-US" sz="3200" b="1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，</a:t>
            </a:r>
            <a:r>
              <a:rPr lang="zh-CN" altLang="en-US" sz="3200" b="1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稳定性越好</a:t>
            </a:r>
            <a:r>
              <a:rPr lang="zh-CN" altLang="en-US" sz="3200" b="1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。</a:t>
            </a:r>
            <a:endParaRPr lang="zh-CN" altLang="en-US" sz="3200" b="1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t="12574" b="9423"/>
          <a:stretch>
            <a:fillRect/>
          </a:stretch>
        </p:blipFill>
        <p:spPr>
          <a:xfrm>
            <a:off x="978535" y="3060700"/>
            <a:ext cx="4514850" cy="3521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4357" r="39768" b="7766"/>
          <a:stretch>
            <a:fillRect/>
          </a:stretch>
        </p:blipFill>
        <p:spPr>
          <a:xfrm>
            <a:off x="1919605" y="3012440"/>
            <a:ext cx="3543935" cy="3536315"/>
          </a:xfrm>
          <a:prstGeom prst="rect">
            <a:avLst/>
          </a:prstGeom>
        </p:spPr>
      </p:pic>
      <p:sp>
        <p:nvSpPr>
          <p:cNvPr id="34817" name="Rectangle 2"/>
          <p:cNvSpPr>
            <a:spLocks noGrp="1" noRot="1"/>
          </p:cNvSpPr>
          <p:nvPr/>
        </p:nvSpPr>
        <p:spPr>
          <a:xfrm>
            <a:off x="864235" y="318135"/>
            <a:ext cx="8650605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b="1" dirty="0">
                <a:latin typeface="汉仪楷体简" panose="02010600000101010101" charset="-122"/>
                <a:ea typeface="汉仪楷体简" panose="02010600000101010101" charset="-122"/>
              </a:rPr>
              <a:t>重心的应用</a:t>
            </a:r>
            <a:r>
              <a:rPr lang="en-US" altLang="zh-CN" b="1" dirty="0">
                <a:latin typeface="汉仪楷体简" panose="02010600000101010101" charset="-122"/>
                <a:ea typeface="汉仪楷体简" panose="02010600000101010101" charset="-122"/>
              </a:rPr>
              <a:t>——</a:t>
            </a:r>
            <a:r>
              <a:rPr lang="zh-CN" altLang="en-US" b="1" dirty="0">
                <a:latin typeface="汉仪楷体简" panose="02010600000101010101" charset="-128"/>
                <a:ea typeface="汉仪楷体简" panose="02010600000101010101" charset="-128"/>
              </a:rPr>
              <a:t>物体的稳定性</a:t>
            </a:r>
            <a:endParaRPr lang="zh-CN" altLang="en-US" b="1" dirty="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5935" y="201739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eaLnBrk="0" hangingPunct="0"/>
            <a:r>
              <a:rPr lang="zh-CN" altLang="en-US" sz="3200" b="1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增大</a:t>
            </a:r>
            <a:r>
              <a:rPr lang="zh-CN" altLang="en-US" sz="3200" b="1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支撑面积，稳定性越好</a:t>
            </a:r>
            <a:r>
              <a:rPr lang="zh-CN" altLang="en-US" sz="3200" b="1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。</a:t>
            </a:r>
            <a:endParaRPr lang="zh-CN" altLang="en-US" sz="3200" b="1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rcRect l="4054" t="1258" r="6266"/>
          <a:stretch>
            <a:fillRect/>
          </a:stretch>
        </p:blipFill>
        <p:spPr>
          <a:xfrm>
            <a:off x="8745855" y="623570"/>
            <a:ext cx="2472055" cy="5683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40155" y="840740"/>
            <a:ext cx="9791700" cy="3438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一个中学生的体重约为（</a:t>
            </a: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32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A.5000N        B.500N         C.50N         D.5</a:t>
            </a:r>
            <a:endParaRPr lang="en-US" altLang="zh-CN" sz="32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下图中关于重力的示意图正确的是（</a:t>
            </a: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32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32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32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pic>
        <p:nvPicPr>
          <p:cNvPr id="39938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39875" y="3829050"/>
            <a:ext cx="7613015" cy="1661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TextBox 2"/>
          <p:cNvSpPr txBox="1"/>
          <p:nvPr/>
        </p:nvSpPr>
        <p:spPr>
          <a:xfrm>
            <a:off x="7082473" y="941388"/>
            <a:ext cx="484187" cy="523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B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4" name="TextBox 2"/>
          <p:cNvSpPr txBox="1"/>
          <p:nvPr/>
        </p:nvSpPr>
        <p:spPr>
          <a:xfrm>
            <a:off x="8514398" y="2394903"/>
            <a:ext cx="484187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D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</p:spTree>
    <p:custDataLst>
      <p:tags r:id="rId2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721" name="Picture 25" descr="http://img0.pcgames.com.cn/pcgames/1608/23/6321473_6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7350" y="547688"/>
            <a:ext cx="3313113" cy="178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0" name="AutoShape 35" descr="http://img1.imgtn.bdimg.com/it/u=3597682306,2574841095&amp;fm=214&amp;gp=0.jpg"/>
          <p:cNvSpPr>
            <a:spLocks noChangeAspect="1"/>
          </p:cNvSpPr>
          <p:nvPr/>
        </p:nvSpPr>
        <p:spPr>
          <a:xfrm>
            <a:off x="2136775" y="1066800"/>
            <a:ext cx="268288" cy="2682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/>
            <a:endParaRPr lang="zh-CN" altLang="en-US" sz="16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7171" name="AutoShape 37" descr="http://img1.imgtn.bdimg.com/it/u=3597682306,2574841095&amp;fm=214&amp;gp=0.jpg"/>
          <p:cNvSpPr>
            <a:spLocks noChangeAspect="1"/>
          </p:cNvSpPr>
          <p:nvPr/>
        </p:nvSpPr>
        <p:spPr>
          <a:xfrm>
            <a:off x="2289175" y="1219200"/>
            <a:ext cx="268288" cy="2682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/>
            <a:endParaRPr lang="zh-CN" altLang="en-US" sz="16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pic>
        <p:nvPicPr>
          <p:cNvPr id="29738" name="Picture 42" descr="https://ss3.baidu.com/7LsWdDW5_xN3otqbppnN2DJv/feed/pic/item/9d82d158ccbf6c81ad946b23b73eb13532fa405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950" y="547688"/>
            <a:ext cx="3152775" cy="1770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42" name="Picture 46" descr="http://www.kokojia.com/Public/images/upload/article/2016-03/56d6bfb8c2cb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400" y="3036888"/>
            <a:ext cx="2301875" cy="172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506220" y="2446973"/>
            <a:ext cx="153035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4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苹果落地</a:t>
            </a:r>
            <a:endParaRPr lang="zh-CN" altLang="en-US" sz="24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28870" y="2445385"/>
            <a:ext cx="1849438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4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水往低处流</a:t>
            </a:r>
            <a:endParaRPr lang="zh-CN" altLang="en-US" sz="24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05913" y="2446973"/>
            <a:ext cx="218122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4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篮球最终落地</a:t>
            </a:r>
            <a:endParaRPr lang="zh-CN" altLang="en-US" sz="24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87145" y="5032375"/>
            <a:ext cx="20783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4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刚跳起又落下</a:t>
            </a:r>
            <a:endParaRPr lang="zh-CN" altLang="en-US" sz="24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71515" y="5117465"/>
            <a:ext cx="20548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4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羽毛球落地</a:t>
            </a:r>
            <a:endParaRPr lang="zh-CN" altLang="en-US" sz="24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659938" y="4997450"/>
            <a:ext cx="15287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4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花瓣飘落</a:t>
            </a:r>
            <a:endParaRPr lang="zh-CN" altLang="en-US" sz="24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87463" y="5722938"/>
            <a:ext cx="11171237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   一切物体为什么失去支持后最终都会落向地面呢？</a:t>
            </a:r>
            <a:endParaRPr lang="zh-CN" altLang="en-US" sz="32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pic>
        <p:nvPicPr>
          <p:cNvPr id="3" name="Picture 2" descr="苹果落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/>
          <a:stretch>
            <a:fillRect/>
          </a:stretch>
        </p:blipFill>
        <p:spPr bwMode="auto">
          <a:xfrm>
            <a:off x="790575" y="347345"/>
            <a:ext cx="2574925" cy="19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/>
          <p:nvPr/>
        </p:nvPicPr>
        <p:blipFill>
          <a:blip r:embed="rId5"/>
          <a:stretch>
            <a:fillRect/>
          </a:stretch>
        </p:blipFill>
        <p:spPr>
          <a:xfrm>
            <a:off x="4928870" y="3052445"/>
            <a:ext cx="3257550" cy="1828800"/>
          </a:xfrm>
          <a:prstGeom prst="rect">
            <a:avLst/>
          </a:prstGeom>
        </p:spPr>
      </p:pic>
      <p:pic>
        <p:nvPicPr>
          <p:cNvPr id="10250" name="Picture 10" descr="http://pic.baike.soso.com/p/20120320/20120320105133-187683237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r="4774"/>
          <a:stretch>
            <a:fillRect/>
          </a:stretch>
        </p:blipFill>
        <p:spPr bwMode="auto">
          <a:xfrm>
            <a:off x="790575" y="2907665"/>
            <a:ext cx="2924175" cy="208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  <p:bldP spid="31" grpId="0"/>
      <p:bldP spid="32" grpId="0"/>
      <p:bldP spid="33" grpId="0"/>
      <p:bldP spid="3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40155" y="840740"/>
            <a:ext cx="9791700" cy="367411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24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、踢足球是青少年喜爱的一项体育运动。如图是在水平地面上滚动的足球，不考虑空气阻力，请你画出足球所受力的示意图。</a:t>
            </a:r>
            <a:endParaRPr lang="zh-CN" altLang="en-US" sz="24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4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、如图，一木块静止在斜面上，请画出木块所受的支持力和重力的示意图。</a:t>
            </a:r>
            <a:endParaRPr lang="zh-CN" altLang="en-US" sz="24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32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32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pic>
        <p:nvPicPr>
          <p:cNvPr id="44035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0375" y="4035425"/>
            <a:ext cx="2119313" cy="1314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6" name="Picture 5" descr="http://daan.1010pic.com/pic1/files/down/test/2014/10/05/05/2014100505175770200866.files/image002.jp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88200" y="3663950"/>
            <a:ext cx="3073400" cy="205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Oval 15"/>
          <p:cNvSpPr/>
          <p:nvPr/>
        </p:nvSpPr>
        <p:spPr>
          <a:xfrm flipV="1">
            <a:off x="2627313" y="4514850"/>
            <a:ext cx="161925" cy="16668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1" name="Line 21"/>
          <p:cNvSpPr/>
          <p:nvPr/>
        </p:nvSpPr>
        <p:spPr>
          <a:xfrm flipV="1">
            <a:off x="2722563" y="3663950"/>
            <a:ext cx="9525" cy="93345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3" name="TextBox 8"/>
          <p:cNvSpPr txBox="1"/>
          <p:nvPr/>
        </p:nvSpPr>
        <p:spPr>
          <a:xfrm>
            <a:off x="2466975" y="3287713"/>
            <a:ext cx="415925" cy="523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F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5" name="Line 21"/>
          <p:cNvSpPr/>
          <p:nvPr/>
        </p:nvSpPr>
        <p:spPr>
          <a:xfrm>
            <a:off x="2719388" y="4613275"/>
            <a:ext cx="0" cy="969963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6" name="TextBox 10"/>
          <p:cNvSpPr txBox="1"/>
          <p:nvPr/>
        </p:nvSpPr>
        <p:spPr>
          <a:xfrm>
            <a:off x="2501900" y="5583238"/>
            <a:ext cx="414338" cy="522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G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7" name="Line 13"/>
          <p:cNvSpPr/>
          <p:nvPr/>
        </p:nvSpPr>
        <p:spPr>
          <a:xfrm flipH="1">
            <a:off x="8231188" y="4311650"/>
            <a:ext cx="1025525" cy="3175"/>
          </a:xfrm>
          <a:prstGeom prst="line">
            <a:avLst/>
          </a:prstGeom>
          <a:ln w="28575" cap="flat" cmpd="sng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" name="Line 13"/>
          <p:cNvSpPr/>
          <p:nvPr/>
        </p:nvSpPr>
        <p:spPr>
          <a:xfrm flipH="1">
            <a:off x="8624888" y="3822700"/>
            <a:ext cx="282575" cy="962025"/>
          </a:xfrm>
          <a:prstGeom prst="line">
            <a:avLst/>
          </a:prstGeom>
          <a:ln w="28575" cap="flat" cmpd="sng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9" name="Oval 15"/>
          <p:cNvSpPr/>
          <p:nvPr/>
        </p:nvSpPr>
        <p:spPr>
          <a:xfrm flipV="1">
            <a:off x="8689975" y="4229100"/>
            <a:ext cx="161925" cy="16668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30" name="Line 21"/>
          <p:cNvSpPr/>
          <p:nvPr/>
        </p:nvSpPr>
        <p:spPr>
          <a:xfrm flipH="1" flipV="1">
            <a:off x="8253413" y="3549650"/>
            <a:ext cx="531812" cy="765175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31" name="TextBox 15"/>
          <p:cNvSpPr txBox="1"/>
          <p:nvPr/>
        </p:nvSpPr>
        <p:spPr>
          <a:xfrm>
            <a:off x="7839075" y="3443288"/>
            <a:ext cx="414338" cy="523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F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32" name="Line 21"/>
          <p:cNvSpPr/>
          <p:nvPr/>
        </p:nvSpPr>
        <p:spPr>
          <a:xfrm>
            <a:off x="8785225" y="4344988"/>
            <a:ext cx="0" cy="1500187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</p:spTree>
    <p:custDataLst>
      <p:tags r:id="rId2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  <p:bldP spid="26" grpId="0"/>
      <p:bldP spid="29" grpId="0" bldLvl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40155" y="840740"/>
            <a:ext cx="9791700" cy="3438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、为了制作一座高度为</a:t>
            </a: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H 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的立方体实心塑像基座，先用同样的材料制作一个高度为</a:t>
            </a: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h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，重为</a:t>
            </a: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G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的实心样品。那么这座实心塑像基座的密度为</a:t>
            </a:r>
            <a:r>
              <a:rPr 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__________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，重为</a:t>
            </a:r>
            <a:r>
              <a:rPr 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_________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32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32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pic>
        <p:nvPicPr>
          <p:cNvPr id="27655" name="Pictur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64283" y="2345690"/>
            <a:ext cx="611187" cy="576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6" name="Picture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74963" y="3062923"/>
            <a:ext cx="450850" cy="57943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Rectangle 2"/>
          <p:cNvSpPr>
            <a:spLocks noGrp="1" noRot="1"/>
          </p:cNvSpPr>
          <p:nvPr/>
        </p:nvSpPr>
        <p:spPr>
          <a:xfrm>
            <a:off x="1333183" y="318135"/>
            <a:ext cx="58547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3600" b="1" dirty="0">
                <a:latin typeface="汉仪楷体简" panose="02010600000101010101" charset="-122"/>
                <a:ea typeface="汉仪楷体简" panose="02010600000101010101" charset="-122"/>
              </a:rPr>
              <a:t>重力与质量的区别</a:t>
            </a:r>
            <a:endParaRPr lang="zh-CN" altLang="en-US" sz="3600" b="1" dirty="0">
              <a:latin typeface="汉仪楷体简" panose="02010600000101010101" charset="-122"/>
              <a:ea typeface="汉仪楷体简" panose="02010600000101010101" charset="-122"/>
            </a:endParaRPr>
          </a:p>
        </p:txBody>
      </p:sp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1333500" y="1292225"/>
            <a:ext cx="9415780" cy="140208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同样一个人，天宫空间站时重力为零，在</a:t>
            </a:r>
            <a:r>
              <a:rPr kumimoji="0" lang="zh-CN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2"/>
                <a:sym typeface="+mn-ea"/>
              </a:rPr>
              <a:t>月球上受到的重力是地球上受到重力的</a:t>
            </a:r>
            <a:r>
              <a:rPr kumimoji="0" lang="en-US" altLang="zh-CN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2"/>
                <a:sym typeface="+mn-ea"/>
              </a:rPr>
              <a:t>1/6</a:t>
            </a:r>
            <a:r>
              <a:rPr kumimoji="0" lang="zh-CN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2"/>
                <a:sym typeface="+mn-ea"/>
              </a:rPr>
              <a:t>，可质量始终不变。</a:t>
            </a:r>
            <a:endParaRPr kumimoji="0" lang="zh-CN" alt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2"/>
              <a:sym typeface="+mn-ea"/>
            </a:endParaRPr>
          </a:p>
        </p:txBody>
      </p:sp>
      <p:pic>
        <p:nvPicPr>
          <p:cNvPr id="22" name="图片 21"/>
          <p:cNvPicPr/>
          <p:nvPr/>
        </p:nvPicPr>
        <p:blipFill>
          <a:blip r:embed="rId1"/>
          <a:stretch>
            <a:fillRect/>
          </a:stretch>
        </p:blipFill>
        <p:spPr>
          <a:xfrm>
            <a:off x="7098665" y="3636645"/>
            <a:ext cx="4286250" cy="2857500"/>
          </a:xfrm>
          <a:prstGeom prst="rect">
            <a:avLst/>
          </a:prstGeom>
        </p:spPr>
      </p:pic>
      <p:pic>
        <p:nvPicPr>
          <p:cNvPr id="23" name="图片 22" descr="R-C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965" y="3637280"/>
            <a:ext cx="5113655" cy="28568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charRg st="44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6979">
                                            <p:txEl>
                                              <p:charRg st="44" end="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32050" y="857250"/>
            <a:ext cx="83489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/>
            <a:r>
              <a:rPr lang="en-US" altLang="en-US" sz="32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如果没有重力我们的生活会是什么样子？</a:t>
            </a:r>
            <a:endParaRPr lang="en-US" altLang="en-US" sz="32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pic>
        <p:nvPicPr>
          <p:cNvPr id="3" name="空间站的重力情况 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40790" y="1687195"/>
            <a:ext cx="9333230" cy="50018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520700" y="241300"/>
          <a:ext cx="11112500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文档" r:id="rId1" imgW="5486400" imgH="3197225" progId="Word.Document.12">
                  <p:embed/>
                </p:oleObj>
              </mc:Choice>
              <mc:Fallback>
                <p:oleObj name="文档" r:id="rId1" imgW="5486400" imgH="3197225" progId="Word.Document.12">
                  <p:embed/>
                  <p:pic>
                    <p:nvPicPr>
                      <p:cNvPr id="0" name="图片 2765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20700" y="241300"/>
                        <a:ext cx="11112500" cy="647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椭圆 10"/>
          <p:cNvSpPr/>
          <p:nvPr/>
        </p:nvSpPr>
        <p:spPr>
          <a:xfrm>
            <a:off x="5189855" y="2233930"/>
            <a:ext cx="685800" cy="68580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955040" y="3959225"/>
            <a:ext cx="287655" cy="287655"/>
          </a:xfrm>
          <a:prstGeom prst="ellipse">
            <a:avLst/>
          </a:prstGeom>
          <a:solidFill>
            <a:srgbClr val="FFDA8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8655" y="2293620"/>
            <a:ext cx="156210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感</a:t>
            </a:r>
            <a:endParaRPr lang="zh-CN" altLang="en-US" sz="9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705735" y="3353435"/>
            <a:ext cx="386080" cy="38608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7242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学习全力以赴，未来必不辜负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11455400" y="1836420"/>
            <a:ext cx="0" cy="33191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25170" y="3635375"/>
            <a:ext cx="4801870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en-US" altLang="zh-CN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THASNKS</a:t>
            </a:r>
            <a:endParaRPr lang="en-US" altLang="zh-CN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590550" y="3124200"/>
            <a:ext cx="5343525" cy="249555"/>
          </a:xfrm>
          <a:custGeom>
            <a:avLst/>
            <a:gdLst>
              <a:gd name="connisteX0" fmla="*/ 0 w 5343525"/>
              <a:gd name="connsiteY0" fmla="*/ 19097 h 249518"/>
              <a:gd name="connisteX1" fmla="*/ 1704975 w 5343525"/>
              <a:gd name="connsiteY1" fmla="*/ 228647 h 249518"/>
              <a:gd name="connisteX2" fmla="*/ 2771775 w 5343525"/>
              <a:gd name="connsiteY2" fmla="*/ 47 h 249518"/>
              <a:gd name="connisteX3" fmla="*/ 4048125 w 5343525"/>
              <a:gd name="connsiteY3" fmla="*/ 247697 h 249518"/>
              <a:gd name="connisteX4" fmla="*/ 5343525 w 5343525"/>
              <a:gd name="connsiteY4" fmla="*/ 95297 h 24951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5343525" h="249518">
                <a:moveTo>
                  <a:pt x="0" y="19097"/>
                </a:moveTo>
                <a:cubicBezTo>
                  <a:pt x="319405" y="65452"/>
                  <a:pt x="1150620" y="232457"/>
                  <a:pt x="1704975" y="228647"/>
                </a:cubicBezTo>
                <a:cubicBezTo>
                  <a:pt x="2259330" y="224837"/>
                  <a:pt x="2303145" y="-3763"/>
                  <a:pt x="2771775" y="47"/>
                </a:cubicBezTo>
                <a:cubicBezTo>
                  <a:pt x="3240405" y="3857"/>
                  <a:pt x="3533775" y="228647"/>
                  <a:pt x="4048125" y="247697"/>
                </a:cubicBezTo>
                <a:cubicBezTo>
                  <a:pt x="4562475" y="266747"/>
                  <a:pt x="5109845" y="130857"/>
                  <a:pt x="5343525" y="95297"/>
                </a:cubicBezTo>
              </a:path>
            </a:pathLst>
          </a:custGeom>
          <a:noFill/>
          <a:ln w="50800">
            <a:solidFill>
              <a:srgbClr val="FFDA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21540000">
            <a:off x="3281045" y="2385060"/>
            <a:ext cx="17202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谢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TextBox 9"/>
          <p:cNvSpPr txBox="1"/>
          <p:nvPr/>
        </p:nvSpPr>
        <p:spPr>
          <a:xfrm>
            <a:off x="466090" y="598805"/>
            <a:ext cx="112591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   </a:t>
            </a: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由于地球的吸引而使物体受到的力叫做</a:t>
            </a:r>
            <a:r>
              <a:rPr lang="zh-CN" altLang="en-US" sz="3600" b="1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重力</a:t>
            </a:r>
            <a:r>
              <a:rPr lang="zh-CN" altLang="en-US" sz="3600" b="1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，</a:t>
            </a:r>
            <a:r>
              <a:rPr lang="zh-CN" altLang="en-US" sz="36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用</a:t>
            </a:r>
            <a:r>
              <a:rPr lang="en-US" altLang="zh-CN" sz="3600" b="1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G</a:t>
            </a:r>
            <a:r>
              <a:rPr lang="zh-CN" altLang="en-US" sz="36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表示</a:t>
            </a:r>
            <a:r>
              <a:rPr lang="zh-CN" altLang="en-US" sz="32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。</a:t>
            </a:r>
            <a:endParaRPr lang="zh-CN" altLang="en-US" sz="3200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345" y="3559175"/>
            <a:ext cx="598678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地球附近的一切物体都受到重力的作用，包括看不见的空气。</a:t>
            </a:r>
            <a:endParaRPr lang="zh-CN" altLang="en-US" sz="32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687830" y="598805"/>
            <a:ext cx="884555" cy="7664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564380" y="598805"/>
            <a:ext cx="874395" cy="7245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814705" y="1490980"/>
            <a:ext cx="2707005" cy="963295"/>
            <a:chOff x="1092668" y="4109156"/>
            <a:chExt cx="2412156" cy="963832"/>
          </a:xfrm>
        </p:grpSpPr>
        <p:sp>
          <p:nvSpPr>
            <p:cNvPr id="19" name="上箭头标注 18"/>
            <p:cNvSpPr/>
            <p:nvPr/>
          </p:nvSpPr>
          <p:spPr>
            <a:xfrm>
              <a:off x="1399823" y="4109156"/>
              <a:ext cx="1693333" cy="948266"/>
            </a:xfrm>
            <a:prstGeom prst="upArrow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209" name="TextBox 19"/>
            <p:cNvSpPr txBox="1">
              <a:spLocks noChangeArrowheads="1"/>
            </p:cNvSpPr>
            <p:nvPr/>
          </p:nvSpPr>
          <p:spPr bwMode="auto">
            <a:xfrm>
              <a:off x="1092668" y="4489098"/>
              <a:ext cx="2412156" cy="583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汉仪楷体简" panose="02010600000101010101" charset="-128"/>
                  <a:ea typeface="汉仪楷体简" panose="02010600000101010101" charset="-128"/>
                  <a:cs typeface="+mn-cs"/>
                  <a:sym typeface="Arial" panose="020B0604020202020204" pitchFamily="34" charset="0"/>
                </a:rPr>
                <a:t>施力物体</a:t>
              </a:r>
              <a:endParaRPr kumimoji="0" lang="zh-CN" altLang="en-US" sz="32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928745" y="1475105"/>
            <a:ext cx="2188845" cy="963907"/>
            <a:chOff x="1399823" y="4109156"/>
            <a:chExt cx="1693333" cy="962761"/>
          </a:xfrm>
        </p:grpSpPr>
        <p:sp>
          <p:nvSpPr>
            <p:cNvPr id="24" name="上箭头标注 23"/>
            <p:cNvSpPr/>
            <p:nvPr/>
          </p:nvSpPr>
          <p:spPr>
            <a:xfrm>
              <a:off x="1399823" y="4109156"/>
              <a:ext cx="1693333" cy="948266"/>
            </a:xfrm>
            <a:prstGeom prst="upArrow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207" name="TextBox 24"/>
            <p:cNvSpPr txBox="1">
              <a:spLocks noChangeArrowheads="1"/>
            </p:cNvSpPr>
            <p:nvPr/>
          </p:nvSpPr>
          <p:spPr bwMode="auto">
            <a:xfrm>
              <a:off x="1411111" y="4489046"/>
              <a:ext cx="1636889" cy="582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汉仪楷体简" panose="02010600000101010101" charset="-128"/>
                  <a:ea typeface="汉仪楷体简" panose="02010600000101010101" charset="-128"/>
                  <a:cs typeface="+mn-cs"/>
                  <a:sym typeface="Arial" panose="020B0604020202020204" pitchFamily="34" charset="0"/>
                </a:rPr>
                <a:t>受力物体</a:t>
              </a:r>
              <a:endParaRPr kumimoji="0" lang="zh-CN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8434" name="图片 3" descr="1604255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845435"/>
            <a:ext cx="5197475" cy="339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1016000" y="607695"/>
            <a:ext cx="9902190" cy="2514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2"/>
                <a:sym typeface="+mn-ea"/>
              </a:rPr>
              <a:t>大量的生活经验告诉我们，质量越大的物体，举起时所用的力更大，也就是说物体质量越大，物体所受的重力也越大。</a:t>
            </a:r>
            <a:endParaRPr kumimoji="0" lang="zh-CN" altLang="en-US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2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zh-CN" altLang="en-US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2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zh-CN" altLang="en-US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2"/>
              <a:sym typeface="+mn-ea"/>
            </a:endParaRPr>
          </a:p>
        </p:txBody>
      </p:sp>
      <p:pic>
        <p:nvPicPr>
          <p:cNvPr id="22" name="图片 21"/>
          <p:cNvPicPr/>
          <p:nvPr/>
        </p:nvPicPr>
        <p:blipFill>
          <a:blip r:embed="rId1"/>
          <a:stretch>
            <a:fillRect/>
          </a:stretch>
        </p:blipFill>
        <p:spPr>
          <a:xfrm>
            <a:off x="1016000" y="3300095"/>
            <a:ext cx="4514850" cy="30099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145" y="3300095"/>
            <a:ext cx="4155440" cy="30359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Rectangle 2"/>
          <p:cNvSpPr>
            <a:spLocks noGrp="1" noRot="1"/>
          </p:cNvSpPr>
          <p:nvPr/>
        </p:nvSpPr>
        <p:spPr>
          <a:xfrm>
            <a:off x="1333183" y="318135"/>
            <a:ext cx="58547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3600" b="1" dirty="0">
                <a:latin typeface="汉仪楷体简" panose="02010600000101010101" charset="-122"/>
                <a:ea typeface="汉仪楷体简" panose="02010600000101010101" charset="-122"/>
              </a:rPr>
              <a:t>探究重力与质量的关系</a:t>
            </a:r>
            <a:endParaRPr lang="zh-CN" altLang="en-US" sz="3600" b="1" dirty="0">
              <a:latin typeface="汉仪楷体简" panose="02010600000101010101" charset="-122"/>
              <a:ea typeface="汉仪楷体简" panose="02010600000101010101" charset="-122"/>
            </a:endParaRPr>
          </a:p>
        </p:txBody>
      </p:sp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1115695" y="1540510"/>
            <a:ext cx="5691505" cy="455866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2"/>
                <a:sym typeface="+mn-ea"/>
              </a:rPr>
              <a:t>把物体悬挂在竖直的弹簧测力计下端的挂钩上，当测力计和物体都静止时，弹簧测力计的示数就等于物体所受重力大小。</a:t>
            </a:r>
            <a:endParaRPr kumimoji="0" lang="zh-CN" alt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2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zh-CN" alt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2"/>
              <a:sym typeface="+mn-ea"/>
            </a:endParaRPr>
          </a:p>
        </p:txBody>
      </p:sp>
      <p:pic>
        <p:nvPicPr>
          <p:cNvPr id="2" name="图片 16387" descr="13 2 2911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630" y="1308418"/>
            <a:ext cx="12080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6388" descr="13 2 29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030" y="1460818"/>
            <a:ext cx="11207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6389" descr="13 2 29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830" y="1460818"/>
            <a:ext cx="11080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charRg st="44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6979">
                                            <p:txEl>
                                              <p:charRg st="44" end="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矩形 1"/>
          <p:cNvSpPr/>
          <p:nvPr/>
        </p:nvSpPr>
        <p:spPr>
          <a:xfrm>
            <a:off x="547370" y="452755"/>
            <a:ext cx="11100435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以质量为横坐标、重力为纵坐标描点。连接这些点，你发现什么？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15362" name="文本框 24580"/>
          <p:cNvSpPr txBox="1"/>
          <p:nvPr/>
        </p:nvSpPr>
        <p:spPr>
          <a:xfrm>
            <a:off x="1389063" y="5364163"/>
            <a:ext cx="720725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0.05</a:t>
            </a:r>
            <a:endParaRPr lang="en-US" altLang="zh-CN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15363" name="文本框 24581"/>
          <p:cNvSpPr txBox="1"/>
          <p:nvPr/>
        </p:nvSpPr>
        <p:spPr>
          <a:xfrm>
            <a:off x="355600" y="4246563"/>
            <a:ext cx="6096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0.5</a:t>
            </a:r>
            <a:endParaRPr lang="en-US" altLang="zh-CN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15364" name="文本框 24584"/>
          <p:cNvSpPr txBox="1"/>
          <p:nvPr/>
        </p:nvSpPr>
        <p:spPr>
          <a:xfrm>
            <a:off x="496888" y="3298825"/>
            <a:ext cx="3810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1</a:t>
            </a:r>
            <a:endParaRPr lang="en-US" altLang="zh-CN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15365" name="文本框 24585"/>
          <p:cNvSpPr txBox="1"/>
          <p:nvPr/>
        </p:nvSpPr>
        <p:spPr>
          <a:xfrm>
            <a:off x="2408238" y="5362575"/>
            <a:ext cx="6096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0.1</a:t>
            </a:r>
            <a:endParaRPr lang="en-US" altLang="zh-CN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15366" name="文本框 24586"/>
          <p:cNvSpPr txBox="1"/>
          <p:nvPr/>
        </p:nvSpPr>
        <p:spPr>
          <a:xfrm>
            <a:off x="3313430" y="5362575"/>
            <a:ext cx="8274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0.15</a:t>
            </a:r>
            <a:endParaRPr lang="en-US" altLang="zh-CN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15367" name="文本框 24587"/>
          <p:cNvSpPr txBox="1"/>
          <p:nvPr/>
        </p:nvSpPr>
        <p:spPr>
          <a:xfrm>
            <a:off x="347663" y="2346325"/>
            <a:ext cx="5334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1.5</a:t>
            </a:r>
            <a:endParaRPr lang="en-US" altLang="zh-CN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grpSp>
        <p:nvGrpSpPr>
          <p:cNvPr id="15368" name="组合 93"/>
          <p:cNvGrpSpPr/>
          <p:nvPr/>
        </p:nvGrpSpPr>
        <p:grpSpPr>
          <a:xfrm>
            <a:off x="771525" y="1652588"/>
            <a:ext cx="3846513" cy="3748087"/>
            <a:chOff x="1538" y="2197"/>
            <a:chExt cx="6058" cy="5903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1546" y="2665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1546" y="2967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1546" y="3267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1546" y="3570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1546" y="3872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1546" y="4175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1546" y="4477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1546" y="4777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1546" y="5080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1546" y="5382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1546" y="5685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1546" y="5985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1546" y="6287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1546" y="6590"/>
              <a:ext cx="5428" cy="0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>
              <a:off x="1546" y="6892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1546" y="7195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>
              <a:off x="1546" y="7495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>
              <a:off x="1546" y="7797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>
              <a:off x="1546" y="8100"/>
              <a:ext cx="6050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1538" y="2197"/>
              <a:ext cx="0" cy="589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rot="16200000">
              <a:off x="-874" y="5370"/>
              <a:ext cx="5425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rot="16200000">
              <a:off x="-571" y="5370"/>
              <a:ext cx="5425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rot="16200000">
              <a:off x="-269" y="5370"/>
              <a:ext cx="5425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rot="16200000">
              <a:off x="27" y="5370"/>
              <a:ext cx="5425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rot="16200000">
              <a:off x="329" y="5370"/>
              <a:ext cx="5425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rot="16200000">
              <a:off x="629" y="5370"/>
              <a:ext cx="5425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rot="16200000">
              <a:off x="932" y="5370"/>
              <a:ext cx="5425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rot="16200000">
              <a:off x="1234" y="5370"/>
              <a:ext cx="5425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16200000">
              <a:off x="1537" y="5370"/>
              <a:ext cx="5425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16200000">
              <a:off x="1840" y="5370"/>
              <a:ext cx="5425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16200000">
              <a:off x="2140" y="5370"/>
              <a:ext cx="5425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16200000">
              <a:off x="2442" y="5370"/>
              <a:ext cx="5425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16200000">
              <a:off x="2745" y="5370"/>
              <a:ext cx="5425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16200000">
              <a:off x="3047" y="5370"/>
              <a:ext cx="5425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rot="16200000">
              <a:off x="3347" y="5370"/>
              <a:ext cx="5425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rot="16200000">
              <a:off x="3650" y="5370"/>
              <a:ext cx="5425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rot="16200000">
              <a:off x="3952" y="5370"/>
              <a:ext cx="5425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rot="16200000">
              <a:off x="4255" y="5370"/>
              <a:ext cx="5425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07" name="文本框 24581"/>
          <p:cNvSpPr txBox="1"/>
          <p:nvPr/>
        </p:nvSpPr>
        <p:spPr>
          <a:xfrm>
            <a:off x="466725" y="5362575"/>
            <a:ext cx="6096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i="1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O</a:t>
            </a:r>
            <a:endParaRPr lang="en-US" altLang="zh-CN" i="1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15408" name="文本框 24587"/>
          <p:cNvSpPr txBox="1"/>
          <p:nvPr/>
        </p:nvSpPr>
        <p:spPr>
          <a:xfrm>
            <a:off x="868363" y="1363663"/>
            <a:ext cx="731837" cy="398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sz="2000" i="1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G</a:t>
            </a:r>
            <a:r>
              <a:rPr lang="en-US" altLang="zh-CN" sz="20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/N</a:t>
            </a:r>
            <a:endParaRPr lang="en-US" altLang="zh-CN" sz="20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15409" name="文本框 24587"/>
          <p:cNvSpPr txBox="1"/>
          <p:nvPr/>
        </p:nvSpPr>
        <p:spPr>
          <a:xfrm>
            <a:off x="3913188" y="5495925"/>
            <a:ext cx="731837" cy="398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sz="2000" i="1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m</a:t>
            </a:r>
            <a:r>
              <a:rPr lang="en-US" altLang="zh-CN" sz="20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/kg</a:t>
            </a:r>
            <a:endParaRPr lang="en-US" altLang="zh-CN" sz="20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1655763" y="4370388"/>
            <a:ext cx="141287" cy="14287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2619375" y="3425825"/>
            <a:ext cx="141288" cy="14128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92" name="椭圆 91"/>
          <p:cNvSpPr/>
          <p:nvPr/>
        </p:nvSpPr>
        <p:spPr>
          <a:xfrm>
            <a:off x="3582988" y="2459038"/>
            <a:ext cx="142875" cy="141287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93" name="直接连接符 92"/>
          <p:cNvSpPr/>
          <p:nvPr/>
        </p:nvSpPr>
        <p:spPr>
          <a:xfrm flipV="1">
            <a:off x="760413" y="2271713"/>
            <a:ext cx="3162300" cy="312420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5007610" y="1762760"/>
          <a:ext cx="6699250" cy="420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文档" r:id="rId1" imgW="5271135" imgH="2787650" progId="Word.Document.12">
                  <p:embed/>
                </p:oleObj>
              </mc:Choice>
              <mc:Fallback>
                <p:oleObj name="文档" r:id="rId1" imgW="5271135" imgH="2787650" progId="Word.Document.12">
                  <p:embed/>
                  <p:pic>
                    <p:nvPicPr>
                      <p:cNvPr id="0" name="图片 1024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007610" y="1762760"/>
                        <a:ext cx="6699250" cy="420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0006330" y="2715895"/>
            <a:ext cx="673100" cy="3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9.8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0006330" y="3567430"/>
            <a:ext cx="673100" cy="3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9.8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0085705" y="4370705"/>
            <a:ext cx="673100" cy="3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9.8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8058150" y="2575560"/>
            <a:ext cx="737870" cy="65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0.49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8058150" y="3425825"/>
            <a:ext cx="781685" cy="65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0.98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8058150" y="4204970"/>
            <a:ext cx="781685" cy="65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1.47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973320" y="4862830"/>
            <a:ext cx="6652260" cy="794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4" name="Rectangle 40"/>
          <p:cNvSpPr>
            <a:spLocks noChangeArrowheads="1"/>
          </p:cNvSpPr>
          <p:nvPr/>
        </p:nvSpPr>
        <p:spPr bwMode="auto">
          <a:xfrm>
            <a:off x="1887855" y="704850"/>
            <a:ext cx="8388350" cy="81597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noFill/>
            <a:miter lim="800000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 结论：物体所受的重力跟它的质量成正比。</a:t>
            </a:r>
            <a:endParaRPr kumimoji="0" lang="zh-CN" altLang="en-US" sz="320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1778318" y="1874203"/>
            <a:ext cx="7573963" cy="20332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（</a:t>
            </a:r>
            <a:r>
              <a:rPr kumimoji="0" lang="en-US" altLang="zh-CN" sz="28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1</a:t>
            </a:r>
            <a:r>
              <a:rPr kumimoji="0" lang="zh-CN" altLang="en-US" sz="28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）重力与质量的比值大约是</a:t>
            </a:r>
            <a:r>
              <a:rPr kumimoji="0" lang="en-US" altLang="zh-CN" sz="28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9.8N/kg</a:t>
            </a:r>
            <a:r>
              <a:rPr kumimoji="0" lang="zh-CN" altLang="en-US" sz="28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。</a:t>
            </a:r>
            <a:endParaRPr kumimoji="0" lang="en-US" altLang="zh-CN" sz="280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  <a:p>
            <a:pPr marL="458470" marR="0" lvl="0" indent="-458470" algn="l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 (2</a:t>
            </a:r>
            <a:r>
              <a:rPr kumimoji="0" lang="zh-CN" altLang="en-US" sz="28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）如果用</a:t>
            </a:r>
            <a:r>
              <a:rPr kumimoji="0" lang="en-US" altLang="zh-CN" sz="2800" i="1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g</a:t>
            </a:r>
            <a:r>
              <a:rPr kumimoji="0" lang="zh-CN" altLang="en-US" sz="28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表示这个比值，重力与质量的关系可以写成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96" name="文本框 26626"/>
          <p:cNvSpPr txBox="1"/>
          <p:nvPr/>
        </p:nvSpPr>
        <p:spPr>
          <a:xfrm>
            <a:off x="5874068" y="3320415"/>
            <a:ext cx="823912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或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3293" y="3102928"/>
            <a:ext cx="1041400" cy="909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980" y="3342640"/>
            <a:ext cx="1227138" cy="468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Text Box 11"/>
          <p:cNvSpPr txBox="1"/>
          <p:nvPr/>
        </p:nvSpPr>
        <p:spPr>
          <a:xfrm>
            <a:off x="1952943" y="4261168"/>
            <a:ext cx="6043612" cy="73723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  <a:spcBef>
                <a:spcPct val="50000"/>
              </a:spcBef>
              <a:buSzPct val="70000"/>
              <a:buFont typeface="Wingdings" panose="05000000000000000000" pitchFamily="2" charset="2"/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你能说出</a:t>
            </a:r>
            <a:r>
              <a:rPr lang="en-US" altLang="zh-CN" sz="2800" i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g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 =9.8N/kg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的物理意义吗？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101" name="Text Box 13"/>
          <p:cNvSpPr txBox="1"/>
          <p:nvPr/>
        </p:nvSpPr>
        <p:spPr>
          <a:xfrm>
            <a:off x="1887538" y="5352415"/>
            <a:ext cx="6426200" cy="73723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  <a:spcBef>
                <a:spcPct val="50000"/>
              </a:spcBef>
              <a:buSzPct val="70000"/>
              <a:buFont typeface="Wingdings" panose="05000000000000000000" pitchFamily="2" charset="2"/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质量为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1kg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的物体受到的重力为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9.8N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。</a:t>
            </a:r>
            <a:endParaRPr lang="en-US" altLang="zh-CN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ldLvl="0" animBg="1"/>
      <p:bldP spid="95" grpId="0"/>
      <p:bldP spid="96" grpId="0"/>
      <p:bldP spid="100" grpId="0"/>
      <p:bldP spid="10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519113" y="490538"/>
          <a:ext cx="11416936" cy="232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文档" r:id="rId1" imgW="5271135" imgH="1076325" progId="Word.Document.12">
                  <p:embed/>
                </p:oleObj>
              </mc:Choice>
              <mc:Fallback>
                <p:oleObj name="文档" r:id="rId1" imgW="5271135" imgH="1076325" progId="Word.Document.12">
                  <p:embed/>
                  <p:pic>
                    <p:nvPicPr>
                      <p:cNvPr id="0" name="图片 1229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19113" y="490538"/>
                        <a:ext cx="11416936" cy="2328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633413" y="2336800"/>
          <a:ext cx="11332795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文档" r:id="rId3" imgW="5271135" imgH="1753870" progId="Word.Document.12">
                  <p:embed/>
                </p:oleObj>
              </mc:Choice>
              <mc:Fallback>
                <p:oleObj name="文档" r:id="rId3" imgW="5271135" imgH="1753870" progId="Word.Document.12">
                  <p:embed/>
                  <p:pic>
                    <p:nvPicPr>
                      <p:cNvPr id="0" name="图片 1229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3413" y="2336800"/>
                        <a:ext cx="11332795" cy="377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860" y="3629025"/>
            <a:ext cx="3912235" cy="2608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40155" y="840740"/>
            <a:ext cx="9791700" cy="189611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、一辆载重汽车的质量是</a:t>
            </a: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3t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，则这辆汽车受到的重力是多少</a:t>
            </a: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N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？（</a:t>
            </a: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g=10N/kg</a:t>
            </a:r>
            <a:r>
              <a:rPr lang="zh-CN" altLang="en-US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en-US" altLang="zh-CN" sz="32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</a:t>
            </a:r>
            <a:endParaRPr lang="en-US" altLang="zh-CN" sz="32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DOCER_RESOURCE_TRACE_INFO" val="{&quot;id&quot;:&quot;26513309&quot;,&quot;origin&quot;:0,&quot;type&quot;:&quot;pictures&quot;,&quot;user&quot;:&quot;425579029&quot;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02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103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0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5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06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07.xml><?xml version="1.0" encoding="utf-8"?>
<p:tagLst xmlns:p="http://schemas.openxmlformats.org/presentationml/2006/main">
  <p:tag name="COMMONDATA" val="eyJoZGlkIjoiMGM3ZDNiNjQ5MjMwNGE4NGUzZGUzN2M4NzZkODkzZjgifQ=="/>
  <p:tag name="KSO_WPP_MARK_KEY" val="aefd2560-03eb-4c5c-b0e5-6c2d06ca4ba3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3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3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2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43.xml><?xml version="1.0" encoding="utf-8"?>
<p:tagLst xmlns:p="http://schemas.openxmlformats.org/presentationml/2006/main">
  <p:tag name="KSO_WM_DIAGRAM_VIRTUALLY_FRAME" val="{&quot;height&quot;:316.25000000000006,&quot;left&quot;:52.25,&quot;top&quot;:148.12503937007872,&quot;width&quot;:816.75}"/>
</p:tagLst>
</file>

<file path=ppt/tags/tag44.xml><?xml version="1.0" encoding="utf-8"?>
<p:tagLst xmlns:p="http://schemas.openxmlformats.org/presentationml/2006/main">
  <p:tag name="KSO_WM_DIAGRAM_VIRTUALLY_FRAME" val="{&quot;height&quot;:316.25000000000006,&quot;left&quot;:52.25,&quot;top&quot;:148.12503937007872,&quot;width&quot;:816.75}"/>
</p:tagLst>
</file>

<file path=ppt/tags/tag45.xml><?xml version="1.0" encoding="utf-8"?>
<p:tagLst xmlns:p="http://schemas.openxmlformats.org/presentationml/2006/main">
  <p:tag name="KSO_WM_DIAGRAM_VIRTUALLY_FRAME" val="{&quot;height&quot;:316.25000000000006,&quot;left&quot;:52.25,&quot;top&quot;:148.12503937007872,&quot;width&quot;:816.75}"/>
</p:tagLst>
</file>

<file path=ppt/tags/tag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4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3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1232</Words>
  <Application>WPS 演示</Application>
  <PresentationFormat>宽屏</PresentationFormat>
  <Paragraphs>180</Paragraphs>
  <Slides>25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11</vt:i4>
      </vt:variant>
      <vt:variant>
        <vt:lpstr>幻灯片标题</vt:lpstr>
      </vt:variant>
      <vt:variant>
        <vt:i4>25</vt:i4>
      </vt:variant>
    </vt:vector>
  </HeadingPairs>
  <TitlesOfParts>
    <vt:vector size="50" baseType="lpstr">
      <vt:lpstr>Arial</vt:lpstr>
      <vt:lpstr>宋体</vt:lpstr>
      <vt:lpstr>Wingdings</vt:lpstr>
      <vt:lpstr>思源黑体 CN Light</vt:lpstr>
      <vt:lpstr>微软雅黑</vt:lpstr>
      <vt:lpstr>仓耳渔阳体 W05</vt:lpstr>
      <vt:lpstr>思源黑体 CN Bold</vt:lpstr>
      <vt:lpstr>汉仪楷体简</vt:lpstr>
      <vt:lpstr>Calibri</vt:lpstr>
      <vt:lpstr>汉仪楷体简</vt:lpstr>
      <vt:lpstr>Times New Roman</vt:lpstr>
      <vt:lpstr>Arial Unicode MS</vt:lpstr>
      <vt:lpstr>黑体</vt:lpstr>
      <vt:lpstr>Office 主题</vt:lpstr>
      <vt:lpstr>Word.Document.12</vt:lpstr>
      <vt:lpstr>Flash.Movie</vt:lpstr>
      <vt:lpstr>Word.Document.12</vt:lpstr>
      <vt:lpstr>Word.Document.12</vt:lpstr>
      <vt:lpstr>Word.Document.12</vt:lpstr>
      <vt:lpstr>Paint.Picture</vt:lpstr>
      <vt:lpstr>Paint.Picture</vt:lpstr>
      <vt:lpstr>Flash.Movie</vt:lpstr>
      <vt:lpstr>Flash.Movie</vt:lpstr>
      <vt:lpstr>Flash.Movie</vt:lpstr>
      <vt:lpstr>Flash.Movie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xiongsongyan</cp:lastModifiedBy>
  <cp:revision>49</cp:revision>
  <dcterms:created xsi:type="dcterms:W3CDTF">2023-03-28T07:58:00Z</dcterms:created>
  <dcterms:modified xsi:type="dcterms:W3CDTF">2026-03-06T08:07:52Z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1E14D02D1845426DBA64F9B2AED11170_13</vt:lpwstr>
  </property>
  <property fmtid="{D5CDD505-2E9C-101B-9397-08002B2CF9AE}" pid="3" name="KSOProductBuildVer">
    <vt:lpwstr>2052-12.1.0.25225</vt:lpwstr>
  </property>
  <property fmtid="{D5CDD505-2E9C-101B-9397-08002B2CF9AE}" pid="4" name="KSOTemplateUUID">
    <vt:lpwstr>v1.0_mb_T+L95ysIptv7aZdUMe54pw==</vt:lpwstr>
  </property>
</Properties>
</file>