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21"/>
  </p:handoutMasterIdLst>
  <p:sldIdLst>
    <p:sldId id="257" r:id="rId3"/>
    <p:sldId id="283" r:id="rId4"/>
    <p:sldId id="284" r:id="rId5"/>
    <p:sldId id="285" r:id="rId7"/>
    <p:sldId id="287" r:id="rId8"/>
    <p:sldId id="288" r:id="rId9"/>
    <p:sldId id="286" r:id="rId10"/>
    <p:sldId id="292" r:id="rId11"/>
    <p:sldId id="293" r:id="rId12"/>
    <p:sldId id="295" r:id="rId13"/>
    <p:sldId id="296" r:id="rId14"/>
    <p:sldId id="300" r:id="rId15"/>
    <p:sldId id="298" r:id="rId16"/>
    <p:sldId id="306" r:id="rId17"/>
    <p:sldId id="305" r:id="rId18"/>
    <p:sldId id="291" r:id="rId19"/>
    <p:sldId id="277" r:id="rId20"/>
  </p:sldIdLst>
  <p:sldSz cx="12192000" cy="6858000"/>
  <p:notesSz cx="6858000" cy="9144000"/>
  <p:embeddedFontLst>
    <p:embeddedFont>
      <p:font typeface="思源黑体 CN Light" panose="020B0300000000000000" charset="-122"/>
      <p:regular r:id="rId26"/>
    </p:embeddedFont>
    <p:embeddedFont>
      <p:font typeface="仓耳渔阳体 W05" panose="02020400000000000000" charset="-122"/>
      <p:regular r:id="rId27"/>
    </p:embeddedFont>
    <p:embeddedFont>
      <p:font typeface="思源黑体 CN Bold" panose="020B0800000000000000" charset="-122"/>
      <p:bold r:id="rId28"/>
    </p:embeddedFont>
    <p:embeddedFont>
      <p:font typeface="汉仪楷体简" panose="02010600000101010101" charset="-128"/>
      <p:regular r:id="rId29"/>
    </p:embeddedFont>
    <p:embeddedFont>
      <p:font typeface="微软雅黑" panose="020B0503020204020204" charset="-122"/>
      <p:regular r:id="rId30"/>
    </p:embeddedFont>
    <p:embeddedFont>
      <p:font typeface="汉仪楷体简" panose="02010600000101010101" charset="-122"/>
      <p:regular r:id="rId31"/>
    </p:embeddedFont>
    <p:embeddedFont>
      <p:font typeface="方正盛世楷书简体_粗" panose="02000000000000000000" charset="-122"/>
      <p:regular r:id="rId32"/>
    </p:embeddedFont>
    <p:embeddedFont>
      <p:font typeface="汉仪颜楷简" panose="00020600040101010101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6" userDrawn="1">
          <p15:clr>
            <a:srgbClr val="A4A3A4"/>
          </p15:clr>
        </p15:guide>
        <p15:guide id="2" pos="457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96"/>
        <p:guide pos="457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86.xml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ed8db142-3a63-453f-a908-ae5e1606733c.jpged8db142-3a63-453f-a908-ae5e1606733c"/>
          <p:cNvPicPr/>
          <p:nvPr userDrawn="1">
            <p:custDataLst>
              <p:tags r:id="rId2"/>
            </p:custDataLst>
          </p:nvPr>
        </p:nvPicPr>
        <p:blipFill>
          <a:blip r:embed="rId3"/>
          <a:srcRect l="3167" r="3167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84.xml"/><Relationship Id="rId21" Type="http://schemas.openxmlformats.org/officeDocument/2006/relationships/image" Target="../media/image28.png"/><Relationship Id="rId20" Type="http://schemas.openxmlformats.org/officeDocument/2006/relationships/image" Target="../media/image27.png"/><Relationship Id="rId2" Type="http://schemas.openxmlformats.org/officeDocument/2006/relationships/tags" Target="../tags/tag67.xml"/><Relationship Id="rId19" Type="http://schemas.openxmlformats.org/officeDocument/2006/relationships/image" Target="../media/image26.png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5.xml"/><Relationship Id="rId3" Type="http://schemas.openxmlformats.org/officeDocument/2006/relationships/image" Target="../media/image2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9.png"/><Relationship Id="rId7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tags" Target="../tags/tag5.xml"/><Relationship Id="rId4" Type="http://schemas.openxmlformats.org/officeDocument/2006/relationships/image" Target="../media/image7.png"/><Relationship Id="rId3" Type="http://schemas.openxmlformats.org/officeDocument/2006/relationships/tags" Target="../tags/tag4.xml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8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image" Target="../media/image7.png"/><Relationship Id="rId7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1" Type="http://schemas.openxmlformats.org/officeDocument/2006/relationships/tags" Target="../tags/tag16.xml"/><Relationship Id="rId10" Type="http://schemas.openxmlformats.org/officeDocument/2006/relationships/image" Target="../media/image8.png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1" Type="http://schemas.openxmlformats.org/officeDocument/2006/relationships/slideLayout" Target="../slideLayouts/slideLayout7.xml"/><Relationship Id="rId40" Type="http://schemas.openxmlformats.org/officeDocument/2006/relationships/tags" Target="../tags/tag50.xml"/><Relationship Id="rId4" Type="http://schemas.openxmlformats.org/officeDocument/2006/relationships/tags" Target="../tags/tag20.xml"/><Relationship Id="rId39" Type="http://schemas.openxmlformats.org/officeDocument/2006/relationships/tags" Target="../tags/tag49.xml"/><Relationship Id="rId38" Type="http://schemas.openxmlformats.org/officeDocument/2006/relationships/tags" Target="../tags/tag48.xml"/><Relationship Id="rId37" Type="http://schemas.openxmlformats.org/officeDocument/2006/relationships/tags" Target="../tags/tag47.xml"/><Relationship Id="rId36" Type="http://schemas.openxmlformats.org/officeDocument/2006/relationships/tags" Target="../tags/tag46.xml"/><Relationship Id="rId35" Type="http://schemas.openxmlformats.org/officeDocument/2006/relationships/tags" Target="../tags/tag45.xml"/><Relationship Id="rId34" Type="http://schemas.openxmlformats.org/officeDocument/2006/relationships/tags" Target="../tags/tag44.xml"/><Relationship Id="rId33" Type="http://schemas.openxmlformats.org/officeDocument/2006/relationships/image" Target="../media/image15.png"/><Relationship Id="rId32" Type="http://schemas.openxmlformats.org/officeDocument/2006/relationships/tags" Target="../tags/tag43.xml"/><Relationship Id="rId31" Type="http://schemas.openxmlformats.org/officeDocument/2006/relationships/image" Target="../media/image14.jpeg"/><Relationship Id="rId30" Type="http://schemas.openxmlformats.org/officeDocument/2006/relationships/tags" Target="../tags/tag42.xml"/><Relationship Id="rId3" Type="http://schemas.openxmlformats.org/officeDocument/2006/relationships/tags" Target="../tags/tag19.xml"/><Relationship Id="rId29" Type="http://schemas.openxmlformats.org/officeDocument/2006/relationships/image" Target="../media/image13.jpeg"/><Relationship Id="rId28" Type="http://schemas.openxmlformats.org/officeDocument/2006/relationships/tags" Target="../tags/tag41.xml"/><Relationship Id="rId27" Type="http://schemas.openxmlformats.org/officeDocument/2006/relationships/tags" Target="../tags/tag40.xml"/><Relationship Id="rId26" Type="http://schemas.openxmlformats.org/officeDocument/2006/relationships/image" Target="../media/image12.jpeg"/><Relationship Id="rId25" Type="http://schemas.openxmlformats.org/officeDocument/2006/relationships/tags" Target="../tags/tag39.xml"/><Relationship Id="rId24" Type="http://schemas.openxmlformats.org/officeDocument/2006/relationships/image" Target="../media/image11.jpeg"/><Relationship Id="rId23" Type="http://schemas.openxmlformats.org/officeDocument/2006/relationships/tags" Target="../tags/tag38.xml"/><Relationship Id="rId22" Type="http://schemas.openxmlformats.org/officeDocument/2006/relationships/image" Target="../media/image10.jpeg"/><Relationship Id="rId21" Type="http://schemas.openxmlformats.org/officeDocument/2006/relationships/tags" Target="../tags/tag37.xml"/><Relationship Id="rId20" Type="http://schemas.openxmlformats.org/officeDocument/2006/relationships/tags" Target="../tags/tag36.xml"/><Relationship Id="rId2" Type="http://schemas.openxmlformats.org/officeDocument/2006/relationships/tags" Target="../tags/tag18.xml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2.xml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4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hyperlink" Target="AVSEQ02.D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95045" y="1704340"/>
            <a:ext cx="837628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6.2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弹力</a:t>
            </a:r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 </a:t>
            </a:r>
            <a:endParaRPr lang="en-US" altLang="zh-CN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力的测量与表示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913630" y="259588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浙江大学图书馆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lum bright="-12000" contrast="22000"/>
          </a:blip>
          <a:srcRect r="40606" b="13452"/>
          <a:stretch>
            <a:fillRect/>
          </a:stretch>
        </p:blipFill>
        <p:spPr bwMode="auto">
          <a:xfrm>
            <a:off x="1135380" y="1549400"/>
            <a:ext cx="2343150" cy="519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4984750" y="1549400"/>
            <a:ext cx="666178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使用前认清量程和分度值</a:t>
            </a:r>
            <a:endParaRPr lang="zh-CN" altLang="en-US"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量程是</a:t>
            </a:r>
            <a:r>
              <a:rPr lang="zh-CN" altLang="en-US" sz="3600" u="sng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       </a:t>
            </a:r>
            <a:r>
              <a:rPr lang="en-US" altLang="zh-CN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,</a:t>
            </a:r>
            <a:endParaRPr lang="en-US" altLang="zh-CN"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分度值</a:t>
            </a:r>
            <a:r>
              <a:rPr lang="zh-CN" altLang="en-US" sz="3600" u="sng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       </a:t>
            </a:r>
            <a:r>
              <a:rPr lang="en-US" altLang="zh-CN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</a:t>
            </a:r>
            <a:endParaRPr lang="en-US" altLang="zh-CN"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71265" y="5165090"/>
            <a:ext cx="75844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注意：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弹簧测力计的</a:t>
            </a:r>
            <a:r>
              <a:rPr lang="zh-CN" altLang="en-US" sz="28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示数</a:t>
            </a:r>
            <a:r>
              <a:rPr lang="en-US" altLang="zh-CN" sz="28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= </a:t>
            </a:r>
            <a:r>
              <a:rPr lang="zh-CN" altLang="en-US" sz="28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挂钩</a:t>
            </a:r>
            <a:r>
              <a:rPr lang="zh-CN" altLang="en-US" sz="28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上受到的拉力</a:t>
            </a:r>
            <a:endParaRPr lang="zh-CN" altLang="en-US" sz="28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1135430" y="620688"/>
            <a:ext cx="4251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zh-CN" altLang="en-US" sz="4000" b="1" dirty="0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弹簧测力计的结构</a:t>
            </a:r>
            <a:endParaRPr kumimoji="1" lang="en-US" altLang="zh-CN" sz="4000" b="1" dirty="0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lum bright="-12000" contrast="22000"/>
          </a:blip>
          <a:srcRect r="40606" b="13452"/>
          <a:stretch>
            <a:fillRect/>
          </a:stretch>
        </p:blipFill>
        <p:spPr bwMode="auto">
          <a:xfrm>
            <a:off x="1706245" y="1327150"/>
            <a:ext cx="2343150" cy="519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4984750" y="1549400"/>
            <a:ext cx="666178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方正盛世楷书简体_粗" panose="02000000000000000000" charset="-122"/>
                <a:sym typeface="+mn-ea"/>
              </a:rPr>
              <a:t>使用前为什么要拉动两下？</a:t>
            </a:r>
            <a:endParaRPr lang="zh-CN"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方正盛世楷书简体_粗" panose="020000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方正盛世楷书简体_粗" panose="020000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方正盛世楷书简体_粗" panose="02000000000000000000" charset="-122"/>
                <a:sym typeface="+mn-ea"/>
              </a:rPr>
              <a:t>测量前要使指针对准零刻度线</a:t>
            </a:r>
            <a:r>
              <a:rPr lang="zh-CN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方正盛世楷书简体_粗" panose="02000000000000000000" charset="-122"/>
                <a:sym typeface="+mn-ea"/>
              </a:rPr>
              <a:t>：</a:t>
            </a:r>
            <a:r>
              <a:rPr sz="36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方正盛世楷书简体_粗" panose="02000000000000000000" charset="-122"/>
                <a:sym typeface="+mn-ea"/>
              </a:rPr>
              <a:t>校零</a:t>
            </a:r>
            <a:r>
              <a:rPr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方正盛世楷书简体_粗" panose="02000000000000000000" charset="-122"/>
                <a:sym typeface="+mn-ea"/>
              </a:rPr>
              <a:t>。</a:t>
            </a:r>
            <a:endParaRPr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方正盛世楷书简体_粗" panose="020000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sz="3600" noProof="0" smtClean="0">
              <a:ln>
                <a:noFill/>
              </a:ln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1135430" y="620688"/>
            <a:ext cx="4251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zh-CN" altLang="en-US" sz="4000" b="1" dirty="0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弹簧测力计的使用</a:t>
            </a:r>
            <a:endParaRPr kumimoji="1" lang="en-US" altLang="zh-CN" sz="4000" b="1" dirty="0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31790" y="1420495"/>
            <a:ext cx="622554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测量时, 弹簧测力计的</a:t>
            </a:r>
            <a:r>
              <a:rPr lang="zh-CN" sz="36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弹簧伸长方向</a:t>
            </a:r>
            <a:r>
              <a:rPr lang="zh-CN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要跟所测的</a:t>
            </a:r>
            <a:r>
              <a:rPr lang="zh-CN" sz="36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拉力方向</a:t>
            </a:r>
            <a:r>
              <a:rPr lang="zh-CN" sz="3600" noProof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在</a:t>
            </a:r>
            <a:r>
              <a:rPr lang="zh-CN" sz="36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同一直线上。</a:t>
            </a:r>
            <a:endParaRPr lang="zh-CN" sz="360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sz="360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读数时视线要与刻度盘</a:t>
            </a:r>
            <a:r>
              <a:rPr lang="zh-CN" altLang="en-US" sz="36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垂直。</a:t>
            </a:r>
            <a:endParaRPr lang="zh-CN" altLang="en-US" sz="360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lum bright="-12000" contrast="22000"/>
          </a:blip>
          <a:srcRect r="70611" b="17910"/>
          <a:stretch>
            <a:fillRect/>
          </a:stretch>
        </p:blipFill>
        <p:spPr bwMode="auto">
          <a:xfrm>
            <a:off x="1052839" y="1494776"/>
            <a:ext cx="107157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直接箭头连接符 13"/>
          <p:cNvCxnSpPr/>
          <p:nvPr>
            <p:custDataLst>
              <p:tags r:id="rId3"/>
            </p:custDataLst>
          </p:nvPr>
        </p:nvCxnSpPr>
        <p:spPr>
          <a:xfrm rot="5400000">
            <a:off x="1375104" y="4744411"/>
            <a:ext cx="642942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767087" y="4495172"/>
            <a:ext cx="54737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600" smtClean="0">
                <a:solidFill>
                  <a:prstClr val="black"/>
                </a:solidFill>
                <a:latin typeface="汉仪楷体简" panose="02010600000101010101" charset="-128"/>
                <a:ea typeface="汉仪楷体简" panose="02010600000101010101" charset="-128"/>
              </a:rPr>
              <a:t>F</a:t>
            </a:r>
            <a:r>
              <a:rPr lang="en-US" altLang="zh-CN" sz="3600" baseline="-25000" smtClean="0">
                <a:solidFill>
                  <a:prstClr val="black"/>
                </a:solidFill>
                <a:latin typeface="汉仪楷体简" panose="02010600000101010101" charset="-128"/>
                <a:ea typeface="汉仪楷体简" panose="02010600000101010101" charset="-128"/>
              </a:rPr>
              <a:t>1</a:t>
            </a:r>
            <a:endParaRPr lang="en-US" altLang="zh-CN" sz="3600" baseline="-25000" smtClean="0">
              <a:solidFill>
                <a:prstClr val="black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2624475" y="4566610"/>
            <a:ext cx="57658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600" smtClean="0">
                <a:solidFill>
                  <a:prstClr val="black"/>
                </a:solidFill>
                <a:latin typeface="汉仪楷体简" panose="02010600000101010101" charset="-128"/>
                <a:ea typeface="汉仪楷体简" panose="02010600000101010101" charset="-128"/>
              </a:rPr>
              <a:t>F</a:t>
            </a:r>
            <a:r>
              <a:rPr lang="en-US" altLang="zh-CN" sz="3600" baseline="-25000" smtClean="0">
                <a:solidFill>
                  <a:prstClr val="black"/>
                </a:solidFill>
                <a:latin typeface="汉仪楷体简" panose="02010600000101010101" charset="-128"/>
                <a:ea typeface="汉仪楷体简" panose="02010600000101010101" charset="-128"/>
              </a:rPr>
              <a:t>2</a:t>
            </a:r>
            <a:endParaRPr lang="en-US" altLang="zh-CN" sz="3600" baseline="-25000" smtClean="0">
              <a:solidFill>
                <a:prstClr val="black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">
            <a:lum bright="-12000" contrast="22000"/>
          </a:blip>
          <a:srcRect r="70611" b="17910"/>
          <a:stretch>
            <a:fillRect/>
          </a:stretch>
        </p:blipFill>
        <p:spPr bwMode="auto">
          <a:xfrm>
            <a:off x="2481599" y="1494776"/>
            <a:ext cx="107157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直接箭头连接符 15"/>
          <p:cNvCxnSpPr/>
          <p:nvPr>
            <p:custDataLst>
              <p:tags r:id="rId7"/>
            </p:custDataLst>
          </p:nvPr>
        </p:nvCxnSpPr>
        <p:spPr>
          <a:xfrm rot="16200000" flipH="1">
            <a:off x="3081657" y="4466618"/>
            <a:ext cx="514396" cy="428628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1124277" y="5209552"/>
            <a:ext cx="109728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smtClean="0">
                <a:solidFill>
                  <a:prstClr val="black"/>
                </a:solidFill>
                <a:latin typeface="汉仪楷体简" panose="02010600000101010101" charset="-128"/>
                <a:ea typeface="汉仪楷体简" panose="02010600000101010101" charset="-128"/>
              </a:rPr>
              <a:t>正确</a:t>
            </a:r>
            <a:endParaRPr lang="zh-CN" altLang="en-US" sz="3600" smtClean="0">
              <a:solidFill>
                <a:prstClr val="black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6" name="矩形 25"/>
          <p:cNvSpPr/>
          <p:nvPr>
            <p:custDataLst>
              <p:tags r:id="rId9"/>
            </p:custDataLst>
          </p:nvPr>
        </p:nvSpPr>
        <p:spPr>
          <a:xfrm>
            <a:off x="2624475" y="5209552"/>
            <a:ext cx="109728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smtClean="0">
                <a:solidFill>
                  <a:prstClr val="black"/>
                </a:solidFill>
                <a:latin typeface="汉仪楷体简" panose="02010600000101010101" charset="-128"/>
                <a:ea typeface="汉仪楷体简" panose="02010600000101010101" charset="-128"/>
              </a:rPr>
              <a:t>错误</a:t>
            </a:r>
            <a:endParaRPr lang="zh-CN" altLang="en-US" sz="3600" smtClean="0">
              <a:solidFill>
                <a:prstClr val="black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1135430" y="620688"/>
            <a:ext cx="4251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zh-CN" altLang="en-US" sz="4000" b="1" dirty="0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弹簧测力计的结构</a:t>
            </a:r>
            <a:endParaRPr kumimoji="1" lang="en-US" altLang="zh-CN" sz="4000" b="1" dirty="0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lum bright="-12000" contrast="22000"/>
          </a:blip>
          <a:srcRect r="68050" b="13452"/>
          <a:stretch>
            <a:fillRect/>
          </a:stretch>
        </p:blipFill>
        <p:spPr bwMode="auto">
          <a:xfrm rot="10800000">
            <a:off x="902335" y="2298065"/>
            <a:ext cx="1010285" cy="416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1"/>
          <p:cNvSpPr txBox="1"/>
          <p:nvPr/>
        </p:nvSpPr>
        <p:spPr>
          <a:xfrm>
            <a:off x="902385" y="620688"/>
            <a:ext cx="4251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zh-CN" altLang="en-US" sz="4000" b="1" dirty="0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弹簧测力计的使用</a:t>
            </a:r>
            <a:endParaRPr kumimoji="1" lang="en-US" altLang="zh-CN" sz="4000" b="1" dirty="0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3" name="图片 2" descr="f68698bad2d01522d59cad1bc8830a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365" y="3359785"/>
            <a:ext cx="4138295" cy="2482850"/>
          </a:xfrm>
          <a:prstGeom prst="rect">
            <a:avLst/>
          </a:prstGeom>
        </p:spPr>
      </p:pic>
      <p:pic>
        <p:nvPicPr>
          <p:cNvPr id="5" name="图片 4" descr="2e44bdb0a571894f98ae1d2eaf9d3791"/>
          <p:cNvPicPr>
            <a:picLocks noChangeAspect="1"/>
          </p:cNvPicPr>
          <p:nvPr/>
        </p:nvPicPr>
        <p:blipFill>
          <a:blip r:embed="rId4"/>
          <a:srcRect r="31364" b="18134"/>
          <a:stretch>
            <a:fillRect/>
          </a:stretch>
        </p:blipFill>
        <p:spPr>
          <a:xfrm>
            <a:off x="6992620" y="3528695"/>
            <a:ext cx="4153535" cy="237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af9edae2c5930038edf1f59fcf4b9e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250" y="914400"/>
            <a:ext cx="10271760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、下列使用弹簧测力计的过程中，使用方法有错误的是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0" name="文本框 19"/>
          <p:cNvSpPr txBox="1"/>
          <p:nvPr/>
        </p:nvSpPr>
        <p:spPr>
          <a:xfrm>
            <a:off x="2922905" y="1491615"/>
            <a:ext cx="692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C</a:t>
            </a:r>
            <a:endParaRPr lang="en-US" altLang="zh-CN" sz="32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358265" y="3096895"/>
            <a:ext cx="9685655" cy="2760345"/>
            <a:chOff x="933119" y="2136715"/>
            <a:chExt cx="7242733" cy="1555716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33119" y="2144336"/>
              <a:ext cx="2259992" cy="1548095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20"/>
            <a:srcRect l="5573" t="19985" r="30734" b="10508"/>
            <a:stretch>
              <a:fillRect/>
            </a:stretch>
          </p:blipFill>
          <p:spPr>
            <a:xfrm>
              <a:off x="3251316" y="2140658"/>
              <a:ext cx="2259992" cy="1548094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639683" y="2136715"/>
              <a:ext cx="2536169" cy="1552037"/>
            </a:xfrm>
            <a:prstGeom prst="rect">
              <a:avLst/>
            </a:prstGeom>
          </p:spPr>
        </p:pic>
      </p:grpSp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1333183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4000" b="1" dirty="0">
                <a:latin typeface="汉仪楷体简" panose="02010600000101010101" charset="-122"/>
                <a:ea typeface="汉仪楷体简" panose="02010600000101010101" charset="-122"/>
              </a:rPr>
              <a:t>课后实验</a:t>
            </a:r>
            <a:endParaRPr lang="zh-CN" altLang="en-US" sz="4000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pic>
        <p:nvPicPr>
          <p:cNvPr id="3" name="0001.哔哩哔哩-微小形变仪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3294380" y="2560955"/>
            <a:ext cx="5602605" cy="3381375"/>
          </a:xfrm>
          <a:prstGeom prst="rect">
            <a:avLst/>
          </a:prstGeom>
        </p:spPr>
      </p:pic>
      <p:sp>
        <p:nvSpPr>
          <p:cNvPr id="5" name="Rectangle 3"/>
          <p:cNvSpPr>
            <a:spLocks noGrp="1" noRot="1" noChangeArrowheads="1"/>
          </p:cNvSpPr>
          <p:nvPr/>
        </p:nvSpPr>
        <p:spPr>
          <a:xfrm>
            <a:off x="789305" y="1461135"/>
            <a:ext cx="9098915" cy="8172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用力挤压或放松厚壁玻璃瓶，观察现象。</a:t>
            </a:r>
            <a:endParaRPr kumimoji="0" lang="zh-CN" alt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040" y="3959225"/>
            <a:ext cx="287655" cy="287655"/>
          </a:xfrm>
          <a:prstGeom prst="ellipse">
            <a:avLst/>
          </a:prstGeom>
          <a:solidFill>
            <a:srgbClr val="FFDA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363537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0550" y="3124200"/>
            <a:ext cx="5343525" cy="249555"/>
          </a:xfrm>
          <a:custGeom>
            <a:avLst/>
            <a:gdLst>
              <a:gd name="connisteX0" fmla="*/ 0 w 5343525"/>
              <a:gd name="connsiteY0" fmla="*/ 19097 h 249518"/>
              <a:gd name="connisteX1" fmla="*/ 1704975 w 5343525"/>
              <a:gd name="connsiteY1" fmla="*/ 228647 h 249518"/>
              <a:gd name="connisteX2" fmla="*/ 2771775 w 5343525"/>
              <a:gd name="connsiteY2" fmla="*/ 47 h 249518"/>
              <a:gd name="connisteX3" fmla="*/ 4048125 w 5343525"/>
              <a:gd name="connsiteY3" fmla="*/ 247697 h 249518"/>
              <a:gd name="connisteX4" fmla="*/ 5343525 w 5343525"/>
              <a:gd name="connsiteY4" fmla="*/ 95297 h 2495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343525" h="249518">
                <a:moveTo>
                  <a:pt x="0" y="19097"/>
                </a:moveTo>
                <a:cubicBezTo>
                  <a:pt x="319405" y="65452"/>
                  <a:pt x="1150620" y="232457"/>
                  <a:pt x="1704975" y="228647"/>
                </a:cubicBezTo>
                <a:cubicBezTo>
                  <a:pt x="2259330" y="224837"/>
                  <a:pt x="2303145" y="-3763"/>
                  <a:pt x="2771775" y="47"/>
                </a:cubicBezTo>
                <a:cubicBezTo>
                  <a:pt x="3240405" y="3857"/>
                  <a:pt x="3533775" y="228647"/>
                  <a:pt x="4048125" y="247697"/>
                </a:cubicBezTo>
                <a:cubicBezTo>
                  <a:pt x="4562475" y="266747"/>
                  <a:pt x="5109845" y="130857"/>
                  <a:pt x="5343525" y="95297"/>
                </a:cubicBezTo>
              </a:path>
            </a:pathLst>
          </a:custGeom>
          <a:noFill/>
          <a:ln w="50800">
            <a:solidFill>
              <a:srgbClr val="FFD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32840" y="998220"/>
            <a:ext cx="99256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用力分别压弹簧、拉橡皮筋、挤压橡皮泥、捏面团；松手后，物体的形变有什么不同吗？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9958" name="Text Box 11"/>
          <p:cNvSpPr txBox="1"/>
          <p:nvPr/>
        </p:nvSpPr>
        <p:spPr>
          <a:xfrm>
            <a:off x="8319770" y="3138170"/>
            <a:ext cx="2544445" cy="8362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恢复到原来形状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9954" name="Text Box 17"/>
          <p:cNvSpPr txBox="1"/>
          <p:nvPr/>
        </p:nvSpPr>
        <p:spPr>
          <a:xfrm>
            <a:off x="7938770" y="4775835"/>
            <a:ext cx="3306445" cy="8369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没有恢复到原来形状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39943" name="Group 18"/>
          <p:cNvGrpSpPr/>
          <p:nvPr/>
        </p:nvGrpSpPr>
        <p:grpSpPr>
          <a:xfrm>
            <a:off x="1863725" y="2778125"/>
            <a:ext cx="4349750" cy="3032125"/>
            <a:chOff x="0" y="0"/>
            <a:chExt cx="5125065" cy="3571901"/>
          </a:xfrm>
        </p:grpSpPr>
        <p:pic>
          <p:nvPicPr>
            <p:cNvPr id="39949" name="Picture 10" descr="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/>
            <a:stretch>
              <a:fillRect/>
            </a:stretch>
          </p:blipFill>
          <p:spPr>
            <a:xfrm>
              <a:off x="2603590" y="-6654"/>
              <a:ext cx="2481072" cy="17861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50" name="Picture 3" descr="8-1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-5498" y="-6654"/>
              <a:ext cx="2493264" cy="18470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51" name="Picture 5" descr="橡皮泥发生范性形变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-5498" y="1822146"/>
              <a:ext cx="2493264" cy="17556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52" name="Picture 6" descr="面包的形变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2646262" y="1779474"/>
              <a:ext cx="2487168" cy="1798320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8" name="直接箭头连接符 7"/>
          <p:cNvCxnSpPr/>
          <p:nvPr>
            <p:custDataLst>
              <p:tags r:id="rId9"/>
            </p:custDataLst>
          </p:nvPr>
        </p:nvCxnSpPr>
        <p:spPr>
          <a:xfrm>
            <a:off x="6326505" y="3590290"/>
            <a:ext cx="1612265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10"/>
            </p:custDataLst>
          </p:nvPr>
        </p:nvCxnSpPr>
        <p:spPr>
          <a:xfrm>
            <a:off x="6326505" y="5190490"/>
            <a:ext cx="1612265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4"/>
          <p:cNvSpPr txBox="1"/>
          <p:nvPr>
            <p:custDataLst>
              <p:tags r:id="rId1"/>
            </p:custDataLst>
          </p:nvPr>
        </p:nvSpPr>
        <p:spPr>
          <a:xfrm>
            <a:off x="881380" y="1190625"/>
            <a:ext cx="557720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．弹性：受力时发生形变，不受力时，又恢复到原来的形状的性质。</a:t>
            </a:r>
            <a:endParaRPr lang="zh-CN" altLang="en-US" sz="28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7" name="TextBox 5"/>
          <p:cNvSpPr txBox="1"/>
          <p:nvPr>
            <p:custDataLst>
              <p:tags r:id="rId2"/>
            </p:custDataLst>
          </p:nvPr>
        </p:nvSpPr>
        <p:spPr>
          <a:xfrm>
            <a:off x="880745" y="3608070"/>
            <a:ext cx="54343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．塑性：形变后不能恢复到原来的形状的性质。</a:t>
            </a:r>
            <a:endParaRPr lang="zh-CN" altLang="en-US" sz="28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8" name="TextBox 6"/>
          <p:cNvSpPr txBox="1"/>
          <p:nvPr>
            <p:custDataLst>
              <p:tags r:id="rId3"/>
            </p:custDataLst>
          </p:nvPr>
        </p:nvSpPr>
        <p:spPr>
          <a:xfrm>
            <a:off x="1897380" y="2738120"/>
            <a:ext cx="3401060" cy="4876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noAutofit/>
          </a:bodyPr>
          <a:lstStyle/>
          <a:p>
            <a:pPr marL="0" marR="0" lvl="0" indent="0" algn="l" defTabSz="914400" rtl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这种形变称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弹性形变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sp>
        <p:nvSpPr>
          <p:cNvPr id="9" name="TextBox 7"/>
          <p:cNvSpPr txBox="1"/>
          <p:nvPr>
            <p:custDataLst>
              <p:tags r:id="rId4"/>
            </p:custDataLst>
          </p:nvPr>
        </p:nvSpPr>
        <p:spPr>
          <a:xfrm>
            <a:off x="1835785" y="5158740"/>
            <a:ext cx="3462655" cy="47625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4BACC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28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</a:rPr>
              <a:t>这种形变称</a:t>
            </a:r>
            <a:r>
              <a:rPr lang="zh-CN" altLang="en-US" sz="28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塑性形变</a:t>
            </a:r>
            <a:endParaRPr lang="zh-CN" altLang="en-US" sz="280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9949" name="Picture 10" descr="0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8704501" y="1417861"/>
            <a:ext cx="2105738" cy="1516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0" name="Picture 3" descr="8-1-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6490114" y="1391987"/>
            <a:ext cx="2116085" cy="15679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1" name="Picture 5" descr="橡皮泥发生范性形变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6490114" y="3977568"/>
            <a:ext cx="2116085" cy="14903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2" name="Picture 6" descr="面包的形变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8740718" y="3941345"/>
            <a:ext cx="2110912" cy="1526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dvAuto="0"/>
      <p:bldP spid="7" grpId="1" advAuto="0"/>
      <p:bldP spid="8" grpId="2" bldLvl="0" animBg="1" advAuto="0"/>
      <p:bldP spid="9" grpId="3" bldLvl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、【你能分清吗】哪些是弹性形变，哪些是塑性形变？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grpSp>
        <p:nvGrpSpPr>
          <p:cNvPr id="22" name="组合 21"/>
          <p:cNvGrpSpPr/>
          <p:nvPr>
            <p:custDataLst>
              <p:tags r:id="rId19"/>
            </p:custDataLst>
          </p:nvPr>
        </p:nvGrpSpPr>
        <p:grpSpPr>
          <a:xfrm>
            <a:off x="1759585" y="2233930"/>
            <a:ext cx="8912225" cy="3818890"/>
            <a:chOff x="878184" y="1831301"/>
            <a:chExt cx="10435632" cy="4662849"/>
          </a:xfrm>
        </p:grpSpPr>
        <p:grpSp>
          <p:nvGrpSpPr>
            <p:cNvPr id="21" name="组合 20"/>
            <p:cNvGrpSpPr/>
            <p:nvPr>
              <p:custDataLst>
                <p:tags r:id="rId20"/>
              </p:custDataLst>
            </p:nvPr>
          </p:nvGrpSpPr>
          <p:grpSpPr>
            <a:xfrm>
              <a:off x="878184" y="1831301"/>
              <a:ext cx="10435632" cy="4662849"/>
              <a:chOff x="932184" y="1831301"/>
              <a:chExt cx="10435632" cy="4662849"/>
            </a:xfrm>
          </p:grpSpPr>
          <p:pic>
            <p:nvPicPr>
              <p:cNvPr id="24" name="图片 3"/>
              <p:cNvPicPr>
                <a:picLocks noChangeAspect="1" noChangeArrowheads="1"/>
              </p:cNvPicPr>
              <p:nvPr>
                <p:custDataLst>
                  <p:tags r:id="rId21"/>
                </p:custDataLst>
              </p:nvPr>
            </p:nvPicPr>
            <p:blipFill>
              <a:blip r:embed="rId22"/>
              <a:srcRect t="13901" b="19479"/>
              <a:stretch>
                <a:fillRect/>
              </a:stretch>
            </p:blipFill>
            <p:spPr>
              <a:xfrm>
                <a:off x="8019816" y="4262150"/>
                <a:ext cx="3348000" cy="223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图片 2"/>
              <p:cNvPicPr>
                <a:picLocks noChangeAspect="1" noChangeArrowheads="1"/>
              </p:cNvPicPr>
              <p:nvPr>
                <p:custDataLst>
                  <p:tags r:id="rId23"/>
                </p:custDataLst>
              </p:nvPr>
            </p:nvPicPr>
            <p:blipFill>
              <a:blip r:embed="rId24"/>
              <a:srcRect t="8461" r="2274" b="14940"/>
              <a:stretch>
                <a:fillRect/>
              </a:stretch>
            </p:blipFill>
            <p:spPr>
              <a:xfrm>
                <a:off x="4476000" y="4262150"/>
                <a:ext cx="3348000" cy="223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6"/>
              <a:srcRect l="24872" t="47559" r="17875" b="1548"/>
              <a:stretch>
                <a:fillRect/>
              </a:stretch>
            </p:blipFill>
            <p:spPr>
              <a:xfrm>
                <a:off x="932184" y="4262150"/>
                <a:ext cx="3348001" cy="2232000"/>
              </a:xfrm>
              <a:prstGeom prst="rect">
                <a:avLst/>
              </a:prstGeom>
            </p:spPr>
          </p:pic>
          <p:grpSp>
            <p:nvGrpSpPr>
              <p:cNvPr id="27" name="组合 26"/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932185" y="1831301"/>
                <a:ext cx="10435631" cy="2232000"/>
                <a:chOff x="649801" y="1831301"/>
                <a:chExt cx="10435631" cy="2232000"/>
              </a:xfrm>
            </p:grpSpPr>
            <p:pic>
              <p:nvPicPr>
                <p:cNvPr id="28" name="图片 27"/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29"/>
                <a:srcRect l="11913" t="3617" r="12165" b="25953"/>
                <a:stretch>
                  <a:fillRect/>
                </a:stretch>
              </p:blipFill>
              <p:spPr>
                <a:xfrm>
                  <a:off x="4193617" y="1831301"/>
                  <a:ext cx="3347999" cy="2232000"/>
                </a:xfrm>
                <a:prstGeom prst="rect">
                  <a:avLst/>
                </a:prstGeom>
              </p:spPr>
            </p:pic>
            <p:pic>
              <p:nvPicPr>
                <p:cNvPr id="29" name="图片 28"/>
                <p:cNvPicPr>
                  <a:picLocks noChangeAspect="1"/>
                </p:cNvPicPr>
                <p:nvPr>
                  <p:custDataLst>
                    <p:tags r:id="rId30"/>
                  </p:custDataLst>
                </p:nvPr>
              </p:nvPicPr>
              <p:blipFill>
                <a:blip r:embed="rId31"/>
                <a:srcRect t="5556" b="5556"/>
                <a:stretch>
                  <a:fillRect/>
                </a:stretch>
              </p:blipFill>
              <p:spPr>
                <a:xfrm>
                  <a:off x="649801" y="1831301"/>
                  <a:ext cx="3348000" cy="2232000"/>
                </a:xfrm>
                <a:prstGeom prst="rect">
                  <a:avLst/>
                </a:prstGeom>
              </p:spPr>
            </p:pic>
            <p:pic>
              <p:nvPicPr>
                <p:cNvPr id="30" name="图片 29"/>
                <p:cNvPicPr>
                  <a:picLocks noChangeAspect="1"/>
                </p:cNvPicPr>
                <p:nvPr>
                  <p:custDataLst>
                    <p:tags r:id="rId32"/>
                  </p:custDataLst>
                </p:nvPr>
              </p:nvPicPr>
              <p:blipFill>
                <a:blip r:embed="rId33"/>
                <a:srcRect l="10641" t="19" b="10656"/>
                <a:stretch>
                  <a:fillRect/>
                </a:stretch>
              </p:blipFill>
              <p:spPr>
                <a:xfrm>
                  <a:off x="7737432" y="1831301"/>
                  <a:ext cx="3348000" cy="22320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文本框 30"/>
            <p:cNvSpPr txBox="1"/>
            <p:nvPr>
              <p:custDataLst>
                <p:tags r:id="rId34"/>
              </p:custDataLst>
            </p:nvPr>
          </p:nvSpPr>
          <p:spPr>
            <a:xfrm>
              <a:off x="908862" y="3469719"/>
              <a:ext cx="2592288" cy="63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6858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弯</a:t>
              </a:r>
              <a:r>
                <a:rPr lang="zh-CN" altLang="en-US" sz="280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折钢尺</a:t>
              </a:r>
              <a:endParaRPr kumimoji="0" lang="zh-CN" altLang="en-US" sz="280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35"/>
              </p:custDataLst>
            </p:nvPr>
          </p:nvSpPr>
          <p:spPr>
            <a:xfrm>
              <a:off x="908862" y="4293096"/>
              <a:ext cx="2592288" cy="63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6858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挤压气球</a:t>
              </a:r>
              <a:endParaRPr kumimoji="0" lang="zh-CN" altLang="en-US" sz="280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36"/>
              </p:custDataLst>
            </p:nvPr>
          </p:nvSpPr>
          <p:spPr>
            <a:xfrm>
              <a:off x="4484972" y="4293096"/>
              <a:ext cx="2592288" cy="63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6858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 noProof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揉面</a:t>
              </a:r>
              <a:endParaRPr kumimoji="0" lang="zh-CN" altLang="en-US" sz="280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37"/>
              </p:custDataLst>
            </p:nvPr>
          </p:nvSpPr>
          <p:spPr>
            <a:xfrm>
              <a:off x="4484972" y="3469719"/>
              <a:ext cx="2592288" cy="63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6858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拉橡皮筋</a:t>
              </a:r>
              <a:endParaRPr kumimoji="0" lang="zh-CN" altLang="en-US" sz="280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38"/>
              </p:custDataLst>
            </p:nvPr>
          </p:nvSpPr>
          <p:spPr>
            <a:xfrm>
              <a:off x="8028927" y="4293096"/>
              <a:ext cx="2592288" cy="63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6858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2800" i="0" u="none" strike="noStrike" kern="120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踩出沙坑</a:t>
              </a:r>
              <a:endParaRPr kumimoji="0" lang="zh-CN" altLang="en-US" sz="280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9"/>
              </p:custDataLst>
            </p:nvPr>
          </p:nvSpPr>
          <p:spPr>
            <a:xfrm>
              <a:off x="8028927" y="3469719"/>
              <a:ext cx="2592288" cy="63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6858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280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制陶</a:t>
              </a:r>
              <a:endParaRPr kumimoji="0" lang="zh-CN" altLang="en-US" sz="280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custDataLst>
      <p:tags r:id="rId4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1333183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4000" b="1" dirty="0">
                <a:latin typeface="汉仪楷体简" panose="02010600000101010101" charset="-122"/>
                <a:ea typeface="汉仪楷体简" panose="02010600000101010101" charset="-122"/>
              </a:rPr>
              <a:t>弹力产生的条件：</a:t>
            </a:r>
            <a:endParaRPr lang="zh-CN" altLang="en-US" sz="4000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333500" y="1306830"/>
            <a:ext cx="9415780" cy="15519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</a:t>
            </a: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、相互接触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2</a:t>
            </a: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、发生弹性形变。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2800" y="3720465"/>
            <a:ext cx="3296920" cy="2780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4745"/>
          <a:stretch>
            <a:fillRect/>
          </a:stretch>
        </p:blipFill>
        <p:spPr>
          <a:xfrm>
            <a:off x="4772025" y="3720465"/>
            <a:ext cx="3158490" cy="28562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3425" y="3867785"/>
            <a:ext cx="3144520" cy="2708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1333183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4000" b="1" dirty="0">
                <a:latin typeface="汉仪楷体简" panose="02010600000101010101" charset="-122"/>
                <a:ea typeface="汉仪楷体简" panose="02010600000101010101" charset="-122"/>
              </a:rPr>
              <a:t>弹力的分类</a:t>
            </a:r>
            <a:endParaRPr lang="zh-CN" altLang="en-US" sz="4000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6442075" y="3553460"/>
            <a:ext cx="5603875" cy="8172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实验说明桌面发生了微小的弹性形变，产生弹力，即压力和支持力都是弹力。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5" name="Rectangle 3"/>
          <p:cNvSpPr>
            <a:spLocks noGrp="1" noRot="1" noChangeArrowheads="1"/>
          </p:cNvSpPr>
          <p:nvPr/>
        </p:nvSpPr>
        <p:spPr>
          <a:xfrm>
            <a:off x="6527165" y="1791335"/>
            <a:ext cx="5057775" cy="8172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用力按压桌面或停止按压桌面，有什么现象？</a:t>
            </a:r>
            <a:endParaRPr kumimoji="0" lang="zh-CN" alt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14" name="0001.哔哩哔哩-7.2 桌面的微小形变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470535" y="1920240"/>
            <a:ext cx="5611495" cy="3554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1333183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4000" b="1" dirty="0">
                <a:latin typeface="汉仪楷体简" panose="02010600000101010101" charset="-122"/>
                <a:ea typeface="汉仪楷体简" panose="02010600000101010101" charset="-122"/>
              </a:rPr>
              <a:t>弹力的方向：</a:t>
            </a:r>
            <a:endParaRPr lang="zh-CN" altLang="en-US" sz="4000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333500" y="1461135"/>
            <a:ext cx="9415780" cy="2514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总是与</a:t>
            </a:r>
            <a:r>
              <a:rPr lang="zh-CN" altLang="en-US" sz="28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物体恢复原状的方向相同或使物体发生形变的外力方向相反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。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2800" y="3720465"/>
            <a:ext cx="3296920" cy="2780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4745"/>
          <a:stretch>
            <a:fillRect/>
          </a:stretch>
        </p:blipFill>
        <p:spPr>
          <a:xfrm>
            <a:off x="4772025" y="3720465"/>
            <a:ext cx="3158490" cy="28562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3425" y="3867785"/>
            <a:ext cx="3144520" cy="270891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845310" y="4476115"/>
            <a:ext cx="2783840" cy="807085"/>
            <a:chOff x="2906" y="7049"/>
            <a:chExt cx="4384" cy="1271"/>
          </a:xfrm>
        </p:grpSpPr>
        <p:grpSp>
          <p:nvGrpSpPr>
            <p:cNvPr id="6" name="组合 5"/>
            <p:cNvGrpSpPr/>
            <p:nvPr/>
          </p:nvGrpSpPr>
          <p:grpSpPr>
            <a:xfrm>
              <a:off x="2906" y="7568"/>
              <a:ext cx="3942" cy="752"/>
              <a:chOff x="14008" y="1279"/>
              <a:chExt cx="2770" cy="782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14008" y="1889"/>
                <a:ext cx="172" cy="172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5" name="直接箭头连接符 4"/>
              <p:cNvCxnSpPr/>
              <p:nvPr/>
            </p:nvCxnSpPr>
            <p:spPr>
              <a:xfrm flipV="1">
                <a:off x="14090" y="1279"/>
                <a:ext cx="2689" cy="69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/>
            <p:cNvSpPr txBox="1"/>
            <p:nvPr/>
          </p:nvSpPr>
          <p:spPr>
            <a:xfrm>
              <a:off x="6816" y="7049"/>
              <a:ext cx="47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/>
                <a:t>F</a:t>
              </a:r>
              <a:endParaRPr lang="en-US" altLang="zh-CN" b="1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596255" y="2667000"/>
            <a:ext cx="456565" cy="1361440"/>
            <a:chOff x="8813" y="4200"/>
            <a:chExt cx="719" cy="2144"/>
          </a:xfrm>
        </p:grpSpPr>
        <p:grpSp>
          <p:nvGrpSpPr>
            <p:cNvPr id="7" name="组合 6"/>
            <p:cNvGrpSpPr/>
            <p:nvPr/>
          </p:nvGrpSpPr>
          <p:grpSpPr>
            <a:xfrm>
              <a:off x="8813" y="4502"/>
              <a:ext cx="245" cy="1842"/>
              <a:chOff x="14008" y="146"/>
              <a:chExt cx="172" cy="1915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4008" y="1889"/>
                <a:ext cx="172" cy="172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9" name="直接箭头连接符 8"/>
              <p:cNvCxnSpPr/>
              <p:nvPr/>
            </p:nvCxnSpPr>
            <p:spPr>
              <a:xfrm flipV="1">
                <a:off x="14090" y="146"/>
                <a:ext cx="8" cy="1829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14"/>
            <p:cNvSpPr txBox="1"/>
            <p:nvPr/>
          </p:nvSpPr>
          <p:spPr>
            <a:xfrm>
              <a:off x="9058" y="4200"/>
              <a:ext cx="47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/>
                <a:t>F</a:t>
              </a:r>
              <a:endParaRPr lang="en-US" altLang="zh-CN" b="1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847580" y="3168650"/>
            <a:ext cx="456565" cy="2781300"/>
            <a:chOff x="15508" y="4990"/>
            <a:chExt cx="719" cy="4380"/>
          </a:xfrm>
        </p:grpSpPr>
        <p:grpSp>
          <p:nvGrpSpPr>
            <p:cNvPr id="11" name="组合 10"/>
            <p:cNvGrpSpPr/>
            <p:nvPr/>
          </p:nvGrpSpPr>
          <p:grpSpPr>
            <a:xfrm>
              <a:off x="15508" y="5570"/>
              <a:ext cx="245" cy="3800"/>
              <a:chOff x="14008" y="146"/>
              <a:chExt cx="172" cy="1915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14008" y="1889"/>
                <a:ext cx="172" cy="172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V="1">
                <a:off x="14090" y="146"/>
                <a:ext cx="8" cy="1829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6" name="文本框 15"/>
            <p:cNvSpPr txBox="1"/>
            <p:nvPr/>
          </p:nvSpPr>
          <p:spPr>
            <a:xfrm>
              <a:off x="15753" y="4990"/>
              <a:ext cx="47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/>
                <a:t>F</a:t>
              </a:r>
              <a:endParaRPr lang="en-US" altLang="zh-CN" b="1"/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1333183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4000" b="1" dirty="0">
                <a:latin typeface="汉仪楷体简" panose="02010600000101010101" charset="-122"/>
                <a:ea typeface="汉仪楷体简" panose="02010600000101010101" charset="-122"/>
              </a:rPr>
              <a:t>弹力的大小</a:t>
            </a:r>
            <a:r>
              <a:rPr lang="en-US" altLang="zh-CN" sz="4000" b="1" dirty="0">
                <a:latin typeface="汉仪楷体简" panose="02010600000101010101" charset="-122"/>
                <a:ea typeface="汉仪楷体简" panose="02010600000101010101" charset="-122"/>
              </a:rPr>
              <a:t> </a:t>
            </a:r>
            <a:endParaRPr lang="zh-CN" altLang="en-US" sz="4000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333500" y="1306830"/>
            <a:ext cx="9892030" cy="15519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弹力的大小跟弹性形变大小有关，同一物体弹性形变越大，弹力越大。形变消失，弹力随之消失。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</a:t>
            </a:r>
            <a:endParaRPr kumimoji="0" lang="en-US" altLang="zh-CN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altLang="zh-CN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r="50624" b="10531"/>
          <a:stretch>
            <a:fillRect/>
          </a:stretch>
        </p:blipFill>
        <p:spPr>
          <a:xfrm>
            <a:off x="1603375" y="3138805"/>
            <a:ext cx="2840355" cy="3101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53635" y="3583940"/>
            <a:ext cx="610616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kern="0" noProof="0" dirty="0" smtClean="0">
                <a:ln>
                  <a:noFill/>
                </a:ln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在弹性限度范围内，弹簧的伸长量跟拉力成正比。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8" descr="2">
            <a:hlinkClick r:id="rId1" action="ppaction://hlinkfil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41" y="1710338"/>
            <a:ext cx="2303956" cy="475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620" name="Group 21"/>
          <p:cNvGrpSpPr/>
          <p:nvPr/>
        </p:nvGrpSpPr>
        <p:grpSpPr bwMode="auto">
          <a:xfrm>
            <a:off x="1703512" y="1815231"/>
            <a:ext cx="7696200" cy="4708525"/>
            <a:chOff x="197" y="972"/>
            <a:chExt cx="4848" cy="2966"/>
          </a:xfrm>
        </p:grpSpPr>
        <p:sp>
          <p:nvSpPr>
            <p:cNvPr id="111621" name="Text Box 3"/>
            <p:cNvSpPr txBox="1">
              <a:spLocks noChangeArrowheads="1"/>
            </p:cNvSpPr>
            <p:nvPr/>
          </p:nvSpPr>
          <p:spPr bwMode="auto">
            <a:xfrm>
              <a:off x="197" y="1012"/>
              <a:ext cx="1296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kumimoji="1" lang="zh-CN" altLang="en-US" sz="2400" b="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111623" name="Line 9"/>
            <p:cNvSpPr>
              <a:spLocks noChangeShapeType="1"/>
            </p:cNvSpPr>
            <p:nvPr/>
          </p:nvSpPr>
          <p:spPr bwMode="auto">
            <a:xfrm>
              <a:off x="2873" y="2068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624" name="Text Box 10"/>
            <p:cNvSpPr txBox="1">
              <a:spLocks noChangeArrowheads="1"/>
            </p:cNvSpPr>
            <p:nvPr/>
          </p:nvSpPr>
          <p:spPr bwMode="auto">
            <a:xfrm>
              <a:off x="4325" y="1924"/>
              <a:ext cx="67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zh-CN" altLang="en-US" sz="2400" b="0" dirty="0">
                  <a:latin typeface="汉仪楷体简" panose="02010600000101010101" charset="-128"/>
                  <a:ea typeface="汉仪楷体简" panose="02010600000101010101" charset="-128"/>
                </a:rPr>
                <a:t>弹簧</a:t>
              </a:r>
              <a:endParaRPr kumimoji="1" lang="zh-CN" altLang="en-US" sz="2400" b="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111625" name="Line 11"/>
            <p:cNvSpPr>
              <a:spLocks noChangeShapeType="1"/>
            </p:cNvSpPr>
            <p:nvPr/>
          </p:nvSpPr>
          <p:spPr bwMode="auto">
            <a:xfrm>
              <a:off x="2828" y="3792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626" name="Text Box 12"/>
            <p:cNvSpPr txBox="1">
              <a:spLocks noChangeArrowheads="1"/>
            </p:cNvSpPr>
            <p:nvPr/>
          </p:nvSpPr>
          <p:spPr bwMode="auto">
            <a:xfrm>
              <a:off x="4320" y="3648"/>
              <a:ext cx="576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zh-CN" altLang="en-US" sz="2400" b="0">
                  <a:latin typeface="汉仪楷体简" panose="02010600000101010101" charset="-128"/>
                  <a:ea typeface="汉仪楷体简" panose="02010600000101010101" charset="-128"/>
                </a:rPr>
                <a:t>挂钩</a:t>
              </a:r>
              <a:endParaRPr kumimoji="1" lang="zh-CN" altLang="en-US" sz="2400" b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111627" name="Line 13"/>
            <p:cNvSpPr>
              <a:spLocks noChangeShapeType="1"/>
            </p:cNvSpPr>
            <p:nvPr/>
          </p:nvSpPr>
          <p:spPr bwMode="auto">
            <a:xfrm>
              <a:off x="3067" y="1116"/>
              <a:ext cx="12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628" name="Text Box 14"/>
            <p:cNvSpPr txBox="1">
              <a:spLocks noChangeArrowheads="1"/>
            </p:cNvSpPr>
            <p:nvPr/>
          </p:nvSpPr>
          <p:spPr bwMode="auto">
            <a:xfrm>
              <a:off x="4325" y="972"/>
              <a:ext cx="72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zh-CN" altLang="en-US" sz="2400" b="0" dirty="0">
                  <a:latin typeface="汉仪楷体简" panose="02010600000101010101" charset="-128"/>
                  <a:ea typeface="汉仪楷体简" panose="02010600000101010101" charset="-128"/>
                </a:rPr>
                <a:t>吊环</a:t>
              </a:r>
              <a:endParaRPr kumimoji="1" lang="zh-CN" altLang="en-US" sz="2400" b="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111629" name="Line 15"/>
            <p:cNvSpPr>
              <a:spLocks noChangeShapeType="1"/>
            </p:cNvSpPr>
            <p:nvPr/>
          </p:nvSpPr>
          <p:spPr bwMode="auto">
            <a:xfrm flipH="1">
              <a:off x="1104" y="2215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630" name="Text Box 16"/>
            <p:cNvSpPr txBox="1">
              <a:spLocks noChangeArrowheads="1"/>
            </p:cNvSpPr>
            <p:nvPr/>
          </p:nvSpPr>
          <p:spPr bwMode="auto">
            <a:xfrm>
              <a:off x="560" y="2106"/>
              <a:ext cx="67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zh-CN" altLang="en-US" sz="2400" b="0" dirty="0">
                  <a:latin typeface="汉仪楷体简" panose="02010600000101010101" charset="-128"/>
                  <a:ea typeface="汉仪楷体简" panose="02010600000101010101" charset="-128"/>
                </a:rPr>
                <a:t>指针</a:t>
              </a:r>
              <a:endParaRPr kumimoji="1" lang="zh-CN" altLang="en-US" sz="2400" b="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111631" name="Line 17"/>
            <p:cNvSpPr>
              <a:spLocks noChangeShapeType="1"/>
            </p:cNvSpPr>
            <p:nvPr/>
          </p:nvSpPr>
          <p:spPr bwMode="auto">
            <a:xfrm flipH="1">
              <a:off x="1296" y="2592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632" name="Text Box 18"/>
            <p:cNvSpPr txBox="1">
              <a:spLocks noChangeArrowheads="1"/>
            </p:cNvSpPr>
            <p:nvPr/>
          </p:nvSpPr>
          <p:spPr bwMode="auto">
            <a:xfrm>
              <a:off x="624" y="2448"/>
              <a:ext cx="52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zh-CN" altLang="en-US" sz="2400" b="0">
                  <a:latin typeface="汉仪楷体简" panose="02010600000101010101" charset="-128"/>
                  <a:ea typeface="汉仪楷体简" panose="02010600000101010101" charset="-128"/>
                </a:rPr>
                <a:t>刻度板</a:t>
              </a:r>
              <a:endParaRPr kumimoji="1" lang="zh-CN" altLang="en-US" sz="2400" b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111633" name="Line 19"/>
            <p:cNvSpPr>
              <a:spLocks noChangeShapeType="1"/>
            </p:cNvSpPr>
            <p:nvPr/>
          </p:nvSpPr>
          <p:spPr bwMode="auto">
            <a:xfrm flipH="1">
              <a:off x="1248" y="2976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634" name="Text Box 20"/>
            <p:cNvSpPr txBox="1">
              <a:spLocks noChangeArrowheads="1"/>
            </p:cNvSpPr>
            <p:nvPr/>
          </p:nvSpPr>
          <p:spPr bwMode="auto">
            <a:xfrm>
              <a:off x="624" y="2832"/>
              <a:ext cx="528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kumimoji="1" lang="zh-CN" altLang="zh-CN" sz="2400" b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5430" y="620688"/>
            <a:ext cx="4251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zh-CN" altLang="en-US" sz="4000" b="1" dirty="0" smtClean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弹簧测力计的结构</a:t>
            </a:r>
            <a:endParaRPr kumimoji="1" lang="zh-CN" altLang="en-US" sz="4000" b="1" dirty="0" smtClean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5.xml><?xml version="1.0" encoding="utf-8"?>
<p:tagLst xmlns:p="http://schemas.openxmlformats.org/presentationml/2006/main">
  <p:tag name="AS_UNIQUEID" val="7"/>
</p:tagLst>
</file>

<file path=ppt/tags/tag36.xml><?xml version="1.0" encoding="utf-8"?>
<p:tagLst xmlns:p="http://schemas.openxmlformats.org/presentationml/2006/main">
  <p:tag name="AS_UNIQUEID" val="8"/>
</p:tagLst>
</file>

<file path=ppt/tags/tag37.xml><?xml version="1.0" encoding="utf-8"?>
<p:tagLst xmlns:p="http://schemas.openxmlformats.org/presentationml/2006/main">
  <p:tag name="AS_UNIQUEID" val="9"/>
  <p:tag name="KSO_WM_BEAUTIFY_FLAG" val=""/>
</p:tagLst>
</file>

<file path=ppt/tags/tag38.xml><?xml version="1.0" encoding="utf-8"?>
<p:tagLst xmlns:p="http://schemas.openxmlformats.org/presentationml/2006/main">
  <p:tag name="AS_UNIQUEID" val="10"/>
  <p:tag name="KSO_WM_BEAUTIFY_FLAG" val=""/>
</p:tagLst>
</file>

<file path=ppt/tags/tag39.xml><?xml version="1.0" encoding="utf-8"?>
<p:tagLst xmlns:p="http://schemas.openxmlformats.org/presentationml/2006/main">
  <p:tag name="AS_UNIQUEID" val="11"/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AS_UNIQUEID" val="12"/>
</p:tagLst>
</file>

<file path=ppt/tags/tag41.xml><?xml version="1.0" encoding="utf-8"?>
<p:tagLst xmlns:p="http://schemas.openxmlformats.org/presentationml/2006/main">
  <p:tag name="AS_UNIQUEID" val="13"/>
  <p:tag name="KSO_WM_BEAUTIFY_FLAG" val=""/>
</p:tagLst>
</file>

<file path=ppt/tags/tag42.xml><?xml version="1.0" encoding="utf-8"?>
<p:tagLst xmlns:p="http://schemas.openxmlformats.org/presentationml/2006/main">
  <p:tag name="AS_UNIQUEID" val="14"/>
  <p:tag name="KSO_WM_BEAUTIFY_FLAG" val=""/>
</p:tagLst>
</file>

<file path=ppt/tags/tag43.xml><?xml version="1.0" encoding="utf-8"?>
<p:tagLst xmlns:p="http://schemas.openxmlformats.org/presentationml/2006/main">
  <p:tag name="AS_UNIQUEID" val="15"/>
  <p:tag name="KSO_WM_BEAUTIFY_FLAG" val=""/>
</p:tagLst>
</file>

<file path=ppt/tags/tag44.xml><?xml version="1.0" encoding="utf-8"?>
<p:tagLst xmlns:p="http://schemas.openxmlformats.org/presentationml/2006/main">
  <p:tag name="AS_UNIQUEID" val="16"/>
  <p:tag name="KSO_WM_BEAUTIFY_FLAG" val=""/>
</p:tagLst>
</file>

<file path=ppt/tags/tag45.xml><?xml version="1.0" encoding="utf-8"?>
<p:tagLst xmlns:p="http://schemas.openxmlformats.org/presentationml/2006/main">
  <p:tag name="AS_UNIQUEID" val="17"/>
  <p:tag name="KSO_WM_BEAUTIFY_FLAG" val=""/>
</p:tagLst>
</file>

<file path=ppt/tags/tag46.xml><?xml version="1.0" encoding="utf-8"?>
<p:tagLst xmlns:p="http://schemas.openxmlformats.org/presentationml/2006/main">
  <p:tag name="AS_UNIQUEID" val="18"/>
  <p:tag name="KSO_WM_BEAUTIFY_FLAG" val=""/>
</p:tagLst>
</file>

<file path=ppt/tags/tag47.xml><?xml version="1.0" encoding="utf-8"?>
<p:tagLst xmlns:p="http://schemas.openxmlformats.org/presentationml/2006/main">
  <p:tag name="AS_UNIQUEID" val="19"/>
  <p:tag name="KSO_WM_BEAUTIFY_FLAG" val=""/>
</p:tagLst>
</file>

<file path=ppt/tags/tag48.xml><?xml version="1.0" encoding="utf-8"?>
<p:tagLst xmlns:p="http://schemas.openxmlformats.org/presentationml/2006/main">
  <p:tag name="AS_UNIQUEID" val="20"/>
  <p:tag name="KSO_WM_BEAUTIFY_FLAG" val=""/>
</p:tagLst>
</file>

<file path=ppt/tags/tag49.xml><?xml version="1.0" encoding="utf-8"?>
<p:tagLst xmlns:p="http://schemas.openxmlformats.org/presentationml/2006/main">
  <p:tag name="AS_UNIQUEID" val="21"/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5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5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4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8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86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WPS 演示</Application>
  <PresentationFormat>宽屏</PresentationFormat>
  <Paragraphs>125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思源黑体 CN Light</vt:lpstr>
      <vt:lpstr>仓耳渔阳体 W05</vt:lpstr>
      <vt:lpstr>思源黑体 CN Bold</vt:lpstr>
      <vt:lpstr>汉仪楷体简</vt:lpstr>
      <vt:lpstr>Times New Roman</vt:lpstr>
      <vt:lpstr>微软雅黑</vt:lpstr>
      <vt:lpstr>汉仪楷体简</vt:lpstr>
      <vt:lpstr>方正盛世楷书简体_粗</vt:lpstr>
      <vt:lpstr>Arial Unicode MS</vt:lpstr>
      <vt:lpstr>汉仪颜楷简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43</cp:revision>
  <dcterms:created xsi:type="dcterms:W3CDTF">2023-03-28T07:58:00Z</dcterms:created>
  <dcterms:modified xsi:type="dcterms:W3CDTF">2026-03-05T11:29:36Z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1E14D02D1845426DBA64F9B2AED11170_13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v1.0_mb_T+L95ysIptv7aZdUMe54pw==</vt:lpwstr>
  </property>
</Properties>
</file>