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0.webp" ContentType="image/webp"/>
  <Override PartName="/ppt/media/image24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3"/>
    <p:sldId id="282" r:id="rId4"/>
    <p:sldId id="284" r:id="rId5"/>
    <p:sldId id="283" r:id="rId6"/>
    <p:sldId id="285" r:id="rId7"/>
    <p:sldId id="286" r:id="rId8"/>
    <p:sldId id="291" r:id="rId9"/>
    <p:sldId id="288" r:id="rId10"/>
    <p:sldId id="292" r:id="rId11"/>
    <p:sldId id="287" r:id="rId12"/>
    <p:sldId id="299" r:id="rId13"/>
    <p:sldId id="307" r:id="rId14"/>
    <p:sldId id="295" r:id="rId15"/>
    <p:sldId id="297" r:id="rId16"/>
    <p:sldId id="296" r:id="rId17"/>
    <p:sldId id="300" r:id="rId18"/>
    <p:sldId id="301" r:id="rId19"/>
    <p:sldId id="303" r:id="rId20"/>
    <p:sldId id="304" r:id="rId21"/>
    <p:sldId id="309" r:id="rId22"/>
    <p:sldId id="310" r:id="rId23"/>
    <p:sldId id="306" r:id="rId24"/>
    <p:sldId id="308" r:id="rId25"/>
    <p:sldId id="311" r:id="rId26"/>
    <p:sldId id="312" r:id="rId27"/>
    <p:sldId id="313" r:id="rId28"/>
    <p:sldId id="277" r:id="rId29"/>
  </p:sldIdLst>
  <p:sldSz cx="12192000" cy="6858000"/>
  <p:notesSz cx="6858000" cy="9144000"/>
  <p:embeddedFontLst>
    <p:embeddedFont>
      <p:font typeface="思源黑体 CN Light" panose="020B0300000000000000" charset="-122"/>
      <p:regular r:id="rId36"/>
    </p:embeddedFont>
    <p:embeddedFont>
      <p:font typeface="仓耳渔阳体 W05" panose="02020400000000000000" charset="-122"/>
      <p:regular r:id="rId37"/>
    </p:embeddedFont>
    <p:embeddedFont>
      <p:font typeface="思源黑体 CN Bold" panose="020B0800000000000000" charset="-122"/>
      <p:bold r:id="rId38"/>
    </p:embeddedFont>
    <p:embeddedFont>
      <p:font typeface="汉仪楷体简" panose="02010600000101010101" charset="-122"/>
      <p:regular r:id="rId39"/>
    </p:embeddedFont>
    <p:embeddedFont>
      <p:font typeface="汉仪中楷简" panose="02010600000101010101" charset="-122"/>
      <p:regular r:id="rId40"/>
    </p:embeddedFont>
    <p:embeddedFont>
      <p:font typeface="微软雅黑" panose="020B0503020204020204" charset="-122"/>
      <p:regular r:id="rId41"/>
    </p:embeddedFont>
    <p:embeddedFont>
      <p:font typeface="汉仪颜楷简" panose="00020600040101010101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3" userDrawn="1">
          <p15:clr>
            <a:srgbClr val="A4A3A4"/>
          </p15:clr>
        </p15:guide>
        <p15:guide id="2" pos="457" userDrawn="1">
          <p15:clr>
            <a:srgbClr val="A4A3A4"/>
          </p15:clr>
        </p15:guide>
        <p15:guide id="3" pos="7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7E2"/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73"/>
        <p:guide pos="457"/>
        <p:guide pos="7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83.xml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ed8db142-3a63-453f-a908-ae5e1606733c.jpged8db142-3a63-453f-a908-ae5e1606733c"/>
          <p:cNvPicPr/>
          <p:nvPr userDrawn="1">
            <p:custDataLst>
              <p:tags r:id="rId2"/>
            </p:custDataLst>
          </p:nvPr>
        </p:nvPicPr>
        <p:blipFill>
          <a:blip r:embed="rId3"/>
          <a:srcRect l="3167" r="3167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6" Type="http://schemas.openxmlformats.org/officeDocument/2006/relationships/slideLayout" Target="../slideLayouts/slideLayout7.xml"/><Relationship Id="rId35" Type="http://schemas.openxmlformats.org/officeDocument/2006/relationships/tags" Target="../tags/tag56.xml"/><Relationship Id="rId34" Type="http://schemas.openxmlformats.org/officeDocument/2006/relationships/tags" Target="../tags/tag55.xml"/><Relationship Id="rId33" Type="http://schemas.openxmlformats.org/officeDocument/2006/relationships/tags" Target="../tags/tag54.xml"/><Relationship Id="rId32" Type="http://schemas.openxmlformats.org/officeDocument/2006/relationships/tags" Target="../tags/tag53.xml"/><Relationship Id="rId31" Type="http://schemas.openxmlformats.org/officeDocument/2006/relationships/tags" Target="../tags/tag52.xml"/><Relationship Id="rId30" Type="http://schemas.openxmlformats.org/officeDocument/2006/relationships/tags" Target="../tags/tag51.xml"/><Relationship Id="rId3" Type="http://schemas.openxmlformats.org/officeDocument/2006/relationships/tags" Target="../tags/tag24.xml"/><Relationship Id="rId29" Type="http://schemas.openxmlformats.org/officeDocument/2006/relationships/tags" Target="../tags/tag50.xml"/><Relationship Id="rId28" Type="http://schemas.openxmlformats.org/officeDocument/2006/relationships/tags" Target="../tags/tag49.xml"/><Relationship Id="rId27" Type="http://schemas.openxmlformats.org/officeDocument/2006/relationships/tags" Target="../tags/tag48.xml"/><Relationship Id="rId26" Type="http://schemas.openxmlformats.org/officeDocument/2006/relationships/tags" Target="../tags/tag47.xml"/><Relationship Id="rId25" Type="http://schemas.openxmlformats.org/officeDocument/2006/relationships/tags" Target="../tags/tag46.xml"/><Relationship Id="rId24" Type="http://schemas.openxmlformats.org/officeDocument/2006/relationships/tags" Target="../tags/tag45.xml"/><Relationship Id="rId23" Type="http://schemas.openxmlformats.org/officeDocument/2006/relationships/tags" Target="../tags/tag44.xml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3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76.xml"/><Relationship Id="rId2" Type="http://schemas.openxmlformats.org/officeDocument/2006/relationships/tags" Target="../tags/tag58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1.xml"/><Relationship Id="rId5" Type="http://schemas.openxmlformats.org/officeDocument/2006/relationships/image" Target="../media/image21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3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7.xml"/><Relationship Id="rId3" Type="http://schemas.openxmlformats.org/officeDocument/2006/relationships/image" Target="../media/image25.png"/><Relationship Id="rId2" Type="http://schemas.openxmlformats.org/officeDocument/2006/relationships/tags" Target="../tags/tag96.xml"/><Relationship Id="rId1" Type="http://schemas.openxmlformats.org/officeDocument/2006/relationships/image" Target="../media/image24.webp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9.xml"/><Relationship Id="rId3" Type="http://schemas.openxmlformats.org/officeDocument/2006/relationships/image" Target="../media/image8.jpeg"/><Relationship Id="rId2" Type="http://schemas.openxmlformats.org/officeDocument/2006/relationships/image" Target="../media/image26.GIF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1" Type="http://schemas.openxmlformats.org/officeDocument/2006/relationships/image" Target="../media/image5.png"/><Relationship Id="rId10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3.xml"/><Relationship Id="rId2" Type="http://schemas.openxmlformats.org/officeDocument/2006/relationships/image" Target="../media/image28.png"/><Relationship Id="rId1" Type="http://schemas.openxmlformats.org/officeDocument/2006/relationships/tags" Target="../tags/tag10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24.xml"/><Relationship Id="rId2" Type="http://schemas.openxmlformats.org/officeDocument/2006/relationships/tags" Target="../tags/tag106.xml"/><Relationship Id="rId19" Type="http://schemas.openxmlformats.org/officeDocument/2006/relationships/tags" Target="../tags/tag123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tags" Target="../tags/tag10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44.xml"/><Relationship Id="rId2" Type="http://schemas.openxmlformats.org/officeDocument/2006/relationships/tags" Target="../tags/tag126.xml"/><Relationship Id="rId19" Type="http://schemas.openxmlformats.org/officeDocument/2006/relationships/tags" Target="../tags/tag143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5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82.xml"/><Relationship Id="rId20" Type="http://schemas.openxmlformats.org/officeDocument/2006/relationships/image" Target="../media/image31.png"/><Relationship Id="rId2" Type="http://schemas.openxmlformats.org/officeDocument/2006/relationships/tags" Target="../tags/tag164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webp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tags" Target="../tags/tag17.xml"/><Relationship Id="rId2" Type="http://schemas.openxmlformats.org/officeDocument/2006/relationships/image" Target="../media/image12.png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4.jpeg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95045" y="2646680"/>
            <a:ext cx="52451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6.1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力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913630" y="259588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浙江大学图书馆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64235" y="911860"/>
            <a:ext cx="94634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运动状态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 = </a:t>
            </a:r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运动快慢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+</a:t>
            </a:r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运动方向</a:t>
            </a:r>
            <a:endParaRPr lang="zh-CN" altLang="en-US" sz="40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endParaRPr lang="zh-CN" altLang="en-US" sz="40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endParaRPr lang="zh-CN" altLang="en-US" sz="40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6725" y="1830705"/>
            <a:ext cx="1025842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sym typeface="+mn-ea"/>
              </a:rPr>
              <a:t>运动快慢或运动方向的改变都叫做运动状态发生了改变，比如汽车加速，刹车，匀速转弯。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汉仪楷体简" panose="02010600000101010101" charset="-122"/>
                <a:sym typeface="+mn-ea"/>
              </a:rPr>
              <a:t>匀速直线运动</a:t>
            </a: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sym typeface="+mn-ea"/>
              </a:rPr>
              <a:t>和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汉仪楷体简" panose="02010600000101010101" charset="-122"/>
                <a:sym typeface="+mn-ea"/>
              </a:rPr>
              <a:t>静止都</a:t>
            </a: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sym typeface="+mn-ea"/>
              </a:rPr>
              <a:t>叫做运动状态不变。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4" name="图片 3" descr="mp40595319_1447065727656_32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7415" y="2914650"/>
            <a:ext cx="4172585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676368" y="914383"/>
            <a:ext cx="8839264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、下列现象中物体的运动状态是否有改变?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Freeform"/>
          <p:cNvSpPr/>
          <p:nvPr>
            <p:custDataLst>
              <p:tags r:id="rId2"/>
            </p:custDataLst>
          </p:nvPr>
        </p:nvSpPr>
        <p:spPr bwMode="auto">
          <a:xfrm>
            <a:off x="1847336" y="2756809"/>
            <a:ext cx="83614" cy="83614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2" name="Freeform"/>
          <p:cNvSpPr/>
          <p:nvPr>
            <p:custDataLst>
              <p:tags r:id="rId3"/>
            </p:custDataLst>
          </p:nvPr>
        </p:nvSpPr>
        <p:spPr bwMode="auto">
          <a:xfrm>
            <a:off x="1685995" y="2758576"/>
            <a:ext cx="243189" cy="243189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23" name="TextBox"/>
          <p:cNvSpPr txBox="1"/>
          <p:nvPr>
            <p:custDataLst>
              <p:tags r:id="rId4"/>
            </p:custDataLst>
          </p:nvPr>
        </p:nvSpPr>
        <p:spPr>
          <a:xfrm>
            <a:off x="2090525" y="2581925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2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公共汽车进站、出站.</a:t>
            </a:r>
            <a:endParaRPr lang="en-US" altLang="zh-CN" sz="22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TextBox"/>
          <p:cNvSpPr txBox="1"/>
          <p:nvPr>
            <p:custDataLst>
              <p:tags r:id="rId5"/>
            </p:custDataLst>
          </p:nvPr>
        </p:nvSpPr>
        <p:spPr>
          <a:xfrm>
            <a:off x="6593859" y="2581925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改变</a:t>
            </a:r>
            <a:endParaRPr lang="en-US" altLang="zh-CN" sz="2200" spc="14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Freeform"/>
          <p:cNvSpPr/>
          <p:nvPr>
            <p:custDataLst>
              <p:tags r:id="rId6"/>
            </p:custDataLst>
          </p:nvPr>
        </p:nvSpPr>
        <p:spPr bwMode="auto">
          <a:xfrm>
            <a:off x="1847336" y="3627152"/>
            <a:ext cx="83614" cy="83614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8" name="Freeform"/>
          <p:cNvSpPr/>
          <p:nvPr>
            <p:custDataLst>
              <p:tags r:id="rId7"/>
            </p:custDataLst>
          </p:nvPr>
        </p:nvSpPr>
        <p:spPr bwMode="auto">
          <a:xfrm>
            <a:off x="1685995" y="3628918"/>
            <a:ext cx="243189" cy="243189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29" name="TextBox"/>
          <p:cNvSpPr txBox="1"/>
          <p:nvPr>
            <p:custDataLst>
              <p:tags r:id="rId8"/>
            </p:custDataLst>
          </p:nvPr>
        </p:nvSpPr>
        <p:spPr>
          <a:xfrm>
            <a:off x="2090525" y="3452268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2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飞机匀速在空中盘旋.</a:t>
            </a:r>
            <a:endParaRPr lang="en-US" altLang="zh-CN" sz="22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TextBox"/>
          <p:cNvSpPr txBox="1"/>
          <p:nvPr>
            <p:custDataLst>
              <p:tags r:id="rId9"/>
            </p:custDataLst>
          </p:nvPr>
        </p:nvSpPr>
        <p:spPr>
          <a:xfrm>
            <a:off x="6593859" y="3452268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改变</a:t>
            </a:r>
            <a:endParaRPr lang="zh-CN" altLang="en-US" sz="22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3" name="Freeform"/>
          <p:cNvSpPr/>
          <p:nvPr>
            <p:custDataLst>
              <p:tags r:id="rId10"/>
            </p:custDataLst>
          </p:nvPr>
        </p:nvSpPr>
        <p:spPr bwMode="auto">
          <a:xfrm>
            <a:off x="1847336" y="4497494"/>
            <a:ext cx="83614" cy="83614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4" name="Freeform"/>
          <p:cNvSpPr/>
          <p:nvPr>
            <p:custDataLst>
              <p:tags r:id="rId11"/>
            </p:custDataLst>
          </p:nvPr>
        </p:nvSpPr>
        <p:spPr bwMode="auto">
          <a:xfrm>
            <a:off x="1685995" y="4499261"/>
            <a:ext cx="243189" cy="243189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35" name="TextBox"/>
          <p:cNvSpPr txBox="1"/>
          <p:nvPr>
            <p:custDataLst>
              <p:tags r:id="rId12"/>
            </p:custDataLst>
          </p:nvPr>
        </p:nvSpPr>
        <p:spPr>
          <a:xfrm>
            <a:off x="2090525" y="4322611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200" spc="14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赛车在环形跑道上匀速行驶.</a:t>
            </a:r>
            <a:endParaRPr lang="zh-CN" altLang="en-US" sz="22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8" name="TextBox"/>
          <p:cNvSpPr txBox="1"/>
          <p:nvPr>
            <p:custDataLst>
              <p:tags r:id="rId13"/>
            </p:custDataLst>
          </p:nvPr>
        </p:nvSpPr>
        <p:spPr>
          <a:xfrm>
            <a:off x="6593859" y="4322611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改变</a:t>
            </a:r>
            <a:endParaRPr lang="zh-CN" altLang="en-US" sz="22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9" name="Freeform"/>
          <p:cNvSpPr/>
          <p:nvPr>
            <p:custDataLst>
              <p:tags r:id="rId14"/>
            </p:custDataLst>
          </p:nvPr>
        </p:nvSpPr>
        <p:spPr bwMode="auto">
          <a:xfrm>
            <a:off x="1847336" y="5367837"/>
            <a:ext cx="83614" cy="83614"/>
          </a:xfrm>
          <a:custGeom>
            <a:avLst/>
            <a:gdLst>
              <a:gd name="T0" fmla="*/ 40 w 80"/>
              <a:gd name="T1" fmla="*/ 80 h 80"/>
              <a:gd name="T2" fmla="*/ 80 w 80"/>
              <a:gd name="T3" fmla="*/ 40 h 80"/>
              <a:gd name="T4" fmla="*/ 40 w 80"/>
              <a:gd name="T5" fmla="*/ 0 h 80"/>
              <a:gd name="T6" fmla="*/ 0 w 80"/>
              <a:gd name="T7" fmla="*/ 4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0">
                <a:moveTo>
                  <a:pt x="40" y="80"/>
                </a:move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ubicBezTo>
                  <a:pt x="18" y="0"/>
                  <a:pt x="0" y="18"/>
                  <a:pt x="0" y="40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40" name="Freeform"/>
          <p:cNvSpPr/>
          <p:nvPr>
            <p:custDataLst>
              <p:tags r:id="rId15"/>
            </p:custDataLst>
          </p:nvPr>
        </p:nvSpPr>
        <p:spPr bwMode="auto">
          <a:xfrm>
            <a:off x="1685995" y="5369604"/>
            <a:ext cx="243189" cy="243189"/>
          </a:xfrm>
          <a:custGeom>
            <a:avLst/>
            <a:gdLst>
              <a:gd name="T0" fmla="*/ 154 w 232"/>
              <a:gd name="T1" fmla="*/ 38 h 232"/>
              <a:gd name="T2" fmla="*/ 126 w 232"/>
              <a:gd name="T3" fmla="*/ 7 h 232"/>
              <a:gd name="T4" fmla="*/ 103 w 232"/>
              <a:gd name="T5" fmla="*/ 7 h 232"/>
              <a:gd name="T6" fmla="*/ 86 w 232"/>
              <a:gd name="T7" fmla="*/ 27 h 232"/>
              <a:gd name="T8" fmla="*/ 89 w 232"/>
              <a:gd name="T9" fmla="*/ 44 h 232"/>
              <a:gd name="T10" fmla="*/ 114 w 232"/>
              <a:gd name="T11" fmla="*/ 77 h 232"/>
              <a:gd name="T12" fmla="*/ 75 w 232"/>
              <a:gd name="T13" fmla="*/ 118 h 232"/>
              <a:gd name="T14" fmla="*/ 42 w 232"/>
              <a:gd name="T15" fmla="*/ 93 h 232"/>
              <a:gd name="T16" fmla="*/ 24 w 232"/>
              <a:gd name="T17" fmla="*/ 90 h 232"/>
              <a:gd name="T18" fmla="*/ 7 w 232"/>
              <a:gd name="T19" fmla="*/ 106 h 232"/>
              <a:gd name="T20" fmla="*/ 7 w 232"/>
              <a:gd name="T21" fmla="*/ 129 h 232"/>
              <a:gd name="T22" fmla="*/ 103 w 232"/>
              <a:gd name="T23" fmla="*/ 225 h 232"/>
              <a:gd name="T24" fmla="*/ 126 w 232"/>
              <a:gd name="T25" fmla="*/ 225 h 232"/>
              <a:gd name="T26" fmla="*/ 225 w 232"/>
              <a:gd name="T27" fmla="*/ 129 h 232"/>
              <a:gd name="T28" fmla="*/ 225 w 232"/>
              <a:gd name="T29" fmla="*/ 106 h 232"/>
              <a:gd name="T30" fmla="*/ 194 w 232"/>
              <a:gd name="T31" fmla="*/ 7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2" h="232">
                <a:moveTo>
                  <a:pt x="154" y="38"/>
                </a:moveTo>
                <a:cubicBezTo>
                  <a:pt x="126" y="7"/>
                  <a:pt x="126" y="7"/>
                  <a:pt x="126" y="7"/>
                </a:cubicBezTo>
                <a:cubicBezTo>
                  <a:pt x="120" y="0"/>
                  <a:pt x="110" y="0"/>
                  <a:pt x="103" y="7"/>
                </a:cubicBezTo>
                <a:cubicBezTo>
                  <a:pt x="86" y="27"/>
                  <a:pt x="86" y="27"/>
                  <a:pt x="86" y="27"/>
                </a:cubicBezTo>
                <a:cubicBezTo>
                  <a:pt x="80" y="33"/>
                  <a:pt x="81" y="41"/>
                  <a:pt x="89" y="44"/>
                </a:cubicBezTo>
                <a:cubicBezTo>
                  <a:pt x="89" y="44"/>
                  <a:pt x="114" y="55"/>
                  <a:pt x="114" y="77"/>
                </a:cubicBezTo>
                <a:cubicBezTo>
                  <a:pt x="114" y="99"/>
                  <a:pt x="97" y="118"/>
                  <a:pt x="75" y="118"/>
                </a:cubicBezTo>
                <a:cubicBezTo>
                  <a:pt x="53" y="118"/>
                  <a:pt x="42" y="93"/>
                  <a:pt x="42" y="93"/>
                </a:cubicBezTo>
                <a:cubicBezTo>
                  <a:pt x="38" y="85"/>
                  <a:pt x="30" y="84"/>
                  <a:pt x="24" y="90"/>
                </a:cubicBezTo>
                <a:cubicBezTo>
                  <a:pt x="7" y="106"/>
                  <a:pt x="7" y="106"/>
                  <a:pt x="7" y="106"/>
                </a:cubicBezTo>
                <a:cubicBezTo>
                  <a:pt x="0" y="112"/>
                  <a:pt x="0" y="122"/>
                  <a:pt x="7" y="129"/>
                </a:cubicBezTo>
                <a:cubicBezTo>
                  <a:pt x="103" y="225"/>
                  <a:pt x="103" y="225"/>
                  <a:pt x="103" y="225"/>
                </a:cubicBezTo>
                <a:cubicBezTo>
                  <a:pt x="110" y="232"/>
                  <a:pt x="120" y="232"/>
                  <a:pt x="126" y="225"/>
                </a:cubicBezTo>
                <a:cubicBezTo>
                  <a:pt x="225" y="129"/>
                  <a:pt x="225" y="129"/>
                  <a:pt x="225" y="129"/>
                </a:cubicBezTo>
                <a:cubicBezTo>
                  <a:pt x="232" y="122"/>
                  <a:pt x="232" y="112"/>
                  <a:pt x="225" y="106"/>
                </a:cubicBezTo>
                <a:cubicBezTo>
                  <a:pt x="194" y="78"/>
                  <a:pt x="194" y="78"/>
                  <a:pt x="194" y="78"/>
                </a:cubicBezTo>
              </a:path>
            </a:pathLst>
          </a:custGeom>
          <a:solidFill>
            <a:schemeClr val="accent1"/>
          </a:solidFill>
          <a:ln w="33338" cap="rnd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dirty="0"/>
          </a:p>
        </p:txBody>
      </p:sp>
      <p:sp>
        <p:nvSpPr>
          <p:cNvPr id="41" name="TextBox"/>
          <p:cNvSpPr txBox="1"/>
          <p:nvPr>
            <p:custDataLst>
              <p:tags r:id="rId16"/>
            </p:custDataLst>
          </p:nvPr>
        </p:nvSpPr>
        <p:spPr>
          <a:xfrm>
            <a:off x="2090525" y="5192953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200" spc="19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沿直线匀速行驶的汽车</a:t>
            </a:r>
            <a:endParaRPr lang="en-US" altLang="zh-CN" sz="2200" spc="19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TextBox"/>
          <p:cNvSpPr txBox="1"/>
          <p:nvPr>
            <p:custDataLst>
              <p:tags r:id="rId17"/>
            </p:custDataLst>
          </p:nvPr>
        </p:nvSpPr>
        <p:spPr>
          <a:xfrm>
            <a:off x="6593859" y="5192953"/>
            <a:ext cx="3912216" cy="55056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2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不变</a:t>
            </a:r>
            <a:endParaRPr lang="zh-CN" altLang="en-US" sz="22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18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19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20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21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22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23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24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25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26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27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28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29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30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31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32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33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34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</p:spTree>
    <p:custDataLst>
      <p:tags r:id="rId3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38250" y="914400"/>
            <a:ext cx="1027176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、下列现象中，物体运动状态没有改变的是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"/>
          <p:cNvSpPr txBox="1"/>
          <p:nvPr>
            <p:custDataLst>
              <p:tags r:id="rId2"/>
            </p:custDataLst>
          </p:nvPr>
        </p:nvSpPr>
        <p:spPr>
          <a:xfrm>
            <a:off x="1454785" y="2324100"/>
            <a:ext cx="9283065" cy="3209925"/>
          </a:xfrm>
          <a:prstGeom prst="rect">
            <a:avLst/>
          </a:prstGeom>
          <a:noFill/>
        </p:spPr>
        <p:txBody>
          <a:bodyPr wrap="square" rtlCol="0" anchor="ctr"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A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、关闭发动机后向前运动的汽车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B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、放在水平桌面上的书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             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、发动汽车使它从静止变成运动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                                                 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D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、降落伞从空中匀速下落</a:t>
            </a: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4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5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9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10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1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2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3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4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5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6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7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8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9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0" name="文本框 19"/>
          <p:cNvSpPr txBox="1"/>
          <p:nvPr/>
        </p:nvSpPr>
        <p:spPr>
          <a:xfrm>
            <a:off x="10506075" y="1118235"/>
            <a:ext cx="692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BD</a:t>
            </a:r>
            <a:endParaRPr lang="en-US" altLang="zh-CN" sz="32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12"/>
          <p:cNvSpPr/>
          <p:nvPr>
            <p:custDataLst>
              <p:tags r:id="rId1"/>
            </p:custDataLst>
          </p:nvPr>
        </p:nvSpPr>
        <p:spPr>
          <a:xfrm>
            <a:off x="0" y="2895623"/>
            <a:ext cx="12192098" cy="2590821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2"/>
            </p:custDataLst>
          </p:nvPr>
        </p:nvSpPr>
        <p:spPr>
          <a:xfrm>
            <a:off x="609600" y="616585"/>
            <a:ext cx="6610985" cy="1676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3600" b="1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汉仪楷体简" panose="02010600000101010101" charset="-122"/>
                <a:ea typeface="汉仪楷体简" panose="02010600000101010101" charset="-122"/>
                <a:cs typeface="微软雅黑" panose="020B0503020204020204" charset="-122"/>
              </a:rPr>
              <a:t>力是有大小的。为了比较力的大小，需要规定力的单位。</a:t>
            </a:r>
            <a:endParaRPr lang="zh-CN" altLang="en-US" sz="3600" b="1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汉仪楷体简" panose="02010600000101010101" charset="-122"/>
              <a:ea typeface="汉仪楷体简" panose="02010600000101010101" charset="-122"/>
              <a:cs typeface="微软雅黑" panose="020B0503020204020204" charset="-122"/>
            </a:endParaRPr>
          </a:p>
        </p:txBody>
      </p:sp>
      <p:sp>
        <p:nvSpPr>
          <p:cNvPr id="7" name="Title 6"/>
          <p:cNvSpPr txBox="1"/>
          <p:nvPr>
            <p:custDataLst>
              <p:tags r:id="rId3"/>
            </p:custDataLst>
          </p:nvPr>
        </p:nvSpPr>
        <p:spPr>
          <a:xfrm>
            <a:off x="1066766" y="3351276"/>
            <a:ext cx="4876838" cy="16779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32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在物理学中，力的单位是</a:t>
            </a:r>
            <a:r>
              <a:rPr lang="zh-CN" altLang="en-US" sz="3200" b="1" spc="17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牛顿</a:t>
            </a:r>
            <a:r>
              <a:rPr lang="zh-CN" altLang="en-US" sz="32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，简称</a:t>
            </a:r>
            <a:r>
              <a:rPr lang="zh-CN" altLang="en-US" sz="3200" b="1" spc="170" dirty="0">
                <a:ln w="3175">
                  <a:noFill/>
                  <a:prstDash val="dash"/>
                </a:ln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牛(N)</a:t>
            </a:r>
            <a:r>
              <a:rPr lang="zh-CN" altLang="en-US" sz="32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32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32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力用字母</a:t>
            </a:r>
            <a:r>
              <a:rPr lang="zh-CN" altLang="en-US" sz="3200" b="1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F </a:t>
            </a:r>
            <a:r>
              <a:rPr lang="zh-CN" altLang="en-US" sz="3200" spc="17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表示。</a:t>
            </a:r>
            <a:endParaRPr lang="zh-CN" altLang="en-US" sz="3200" spc="17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7961630" y="616585"/>
            <a:ext cx="3449320" cy="4241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8640">
                <a:moveTo>
                  <a:pt x="6960" y="0"/>
                </a:moveTo>
                <a:lnTo>
                  <a:pt x="6960" y="8640"/>
                </a:lnTo>
                <a:lnTo>
                  <a:pt x="0" y="8640"/>
                </a:lnTo>
                <a:lnTo>
                  <a:pt x="0" y="0"/>
                </a:lnTo>
                <a:lnTo>
                  <a:pt x="696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6" name="文本框 13315"/>
          <p:cNvSpPr txBox="1"/>
          <p:nvPr/>
        </p:nvSpPr>
        <p:spPr>
          <a:xfrm>
            <a:off x="1090295" y="750570"/>
            <a:ext cx="85998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1N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的力有多大呢？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40964" name="文本框 40963"/>
          <p:cNvSpPr txBox="1"/>
          <p:nvPr>
            <p:custDataLst>
              <p:tags r:id="rId1"/>
            </p:custDataLst>
          </p:nvPr>
        </p:nvSpPr>
        <p:spPr>
          <a:xfrm>
            <a:off x="294005" y="4999355"/>
            <a:ext cx="48660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托起两个鸡蛋用的力约为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1N</a:t>
            </a:r>
            <a:endParaRPr lang="en-US" altLang="zh-CN" sz="280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2407" t="18369" r="22307" b="16127"/>
          <a:stretch>
            <a:fillRect/>
          </a:stretch>
        </p:blipFill>
        <p:spPr>
          <a:xfrm>
            <a:off x="798830" y="1794510"/>
            <a:ext cx="3571875" cy="2867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0010" y="49993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手握单杆时，你两手用的力约为500N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007100" y="1356360"/>
            <a:ext cx="4401820" cy="3305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框 17409"/>
          <p:cNvSpPr txBox="1"/>
          <p:nvPr>
            <p:custDataLst>
              <p:tags r:id="rId1"/>
            </p:custDataLst>
          </p:nvPr>
        </p:nvSpPr>
        <p:spPr>
          <a:xfrm>
            <a:off x="1918653" y="249237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b="1">
                <a:solidFill>
                  <a:schemeClr val="dk1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手</a:t>
            </a:r>
            <a:endParaRPr lang="zh-CN" altLang="en-US" sz="3200" b="1">
              <a:solidFill>
                <a:schemeClr val="dk1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7413" name="文本框 17412"/>
          <p:cNvSpPr txBox="1"/>
          <p:nvPr>
            <p:custDataLst>
              <p:tags r:id="rId2"/>
            </p:custDataLst>
          </p:nvPr>
        </p:nvSpPr>
        <p:spPr>
          <a:xfrm>
            <a:off x="3718878" y="2492375"/>
            <a:ext cx="14414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桌子</a:t>
            </a:r>
            <a:endParaRPr lang="zh-CN" altLang="en-US" sz="3200" b="1" dirty="0">
              <a:solidFill>
                <a:schemeClr val="dk1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7411" name="文本框 17410"/>
          <p:cNvSpPr txBox="1"/>
          <p:nvPr>
            <p:custDataLst>
              <p:tags r:id="rId3"/>
            </p:custDataLst>
          </p:nvPr>
        </p:nvSpPr>
        <p:spPr>
          <a:xfrm>
            <a:off x="3545205" y="1949450"/>
            <a:ext cx="1162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（响）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7414" name="直接连接符 17413"/>
          <p:cNvSpPr/>
          <p:nvPr>
            <p:custDataLst>
              <p:tags r:id="rId4"/>
            </p:custDataLst>
          </p:nvPr>
        </p:nvSpPr>
        <p:spPr>
          <a:xfrm>
            <a:off x="2472690" y="2713355"/>
            <a:ext cx="1246505" cy="6350"/>
          </a:xfrm>
          <a:prstGeom prst="line">
            <a:avLst/>
          </a:prstGeom>
          <a:ln w="9525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15" name="直接连接符 17414"/>
          <p:cNvSpPr/>
          <p:nvPr/>
        </p:nvSpPr>
        <p:spPr>
          <a:xfrm flipH="1">
            <a:off x="2494915" y="2859405"/>
            <a:ext cx="1095375" cy="0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16" name="文本框 17415"/>
          <p:cNvSpPr txBox="1"/>
          <p:nvPr>
            <p:custDataLst>
              <p:tags r:id="rId5"/>
            </p:custDataLst>
          </p:nvPr>
        </p:nvSpPr>
        <p:spPr>
          <a:xfrm>
            <a:off x="6994525" y="2349500"/>
            <a:ext cx="685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b="1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手</a:t>
            </a:r>
            <a:endParaRPr lang="zh-CN" altLang="en-US" sz="3200" b="1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7417" name="文本框 17416"/>
          <p:cNvSpPr txBox="1"/>
          <p:nvPr>
            <p:custDataLst>
              <p:tags r:id="rId6"/>
            </p:custDataLst>
          </p:nvPr>
        </p:nvSpPr>
        <p:spPr>
          <a:xfrm>
            <a:off x="8615680" y="1822450"/>
            <a:ext cx="24136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（被提起）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7419" name="文本框 17418"/>
          <p:cNvSpPr txBox="1"/>
          <p:nvPr>
            <p:custDataLst>
              <p:tags r:id="rId7"/>
            </p:custDataLst>
          </p:nvPr>
        </p:nvSpPr>
        <p:spPr>
          <a:xfrm>
            <a:off x="9048750" y="2349500"/>
            <a:ext cx="13398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水桶</a:t>
            </a:r>
            <a:endParaRPr lang="zh-CN" altLang="en-US" sz="3200" b="1" dirty="0">
              <a:solidFill>
                <a:schemeClr val="dk1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7420" name="直接连接符 17419"/>
          <p:cNvSpPr/>
          <p:nvPr>
            <p:custDataLst>
              <p:tags r:id="rId8"/>
            </p:custDataLst>
          </p:nvPr>
        </p:nvSpPr>
        <p:spPr>
          <a:xfrm>
            <a:off x="7609205" y="2654300"/>
            <a:ext cx="1567180" cy="0"/>
          </a:xfrm>
          <a:prstGeom prst="line">
            <a:avLst/>
          </a:prstGeom>
          <a:ln w="9525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21" name="直接连接符 17420"/>
          <p:cNvSpPr/>
          <p:nvPr/>
        </p:nvSpPr>
        <p:spPr>
          <a:xfrm flipH="1">
            <a:off x="7609205" y="2806700"/>
            <a:ext cx="1490980" cy="0"/>
          </a:xfrm>
          <a:prstGeom prst="line">
            <a:avLst/>
          </a:prstGeom>
          <a:ln w="9525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423" name="文本框 17422"/>
          <p:cNvSpPr txBox="1"/>
          <p:nvPr/>
        </p:nvSpPr>
        <p:spPr>
          <a:xfrm>
            <a:off x="1757680" y="3392170"/>
            <a:ext cx="69484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结论：物体间力的作用是相互的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7425" name="文本框 17424"/>
          <p:cNvSpPr txBox="1"/>
          <p:nvPr/>
        </p:nvSpPr>
        <p:spPr>
          <a:xfrm>
            <a:off x="4770438" y="188913"/>
            <a:ext cx="34131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进一步认识力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7427" name="文本框 17426"/>
          <p:cNvSpPr txBox="1"/>
          <p:nvPr>
            <p:custDataLst>
              <p:tags r:id="rId9"/>
            </p:custDataLst>
          </p:nvPr>
        </p:nvSpPr>
        <p:spPr>
          <a:xfrm>
            <a:off x="1757680" y="1051878"/>
            <a:ext cx="88201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尝试着用手拍桌子，哪个是施力物体哪个是受力物体？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1530985" y="1949450"/>
            <a:ext cx="1184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（痛）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6239510" y="1849120"/>
            <a:ext cx="24136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>
                <a:solidFill>
                  <a:srgbClr val="FF0000"/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（被下拉）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3" grpId="0"/>
      <p:bldP spid="1741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162050" y="3429000"/>
            <a:ext cx="4514850" cy="2533650"/>
          </a:xfrm>
          <a:prstGeom prst="rect">
            <a:avLst/>
          </a:prstGeom>
        </p:spPr>
      </p:pic>
      <p:sp>
        <p:nvSpPr>
          <p:cNvPr id="17424" name="文本框 17423"/>
          <p:cNvSpPr txBox="1"/>
          <p:nvPr>
            <p:custDataLst>
              <p:tags r:id="rId2"/>
            </p:custDataLst>
          </p:nvPr>
        </p:nvSpPr>
        <p:spPr>
          <a:xfrm>
            <a:off x="1589405" y="330200"/>
            <a:ext cx="8280400" cy="2461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试分析：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en-US" altLang="zh-CN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1</a:t>
            </a:r>
            <a:r>
              <a:rPr lang="zh-CN" alt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、</a:t>
            </a:r>
            <a:r>
              <a:rPr lang="zh-CN" altLang="en-US" sz="2800" b="1" dirty="0">
                <a:solidFill>
                  <a:schemeClr val="dk1"/>
                </a:solidFill>
                <a:ea typeface="汉仪楷体简" panose="02010600000101010101" charset="-122"/>
                <a:cs typeface="汉仪楷体S" panose="00020600040101010101" charset="-122"/>
                <a:sym typeface="+mn-ea"/>
              </a:rPr>
              <a:t>为什么划船时，桨向后划，船却向前走？</a:t>
            </a:r>
            <a:endParaRPr lang="zh-CN" altLang="en-US" sz="2800" b="1" dirty="0">
              <a:solidFill>
                <a:schemeClr val="dk1"/>
              </a:solidFill>
              <a:ea typeface="汉仪楷体简" panose="02010600000101010101" charset="-122"/>
              <a:cs typeface="汉仪楷体S" panose="00020600040101010101" charset="-122"/>
              <a:sym typeface="+mn-ea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en-US" altLang="zh-CN" sz="2800" b="1" dirty="0">
                <a:solidFill>
                  <a:schemeClr val="dk1"/>
                </a:solidFill>
                <a:ea typeface="汉仪楷体简" panose="02010600000101010101" charset="-122"/>
                <a:cs typeface="汉仪楷体S" panose="00020600040101010101" charset="-122"/>
                <a:sym typeface="+mn-ea"/>
              </a:rPr>
              <a:t>2</a:t>
            </a:r>
            <a:r>
              <a:rPr lang="zh-CN" altLang="en-US" sz="2800" b="1" dirty="0">
                <a:solidFill>
                  <a:schemeClr val="dk1"/>
                </a:solidFill>
                <a:ea typeface="汉仪楷体简" panose="02010600000101010101" charset="-122"/>
                <a:cs typeface="汉仪楷体S" panose="00020600040101010101" charset="-122"/>
                <a:sym typeface="+mn-ea"/>
              </a:rPr>
              <a:t>、两个球相互挤压时，为什么都会变形？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  <a:sym typeface="+mn-ea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370" y="3429000"/>
            <a:ext cx="3928110" cy="2262505"/>
          </a:xfrm>
          <a:prstGeom prst="rect">
            <a:avLst/>
          </a:prstGeom>
          <a:ln w="19050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24" name="文本框 17423"/>
          <p:cNvSpPr txBox="1"/>
          <p:nvPr>
            <p:custDataLst>
              <p:tags r:id="rId1"/>
            </p:custDataLst>
          </p:nvPr>
        </p:nvSpPr>
        <p:spPr>
          <a:xfrm>
            <a:off x="1589405" y="330200"/>
            <a:ext cx="8280400" cy="2461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试分析：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en-US" altLang="zh-CN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3</a:t>
            </a:r>
            <a:r>
              <a:rPr lang="zh-CN" alt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、直升机为什么可以升空？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en-US" altLang="zh-CN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4</a:t>
            </a:r>
            <a:r>
              <a:rPr lang="zh-CN" alt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、火箭为什么可以升空？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pic>
        <p:nvPicPr>
          <p:cNvPr id="3" name="图片 2" descr="becb-gif804f640b41ce2fbe942758db79d181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26030"/>
            <a:ext cx="6096000" cy="3429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9720" y="5367020"/>
            <a:ext cx="716280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R-C (1)"/>
          <p:cNvPicPr>
            <a:picLocks noChangeAspect="1"/>
          </p:cNvPicPr>
          <p:nvPr/>
        </p:nvPicPr>
        <p:blipFill>
          <a:blip r:embed="rId3"/>
          <a:srcRect b="5659"/>
          <a:stretch>
            <a:fillRect/>
          </a:stretch>
        </p:blipFill>
        <p:spPr>
          <a:xfrm>
            <a:off x="8305165" y="2145030"/>
            <a:ext cx="3065780" cy="3863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标题 49153"/>
          <p:cNvSpPr>
            <a:spLocks noGrp="1"/>
          </p:cNvSpPr>
          <p:nvPr/>
        </p:nvSpPr>
        <p:spPr>
          <a:xfrm>
            <a:off x="1939925" y="523875"/>
            <a:ext cx="900684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0" i="0" u="none" kern="1200" baseline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  <a:sym typeface="+mn-ea"/>
              </a:rPr>
              <a:t>力产生的效果与哪些因素有关呢？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3157855" y="2009775"/>
            <a:ext cx="5752465" cy="3467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2713038" y="835025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力的三要素</a:t>
            </a:r>
            <a:endParaRPr lang="zh-CN" altLang="en-US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1333500" y="2266950"/>
            <a:ext cx="9415780" cy="2514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</a:rPr>
              <a:t>力的作用效果不仅跟力的大小、力的方向和作用点有关。</a:t>
            </a:r>
            <a:endParaRPr kumimoji="0" lang="en-US" altLang="zh-CN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altLang="zh-CN" sz="2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</a:rPr>
              <a:t>物理学中，把</a:t>
            </a: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</a:rPr>
              <a:t>力的大小、方向、作用点</a:t>
            </a:r>
            <a:r>
              <a:rPr kumimoji="0" lang="zh-CN" alt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</a:rPr>
              <a:t>叫做力的三要素。</a:t>
            </a:r>
            <a:endParaRPr kumimoji="0" lang="zh-CN" alt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6979">
                                            <p:txEl>
                                              <p:charRg st="44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53" name="文本框 10252"/>
          <p:cNvSpPr txBox="1"/>
          <p:nvPr/>
        </p:nvSpPr>
        <p:spPr>
          <a:xfrm>
            <a:off x="4960938" y="1308100"/>
            <a:ext cx="3006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狗     拉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雪橇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4" name="文本框 10253"/>
          <p:cNvSpPr txBox="1"/>
          <p:nvPr/>
        </p:nvSpPr>
        <p:spPr>
          <a:xfrm>
            <a:off x="4376103" y="1891665"/>
            <a:ext cx="40338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推土机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推 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土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5" name="文本框 10254"/>
          <p:cNvSpPr txBox="1"/>
          <p:nvPr/>
        </p:nvSpPr>
        <p:spPr>
          <a:xfrm>
            <a:off x="4578350" y="2387600"/>
            <a:ext cx="4110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手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    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捏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易拉罐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6" name="文本框 10255"/>
          <p:cNvSpPr txBox="1"/>
          <p:nvPr/>
        </p:nvSpPr>
        <p:spPr>
          <a:xfrm>
            <a:off x="4348163" y="2909570"/>
            <a:ext cx="44592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运动员    举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杠铃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7" name="矩形 10256"/>
          <p:cNvSpPr/>
          <p:nvPr>
            <p:custDataLst>
              <p:tags r:id="rId1"/>
            </p:custDataLst>
          </p:nvPr>
        </p:nvSpPr>
        <p:spPr>
          <a:xfrm>
            <a:off x="4295775" y="1125538"/>
            <a:ext cx="1295400" cy="273526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2400">
              <a:solidFill>
                <a:schemeClr val="dk1"/>
              </a:solidFill>
              <a:latin typeface="汉仪楷体S" panose="00020600040101010101" charset="-122"/>
              <a:cs typeface="汉仪楷体S" panose="00020600040101010101" charset="-122"/>
            </a:endParaRPr>
          </a:p>
        </p:txBody>
      </p:sp>
      <p:sp>
        <p:nvSpPr>
          <p:cNvPr id="10258" name="矩形 10257"/>
          <p:cNvSpPr/>
          <p:nvPr>
            <p:custDataLst>
              <p:tags r:id="rId2"/>
            </p:custDataLst>
          </p:nvPr>
        </p:nvSpPr>
        <p:spPr>
          <a:xfrm>
            <a:off x="5771515" y="1123633"/>
            <a:ext cx="649288" cy="273526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2400">
              <a:solidFill>
                <a:schemeClr val="dk1"/>
              </a:solidFill>
              <a:latin typeface="汉仪楷体S" panose="00020600040101010101" charset="-122"/>
              <a:cs typeface="汉仪楷体S" panose="00020600040101010101" charset="-122"/>
            </a:endParaRPr>
          </a:p>
        </p:txBody>
      </p:sp>
      <p:sp>
        <p:nvSpPr>
          <p:cNvPr id="10259" name="矩形 10258"/>
          <p:cNvSpPr/>
          <p:nvPr>
            <p:custDataLst>
              <p:tags r:id="rId3"/>
            </p:custDataLst>
          </p:nvPr>
        </p:nvSpPr>
        <p:spPr>
          <a:xfrm>
            <a:off x="6672263" y="1123950"/>
            <a:ext cx="1295400" cy="273685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en-US" altLang="zh-CN" sz="2400" dirty="0">
                <a:solidFill>
                  <a:schemeClr val="dk1"/>
                </a:solidFill>
                <a:latin typeface="汉仪楷体S" panose="00020600040101010101" charset="-122"/>
                <a:cs typeface="汉仪楷体S" panose="00020600040101010101" charset="-122"/>
              </a:rPr>
              <a:t> </a:t>
            </a:r>
            <a:endParaRPr lang="en-US" altLang="zh-CN" sz="2400" dirty="0">
              <a:solidFill>
                <a:schemeClr val="dk1"/>
              </a:solidFill>
              <a:latin typeface="汉仪楷体S" panose="00020600040101010101" charset="-122"/>
              <a:cs typeface="汉仪楷体S" panose="00020600040101010101" charset="-122"/>
            </a:endParaRPr>
          </a:p>
        </p:txBody>
      </p:sp>
      <p:sp>
        <p:nvSpPr>
          <p:cNvPr id="10260" name="直接连接符 10259"/>
          <p:cNvSpPr/>
          <p:nvPr>
            <p:custDataLst>
              <p:tags r:id="rId4"/>
            </p:custDataLst>
          </p:nvPr>
        </p:nvSpPr>
        <p:spPr>
          <a:xfrm>
            <a:off x="4872038" y="4005263"/>
            <a:ext cx="0" cy="576262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261" name="文本框 10260"/>
          <p:cNvSpPr txBox="1"/>
          <p:nvPr>
            <p:custDataLst>
              <p:tags r:id="rId5"/>
            </p:custDataLst>
          </p:nvPr>
        </p:nvSpPr>
        <p:spPr>
          <a:xfrm>
            <a:off x="4348163" y="4548188"/>
            <a:ext cx="13874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物体</a:t>
            </a:r>
            <a:endParaRPr lang="zh-CN" altLang="en-US" sz="2800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0262" name="直接连接符 10261"/>
          <p:cNvSpPr/>
          <p:nvPr>
            <p:custDataLst>
              <p:tags r:id="rId6"/>
            </p:custDataLst>
          </p:nvPr>
        </p:nvSpPr>
        <p:spPr>
          <a:xfrm>
            <a:off x="7319963" y="4005263"/>
            <a:ext cx="0" cy="576262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263" name="文本框 10262"/>
          <p:cNvSpPr txBox="1"/>
          <p:nvPr>
            <p:custDataLst>
              <p:tags r:id="rId7"/>
            </p:custDataLst>
          </p:nvPr>
        </p:nvSpPr>
        <p:spPr>
          <a:xfrm>
            <a:off x="6888163" y="4505325"/>
            <a:ext cx="15128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物体</a:t>
            </a:r>
            <a:endParaRPr lang="zh-CN" altLang="en-US" sz="2800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0264" name="直接连接符 10263"/>
          <p:cNvSpPr/>
          <p:nvPr>
            <p:custDataLst>
              <p:tags r:id="rId8"/>
            </p:custDataLst>
          </p:nvPr>
        </p:nvSpPr>
        <p:spPr>
          <a:xfrm>
            <a:off x="5446713" y="4797425"/>
            <a:ext cx="1225550" cy="0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265" name="文本框 10264"/>
          <p:cNvSpPr txBox="1"/>
          <p:nvPr/>
        </p:nvSpPr>
        <p:spPr>
          <a:xfrm>
            <a:off x="5499100" y="4043363"/>
            <a:ext cx="11731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作用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0271" name="文本框 10270"/>
          <p:cNvSpPr txBox="1"/>
          <p:nvPr/>
        </p:nvSpPr>
        <p:spPr>
          <a:xfrm>
            <a:off x="1848485" y="5990908"/>
            <a:ext cx="89312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①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力的定义：力是</a:t>
            </a:r>
            <a:r>
              <a:rPr lang="zh-CN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一个物体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对</a:t>
            </a:r>
            <a:r>
              <a:rPr lang="zh-CN" alt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另一个物体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的作用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2293" name="文本框 12292"/>
          <p:cNvSpPr txBox="1"/>
          <p:nvPr/>
        </p:nvSpPr>
        <p:spPr>
          <a:xfrm>
            <a:off x="506095" y="236220"/>
            <a:ext cx="104857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怎样认识力？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9"/>
          <a:srcRect r="9019"/>
          <a:stretch>
            <a:fillRect/>
          </a:stretch>
        </p:blipFill>
        <p:spPr>
          <a:xfrm>
            <a:off x="8219440" y="3608705"/>
            <a:ext cx="3286125" cy="201422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10"/>
          <a:stretch>
            <a:fillRect/>
          </a:stretch>
        </p:blipFill>
        <p:spPr>
          <a:xfrm>
            <a:off x="730885" y="1123950"/>
            <a:ext cx="3420745" cy="23037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1"/>
          <a:stretch>
            <a:fillRect/>
          </a:stretch>
        </p:blipFill>
        <p:spPr>
          <a:xfrm>
            <a:off x="8219440" y="1026160"/>
            <a:ext cx="3257550" cy="2405380"/>
          </a:xfrm>
          <a:prstGeom prst="rect">
            <a:avLst/>
          </a:prstGeom>
        </p:spPr>
      </p:pic>
      <p:pic>
        <p:nvPicPr>
          <p:cNvPr id="7182" name="Picture 14"/>
          <p:cNvPicPr>
            <a:picLocks noChangeAspect="1"/>
          </p:cNvPicPr>
          <p:nvPr/>
        </p:nvPicPr>
        <p:blipFill>
          <a:blip r:embed="rId12"/>
          <a:srcRect b="16094"/>
          <a:stretch>
            <a:fillRect/>
          </a:stretch>
        </p:blipFill>
        <p:spPr>
          <a:xfrm>
            <a:off x="1564005" y="3576955"/>
            <a:ext cx="2129790" cy="2294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3" grpId="0"/>
      <p:bldP spid="10254" grpId="0"/>
      <p:bldP spid="10255" grpId="0"/>
      <p:bldP spid="10256" grpId="0"/>
      <p:bldP spid="10259" grpId="0" bldLvl="0" animBg="1"/>
      <p:bldP spid="10261" grpId="0"/>
      <p:bldP spid="10263" grpId="0"/>
      <p:bldP spid="10265" grpId="0"/>
      <p:bldP spid="102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 noRot="1"/>
          </p:cNvSpPr>
          <p:nvPr/>
        </p:nvSpPr>
        <p:spPr>
          <a:xfrm>
            <a:off x="3313113" y="273050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力的三要素的作图</a:t>
            </a:r>
            <a:endParaRPr lang="en-US" altLang="zh-CN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5400" y="16160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茶杯对桌面的压力示意图</a:t>
            </a:r>
            <a:endParaRPr lang="zh-CN" altLang="en-US" sz="2400" b="1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1282" y="2828636"/>
            <a:ext cx="238569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115560" y="2695575"/>
            <a:ext cx="71621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006600"/>
                </a:solidFill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①找到作用点</a:t>
            </a:r>
            <a:endParaRPr lang="zh-CN" altLang="en-US" sz="3200" b="1" smtClean="0">
              <a:solidFill>
                <a:srgbClr val="006600"/>
              </a:solidFill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006600"/>
                </a:solidFill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②沿力的方向画一段带箭头的线段</a:t>
            </a:r>
            <a:endParaRPr lang="zh-CN" altLang="en-US" sz="3200" b="1" smtClean="0">
              <a:solidFill>
                <a:srgbClr val="006600"/>
              </a:solidFill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006600"/>
                </a:solidFill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③标上力的符号或大小</a:t>
            </a:r>
            <a:endParaRPr lang="zh-CN" altLang="en-US" sz="3200" b="1" smtClean="0">
              <a:solidFill>
                <a:srgbClr val="006600"/>
              </a:solidFill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876425"/>
            <a:ext cx="3460750" cy="4477385"/>
          </a:xfrm>
          <a:prstGeom prst="rect">
            <a:avLst/>
          </a:prstGeom>
        </p:spPr>
      </p:pic>
      <p:sp>
        <p:nvSpPr>
          <p:cNvPr id="34817" name="Rectangle 2"/>
          <p:cNvSpPr>
            <a:spLocks noGrp="1" noRot="1"/>
          </p:cNvSpPr>
          <p:nvPr/>
        </p:nvSpPr>
        <p:spPr>
          <a:xfrm>
            <a:off x="3313113" y="273050"/>
            <a:ext cx="58547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汉仪楷体简" panose="02010600000101010101" charset="-122"/>
                <a:ea typeface="汉仪楷体简" panose="02010600000101010101" charset="-122"/>
              </a:rPr>
              <a:t>力的三要素的作图</a:t>
            </a:r>
            <a:endParaRPr lang="en-US" altLang="zh-CN" b="1" dirty="0">
              <a:latin typeface="汉仪楷体简" panose="02010600000101010101" charset="-122"/>
              <a:ea typeface="汉仪楷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95400" y="16160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桌面对书本的支持力为</a:t>
            </a:r>
            <a:r>
              <a:rPr lang="en-US" altLang="zh-CN" sz="2400" b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10N</a:t>
            </a:r>
            <a:endParaRPr lang="zh-CN" altLang="en-US" sz="2400" b="1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2076450"/>
            <a:ext cx="3409950" cy="44107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72270" y="2076450"/>
            <a:ext cx="1101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F=10N</a:t>
            </a:r>
            <a:endParaRPr lang="en-US" altLang="zh-CN" sz="20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676368" y="914383"/>
            <a:ext cx="8839264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、下列说法中，哪一个是正确的（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"/>
          <p:cNvSpPr txBox="1"/>
          <p:nvPr>
            <p:custDataLst>
              <p:tags r:id="rId2"/>
            </p:custDataLst>
          </p:nvPr>
        </p:nvSpPr>
        <p:spPr>
          <a:xfrm>
            <a:off x="1454785" y="2324100"/>
            <a:ext cx="9283065" cy="3209925"/>
          </a:xfrm>
          <a:prstGeom prst="rect">
            <a:avLst/>
          </a:prstGeom>
          <a:noFill/>
        </p:spPr>
        <p:txBody>
          <a:bodyPr wrap="square" rtlCol="0" anchor="ctr"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、磁铁吸铁，说明力是可以离开物体而单独存在的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                             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、指南针能够指示方向，说明有受力物体不一定有施力物体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             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、马拉车的同时，车也拉马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D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、用脚踢足球，只有脚对球的作用</a:t>
            </a: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en-US" altLang="zh-CN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4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5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9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10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1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2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3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4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5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6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7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8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9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0" name="文本框 19"/>
          <p:cNvSpPr txBox="1"/>
          <p:nvPr/>
        </p:nvSpPr>
        <p:spPr>
          <a:xfrm>
            <a:off x="8953500" y="1203960"/>
            <a:ext cx="692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C</a:t>
            </a:r>
            <a:endParaRPr lang="en-US" altLang="zh-CN" sz="32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676368" y="914383"/>
            <a:ext cx="8839264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、关于力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下列说法不正确的是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(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)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"/>
          <p:cNvSpPr txBox="1"/>
          <p:nvPr>
            <p:custDataLst>
              <p:tags r:id="rId2"/>
            </p:custDataLst>
          </p:nvPr>
        </p:nvSpPr>
        <p:spPr>
          <a:xfrm>
            <a:off x="1454785" y="2324100"/>
            <a:ext cx="9283065" cy="3209925"/>
          </a:xfrm>
          <a:prstGeom prst="rect">
            <a:avLst/>
          </a:prstGeom>
          <a:noFill/>
        </p:spPr>
        <p:txBody>
          <a:bodyPr wrap="square" rtlCol="0" anchor="ctr"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A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、力是物体对物体的作用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, 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离开了物体就没有力的作用　　</a:t>
            </a: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B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、一个物体是受力物体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, 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它必定是施力物体</a:t>
            </a: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C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、放在水平桌面上的书</a:t>
            </a: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, 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对桌面有压力　　</a:t>
            </a: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D</a:t>
            </a:r>
            <a:r>
              <a:rPr lang="zh-CN" altLang="en-US" sz="2400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、物体自由下落时不受力的作用</a:t>
            </a:r>
            <a:endParaRPr lang="zh-CN" altLang="en-US" sz="2400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4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5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7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8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9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10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1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2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3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4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5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6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7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8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9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sp>
        <p:nvSpPr>
          <p:cNvPr id="20" name="文本框 19"/>
          <p:cNvSpPr txBox="1"/>
          <p:nvPr/>
        </p:nvSpPr>
        <p:spPr>
          <a:xfrm>
            <a:off x="8953500" y="1203960"/>
            <a:ext cx="692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D</a:t>
            </a:r>
            <a:endParaRPr lang="en-US" altLang="zh-CN" sz="3200" b="1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84675"/>
          <p:cNvGrpSpPr/>
          <p:nvPr/>
        </p:nvGrpSpPr>
        <p:grpSpPr>
          <a:xfrm>
            <a:off x="7782560" y="4350782"/>
            <a:ext cx="2520950" cy="1655763"/>
            <a:chOff x="0" y="0"/>
            <a:chExt cx="1588" cy="1043"/>
          </a:xfrm>
        </p:grpSpPr>
        <p:sp>
          <p:nvSpPr>
            <p:cNvPr id="4" name="矩形 284676"/>
            <p:cNvSpPr/>
            <p:nvPr>
              <p:custDataLst>
                <p:tags r:id="rId1"/>
              </p:custDataLst>
            </p:nvPr>
          </p:nvSpPr>
          <p:spPr>
            <a:xfrm>
              <a:off x="137" y="0"/>
              <a:ext cx="1270" cy="58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284677"/>
            <p:cNvSpPr/>
            <p:nvPr>
              <p:custDataLst>
                <p:tags r:id="rId2"/>
              </p:custDataLst>
            </p:nvPr>
          </p:nvSpPr>
          <p:spPr>
            <a:xfrm>
              <a:off x="182" y="589"/>
              <a:ext cx="272" cy="2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椭圆 284678"/>
            <p:cNvSpPr/>
            <p:nvPr>
              <p:custDataLst>
                <p:tags r:id="rId3"/>
              </p:custDataLst>
            </p:nvPr>
          </p:nvSpPr>
          <p:spPr>
            <a:xfrm>
              <a:off x="1044" y="589"/>
              <a:ext cx="272" cy="2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直接连接符 284679"/>
            <p:cNvSpPr/>
            <p:nvPr>
              <p:custDataLst>
                <p:tags r:id="rId4"/>
              </p:custDataLst>
            </p:nvPr>
          </p:nvSpPr>
          <p:spPr>
            <a:xfrm>
              <a:off x="0" y="862"/>
              <a:ext cx="1588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" name="直接连接符 284680"/>
            <p:cNvSpPr/>
            <p:nvPr>
              <p:custDataLst>
                <p:tags r:id="rId5"/>
              </p:custDataLst>
            </p:nvPr>
          </p:nvSpPr>
          <p:spPr>
            <a:xfrm flipH="1">
              <a:off x="91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直接连接符 284681"/>
            <p:cNvSpPr/>
            <p:nvPr>
              <p:custDataLst>
                <p:tags r:id="rId6"/>
              </p:custDataLst>
            </p:nvPr>
          </p:nvSpPr>
          <p:spPr>
            <a:xfrm flipH="1">
              <a:off x="454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直接连接符 284682"/>
            <p:cNvSpPr/>
            <p:nvPr>
              <p:custDataLst>
                <p:tags r:id="rId7"/>
              </p:custDataLst>
            </p:nvPr>
          </p:nvSpPr>
          <p:spPr>
            <a:xfrm flipH="1">
              <a:off x="726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直接连接符 284683"/>
            <p:cNvSpPr/>
            <p:nvPr>
              <p:custDataLst>
                <p:tags r:id="rId8"/>
              </p:custDataLst>
            </p:nvPr>
          </p:nvSpPr>
          <p:spPr>
            <a:xfrm flipH="1">
              <a:off x="1089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" name="文本框 1"/>
          <p:cNvSpPr txBox="1"/>
          <p:nvPr/>
        </p:nvSpPr>
        <p:spPr>
          <a:xfrm>
            <a:off x="1101725" y="915670"/>
            <a:ext cx="97250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如图所示：在水平地面上有一辆小车，</a:t>
            </a:r>
            <a:r>
              <a:rPr lang="zh-CN" altLang="en-US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一位</a:t>
            </a:r>
            <a:r>
              <a:rPr lang="en-US" alt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同学用6N 的推力水平向左推</a:t>
            </a:r>
            <a:r>
              <a:rPr 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，</a:t>
            </a:r>
            <a:r>
              <a:rPr lang="en-US" alt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请做出这个力的示意图。</a:t>
            </a:r>
            <a:endParaRPr lang="en-US" altLang="zh-CN" sz="3200" b="1" dirty="0"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84675"/>
          <p:cNvGrpSpPr/>
          <p:nvPr/>
        </p:nvGrpSpPr>
        <p:grpSpPr>
          <a:xfrm>
            <a:off x="7782560" y="4350782"/>
            <a:ext cx="2520950" cy="1655763"/>
            <a:chOff x="0" y="0"/>
            <a:chExt cx="1588" cy="1043"/>
          </a:xfrm>
        </p:grpSpPr>
        <p:sp>
          <p:nvSpPr>
            <p:cNvPr id="4" name="矩形 284676"/>
            <p:cNvSpPr/>
            <p:nvPr>
              <p:custDataLst>
                <p:tags r:id="rId1"/>
              </p:custDataLst>
            </p:nvPr>
          </p:nvSpPr>
          <p:spPr>
            <a:xfrm>
              <a:off x="137" y="0"/>
              <a:ext cx="1270" cy="58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椭圆 284677"/>
            <p:cNvSpPr/>
            <p:nvPr>
              <p:custDataLst>
                <p:tags r:id="rId2"/>
              </p:custDataLst>
            </p:nvPr>
          </p:nvSpPr>
          <p:spPr>
            <a:xfrm>
              <a:off x="182" y="589"/>
              <a:ext cx="272" cy="2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椭圆 284678"/>
            <p:cNvSpPr/>
            <p:nvPr>
              <p:custDataLst>
                <p:tags r:id="rId3"/>
              </p:custDataLst>
            </p:nvPr>
          </p:nvSpPr>
          <p:spPr>
            <a:xfrm>
              <a:off x="1044" y="589"/>
              <a:ext cx="272" cy="272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直接连接符 284679"/>
            <p:cNvSpPr/>
            <p:nvPr>
              <p:custDataLst>
                <p:tags r:id="rId4"/>
              </p:custDataLst>
            </p:nvPr>
          </p:nvSpPr>
          <p:spPr>
            <a:xfrm>
              <a:off x="0" y="862"/>
              <a:ext cx="1588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" name="直接连接符 284680"/>
            <p:cNvSpPr/>
            <p:nvPr>
              <p:custDataLst>
                <p:tags r:id="rId5"/>
              </p:custDataLst>
            </p:nvPr>
          </p:nvSpPr>
          <p:spPr>
            <a:xfrm flipH="1">
              <a:off x="91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直接连接符 284681"/>
            <p:cNvSpPr/>
            <p:nvPr>
              <p:custDataLst>
                <p:tags r:id="rId6"/>
              </p:custDataLst>
            </p:nvPr>
          </p:nvSpPr>
          <p:spPr>
            <a:xfrm flipH="1">
              <a:off x="454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直接连接符 284682"/>
            <p:cNvSpPr/>
            <p:nvPr>
              <p:custDataLst>
                <p:tags r:id="rId7"/>
              </p:custDataLst>
            </p:nvPr>
          </p:nvSpPr>
          <p:spPr>
            <a:xfrm flipH="1">
              <a:off x="726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直接连接符 284683"/>
            <p:cNvSpPr/>
            <p:nvPr>
              <p:custDataLst>
                <p:tags r:id="rId8"/>
              </p:custDataLst>
            </p:nvPr>
          </p:nvSpPr>
          <p:spPr>
            <a:xfrm flipH="1">
              <a:off x="1089" y="862"/>
              <a:ext cx="227" cy="18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" name="文本框 1"/>
          <p:cNvSpPr txBox="1"/>
          <p:nvPr/>
        </p:nvSpPr>
        <p:spPr>
          <a:xfrm>
            <a:off x="1101725" y="915670"/>
            <a:ext cx="97250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如图所示：在水平地面上有一辆小车，</a:t>
            </a:r>
            <a:r>
              <a:rPr lang="zh-CN" altLang="en-US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一位</a:t>
            </a:r>
            <a:r>
              <a:rPr lang="en-US" alt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同学用向左上方与水平成30</a:t>
            </a:r>
            <a:r>
              <a:rPr lang="zh-CN" altLang="en-US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°</a:t>
            </a:r>
            <a:r>
              <a:rPr lang="en-US" altLang="zh-CN" sz="3200" b="1" dirty="0">
                <a:latin typeface="汉仪楷体简" panose="02010600000101010101" charset="-122"/>
                <a:ea typeface="汉仪楷体简" panose="02010600000101010101" charset="-122"/>
                <a:cs typeface="汉仪楷体简" panose="02010600000101010101" charset="-122"/>
                <a:sym typeface="+mn-ea"/>
              </a:rPr>
              <a:t>角的拉力拉车，力的大小是 9 N。请做出这个力的示意图。</a:t>
            </a:r>
            <a:endParaRPr lang="en-US" altLang="zh-CN" sz="3200" b="1" dirty="0">
              <a:latin typeface="汉仪楷体简" panose="02010600000101010101" charset="-122"/>
              <a:ea typeface="汉仪楷体简" panose="02010600000101010101" charset="-122"/>
              <a:cs typeface="汉仪楷体简" panose="02010600000101010101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676368" y="914383"/>
            <a:ext cx="8839264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、画出下面各图中力的示意图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/>
          <a:srcRect l="2343"/>
          <a:stretch>
            <a:fillRect/>
          </a:stretch>
        </p:blipFill>
        <p:spPr bwMode="auto">
          <a:xfrm>
            <a:off x="854075" y="3217545"/>
            <a:ext cx="10636250" cy="204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306" name="文本框 12305"/>
          <p:cNvSpPr txBox="1"/>
          <p:nvPr>
            <p:custDataLst>
              <p:tags r:id="rId1"/>
            </p:custDataLst>
          </p:nvPr>
        </p:nvSpPr>
        <p:spPr>
          <a:xfrm>
            <a:off x="2901950" y="5359718"/>
            <a:ext cx="8516938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一个是施加力的物体，叫做施力物体；</a:t>
            </a:r>
            <a:endParaRPr lang="zh-CN" altLang="en-US" sz="2800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一个是受到力的物体，叫做受力物体。</a:t>
            </a:r>
            <a:endParaRPr lang="zh-CN" altLang="en-US" sz="2800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0253" name="文本框 10252"/>
          <p:cNvSpPr txBox="1"/>
          <p:nvPr/>
        </p:nvSpPr>
        <p:spPr>
          <a:xfrm>
            <a:off x="4960938" y="919480"/>
            <a:ext cx="3006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狗     拉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雪橇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4" name="文本框 10253"/>
          <p:cNvSpPr txBox="1"/>
          <p:nvPr/>
        </p:nvSpPr>
        <p:spPr>
          <a:xfrm>
            <a:off x="4376103" y="1503045"/>
            <a:ext cx="403383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推土机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推 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土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5" name="文本框 10254"/>
          <p:cNvSpPr txBox="1"/>
          <p:nvPr/>
        </p:nvSpPr>
        <p:spPr>
          <a:xfrm>
            <a:off x="4578350" y="1998980"/>
            <a:ext cx="41100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手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    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捏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易拉罐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6" name="文本框 10255"/>
          <p:cNvSpPr txBox="1"/>
          <p:nvPr/>
        </p:nvSpPr>
        <p:spPr>
          <a:xfrm>
            <a:off x="4348163" y="2520950"/>
            <a:ext cx="44592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运动员    举    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杠铃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  <p:sp>
        <p:nvSpPr>
          <p:cNvPr id="10257" name="矩形 10256"/>
          <p:cNvSpPr/>
          <p:nvPr>
            <p:custDataLst>
              <p:tags r:id="rId2"/>
            </p:custDataLst>
          </p:nvPr>
        </p:nvSpPr>
        <p:spPr>
          <a:xfrm>
            <a:off x="4295775" y="736918"/>
            <a:ext cx="1295400" cy="273526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2400">
              <a:solidFill>
                <a:schemeClr val="dk1"/>
              </a:solidFill>
              <a:latin typeface="汉仪楷体S" panose="00020600040101010101" charset="-122"/>
              <a:cs typeface="汉仪楷体S" panose="00020600040101010101" charset="-122"/>
            </a:endParaRPr>
          </a:p>
        </p:txBody>
      </p:sp>
      <p:sp>
        <p:nvSpPr>
          <p:cNvPr id="10258" name="矩形 10257"/>
          <p:cNvSpPr/>
          <p:nvPr>
            <p:custDataLst>
              <p:tags r:id="rId3"/>
            </p:custDataLst>
          </p:nvPr>
        </p:nvSpPr>
        <p:spPr>
          <a:xfrm>
            <a:off x="5771515" y="735013"/>
            <a:ext cx="649288" cy="2735262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 sz="2400">
              <a:solidFill>
                <a:schemeClr val="dk1"/>
              </a:solidFill>
              <a:latin typeface="汉仪楷体S" panose="00020600040101010101" charset="-122"/>
              <a:cs typeface="汉仪楷体S" panose="00020600040101010101" charset="-122"/>
            </a:endParaRPr>
          </a:p>
        </p:txBody>
      </p:sp>
      <p:sp>
        <p:nvSpPr>
          <p:cNvPr id="10259" name="矩形 10258"/>
          <p:cNvSpPr/>
          <p:nvPr>
            <p:custDataLst>
              <p:tags r:id="rId4"/>
            </p:custDataLst>
          </p:nvPr>
        </p:nvSpPr>
        <p:spPr>
          <a:xfrm>
            <a:off x="6672263" y="735330"/>
            <a:ext cx="1295400" cy="273685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en-US" altLang="zh-CN" sz="2400" dirty="0">
                <a:solidFill>
                  <a:schemeClr val="dk1"/>
                </a:solidFill>
                <a:latin typeface="汉仪楷体S" panose="00020600040101010101" charset="-122"/>
                <a:cs typeface="汉仪楷体S" panose="00020600040101010101" charset="-122"/>
              </a:rPr>
              <a:t> </a:t>
            </a:r>
            <a:endParaRPr lang="en-US" altLang="zh-CN" sz="2400" dirty="0">
              <a:solidFill>
                <a:schemeClr val="dk1"/>
              </a:solidFill>
              <a:latin typeface="汉仪楷体S" panose="00020600040101010101" charset="-122"/>
              <a:cs typeface="汉仪楷体S" panose="00020600040101010101" charset="-122"/>
            </a:endParaRPr>
          </a:p>
        </p:txBody>
      </p:sp>
      <p:sp>
        <p:nvSpPr>
          <p:cNvPr id="10260" name="直接连接符 10259"/>
          <p:cNvSpPr/>
          <p:nvPr>
            <p:custDataLst>
              <p:tags r:id="rId5"/>
            </p:custDataLst>
          </p:nvPr>
        </p:nvSpPr>
        <p:spPr>
          <a:xfrm>
            <a:off x="4872038" y="3616643"/>
            <a:ext cx="0" cy="576262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262" name="直接连接符 10261"/>
          <p:cNvSpPr/>
          <p:nvPr>
            <p:custDataLst>
              <p:tags r:id="rId6"/>
            </p:custDataLst>
          </p:nvPr>
        </p:nvSpPr>
        <p:spPr>
          <a:xfrm>
            <a:off x="7319963" y="3616643"/>
            <a:ext cx="0" cy="576262"/>
          </a:xfrm>
          <a:prstGeom prst="line">
            <a:avLst/>
          </a:prstGeom>
          <a:ln w="38100" cap="flat" cmpd="sng">
            <a:solidFill>
              <a:schemeClr val="dk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2303" name="文本框 12302"/>
          <p:cNvSpPr txBox="1"/>
          <p:nvPr/>
        </p:nvSpPr>
        <p:spPr>
          <a:xfrm>
            <a:off x="3719513" y="4337685"/>
            <a:ext cx="20891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施力物体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2304" name="文本框 12303"/>
          <p:cNvSpPr txBox="1"/>
          <p:nvPr/>
        </p:nvSpPr>
        <p:spPr>
          <a:xfrm>
            <a:off x="6575425" y="4337685"/>
            <a:ext cx="22320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Clr>
                <a:schemeClr val="bg1"/>
              </a:buClr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受力物体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6" grpId="0"/>
      <p:bldP spid="10253" grpId="0"/>
      <p:bldP spid="10254" grpId="0"/>
      <p:bldP spid="10255" grpId="0"/>
      <p:bldP spid="10256" grpId="0"/>
      <p:bldP spid="10259" grpId="0" bldLvl="0" animBg="1"/>
      <p:bldP spid="12303" grpId="0"/>
      <p:bldP spid="123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305" name="文本框 12304"/>
          <p:cNvSpPr txBox="1"/>
          <p:nvPr/>
        </p:nvSpPr>
        <p:spPr>
          <a:xfrm>
            <a:off x="762953" y="699135"/>
            <a:ext cx="82296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力不能够脱离物体而存在。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  <a:p>
            <a:pPr eaLnBrk="1" hangingPunct="1"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发生力的作用时，一定存在两个物体。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4277360" y="3768725"/>
            <a:ext cx="3903980" cy="2519680"/>
          </a:xfrm>
          <a:prstGeom prst="rect">
            <a:avLst/>
          </a:prstGeom>
        </p:spPr>
      </p:pic>
      <p:pic>
        <p:nvPicPr>
          <p:cNvPr id="5" name="图片 4" descr="R-C (1)"/>
          <p:cNvPicPr>
            <a:picLocks noChangeAspect="1"/>
          </p:cNvPicPr>
          <p:nvPr/>
        </p:nvPicPr>
        <p:blipFill>
          <a:blip r:embed="rId2"/>
          <a:srcRect b="5659"/>
          <a:stretch>
            <a:fillRect/>
          </a:stretch>
        </p:blipFill>
        <p:spPr>
          <a:xfrm>
            <a:off x="8657590" y="2424430"/>
            <a:ext cx="3065780" cy="38639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8478" b="7911"/>
          <a:stretch>
            <a:fillRect/>
          </a:stretch>
        </p:blipFill>
        <p:spPr>
          <a:xfrm>
            <a:off x="491490" y="3502660"/>
            <a:ext cx="3411855" cy="278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1410" y="938530"/>
            <a:ext cx="80854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物体之间不接触能否产生力的作用？</a:t>
            </a:r>
            <a:endParaRPr lang="zh-CN" altLang="en-US" sz="40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986790" y="2419668"/>
            <a:ext cx="4514850" cy="3438525"/>
          </a:xfrm>
          <a:prstGeom prst="rect">
            <a:avLst/>
          </a:prstGeom>
        </p:spPr>
      </p:pic>
      <p:sp>
        <p:nvSpPr>
          <p:cNvPr id="30728" name="文本框 30727"/>
          <p:cNvSpPr txBox="1"/>
          <p:nvPr/>
        </p:nvSpPr>
        <p:spPr>
          <a:xfrm>
            <a:off x="1492885" y="6137910"/>
            <a:ext cx="30956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同名磁极互相排斥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969000" y="2670175"/>
            <a:ext cx="5310505" cy="3188335"/>
          </a:xfrm>
          <a:prstGeom prst="rect">
            <a:avLst/>
          </a:prstGeom>
        </p:spPr>
      </p:pic>
      <p:sp>
        <p:nvSpPr>
          <p:cNvPr id="30727" name="文本框 30726"/>
          <p:cNvSpPr txBox="1"/>
          <p:nvPr/>
        </p:nvSpPr>
        <p:spPr>
          <a:xfrm>
            <a:off x="7074218" y="6137910"/>
            <a:ext cx="33845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带电橡胶棒吸引纸屑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07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1410" y="938530"/>
            <a:ext cx="80854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物体之间不接触能否产生力的作用？</a:t>
            </a:r>
            <a:endParaRPr lang="zh-CN" altLang="en-US" sz="40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30728" name="文本框 30727"/>
          <p:cNvSpPr txBox="1"/>
          <p:nvPr/>
        </p:nvSpPr>
        <p:spPr>
          <a:xfrm>
            <a:off x="7586345" y="5855970"/>
            <a:ext cx="42144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蹦极时，人落向地面</a:t>
            </a:r>
            <a:endParaRPr lang="en-US" altLang="zh-CN" sz="28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32773" name="文本框 32772"/>
          <p:cNvSpPr txBox="1"/>
          <p:nvPr>
            <p:custDataLst>
              <p:tags r:id="rId1"/>
            </p:custDataLst>
          </p:nvPr>
        </p:nvSpPr>
        <p:spPr>
          <a:xfrm>
            <a:off x="965835" y="5855653"/>
            <a:ext cx="34340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1" hangingPunct="1">
              <a:buClr>
                <a:schemeClr val="bg1"/>
              </a:buClr>
            </a:pPr>
            <a:r>
              <a:rPr lang="zh-CN" alt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苹果会落到地面上</a:t>
            </a:r>
            <a:endParaRPr lang="zh-CN" altLang="en-US" sz="3200" dirty="0">
              <a:solidFill>
                <a:schemeClr val="dk1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5" y="1951355"/>
            <a:ext cx="4276725" cy="3514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46645" y="2383790"/>
            <a:ext cx="3301365" cy="330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27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sp>
        <p:nvSpPr>
          <p:cNvPr id="13316" name="文本框 13315"/>
          <p:cNvSpPr txBox="1"/>
          <p:nvPr/>
        </p:nvSpPr>
        <p:spPr>
          <a:xfrm>
            <a:off x="1156970" y="321945"/>
            <a:ext cx="85998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如何判断物体受到了力的作用？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3317" name="文本框 13316"/>
          <p:cNvSpPr txBox="1"/>
          <p:nvPr/>
        </p:nvSpPr>
        <p:spPr>
          <a:xfrm>
            <a:off x="995998" y="1342708"/>
            <a:ext cx="8310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lr>
                <a:schemeClr val="bg1"/>
              </a:buClr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物理学中是从力对物体的作用效果去认识力的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3320" name="文本框 13319"/>
          <p:cNvSpPr txBox="1"/>
          <p:nvPr/>
        </p:nvSpPr>
        <p:spPr>
          <a:xfrm>
            <a:off x="4498975" y="6271260"/>
            <a:ext cx="36233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物体形状发生改变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330315" y="2646363"/>
            <a:ext cx="4762500" cy="290512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/>
          <a:srcRect b="20759"/>
          <a:stretch>
            <a:fillRect/>
          </a:stretch>
        </p:blipFill>
        <p:spPr>
          <a:xfrm>
            <a:off x="1697355" y="2085975"/>
            <a:ext cx="2945765" cy="4025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6" name="文本框 13315"/>
          <p:cNvSpPr txBox="1"/>
          <p:nvPr/>
        </p:nvSpPr>
        <p:spPr>
          <a:xfrm>
            <a:off x="1130300" y="732155"/>
            <a:ext cx="101841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有力作用时，有时看不到物体发生形变的原因？</a:t>
            </a:r>
            <a:endParaRPr lang="zh-CN" alt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8361" r="11890" b="20713"/>
          <a:stretch>
            <a:fillRect/>
          </a:stretch>
        </p:blipFill>
        <p:spPr>
          <a:xfrm>
            <a:off x="3618865" y="1704975"/>
            <a:ext cx="4676140" cy="3208020"/>
          </a:xfrm>
          <a:prstGeom prst="rect">
            <a:avLst/>
          </a:prstGeom>
        </p:spPr>
      </p:pic>
      <p:sp>
        <p:nvSpPr>
          <p:cNvPr id="45067" name="文本框 45066"/>
          <p:cNvSpPr txBox="1"/>
          <p:nvPr/>
        </p:nvSpPr>
        <p:spPr>
          <a:xfrm>
            <a:off x="1370965" y="5405755"/>
            <a:ext cx="9283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说明：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  <a:sym typeface="+mn-ea"/>
              </a:rPr>
              <a:t>力的作用确实会引起物体产生形变了，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之所以我们眼睛“看不见的形变”，是因为物体的形变非常微小，人眼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  <a:sym typeface="+mn-ea"/>
              </a:rPr>
              <a:t>无法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  <a:cs typeface="汉仪楷体S" panose="00020600040101010101" charset="-122"/>
              </a:rPr>
              <a:t>直接观察到。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  <a:cs typeface="汉仪楷体S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318"/>
            <a:ext cx="12192000" cy="6858000"/>
          </a:xfrm>
          <a:prstGeom prst="rect">
            <a:avLst/>
          </a:prstGeom>
        </p:spPr>
      </p:pic>
      <p:sp>
        <p:nvSpPr>
          <p:cNvPr id="13316" name="文本框 13315"/>
          <p:cNvSpPr txBox="1"/>
          <p:nvPr/>
        </p:nvSpPr>
        <p:spPr>
          <a:xfrm>
            <a:off x="1156970" y="321945"/>
            <a:ext cx="85998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汉仪中楷简" panose="02010600000101010101" charset="-122"/>
              </a:rPr>
              <a:t>如何判断物体受到了力的作用？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汉仪中楷简" panose="02010600000101010101" charset="-122"/>
            </a:endParaRPr>
          </a:p>
        </p:txBody>
      </p:sp>
      <p:sp>
        <p:nvSpPr>
          <p:cNvPr id="13317" name="文本框 13316"/>
          <p:cNvSpPr txBox="1"/>
          <p:nvPr/>
        </p:nvSpPr>
        <p:spPr>
          <a:xfrm>
            <a:off x="995998" y="1342708"/>
            <a:ext cx="8310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lr>
                <a:schemeClr val="bg1"/>
              </a:buClr>
            </a:pPr>
            <a:r>
              <a: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物理学中是从力对物体的作用效果去认识力的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sp>
        <p:nvSpPr>
          <p:cNvPr id="13320" name="文本框 13319"/>
          <p:cNvSpPr txBox="1"/>
          <p:nvPr/>
        </p:nvSpPr>
        <p:spPr>
          <a:xfrm>
            <a:off x="3613150" y="5690235"/>
            <a:ext cx="4652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bg1"/>
              </a:buClr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汉仪楷体简" panose="02010600000101010101" charset="-122"/>
              </a:rPr>
              <a:t>物体的运动状态发生变化</a:t>
            </a:r>
            <a:endParaRPr lang="zh-CN" alt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汉仪楷体简" panose="02010600000101010101" charset="-122"/>
            </a:endParaRPr>
          </a:p>
        </p:txBody>
      </p:sp>
      <p:pic>
        <p:nvPicPr>
          <p:cNvPr id="2" name="图片 1" descr="R-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" y="2867025"/>
            <a:ext cx="4525010" cy="2047875"/>
          </a:xfrm>
          <a:prstGeom prst="rect">
            <a:avLst/>
          </a:prstGeom>
        </p:spPr>
      </p:pic>
      <p:pic>
        <p:nvPicPr>
          <p:cNvPr id="5" name="图片 4" descr="R-C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260" y="2580640"/>
            <a:ext cx="4015105" cy="23342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20" grpId="0"/>
    </p:bld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2.xml><?xml version="1.0" encoding="utf-8"?>
<p:tagLst xmlns:p="http://schemas.openxmlformats.org/presentationml/2006/main">
  <p:tag name="AS_UNIQUEID" val="4323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1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9.25,&quot;left&quot;:113.95,&quot;top&quot;:183,&quot;width&quot;:753.1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1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9.25,&quot;left&quot;:113.95,&quot;top&quot;:183,&quot;width&quot;:753.1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4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44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110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110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.xml><?xml version="1.0" encoding="utf-8"?>
<p:tagLst xmlns:p="http://schemas.openxmlformats.org/presentationml/2006/main">
  <p:tag name="AS_UNIQUEID" val="4240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KSO_WM_UNIT_SUBTYPE" val="v"/>
  <p:tag name="KSO_WM_TEMPLATE_CATEGORY" val="chip"/>
  <p:tag name="KSO_WM_TEMPLATE_INDEX" val="20227059"/>
  <p:tag name="KSO_WM_UNIT_TYPE" val="i"/>
  <p:tag name="KSO_WM_UNIT_INDEX" val="1"/>
  <p:tag name="KSO_WM_UNIT_ID" val="chip20227059_4*i*1"/>
  <p:tag name="KSO_WM_BEAUTIFY_FLAG" val="#wm#"/>
  <p:tag name="KSO_WM_TAG_VERSION" val="1.0"/>
  <p:tag name="KSO_WM_CHIP_GROUPID" val="63033c21a35593066dcba6dd"/>
  <p:tag name="KSO_WM_CHIP_XID" val="63033c6ea35593066dcba6ed"/>
  <p:tag name="KSO_WM_UNIT_DEC_AREA_ID" val="9e56c6ac5cd74f3ba4ef3f02e17b840d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4aa7ce428e94f38b787026bb14d0e4d"/>
  <p:tag name="KSO_WM_SLIDE_BACKGROUND_TYPE" val="general"/>
  <p:tag name="WM_BEAUTIFY_SHAPE_IDENTITY" val="{35f819e7-8b45-4a73-b7e0-1f31727a01ef}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1.xml><?xml version="1.0" encoding="utf-8"?>
<p:tagLst xmlns:p="http://schemas.openxmlformats.org/presentationml/2006/main">
  <p:tag name="KSO_WM_DIAGRAM_VIRTUALLY_FRAME" val="{&quot;height&quot;:305.93110236220474,&quot;left&quot;:0,&quot;top&quot;:67.49905511811023,&quot;width&quot;:720}"/>
  <p:tag name="KSO_WM_BEAUTIFY_FLAG" val=""/>
</p:tagLst>
</file>

<file path=ppt/tags/tag182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83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</p:tagLst>
</file>

<file path=ppt/tags/tag1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UNIT_SUBTYPE" val="v"/>
  <p:tag name="KSO_WM_TEMPLATE_CATEGORY" val="chip"/>
  <p:tag name="KSO_WM_TEMPLATE_INDEX" val="20227059"/>
  <p:tag name="KSO_WM_UNIT_TYPE" val="i"/>
  <p:tag name="KSO_WM_UNIT_INDEX" val="1"/>
  <p:tag name="KSO_WM_UNIT_ID" val="chip20227059_4*i*1"/>
  <p:tag name="KSO_WM_BEAUTIFY_FLAG" val="#wm#"/>
  <p:tag name="KSO_WM_TAG_VERSION" val="1.0"/>
  <p:tag name="KSO_WM_CHIP_GROUPID" val="63033c21a35593066dcba6dd"/>
  <p:tag name="KSO_WM_CHIP_XID" val="63033c6ea35593066dcba6ed"/>
  <p:tag name="KSO_WM_UNIT_DEC_AREA_ID" val="9e56c6ac5cd74f3ba4ef3f02e17b840d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4aa7ce428e94f38b787026bb14d0e4d"/>
  <p:tag name="KSO_WM_SLIDE_BACKGROUND_TYPE" val="general"/>
  <p:tag name="WM_BEAUTIFY_SHAPE_IDENTITY" val="{35f819e7-8b45-4a73-b7e0-1f31727a01ef}"/>
</p:tagLst>
</file>

<file path=ppt/tags/tag21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1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1_2"/>
  <p:tag name="KSO_WM_CHIP_GROUPID" val="60b9e315d573a1aeab43bf4b"/>
  <p:tag name="KSO_WM_CHIP_XID" val="60b9e315d573a1aeab43bf4c"/>
  <p:tag name="KSO_WM_ASSEMBLE_CHIP_INDEX" val="6d0e9aa2c82341738b510a9dc19af8e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1_1"/>
  <p:tag name="KSO_WM_CHIP_GROUPID" val="60b9e315d573a1aeab43bf4b"/>
  <p:tag name="KSO_WM_CHIP_XID" val="60b9e315d573a1aeab43bf4c"/>
  <p:tag name="KSO_WM_ASSEMBLE_CHIP_INDEX" val="6d0e9aa2c82341738b510a9dc19af8e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1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2_1"/>
  <p:tag name="KSO_WM_TEMPLATE_CATEGORY" val="diagram"/>
  <p:tag name="KSO_WM_TEMPLATE_INDEX" val="20219124"/>
  <p:tag name="KSO_WM_UNIT_LAYERLEVEL" val="1_1_1"/>
  <p:tag name="KSO_WM_TAG_VERSION" val="1.0"/>
  <p:tag name="KSO_WM_UNIT_SUBTYPE" val="a"/>
  <p:tag name="KSO_WM_UNIT_NOCLEAR" val="0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3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3_2"/>
  <p:tag name="KSO_WM_CHIP_GROUPID" val="60b9e315d573a1aeab43bf4b"/>
  <p:tag name="KSO_WM_CHIP_XID" val="60b9e315d573a1aeab43bf4c"/>
  <p:tag name="KSO_WM_ASSEMBLE_CHIP_INDEX" val="6d0e9aa2c82341738b510a9dc19af8e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3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3_1"/>
  <p:tag name="KSO_WM_CHIP_GROUPID" val="60b9e315d573a1aeab43bf4b"/>
  <p:tag name="KSO_WM_CHIP_XID" val="60b9e315d573a1aeab43bf4c"/>
  <p:tag name="KSO_WM_ASSEMBLE_CHIP_INDEX" val="6d0e9aa2c82341738b510a9dc19af8e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3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3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4_1"/>
  <p:tag name="KSO_WM_TEMPLATE_CATEGORY" val="diagram"/>
  <p:tag name="KSO_WM_TEMPLATE_INDEX" val="20219124"/>
  <p:tag name="KSO_WM_UNIT_LAYERLEVEL" val="1_1_1"/>
  <p:tag name="KSO_WM_TAG_VERSION" val="1.0"/>
  <p:tag name="KSO_WM_UNIT_SUBTYPE" val="a"/>
  <p:tag name="KSO_WM_UNIT_NOCLEAR" val="0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5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5_2"/>
  <p:tag name="KSO_WM_CHIP_GROUPID" val="60b9e315d573a1aeab43bf4b"/>
  <p:tag name="KSO_WM_CHIP_XID" val="60b9e315d573a1aeab43bf4c"/>
  <p:tag name="KSO_WM_ASSEMBLE_CHIP_INDEX" val="6d0e9aa2c82341738b510a9dc19af8e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5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5_1"/>
  <p:tag name="KSO_WM_CHIP_GROUPID" val="60b9e315d573a1aeab43bf4b"/>
  <p:tag name="KSO_WM_CHIP_XID" val="60b9e315d573a1aeab43bf4c"/>
  <p:tag name="KSO_WM_ASSEMBLE_CHIP_INDEX" val="6d0e9aa2c82341738b510a9dc19af8e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5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5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6_1"/>
  <p:tag name="KSO_WM_TEMPLATE_CATEGORY" val="diagram"/>
  <p:tag name="KSO_WM_TEMPLATE_INDEX" val="20219124"/>
  <p:tag name="KSO_WM_UNIT_LAYERLEVEL" val="1_1_1"/>
  <p:tag name="KSO_WM_TAG_VERSION" val="1.0"/>
  <p:tag name="KSO_WM_UNIT_SUBTYPE" val="a"/>
  <p:tag name="KSO_WM_UNIT_NOCLEAR" val="0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7_2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7_2"/>
  <p:tag name="KSO_WM_CHIP_GROUPID" val="60b9e315d573a1aeab43bf4b"/>
  <p:tag name="KSO_WM_CHIP_XID" val="60b9e315d573a1aeab43bf4c"/>
  <p:tag name="KSO_WM_ASSEMBLE_CHIP_INDEX" val="6d0e9aa2c82341738b510a9dc19af8eb"/>
  <p:tag name="KSO_WM_UNIT_VALUE" val="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i*1_7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TYPE" val="l_h_i"/>
  <p:tag name="KSO_WM_UNIT_INDEX" val="1_7_1"/>
  <p:tag name="KSO_WM_CHIP_GROUPID" val="60b9e315d573a1aeab43bf4b"/>
  <p:tag name="KSO_WM_CHIP_XID" val="60b9e315d573a1aeab43bf4c"/>
  <p:tag name="KSO_WM_ASSEMBLE_CHIP_INDEX" val="6d0e9aa2c82341738b510a9dc19af8eb"/>
  <p:tag name="KSO_WM_UNIT_VALUE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7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7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8_1"/>
  <p:tag name="KSO_WM_TEMPLATE_CATEGORY" val="diagram"/>
  <p:tag name="KSO_WM_TEMPLATE_INDEX" val="20219124"/>
  <p:tag name="KSO_WM_UNIT_LAYERLEVEL" val="1_1_1"/>
  <p:tag name="KSO_WM_TAG_VERSION" val="1.0"/>
  <p:tag name="KSO_WM_UNIT_SUBTYPE" val="a"/>
  <p:tag name="KSO_WM_UNIT_NOCLEAR" val="0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48.94393700787404,&quot;left&quot;:132.7555118110236,&quot;top&quot;:203.3011811023622,&quot;width&quot;:694.4944881889763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6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9124_7*l_h_f*1_1_1"/>
  <p:tag name="KSO_WM_TEMPLATE_CATEGORY" val="diagram"/>
  <p:tag name="KSO_WM_TEMPLATE_INDEX" val="20219124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1_1"/>
  <p:tag name="KSO_WM_UNIT_PRESET_TEXT" val="单击此处输入你的正文，文字是您思想的提炼"/>
  <p:tag name="KSO_WM_UNIT_VALUE" val="46"/>
  <p:tag name="KSO_WM_CHIP_GROUPID" val="60b9e315d573a1aeab43bf4b"/>
  <p:tag name="KSO_WM_CHIP_XID" val="60b9e315d573a1aeab43bf4c"/>
  <p:tag name="KSO_WM_ASSEMBLE_CHIP_INDEX" val="6d0e9aa2c82341738b510a9dc19af8eb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269.25,&quot;left&quot;:113.95,&quot;top&quot;:183,&quot;width&quot;:753.1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76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77.xml><?xml version="1.0" encoding="utf-8"?>
<p:tagLst xmlns:p="http://schemas.openxmlformats.org/presentationml/2006/main">
  <p:tag name="KSO_WM_UNIT_BLOCK" val="0"/>
  <p:tag name="KSO_WM_UNIT_DEC_AREA_ID" val="7a9b7dd859bd4243bed393bfcfe4a4d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57_1*i*1"/>
  <p:tag name="KSO_WM_TEMPLATE_CATEGORY" val="diagram"/>
  <p:tag name="KSO_WM_TEMPLATE_INDEX" val="2021245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125c3c4814ce96fb136a2"/>
  <p:tag name="KSO_WM_CHIP_XID" val="5f2125c3c4814ce96fb136a3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477"/>
  <p:tag name="KSO_WM_TEMPLATE_ASSEMBLE_XID" val="6130c4e1c26b0a66a1c57d16"/>
  <p:tag name="KSO_WM_TEMPLATE_ASSEMBLE_GROUPID" val="6130c4e1c26b0a66a1c57d16"/>
</p:tagLst>
</file>

<file path=ppt/tags/tag7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57_1*f*1"/>
  <p:tag name="KSO_WM_TEMPLATE_CATEGORY" val="diagram"/>
  <p:tag name="KSO_WM_TEMPLATE_INDEX" val="2021245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6db5ac41510a427c8cc0f2bb73e4b82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06c9f72d45b944778dc986771bdaec95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130c4e1c26b0a66a1c57d16"/>
  <p:tag name="KSO_WM_TEMPLATE_ASSEMBLE_GROUPID" val="6130c4e1c26b0a66a1c57d16"/>
</p:tagLst>
</file>

<file path=ppt/tags/tag7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2457_1*f*2"/>
  <p:tag name="KSO_WM_TEMPLATE_CATEGORY" val="diagram"/>
  <p:tag name="KSO_WM_TEMPLATE_INDEX" val="2021245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4"/>
  <p:tag name="KSO_WM_UNIT_SHOW_EDIT_AREA_INDICATION" val="1"/>
  <p:tag name="KSO_WM_CHIP_GROUPID" val="5e6b05596848fb12bee65ac8"/>
  <p:tag name="KSO_WM_CHIP_XID" val="5e6b05596848fb12bee65aca"/>
  <p:tag name="KSO_WM_UNIT_DEC_AREA_ID" val="c150aab2b870457494e88f6eb6b4fcf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ebaf44787f743ef8736fec93c49829e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130c4e1c26b0a66a1c57d16"/>
  <p:tag name="KSO_WM_TEMPLATE_ASSEMBLE_GROUPID" val="6130c4e1c26b0a66a1c57d16"/>
</p:tagLst>
</file>

<file path=ppt/tags/tag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UNIT_VALUE" val="1523*122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457_1*d*1"/>
  <p:tag name="KSO_WM_TEMPLATE_CATEGORY" val="diagram"/>
  <p:tag name="KSO_WM_TEMPLATE_INDEX" val="2021245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77e260bec304fda98f7219b618ebe5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3d0146dabd240f8a38917d97ae2b65d"/>
  <p:tag name="KSO_WM_TEMPLATE_ASSEMBLE_XID" val="6130c4e1c26b0a66a1c57d16"/>
  <p:tag name="KSO_WM_TEMPLATE_ASSEMBLE_GROUPID" val="6130c4e1c26b0a66a1c57d16"/>
  <p:tag name="KSO_WM_UNIT_PICTURE_CLIP_FLAG" val="0"/>
</p:tagLst>
</file>

<file path=ppt/tags/tag81.xml><?xml version="1.0" encoding="utf-8"?>
<p:tagLst xmlns:p="http://schemas.openxmlformats.org/presentationml/2006/main">
  <p:tag name="KSO_WM_SLIDE_BK_DARK_LIGHT" val="2"/>
  <p:tag name="KSO_WM_SLIDE_BACKGROUND_TYPE" val="general"/>
  <p:tag name="KSO_WM_SLIDE_LAYOUT_INFO" val="{&quot;direction&quot;:1,&quot;id&quot;:&quot;2021-09-02T20:34:43&quot;,&quot;maxSize&quot;:{&quot;size1&quot;:54.8996432577124},&quot;minSize&quot;:{&quot;size1&quot;:54.8996432577124},&quot;normalSize&quot;:{&quot;size1&quot;:54.8996432577124},&quot;subLayout&quot;:[{&quot;id&quot;:&quot;2021-09-02T20:34:43&quot;,&quot;maxSize&quot;:{&quot;size1&quot;:42.2},&quot;minSize&quot;:{&quot;size1&quot;:42.2},&quot;normalSize&quot;:{&quot;size1&quot;:42.2},&quot;subLayout&quot;:[{&quot;id&quot;:&quot;2021-09-02T20:34:43&quot;,&quot;margin&quot;:{&quot;bottom&quot;:1.2699999809265137,&quot;left&quot;:2.9629998207092285,&quot;right&quot;:2.0899999141693115,&quot;top&quot;:2.117000102996826},&quot;type&quot;:0},{&quot;id&quot;:&quot;2021-09-02T20:34:43&quot;,&quot;margin&quot;:{&quot;bottom&quot;:5.079999923706055,&quot;left&quot;:2.9629998207092285,&quot;right&quot;:2.0899999141693115,&quot;top&quot;:1.2699999809265137},&quot;type&quot;:0}],&quot;type&quot;:0},{&quot;id&quot;:&quot;2021-09-02T20:34:43&quot;,&quot;margin&quot;:{&quot;bottom&quot;:1.6929999589920044,&quot;left&quot;:0.02600000612437725,&quot;right&quot;:2.9629998207092285,&quot;top&quot;:2.117000102996826},&quot;type&quot;:0}],&quot;type&quot;:0}"/>
  <p:tag name="KSO_WM_SLIDE_RATIO" val="1.777778"/>
  <p:tag name="KSO_WM_CHIP_INFOS" val="{&quot;type&quot;:0,&quot;layout_type&quot;:&quot;leftright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b&quot;,&quot;text_direction&quot;:&quot;horizontal&quot;,&quot;support_big_font&quot;:true,&quot;picture_toward&quot;:0,&quot;picture_dockside&quot;:[],&quot;fill_id&quot;:&quot;6733425f73cb47c89bec9e063555a15e&quot;,&quot;fill_align&quot;:&quot;lb&quot;,&quot;chip_types&quot;:[&quot;text&quot;,&quot;header&quot;]},{&quot;text_align&quot;:&quot;lm&quot;,&quot;text_direction&quot;:&quot;horizontal&quot;,&quot;support_big_font&quot;:true,&quot;picture_toward&quot;:0,&quot;picture_dockside&quot;:[],&quot;fill_id&quot;:&quot;105922bca85f458585bf48d634778bef&quot;,&quot;fill_align&quot;:&quot;lm&quot;,&quot;chip_types&quot;:[&quot;text&quot;]},{&quot;text_align&quot;:&quot;cm&quot;,&quot;text_direction&quot;:&quot;horizontal&quot;,&quot;support_big_font&quot;:false,&quot;picture_toward&quot;:0,&quot;picture_dockside&quot;:[],&quot;fill_id&quot;:&quot;1da56288f82a4e9a88f019c3c70b8b9b&quot;,&quot;fill_align&quot;:&quot;cm&quot;,&quot;chip_types&quot;:[&quot;picture&quot;]}]]"/>
  <p:tag name="KSO_WM_SLIDE_ID" val="diagram2021245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32"/>
  <p:tag name="KSO_WM_SLIDE_POSITION" val="0*60"/>
  <p:tag name="KSO_WM_TAG_VERSION" val="1.0"/>
  <p:tag name="KSO_WM_BEAUTIFY_FLAG" val="#wm#"/>
  <p:tag name="KSO_WM_TEMPLATE_CATEGORY" val="diagram"/>
  <p:tag name="KSO_WM_TEMPLATE_INDEX" val="20212457"/>
  <p:tag name="KSO_WM_SLIDE_LAYOUT" val="d_f"/>
  <p:tag name="KSO_WM_SLIDE_LAYOUT_CNT" val="1_2"/>
  <p:tag name="KSO_WM_CHIP_XID" val="5f2125c3c4814ce96fb136a3"/>
  <p:tag name="KSO_WM_CHIP_DECFILLPROP" val="[]"/>
  <p:tag name="KSO_WM_SLIDE_CAN_ADD_NAVIGATION" val="1"/>
  <p:tag name="KSO_WM_CHIP_GROUPID" val="5f2125c3c4814ce96fb136a2"/>
  <p:tag name="KSO_WM_SLIDE_SUPPORT_FEATURE_TYPE" val="0"/>
  <p:tag name="KSO_WM_TEMPLATE_ASSEMBLE_XID" val="6130c4e1c26b0a66a1c57d16"/>
  <p:tag name="KSO_WM_TEMPLATE_ASSEMBLE_GROUPID" val="6130c4e1c26b0a66a1c57d16"/>
</p:tagLst>
</file>

<file path=ppt/tags/tag8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8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8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9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9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9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9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1680</Words>
  <Application>WPS 演示</Application>
  <PresentationFormat>宽屏</PresentationFormat>
  <Paragraphs>211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思源黑体 CN Light</vt:lpstr>
      <vt:lpstr>仓耳渔阳体 W05</vt:lpstr>
      <vt:lpstr>思源黑体 CN Bold</vt:lpstr>
      <vt:lpstr>Times New Roman</vt:lpstr>
      <vt:lpstr>汉仪楷体简</vt:lpstr>
      <vt:lpstr>汉仪楷体S</vt:lpstr>
      <vt:lpstr>楷体_GB2312</vt:lpstr>
      <vt:lpstr>汉仪中楷简</vt:lpstr>
      <vt:lpstr>微软雅黑</vt:lpstr>
      <vt:lpstr>Arial Unicode MS</vt:lpstr>
      <vt:lpstr>汉仪颜楷简</vt:lpstr>
      <vt:lpstr>Segoe UI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41</cp:revision>
  <dcterms:created xsi:type="dcterms:W3CDTF">2023-03-28T07:58:00Z</dcterms:created>
  <dcterms:modified xsi:type="dcterms:W3CDTF">2026-03-05T11:32:01Z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06E46B60C2D048D9B50B51583A6A9529_11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