
<file path=[Content_Types].xml><?xml version="1.0" encoding="utf-8"?>
<Types xmlns="http://schemas.openxmlformats.org/package/2006/content-types">
  <Default Extension="jpeg" ContentType="image/jpeg"/>
  <Default Extension="JPG" ContentType="image/.jpg"/>
  <Default Extension="png" ContentType="image/png"/>
  <Default Extension="mp4" ContentType="video/mp4"/>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fonts/font9.fntdata" ContentType="application/x-fontdata"/>
  <Override PartName="/ppt/handoutMasters/handoutMaster1.xml" ContentType="application/vnd.openxmlformats-officedocument.presentationml.handoutMaster+xml"/>
  <Override PartName="/ppt/media/image46.webp" ContentType="image/webp"/>
  <Override PartName="/ppt/media/image53.webp" ContentType="image/webp"/>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38"/>
  </p:notesMasterIdLst>
  <p:handoutMasterIdLst>
    <p:handoutMasterId r:id="rId39"/>
  </p:handoutMasterIdLst>
  <p:sldIdLst>
    <p:sldId id="257" r:id="rId3"/>
    <p:sldId id="399" r:id="rId4"/>
    <p:sldId id="371" r:id="rId5"/>
    <p:sldId id="373" r:id="rId6"/>
    <p:sldId id="374" r:id="rId7"/>
    <p:sldId id="406" r:id="rId8"/>
    <p:sldId id="407" r:id="rId9"/>
    <p:sldId id="409" r:id="rId10"/>
    <p:sldId id="408" r:id="rId11"/>
    <p:sldId id="378" r:id="rId12"/>
    <p:sldId id="419" r:id="rId13"/>
    <p:sldId id="375" r:id="rId14"/>
    <p:sldId id="376" r:id="rId15"/>
    <p:sldId id="379" r:id="rId16"/>
    <p:sldId id="380" r:id="rId17"/>
    <p:sldId id="381" r:id="rId18"/>
    <p:sldId id="382" r:id="rId19"/>
    <p:sldId id="383" r:id="rId20"/>
    <p:sldId id="370" r:id="rId21"/>
    <p:sldId id="418" r:id="rId22"/>
    <p:sldId id="385" r:id="rId23"/>
    <p:sldId id="387" r:id="rId24"/>
    <p:sldId id="388" r:id="rId25"/>
    <p:sldId id="389" r:id="rId26"/>
    <p:sldId id="390" r:id="rId27"/>
    <p:sldId id="391" r:id="rId28"/>
    <p:sldId id="393" r:id="rId29"/>
    <p:sldId id="421" r:id="rId30"/>
    <p:sldId id="417" r:id="rId31"/>
    <p:sldId id="394" r:id="rId32"/>
    <p:sldId id="422" r:id="rId33"/>
    <p:sldId id="415" r:id="rId34"/>
    <p:sldId id="416" r:id="rId35"/>
    <p:sldId id="420" r:id="rId36"/>
    <p:sldId id="277" r:id="rId37"/>
  </p:sldIdLst>
  <p:sldSz cx="12192000" cy="6858000"/>
  <p:notesSz cx="6858000" cy="9144000"/>
  <p:embeddedFontLst>
    <p:embeddedFont>
      <p:font typeface="思源黑体 CN Light" panose="020B0300000000000000" charset="-122"/>
      <p:regular r:id="rId44"/>
    </p:embeddedFont>
    <p:embeddedFont>
      <p:font typeface="微软雅黑" panose="020B0503020204020204" charset="-122"/>
      <p:regular r:id="rId45"/>
      <p:bold r:id="rId46"/>
    </p:embeddedFont>
    <p:embeddedFont>
      <p:font typeface="仓耳渔阳体 W05" panose="02020400000000000000" charset="-122"/>
      <p:regular r:id="rId47"/>
    </p:embeddedFont>
    <p:embeddedFont>
      <p:font typeface="思源黑体 CN Bold" panose="020B0800000000000000" charset="-122"/>
      <p:bold r:id="rId48"/>
    </p:embeddedFont>
    <p:embeddedFont>
      <p:font typeface="汉仪楷体简" panose="02010600000101010101" charset="-128"/>
      <p:regular r:id="rId49"/>
    </p:embeddedFont>
    <p:embeddedFont>
      <p:font typeface="方正盛世楷书简体_粗" panose="02000000000000000000" charset="-122"/>
      <p:regular r:id="rId50"/>
    </p:embeddedFont>
    <p:embeddedFont>
      <p:font typeface="华康古籍木兰W3" panose="02020309000000000000" charset="-122"/>
      <p:regular r:id="rId51"/>
    </p:embeddedFont>
    <p:embeddedFont>
      <p:font typeface="华文仿宋" panose="02010600040101010101" charset="-122"/>
      <p:regular r:id="rId52"/>
    </p:embeddedFont>
  </p:embeddedFontLst>
  <p:custDataLst>
    <p:tags r:id="rId53"/>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992" userDrawn="1">
          <p15:clr>
            <a:srgbClr val="A4A3A4"/>
          </p15:clr>
        </p15:guide>
        <p15:guide id="2" pos="494" userDrawn="1">
          <p15:clr>
            <a:srgbClr val="A4A3A4"/>
          </p15:clr>
        </p15:guide>
        <p15:guide id="3" pos="7246"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作者" initials="A" lastIdx="0" clrIdx="0"/>
  <p:cmAuthor id="2" name="Administrator" initials="A" lastIdx="0" clrIdx="1"/>
  <p:cmAuthor id="3" name="admin"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20202"/>
    <a:srgbClr val="337B37"/>
    <a:srgbClr val="FFDA8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showGuides="1">
      <p:cViewPr varScale="1">
        <p:scale>
          <a:sx n="116" d="100"/>
          <a:sy n="116" d="100"/>
        </p:scale>
        <p:origin x="336" y="108"/>
      </p:cViewPr>
      <p:guideLst>
        <p:guide orient="horz" pos="1992"/>
        <p:guide pos="494"/>
        <p:guide pos="7246"/>
      </p:guideLst>
    </p:cSldViewPr>
  </p:slideViewPr>
  <p:notesTextViewPr>
    <p:cViewPr>
      <p:scale>
        <a:sx n="1" d="1"/>
        <a:sy n="1" d="1"/>
      </p:scale>
      <p:origin x="0" y="0"/>
    </p:cViewPr>
  </p:notesTextViewPr>
  <p:gridSpacing cx="72000" cy="720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3" Type="http://schemas.openxmlformats.org/officeDocument/2006/relationships/tags" Target="tags/tag72.xml"/><Relationship Id="rId52" Type="http://schemas.openxmlformats.org/officeDocument/2006/relationships/font" Target="fonts/font9.fntdata"/><Relationship Id="rId51" Type="http://schemas.openxmlformats.org/officeDocument/2006/relationships/font" Target="fonts/font8.fntdata"/><Relationship Id="rId50" Type="http://schemas.openxmlformats.org/officeDocument/2006/relationships/font" Target="fonts/font7.fntdata"/><Relationship Id="rId5" Type="http://schemas.openxmlformats.org/officeDocument/2006/relationships/slide" Target="slides/slide3.xml"/><Relationship Id="rId49" Type="http://schemas.openxmlformats.org/officeDocument/2006/relationships/font" Target="fonts/font6.fntdata"/><Relationship Id="rId48" Type="http://schemas.openxmlformats.org/officeDocument/2006/relationships/font" Target="fonts/font5.fntdata"/><Relationship Id="rId47" Type="http://schemas.openxmlformats.org/officeDocument/2006/relationships/font" Target="fonts/font4.fntdata"/><Relationship Id="rId46" Type="http://schemas.openxmlformats.org/officeDocument/2006/relationships/font" Target="fonts/font3.fntdata"/><Relationship Id="rId45" Type="http://schemas.openxmlformats.org/officeDocument/2006/relationships/font" Target="fonts/font2.fntdata"/><Relationship Id="rId44" Type="http://schemas.openxmlformats.org/officeDocument/2006/relationships/font" Target="fonts/font1.fntdata"/><Relationship Id="rId43" Type="http://schemas.openxmlformats.org/officeDocument/2006/relationships/commentAuthors" Target="commentAuthors.xml"/><Relationship Id="rId42" Type="http://schemas.openxmlformats.org/officeDocument/2006/relationships/tableStyles" Target="tableStyles.xml"/><Relationship Id="rId41" Type="http://schemas.openxmlformats.org/officeDocument/2006/relationships/viewProps" Target="viewProps.xml"/><Relationship Id="rId40" Type="http://schemas.openxmlformats.org/officeDocument/2006/relationships/presProps" Target="presProps.xml"/><Relationship Id="rId4" Type="http://schemas.openxmlformats.org/officeDocument/2006/relationships/slide" Target="slides/slide2.xml"/><Relationship Id="rId39" Type="http://schemas.openxmlformats.org/officeDocument/2006/relationships/handoutMaster" Target="handoutMasters/handoutMaster1.xml"/><Relationship Id="rId38" Type="http://schemas.openxmlformats.org/officeDocument/2006/relationships/notesMaster" Target="notesMasters/notesMaster1.xml"/><Relationship Id="rId37" Type="http://schemas.openxmlformats.org/officeDocument/2006/relationships/slide" Target="slides/slide35.xml"/><Relationship Id="rId36" Type="http://schemas.openxmlformats.org/officeDocument/2006/relationships/slide" Target="slides/slide34.xml"/><Relationship Id="rId35" Type="http://schemas.openxmlformats.org/officeDocument/2006/relationships/slide" Target="slides/slide33.xml"/><Relationship Id="rId34" Type="http://schemas.openxmlformats.org/officeDocument/2006/relationships/slide" Target="slides/slide32.xml"/><Relationship Id="rId33" Type="http://schemas.openxmlformats.org/officeDocument/2006/relationships/slide" Target="slides/slide31.xml"/><Relationship Id="rId32" Type="http://schemas.openxmlformats.org/officeDocument/2006/relationships/slide" Target="slides/slide30.xml"/><Relationship Id="rId31" Type="http://schemas.openxmlformats.org/officeDocument/2006/relationships/slide" Target="slides/slide29.xml"/><Relationship Id="rId30" Type="http://schemas.openxmlformats.org/officeDocument/2006/relationships/slide" Target="slides/slide28.xml"/><Relationship Id="rId3" Type="http://schemas.openxmlformats.org/officeDocument/2006/relationships/slide" Target="slides/slide1.xml"/><Relationship Id="rId29" Type="http://schemas.openxmlformats.org/officeDocument/2006/relationships/slide" Target="slides/slide27.xml"/><Relationship Id="rId28" Type="http://schemas.openxmlformats.org/officeDocument/2006/relationships/slide" Target="slides/slide26.xml"/><Relationship Id="rId27" Type="http://schemas.openxmlformats.org/officeDocument/2006/relationships/slide" Target="slides/slide25.xml"/><Relationship Id="rId26" Type="http://schemas.openxmlformats.org/officeDocument/2006/relationships/slide" Target="slides/slide24.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latin typeface="思源黑体 CN Light" panose="020B0300000000000000" charset="-122"/>
              <a:ea typeface="思源黑体 CN Light" panose="020B0300000000000000" charset="-122"/>
              <a:cs typeface="思源黑体 CN Light" panose="020B0300000000000000" charset="-122"/>
            </a:endParaRPr>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ea typeface="思源黑体 CN Light" panose="020B0300000000000000" charset="-122"/>
              </a:rPr>
            </a:fld>
            <a:endParaRPr lang="zh-CN" altLang="en-US">
              <a:ea typeface="思源黑体 CN Light" panose="020B0300000000000000" charset="-122"/>
            </a:endParaRPr>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latin typeface="思源黑体 CN Light" panose="020B0300000000000000" charset="-122"/>
              <a:ea typeface="思源黑体 CN Light" panose="020B0300000000000000" charset="-122"/>
              <a:cs typeface="思源黑体 CN Light" panose="020B0300000000000000" charset="-122"/>
            </a:endParaRPr>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ea typeface="思源黑体 CN Light" panose="020B0300000000000000" charset="-122"/>
              </a:rPr>
            </a:fld>
            <a:endParaRPr lang="zh-CN" altLang="en-US">
              <a:ea typeface="思源黑体 CN Light" panose="020B0300000000000000" charset="-122"/>
            </a:endParaRPr>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思源黑体 CN Light" panose="020B0300000000000000" charset="-122"/>
                <a:ea typeface="思源黑体 CN Light" panose="020B0300000000000000" charset="-122"/>
                <a:cs typeface="思源黑体 CN Light" panose="020B0300000000000000" charset="-122"/>
              </a:defRPr>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思源黑体 CN Light" panose="020B0300000000000000" charset="-122"/>
                <a:ea typeface="思源黑体 CN Light" panose="020B0300000000000000" charset="-122"/>
                <a:cs typeface="思源黑体 CN Light" panose="020B0300000000000000" charset="-122"/>
              </a:defRPr>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思源黑体 CN Light" panose="020B0300000000000000" charset="-122"/>
                <a:ea typeface="思源黑体 CN Light" panose="020B0300000000000000" charset="-122"/>
                <a:cs typeface="思源黑体 CN Light" panose="020B0300000000000000" charset="-122"/>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思源黑体 CN Light" panose="020B0300000000000000" charset="-122"/>
                <a:ea typeface="思源黑体 CN Light" panose="020B0300000000000000" charset="-122"/>
                <a:cs typeface="思源黑体 CN Light" panose="020B0300000000000000" charset="-122"/>
              </a:defRPr>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思源黑体 CN Light" panose="020B0300000000000000" charset="-122"/>
        <a:ea typeface="思源黑体 CN Light" panose="020B0300000000000000" charset="-122"/>
        <a:cs typeface="思源黑体 CN Light" panose="020B0300000000000000" charset="-122"/>
      </a:defRPr>
    </a:lvl1pPr>
    <a:lvl2pPr marL="457200" algn="l" defTabSz="914400" rtl="0" eaLnBrk="1" latinLnBrk="0" hangingPunct="1">
      <a:defRPr sz="1200" kern="1200">
        <a:solidFill>
          <a:schemeClr val="tx1"/>
        </a:solidFill>
        <a:latin typeface="思源黑体 CN Light" panose="020B0300000000000000" charset="-122"/>
        <a:ea typeface="思源黑体 CN Light" panose="020B0300000000000000" charset="-122"/>
        <a:cs typeface="思源黑体 CN Light" panose="020B0300000000000000" charset="-122"/>
      </a:defRPr>
    </a:lvl2pPr>
    <a:lvl3pPr marL="914400" algn="l" defTabSz="914400" rtl="0" eaLnBrk="1" latinLnBrk="0" hangingPunct="1">
      <a:defRPr sz="1200" kern="1200">
        <a:solidFill>
          <a:schemeClr val="tx1"/>
        </a:solidFill>
        <a:latin typeface="思源黑体 CN Light" panose="020B0300000000000000" charset="-122"/>
        <a:ea typeface="思源黑体 CN Light" panose="020B0300000000000000" charset="-122"/>
        <a:cs typeface="思源黑体 CN Light" panose="020B0300000000000000" charset="-122"/>
      </a:defRPr>
    </a:lvl3pPr>
    <a:lvl4pPr marL="1371600" algn="l" defTabSz="914400" rtl="0" eaLnBrk="1" latinLnBrk="0" hangingPunct="1">
      <a:defRPr sz="1200" kern="1200">
        <a:solidFill>
          <a:schemeClr val="tx1"/>
        </a:solidFill>
        <a:latin typeface="思源黑体 CN Light" panose="020B0300000000000000" charset="-122"/>
        <a:ea typeface="思源黑体 CN Light" panose="020B0300000000000000" charset="-122"/>
        <a:cs typeface="思源黑体 CN Light" panose="020B0300000000000000" charset="-122"/>
      </a:defRPr>
    </a:lvl4pPr>
    <a:lvl5pPr marL="1828800" algn="l" defTabSz="914400" rtl="0" eaLnBrk="1" latinLnBrk="0" hangingPunct="1">
      <a:defRPr sz="1200" kern="1200">
        <a:solidFill>
          <a:schemeClr val="tx1"/>
        </a:solidFill>
        <a:latin typeface="思源黑体 CN Light" panose="020B0300000000000000" charset="-122"/>
        <a:ea typeface="思源黑体 CN Light" panose="020B0300000000000000" charset="-122"/>
        <a:cs typeface="思源黑体 CN Light" panose="020B0300000000000000" charset="-122"/>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5" Type="http://schemas.openxmlformats.org/officeDocument/2006/relationships/image" Target="../media/image5.png"/><Relationship Id="rId4" Type="http://schemas.openxmlformats.org/officeDocument/2006/relationships/tags" Target="../tags/tag2.xml"/><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pic>
        <p:nvPicPr>
          <p:cNvPr id="101" name="图片 100" descr="C:/Users/asus/Desktop/2.jpg2"/>
          <p:cNvPicPr/>
          <p:nvPr userDrawn="1">
            <p:custDataLst>
              <p:tags r:id="rId2"/>
            </p:custDataLst>
          </p:nvPr>
        </p:nvPicPr>
        <p:blipFill>
          <a:blip r:embed="rId3"/>
          <a:srcRect l="3144" r="3144" b="4264"/>
          <a:stretch>
            <a:fillRect/>
          </a:stretch>
        </p:blipFill>
        <p:spPr>
          <a:xfrm>
            <a:off x="1993900" y="635"/>
            <a:ext cx="10195560" cy="6857365"/>
          </a:xfrm>
          <a:prstGeom prst="rect">
            <a:avLst/>
          </a:prstGeom>
          <a:noFill/>
          <a:ln w="9525">
            <a:noFill/>
          </a:ln>
        </p:spPr>
      </p:pic>
      <p:sp>
        <p:nvSpPr>
          <p:cNvPr id="9" name="矩形 8"/>
          <p:cNvSpPr/>
          <p:nvPr userDrawn="1"/>
        </p:nvSpPr>
        <p:spPr>
          <a:xfrm>
            <a:off x="0" y="0"/>
            <a:ext cx="10262235" cy="6858000"/>
          </a:xfrm>
          <a:prstGeom prst="rect">
            <a:avLst/>
          </a:prstGeom>
          <a:gradFill>
            <a:gsLst>
              <a:gs pos="40000">
                <a:srgbClr val="337B37">
                  <a:alpha val="80000"/>
                </a:srgbClr>
              </a:gs>
              <a:gs pos="74000">
                <a:srgbClr val="337B37">
                  <a:alpha val="100000"/>
                </a:srgbClr>
              </a:gs>
              <a:gs pos="60000">
                <a:srgbClr val="337B37">
                  <a:alpha val="94000"/>
                </a:srgbClr>
              </a:gs>
              <a:gs pos="0">
                <a:srgbClr val="337B37">
                  <a:alpha val="0"/>
                </a:srgbClr>
              </a:gs>
              <a:gs pos="87000">
                <a:srgbClr val="337B37"/>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思源黑体 CN Light" panose="020B0300000000000000" charset="-122"/>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pic>
        <p:nvPicPr>
          <p:cNvPr id="10" name="图片 9" descr="tents-glamping"/>
          <p:cNvPicPr>
            <a:picLocks noChangeAspect="1"/>
          </p:cNvPicPr>
          <p:nvPr userDrawn="1"/>
        </p:nvPicPr>
        <p:blipFill>
          <a:blip r:embed="rId2"/>
          <a:srcRect t="36948" b="31531"/>
          <a:stretch>
            <a:fillRect/>
          </a:stretch>
        </p:blipFill>
        <p:spPr>
          <a:xfrm>
            <a:off x="-19050" y="0"/>
            <a:ext cx="12211685" cy="2161540"/>
          </a:xfrm>
          <a:prstGeom prst="rect">
            <a:avLst/>
          </a:prstGeom>
        </p:spPr>
      </p:pic>
      <p:sp>
        <p:nvSpPr>
          <p:cNvPr id="11" name="矩形 10"/>
          <p:cNvSpPr/>
          <p:nvPr userDrawn="1"/>
        </p:nvSpPr>
        <p:spPr>
          <a:xfrm>
            <a:off x="-19050" y="0"/>
            <a:ext cx="12161520" cy="2161540"/>
          </a:xfrm>
          <a:prstGeom prst="rect">
            <a:avLst/>
          </a:prstGeom>
          <a:gradFill>
            <a:gsLst>
              <a:gs pos="40000">
                <a:srgbClr val="337B37">
                  <a:alpha val="80000"/>
                </a:srgbClr>
              </a:gs>
              <a:gs pos="74000">
                <a:srgbClr val="337B37">
                  <a:alpha val="100000"/>
                </a:srgbClr>
              </a:gs>
              <a:gs pos="60000">
                <a:srgbClr val="337B37">
                  <a:alpha val="94000"/>
                </a:srgbClr>
              </a:gs>
              <a:gs pos="0">
                <a:srgbClr val="337B37">
                  <a:alpha val="0"/>
                </a:srgbClr>
              </a:gs>
              <a:gs pos="87000">
                <a:srgbClr val="337B37"/>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思源黑体 CN Light" panose="020B0300000000000000" charset="-122"/>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
        <p:nvSpPr>
          <p:cNvPr id="11" name="椭圆 10"/>
          <p:cNvSpPr/>
          <p:nvPr userDrawn="1"/>
        </p:nvSpPr>
        <p:spPr>
          <a:xfrm>
            <a:off x="197485" y="314325"/>
            <a:ext cx="454660" cy="454660"/>
          </a:xfrm>
          <a:prstGeom prst="ellipse">
            <a:avLst/>
          </a:prstGeom>
          <a:solidFill>
            <a:srgbClr val="337B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思源黑体 CN Light" panose="020B0300000000000000" charset="-122"/>
            </a:endParaRPr>
          </a:p>
        </p:txBody>
      </p:sp>
      <p:sp>
        <p:nvSpPr>
          <p:cNvPr id="7" name="椭圆 6"/>
          <p:cNvSpPr/>
          <p:nvPr userDrawn="1"/>
        </p:nvSpPr>
        <p:spPr>
          <a:xfrm>
            <a:off x="499110" y="323215"/>
            <a:ext cx="226060" cy="226060"/>
          </a:xfrm>
          <a:prstGeom prst="ellipse">
            <a:avLst/>
          </a:prstGeom>
          <a:solidFill>
            <a:srgbClr val="FFDA8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思源黑体 CN Light" panose="020B0300000000000000" charset="-122"/>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7_自定义版式">
    <p:bg>
      <p:bgPr>
        <a:solidFill>
          <a:srgbClr val="FDCB59"/>
        </a:solidFill>
        <a:effectLst/>
      </p:bgPr>
    </p:bg>
    <p:spTree>
      <p:nvGrpSpPr>
        <p:cNvPr id="1" name=""/>
        <p:cNvGrpSpPr/>
        <p:nvPr/>
      </p:nvGrpSpPr>
      <p:grpSpPr>
        <a:xfrm>
          <a:off x="0" y="0"/>
          <a:ext cx="0" cy="0"/>
          <a:chOff x="0" y="0"/>
          <a:chExt cx="0" cy="0"/>
        </a:xfrm>
      </p:grpSpPr>
      <p:grpSp>
        <p:nvGrpSpPr>
          <p:cNvPr id="1001" name="그룹 1001"/>
          <p:cNvGrpSpPr/>
          <p:nvPr userDrawn="1"/>
        </p:nvGrpSpPr>
        <p:grpSpPr>
          <a:xfrm>
            <a:off x="0" y="0"/>
            <a:ext cx="12190476" cy="6857143"/>
            <a:chOff x="0" y="0"/>
            <a:chExt cx="12190476" cy="6857143"/>
          </a:xfrm>
        </p:grpSpPr>
        <p:pic>
          <p:nvPicPr>
            <p:cNvPr id="6" name="Object 2"/>
            <p:cNvPicPr>
              <a:picLocks noChangeAspect="1"/>
            </p:cNvPicPr>
            <p:nvPr/>
          </p:nvPicPr>
          <p:blipFill>
            <a:blip r:embed="rId2" cstate="print"/>
            <a:stretch>
              <a:fillRect/>
            </a:stretch>
          </p:blipFill>
          <p:spPr>
            <a:xfrm>
              <a:off x="0" y="0"/>
              <a:ext cx="12190476" cy="6857143"/>
            </a:xfrm>
            <a:prstGeom prst="rect">
              <a:avLst/>
            </a:prstGeom>
          </p:spPr>
        </p:pic>
      </p:grpSp>
      <p:sp>
        <p:nvSpPr>
          <p:cNvPr id="2" name="圆角矩形 1"/>
          <p:cNvSpPr/>
          <p:nvPr userDrawn="1"/>
        </p:nvSpPr>
        <p:spPr>
          <a:xfrm>
            <a:off x="152399" y="152400"/>
            <a:ext cx="11887201" cy="6553200"/>
          </a:xfrm>
          <a:prstGeom prst="roundRect">
            <a:avLst>
              <a:gd name="adj" fmla="val 3933"/>
            </a:avLst>
          </a:prstGeom>
          <a:solidFill>
            <a:srgbClr val="FFFEFB"/>
          </a:solidFill>
          <a:ln w="38100">
            <a:solidFill>
              <a:schemeClr val="bg2">
                <a:lumMod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grpSp>
        <p:nvGrpSpPr>
          <p:cNvPr id="1020" name="그룹 1020"/>
          <p:cNvGrpSpPr/>
          <p:nvPr userDrawn="1"/>
        </p:nvGrpSpPr>
        <p:grpSpPr>
          <a:xfrm>
            <a:off x="609600" y="368395"/>
            <a:ext cx="385032" cy="385032"/>
            <a:chOff x="844899" y="754062"/>
            <a:chExt cx="385032" cy="385032"/>
          </a:xfrm>
        </p:grpSpPr>
        <p:pic>
          <p:nvPicPr>
            <p:cNvPr id="61" name="Object 60"/>
            <p:cNvPicPr>
              <a:picLocks noChangeAspect="1"/>
            </p:cNvPicPr>
            <p:nvPr/>
          </p:nvPicPr>
          <p:blipFill>
            <a:blip r:embed="rId3" cstate="print"/>
            <a:stretch>
              <a:fillRect/>
            </a:stretch>
          </p:blipFill>
          <p:spPr>
            <a:xfrm>
              <a:off x="844899" y="754062"/>
              <a:ext cx="385032" cy="385032"/>
            </a:xfrm>
            <a:prstGeom prst="rect">
              <a:avLst/>
            </a:prstGeom>
          </p:spPr>
        </p:pic>
      </p:grpSp>
      <p:cxnSp>
        <p:nvCxnSpPr>
          <p:cNvPr id="3" name="直接连接符 2"/>
          <p:cNvCxnSpPr/>
          <p:nvPr userDrawn="1"/>
        </p:nvCxnSpPr>
        <p:spPr>
          <a:xfrm>
            <a:off x="440563" y="838200"/>
            <a:ext cx="11309350" cy="0"/>
          </a:xfrm>
          <a:prstGeom prst="line">
            <a:avLst/>
          </a:prstGeom>
          <a:ln w="38100">
            <a:solidFill>
              <a:schemeClr val="bg2">
                <a:lumMod val="25000"/>
              </a:schemeClr>
            </a:solidFill>
          </a:ln>
        </p:spPr>
        <p:style>
          <a:lnRef idx="2">
            <a:schemeClr val="accent1"/>
          </a:lnRef>
          <a:fillRef idx="0">
            <a:srgbClr val="FFFFFF"/>
          </a:fillRef>
          <a:effectRef idx="0">
            <a:srgbClr val="FFFFFF"/>
          </a:effectRef>
          <a:fontRef idx="minor">
            <a:schemeClr val="tx1"/>
          </a:fontRef>
        </p:style>
      </p:cxnSp>
      <p:pic>
        <p:nvPicPr>
          <p:cNvPr id="26" name="图片 0" descr="二一教育logo反白"/>
          <p:cNvPicPr>
            <a:picLocks noChangeAspect="1"/>
          </p:cNvPicPr>
          <p:nvPr userDrawn="1">
            <p:custDataLst>
              <p:tags r:id="rId4"/>
            </p:custDataLst>
          </p:nvPr>
        </p:nvPicPr>
        <p:blipFill>
          <a:blip r:embed="rId5"/>
          <a:stretch>
            <a:fillRect/>
          </a:stretch>
        </p:blipFill>
        <p:spPr>
          <a:xfrm>
            <a:off x="10134600" y="308292"/>
            <a:ext cx="1209040" cy="328295"/>
          </a:xfrm>
          <a:prstGeom prst="rect">
            <a:avLst/>
          </a:prstGeom>
        </p:spPr>
      </p:pic>
      <p:sp>
        <p:nvSpPr>
          <p:cNvPr id="9" name="任意多边形 8"/>
          <p:cNvSpPr/>
          <p:nvPr userDrawn="1"/>
        </p:nvSpPr>
        <p:spPr>
          <a:xfrm>
            <a:off x="1295400" y="152400"/>
            <a:ext cx="947420" cy="718185"/>
          </a:xfrm>
          <a:custGeom>
            <a:avLst/>
            <a:gdLst>
              <a:gd name="adj" fmla="val 16667"/>
              <a:gd name="a" fmla="pin 0 adj 50000"/>
              <a:gd name="x1" fmla="*/ ss a 100000"/>
              <a:gd name="x2" fmla="+- r 0 x1"/>
              <a:gd name="y2" fmla="+- b 0 x1"/>
              <a:gd name="il" fmla="*/ x1 29289 100000"/>
              <a:gd name="ir" fmla="+- r 0 il"/>
              <a:gd name="ib" fmla="+- b 0 il"/>
            </a:gdLst>
            <a:ahLst/>
            <a:cxnLst>
              <a:cxn ang="3">
                <a:pos x="hc" y="t"/>
              </a:cxn>
              <a:cxn ang="cd2">
                <a:pos x="l" y="vc"/>
              </a:cxn>
              <a:cxn ang="cd4">
                <a:pos x="hc" y="b"/>
              </a:cxn>
              <a:cxn ang="0">
                <a:pos x="r" y="vc"/>
              </a:cxn>
            </a:cxnLst>
            <a:rect l="l" t="t" r="r" b="b"/>
            <a:pathLst>
              <a:path w="1492" h="1131">
                <a:moveTo>
                  <a:pt x="160" y="0"/>
                </a:moveTo>
                <a:lnTo>
                  <a:pt x="1332" y="0"/>
                </a:lnTo>
                <a:cubicBezTo>
                  <a:pt x="1420" y="0"/>
                  <a:pt x="1492" y="72"/>
                  <a:pt x="1492" y="160"/>
                </a:cubicBezTo>
                <a:lnTo>
                  <a:pt x="1492" y="800"/>
                </a:lnTo>
                <a:cubicBezTo>
                  <a:pt x="1492" y="888"/>
                  <a:pt x="1420" y="960"/>
                  <a:pt x="1332" y="960"/>
                </a:cubicBezTo>
                <a:lnTo>
                  <a:pt x="1218" y="960"/>
                </a:lnTo>
                <a:lnTo>
                  <a:pt x="1132" y="1131"/>
                </a:lnTo>
                <a:lnTo>
                  <a:pt x="1047" y="960"/>
                </a:lnTo>
                <a:lnTo>
                  <a:pt x="160" y="960"/>
                </a:lnTo>
                <a:cubicBezTo>
                  <a:pt x="72" y="960"/>
                  <a:pt x="0" y="888"/>
                  <a:pt x="0" y="800"/>
                </a:cubicBezTo>
                <a:lnTo>
                  <a:pt x="0" y="160"/>
                </a:lnTo>
                <a:cubicBezTo>
                  <a:pt x="0" y="72"/>
                  <a:pt x="72" y="0"/>
                  <a:pt x="160" y="0"/>
                </a:cubicBezTo>
                <a:close/>
              </a:path>
            </a:pathLst>
          </a:custGeom>
          <a:solidFill>
            <a:srgbClr val="FFCF60"/>
          </a:solidFill>
          <a:ln w="31750">
            <a:solidFill>
              <a:srgbClr val="1E1E1E"/>
            </a:solidFill>
          </a:ln>
        </p:spPr>
        <p:style>
          <a:lnRef idx="2">
            <a:schemeClr val="accent1">
              <a:lumMod val="75000"/>
            </a:schemeClr>
          </a:lnRef>
          <a:fillRef idx="1">
            <a:schemeClr val="accent1"/>
          </a:fillRef>
          <a:effectRef idx="0">
            <a:srgbClr val="FFFFFF"/>
          </a:effectRef>
          <a:fontRef idx="minor">
            <a:schemeClr val="lt1"/>
          </a:fontRef>
        </p:style>
        <p:txBody>
          <a:bodyPr wrap="square" tIns="0" bIns="71755" rtlCol="0" anchor="ctr">
            <a:noAutofit/>
          </a:bodyPr>
          <a:lstStyle/>
          <a:p>
            <a:pPr algn="ctr"/>
            <a:r>
              <a:rPr lang="en-US" altLang="zh-CN" sz="2400" b="1">
                <a:solidFill>
                  <a:schemeClr val="tx1"/>
                </a:solidFill>
                <a:latin typeface="微软雅黑" panose="020B0503020204020204" charset="-122"/>
                <a:ea typeface="微软雅黑" panose="020B0503020204020204" charset="-122"/>
              </a:rPr>
              <a:t>04</a:t>
            </a:r>
            <a:endParaRPr lang="en-US" altLang="zh-CN" sz="2400" b="1">
              <a:solidFill>
                <a:schemeClr val="tx1"/>
              </a:solidFill>
              <a:latin typeface="微软雅黑" panose="020B0503020204020204" charset="-122"/>
              <a:ea typeface="微软雅黑" panose="020B0503020204020204" charset="-122"/>
            </a:endParaRPr>
          </a:p>
        </p:txBody>
      </p:sp>
      <p:sp>
        <p:nvSpPr>
          <p:cNvPr id="24" name="文本框 23"/>
          <p:cNvSpPr txBox="1"/>
          <p:nvPr userDrawn="1"/>
        </p:nvSpPr>
        <p:spPr>
          <a:xfrm>
            <a:off x="2362200" y="357822"/>
            <a:ext cx="5568636" cy="307340"/>
          </a:xfrm>
          <a:prstGeom prst="rect">
            <a:avLst/>
          </a:prstGeom>
          <a:noFill/>
        </p:spPr>
        <p:txBody>
          <a:bodyPr wrap="square" tIns="0" bIns="0" rtlCol="0">
            <a:spAutoFit/>
          </a:bodyPr>
          <a:lstStyle/>
          <a:p>
            <a:r>
              <a:rPr lang="zh-CN" altLang="en-US" sz="2000" b="1" spc="200" dirty="0">
                <a:solidFill>
                  <a:srgbClr val="523600"/>
                </a:solidFill>
                <a:uFillTx/>
                <a:latin typeface="微软雅黑" panose="020B0503020204020204" charset="-122"/>
                <a:ea typeface="微软雅黑" panose="020B0503020204020204" charset="-122"/>
              </a:rPr>
              <a:t>新知导入</a:t>
            </a:r>
            <a:r>
              <a:rPr lang="en-US" altLang="zh-CN" sz="2000" b="1" spc="200" dirty="0">
                <a:solidFill>
                  <a:srgbClr val="523600"/>
                </a:solidFill>
                <a:uFillTx/>
                <a:latin typeface="微软雅黑" panose="020B0503020204020204" charset="-122"/>
                <a:ea typeface="微软雅黑" panose="020B0503020204020204" charset="-122"/>
              </a:rPr>
              <a:t>——</a:t>
            </a:r>
            <a:r>
              <a:rPr lang="zh-CN" altLang="en-US" sz="2000" b="1" spc="200" dirty="0">
                <a:solidFill>
                  <a:srgbClr val="523600"/>
                </a:solidFill>
                <a:uFillTx/>
                <a:latin typeface="微软雅黑" panose="020B0503020204020204" charset="-122"/>
                <a:ea typeface="微软雅黑" panose="020B0503020204020204" charset="-122"/>
              </a:rPr>
              <a:t>知识点</a:t>
            </a:r>
            <a:r>
              <a:rPr lang="en-US" altLang="zh-CN" sz="2000" b="1" spc="200" dirty="0">
                <a:solidFill>
                  <a:srgbClr val="523600"/>
                </a:solidFill>
                <a:uFillTx/>
                <a:latin typeface="微软雅黑" panose="020B0503020204020204" charset="-122"/>
                <a:ea typeface="微软雅黑" panose="020B0503020204020204" charset="-122"/>
              </a:rPr>
              <a:t>2 </a:t>
            </a:r>
            <a:r>
              <a:rPr lang="zh-CN" altLang="en-US" sz="2000" b="1" spc="200" dirty="0">
                <a:solidFill>
                  <a:srgbClr val="523600"/>
                </a:solidFill>
                <a:uFillTx/>
                <a:latin typeface="微软雅黑" panose="020B0503020204020204" charset="-122"/>
                <a:ea typeface="微软雅黑" panose="020B0503020204020204" charset="-122"/>
              </a:rPr>
              <a:t>弹簧测力计</a:t>
            </a:r>
            <a:endParaRPr lang="zh-CN" altLang="en-US" sz="2000" b="1" spc="200" dirty="0">
              <a:solidFill>
                <a:srgbClr val="523600"/>
              </a:solidFill>
              <a:uFillTx/>
              <a:latin typeface="微软雅黑" panose="020B0503020204020204" charset="-122"/>
              <a:ea typeface="微软雅黑" panose="020B0503020204020204" charset="-122"/>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自定义版式">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4" Type="http://schemas.openxmlformats.org/officeDocument/2006/relationships/theme" Target="../theme/theme1.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思源黑体 CN Light" panose="020B0300000000000000" charset="-122"/>
                <a:ea typeface="思源黑体 CN Light" panose="020B0300000000000000" charset="-122"/>
                <a:cs typeface="思源黑体 CN Light" panose="020B0300000000000000" charset="-122"/>
              </a:defRPr>
            </a:lvl1pPr>
          </a:lstStyle>
          <a:p>
            <a:fld id="{D997B5FA-0921-464F-AAE1-844C04324D75}"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思源黑体 CN Light" panose="020B0300000000000000" charset="-122"/>
                <a:ea typeface="思源黑体 CN Light" panose="020B0300000000000000" charset="-122"/>
                <a:cs typeface="思源黑体 CN Light" panose="020B0300000000000000" charset="-122"/>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思源黑体 CN Light" panose="020B0300000000000000" charset="-122"/>
                <a:ea typeface="思源黑体 CN Light" panose="020B0300000000000000" charset="-122"/>
                <a:cs typeface="思源黑体 CN Light" panose="020B0300000000000000" charset="-122"/>
              </a:defRPr>
            </a:lvl1pPr>
          </a:lstStyle>
          <a:p>
            <a:fld id="{565CE74E-AB26-4998-AD42-012C4C1AD076}"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思源黑体 CN Light" panose="020B0300000000000000" charset="-122"/>
          <a:ea typeface="思源黑体 CN Light" panose="020B0300000000000000" charset="-122"/>
          <a:cs typeface="思源黑体 CN Light" panose="020B0300000000000000" charset="-122"/>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思源黑体 CN Light" panose="020B0300000000000000" charset="-122"/>
          <a:ea typeface="思源黑体 CN Light" panose="020B0300000000000000" charset="-122"/>
          <a:cs typeface="思源黑体 CN Light" panose="020B0300000000000000" charset="-122"/>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思源黑体 CN Light" panose="020B0300000000000000" charset="-122"/>
          <a:ea typeface="思源黑体 CN Light" panose="020B0300000000000000" charset="-122"/>
          <a:cs typeface="思源黑体 CN Light" panose="020B0300000000000000" charset="-122"/>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思源黑体 CN Light" panose="020B0300000000000000" charset="-122"/>
          <a:ea typeface="思源黑体 CN Light" panose="020B0300000000000000" charset="-122"/>
          <a:cs typeface="思源黑体 CN Light" panose="020B0300000000000000" charset="-122"/>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思源黑体 CN Light" panose="020B0300000000000000" charset="-122"/>
          <a:ea typeface="思源黑体 CN Light" panose="020B0300000000000000" charset="-122"/>
          <a:cs typeface="思源黑体 CN Light" panose="020B0300000000000000" charset="-122"/>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思源黑体 CN Light" panose="020B0300000000000000" charset="-122"/>
          <a:ea typeface="思源黑体 CN Light" panose="020B0300000000000000" charset="-122"/>
          <a:cs typeface="思源黑体 CN Light" panose="020B0300000000000000" charset="-122"/>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4" Type="http://schemas.openxmlformats.org/officeDocument/2006/relationships/slideLayout" Target="../slideLayouts/slideLayout6.xml"/><Relationship Id="rId3" Type="http://schemas.openxmlformats.org/officeDocument/2006/relationships/tags" Target="../tags/tag4.xml"/><Relationship Id="rId2" Type="http://schemas.openxmlformats.org/officeDocument/2006/relationships/image" Target="../media/image6.png"/><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5.xml"/><Relationship Id="rId1"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6.xml"/><Relationship Id="rId1" Type="http://schemas.openxmlformats.org/officeDocument/2006/relationships/image" Target="../media/image8.png"/></Relationships>
</file>

<file path=ppt/slides/_rels/slide5.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tags" Target="../tags/tag7.xml"/><Relationship Id="rId2" Type="http://schemas.openxmlformats.org/officeDocument/2006/relationships/image" Target="../media/image10.png"/><Relationship Id="rId1" Type="http://schemas.openxmlformats.org/officeDocument/2006/relationships/image" Target="../media/image9.jpeg"/></Relationships>
</file>

<file path=ppt/slides/_rels/slide6.xml.rels><?xml version="1.0" encoding="UTF-8" standalone="yes"?>
<Relationships xmlns="http://schemas.openxmlformats.org/package/2006/relationships"><Relationship Id="rId4" Type="http://schemas.openxmlformats.org/officeDocument/2006/relationships/slideLayout" Target="../slideLayouts/slideLayout6.xml"/><Relationship Id="rId3" Type="http://schemas.openxmlformats.org/officeDocument/2006/relationships/tags" Target="../tags/tag8.xml"/><Relationship Id="rId2" Type="http://schemas.openxmlformats.org/officeDocument/2006/relationships/image" Target="../media/image12.jpeg"/><Relationship Id="rId1" Type="http://schemas.openxmlformats.org/officeDocument/2006/relationships/image" Target="../media/image11.png"/></Relationships>
</file>

<file path=ppt/slides/_rels/slide7.xml.rels><?xml version="1.0" encoding="UTF-8" standalone="yes"?>
<Relationships xmlns="http://schemas.openxmlformats.org/package/2006/relationships"><Relationship Id="rId4" Type="http://schemas.openxmlformats.org/officeDocument/2006/relationships/slideLayout" Target="../slideLayouts/slideLayout6.xml"/><Relationship Id="rId3" Type="http://schemas.openxmlformats.org/officeDocument/2006/relationships/tags" Target="../tags/tag9.xml"/><Relationship Id="rId2" Type="http://schemas.openxmlformats.org/officeDocument/2006/relationships/image" Target="../media/image12.jpeg"/><Relationship Id="rId1" Type="http://schemas.openxmlformats.org/officeDocument/2006/relationships/image" Target="../media/image13.jpeg"/></Relationships>
</file>

<file path=ppt/slides/_rels/slide8.xml.rels><?xml version="1.0" encoding="UTF-8" standalone="yes"?>
<Relationships xmlns="http://schemas.openxmlformats.org/package/2006/relationships"><Relationship Id="rId5" Type="http://schemas.openxmlformats.org/officeDocument/2006/relationships/slideLayout" Target="../slideLayouts/slideLayout6.xml"/><Relationship Id="rId4" Type="http://schemas.openxmlformats.org/officeDocument/2006/relationships/tags" Target="../tags/tag10.xml"/><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image" Target="../media/image14.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tags" Target="../tags/tag11.xml"/><Relationship Id="rId1" Type="http://schemas.openxmlformats.org/officeDocument/2006/relationships/image" Target="../media/image17.jpeg"/></Relationships>
</file>

<file path=ppt/slides/_rels/slide10.xml.rels><?xml version="1.0" encoding="UTF-8" standalone="yes"?>
<Relationships xmlns="http://schemas.openxmlformats.org/package/2006/relationships"><Relationship Id="rId6" Type="http://schemas.openxmlformats.org/officeDocument/2006/relationships/slideLayout" Target="../slideLayouts/slideLayout7.xml"/><Relationship Id="rId5" Type="http://schemas.openxmlformats.org/officeDocument/2006/relationships/image" Target="../media/image20.jpeg"/><Relationship Id="rId4" Type="http://schemas.openxmlformats.org/officeDocument/2006/relationships/tags" Target="../tags/tag12.xml"/><Relationship Id="rId3" Type="http://schemas.openxmlformats.org/officeDocument/2006/relationships/image" Target="../media/image9.jpeg"/><Relationship Id="rId2" Type="http://schemas.openxmlformats.org/officeDocument/2006/relationships/image" Target="../media/image19.png"/><Relationship Id="rId1" Type="http://schemas.openxmlformats.org/officeDocument/2006/relationships/image" Target="../media/image18.png"/></Relationships>
</file>

<file path=ppt/slides/_rels/slide11.xml.rels><?xml version="1.0" encoding="UTF-8" standalone="yes"?>
<Relationships xmlns="http://schemas.openxmlformats.org/package/2006/relationships"><Relationship Id="rId9" Type="http://schemas.openxmlformats.org/officeDocument/2006/relationships/slideLayout" Target="../slideLayouts/slideLayout6.xml"/><Relationship Id="rId8" Type="http://schemas.openxmlformats.org/officeDocument/2006/relationships/tags" Target="../tags/tag20.xml"/><Relationship Id="rId7" Type="http://schemas.openxmlformats.org/officeDocument/2006/relationships/tags" Target="../tags/tag19.xml"/><Relationship Id="rId6" Type="http://schemas.openxmlformats.org/officeDocument/2006/relationships/tags" Target="../tags/tag18.xml"/><Relationship Id="rId5" Type="http://schemas.openxmlformats.org/officeDocument/2006/relationships/tags" Target="../tags/tag17.xml"/><Relationship Id="rId4" Type="http://schemas.openxmlformats.org/officeDocument/2006/relationships/tags" Target="../tags/tag16.xml"/><Relationship Id="rId3" Type="http://schemas.openxmlformats.org/officeDocument/2006/relationships/tags" Target="../tags/tag15.xml"/><Relationship Id="rId2" Type="http://schemas.openxmlformats.org/officeDocument/2006/relationships/tags" Target="../tags/tag14.xml"/><Relationship Id="rId1" Type="http://schemas.openxmlformats.org/officeDocument/2006/relationships/tags" Target="../tags/tag13.xml"/></Relationships>
</file>

<file path=ppt/slides/_rels/slide12.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tags" Target="../tags/tag21.xml"/><Relationship Id="rId2" Type="http://schemas.openxmlformats.org/officeDocument/2006/relationships/image" Target="../media/image22.jpeg"/><Relationship Id="rId1" Type="http://schemas.openxmlformats.org/officeDocument/2006/relationships/image" Target="../media/image21.png"/></Relationships>
</file>

<file path=ppt/slides/_rels/slide13.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tags" Target="../tags/tag22.xml"/><Relationship Id="rId3" Type="http://schemas.openxmlformats.org/officeDocument/2006/relationships/image" Target="../media/image25.jpeg"/><Relationship Id="rId2" Type="http://schemas.openxmlformats.org/officeDocument/2006/relationships/image" Target="../media/image24.png"/><Relationship Id="rId1" Type="http://schemas.openxmlformats.org/officeDocument/2006/relationships/image" Target="../media/image23.jpeg"/></Relationships>
</file>

<file path=ppt/slides/_rels/slide14.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tags" Target="../tags/tag23.xml"/><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image" Target="../media/image26.png"/></Relationships>
</file>

<file path=ppt/slides/_rels/slide15.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tags" Target="../tags/tag24.xml"/><Relationship Id="rId2" Type="http://schemas.openxmlformats.org/officeDocument/2006/relationships/image" Target="../media/image30.jpeg"/><Relationship Id="rId1" Type="http://schemas.openxmlformats.org/officeDocument/2006/relationships/image" Target="../media/image29.png"/></Relationships>
</file>

<file path=ppt/slides/_rels/slide16.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tags" Target="../tags/tag25.xml"/><Relationship Id="rId2" Type="http://schemas.openxmlformats.org/officeDocument/2006/relationships/image" Target="../media/image28.jpeg"/><Relationship Id="rId1" Type="http://schemas.openxmlformats.org/officeDocument/2006/relationships/image" Target="../media/image31.png"/></Relationships>
</file>

<file path=ppt/slides/_rels/slide17.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tags" Target="../tags/tag26.xml"/><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image" Target="../media/image3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27.xml"/><Relationship Id="rId1" Type="http://schemas.openxmlformats.org/officeDocument/2006/relationships/image" Target="../media/image35.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28.xml"/><Relationship Id="rId1" Type="http://schemas.openxmlformats.org/officeDocument/2006/relationships/image" Target="../media/image36.png"/></Relationships>
</file>

<file path=ppt/slides/_rels/slide20.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tags" Target="../tags/tag29.xml"/><Relationship Id="rId3" Type="http://schemas.openxmlformats.org/officeDocument/2006/relationships/image" Target="../media/image39.png"/><Relationship Id="rId2" Type="http://schemas.openxmlformats.org/officeDocument/2006/relationships/image" Target="../media/image38.jpeg"/><Relationship Id="rId1" Type="http://schemas.openxmlformats.org/officeDocument/2006/relationships/image" Target="../media/image37.png"/></Relationships>
</file>

<file path=ppt/slides/_rels/slide21.xml.rels><?xml version="1.0" encoding="UTF-8" standalone="yes"?>
<Relationships xmlns="http://schemas.openxmlformats.org/package/2006/relationships"><Relationship Id="rId9" Type="http://schemas.openxmlformats.org/officeDocument/2006/relationships/slideLayout" Target="../slideLayouts/slideLayout6.xml"/><Relationship Id="rId8" Type="http://schemas.openxmlformats.org/officeDocument/2006/relationships/tags" Target="../tags/tag37.xml"/><Relationship Id="rId7" Type="http://schemas.openxmlformats.org/officeDocument/2006/relationships/tags" Target="../tags/tag36.xml"/><Relationship Id="rId6" Type="http://schemas.openxmlformats.org/officeDocument/2006/relationships/tags" Target="../tags/tag35.xml"/><Relationship Id="rId5" Type="http://schemas.openxmlformats.org/officeDocument/2006/relationships/tags" Target="../tags/tag34.xml"/><Relationship Id="rId4" Type="http://schemas.openxmlformats.org/officeDocument/2006/relationships/tags" Target="../tags/tag33.xml"/><Relationship Id="rId3" Type="http://schemas.openxmlformats.org/officeDocument/2006/relationships/tags" Target="../tags/tag32.xml"/><Relationship Id="rId2" Type="http://schemas.openxmlformats.org/officeDocument/2006/relationships/tags" Target="../tags/tag31.xml"/><Relationship Id="rId1" Type="http://schemas.openxmlformats.org/officeDocument/2006/relationships/tags" Target="../tags/tag30.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38.xml"/><Relationship Id="rId1" Type="http://schemas.openxmlformats.org/officeDocument/2006/relationships/image" Target="../media/image40.jpe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39.xml"/><Relationship Id="rId1" Type="http://schemas.openxmlformats.org/officeDocument/2006/relationships/image" Target="../media/image41.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40.xml"/><Relationship Id="rId1" Type="http://schemas.openxmlformats.org/officeDocument/2006/relationships/image" Target="../media/image42.jpe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41.xml"/><Relationship Id="rId1" Type="http://schemas.openxmlformats.org/officeDocument/2006/relationships/image" Target="../media/image43.jpeg"/></Relationships>
</file>

<file path=ppt/slides/_rels/slide26.xml.rels><?xml version="1.0" encoding="UTF-8" standalone="yes"?>
<Relationships xmlns="http://schemas.openxmlformats.org/package/2006/relationships"><Relationship Id="rId9" Type="http://schemas.openxmlformats.org/officeDocument/2006/relationships/slideLayout" Target="../slideLayouts/slideLayout6.xml"/><Relationship Id="rId8" Type="http://schemas.openxmlformats.org/officeDocument/2006/relationships/tags" Target="../tags/tag49.xml"/><Relationship Id="rId7" Type="http://schemas.openxmlformats.org/officeDocument/2006/relationships/tags" Target="../tags/tag48.xml"/><Relationship Id="rId6" Type="http://schemas.openxmlformats.org/officeDocument/2006/relationships/tags" Target="../tags/tag47.xml"/><Relationship Id="rId5" Type="http://schemas.openxmlformats.org/officeDocument/2006/relationships/tags" Target="../tags/tag46.xml"/><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tags" Target="../tags/tag42.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50.xml"/><Relationship Id="rId1" Type="http://schemas.openxmlformats.org/officeDocument/2006/relationships/image" Target="../media/image44.jpe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51.xml"/><Relationship Id="rId1" Type="http://schemas.openxmlformats.org/officeDocument/2006/relationships/image" Target="../media/image45.png"/></Relationships>
</file>

<file path=ppt/slides/_rels/slide29.xml.rels><?xml version="1.0" encoding="UTF-8" standalone="yes"?>
<Relationships xmlns="http://schemas.openxmlformats.org/package/2006/relationships"><Relationship Id="rId9" Type="http://schemas.openxmlformats.org/officeDocument/2006/relationships/tags" Target="../tags/tag58.xml"/><Relationship Id="rId8" Type="http://schemas.openxmlformats.org/officeDocument/2006/relationships/tags" Target="../tags/tag57.xml"/><Relationship Id="rId7" Type="http://schemas.openxmlformats.org/officeDocument/2006/relationships/image" Target="../media/image46.webp"/><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image" Target="../media/image6.png"/><Relationship Id="rId23" Type="http://schemas.openxmlformats.org/officeDocument/2006/relationships/slideLayout" Target="../slideLayouts/slideLayout6.xml"/><Relationship Id="rId22" Type="http://schemas.openxmlformats.org/officeDocument/2006/relationships/tags" Target="../tags/tag67.xml"/><Relationship Id="rId21" Type="http://schemas.openxmlformats.org/officeDocument/2006/relationships/image" Target="../media/image50.jpeg"/><Relationship Id="rId20" Type="http://schemas.openxmlformats.org/officeDocument/2006/relationships/tags" Target="../tags/tag66.xml"/><Relationship Id="rId2" Type="http://schemas.openxmlformats.org/officeDocument/2006/relationships/tags" Target="../tags/tag53.xml"/><Relationship Id="rId19" Type="http://schemas.openxmlformats.org/officeDocument/2006/relationships/tags" Target="../tags/tag65.xml"/><Relationship Id="rId18" Type="http://schemas.openxmlformats.org/officeDocument/2006/relationships/tags" Target="../tags/tag64.xml"/><Relationship Id="rId17" Type="http://schemas.openxmlformats.org/officeDocument/2006/relationships/image" Target="../media/image49.png"/><Relationship Id="rId16" Type="http://schemas.openxmlformats.org/officeDocument/2006/relationships/tags" Target="../tags/tag63.xml"/><Relationship Id="rId15" Type="http://schemas.openxmlformats.org/officeDocument/2006/relationships/tags" Target="../tags/tag62.xml"/><Relationship Id="rId14" Type="http://schemas.openxmlformats.org/officeDocument/2006/relationships/image" Target="../media/image48.png"/><Relationship Id="rId13" Type="http://schemas.openxmlformats.org/officeDocument/2006/relationships/tags" Target="../tags/tag61.xml"/><Relationship Id="rId12" Type="http://schemas.openxmlformats.org/officeDocument/2006/relationships/image" Target="../media/image47.jpeg"/><Relationship Id="rId11" Type="http://schemas.openxmlformats.org/officeDocument/2006/relationships/tags" Target="../tags/tag60.xml"/><Relationship Id="rId10" Type="http://schemas.openxmlformats.org/officeDocument/2006/relationships/tags" Target="../tags/tag59.xml"/><Relationship Id="rId1" Type="http://schemas.openxmlformats.org/officeDocument/2006/relationships/tags" Target="../tags/tag52.xml"/></Relationships>
</file>

<file path=ppt/slides/_rels/slide30.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51.png"/><Relationship Id="rId3" Type="http://schemas.openxmlformats.org/officeDocument/2006/relationships/tags" Target="../tags/tag68.xml"/><Relationship Id="rId2" Type="http://schemas.microsoft.com/office/2007/relationships/media" Target="../media/media1.mp4"/><Relationship Id="rId1" Type="http://schemas.openxmlformats.org/officeDocument/2006/relationships/video" Target="NULL" TargetMode="External"/></Relationships>
</file>

<file path=ppt/slides/_rels/slide31.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54.png"/><Relationship Id="rId2" Type="http://schemas.openxmlformats.org/officeDocument/2006/relationships/image" Target="../media/image53.webp"/><Relationship Id="rId1" Type="http://schemas.openxmlformats.org/officeDocument/2006/relationships/image" Target="../media/image52.png"/></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6.xml"/><Relationship Id="rId1" Type="http://schemas.openxmlformats.org/officeDocument/2006/relationships/tags" Target="../tags/tag69.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6.xml"/><Relationship Id="rId1" Type="http://schemas.openxmlformats.org/officeDocument/2006/relationships/tags" Target="../tags/tag70.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71.xml"/><Relationship Id="rId1" Type="http://schemas.openxmlformats.org/officeDocument/2006/relationships/image" Target="../media/image55.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文本框 4"/>
          <p:cNvSpPr txBox="1"/>
          <p:nvPr/>
        </p:nvSpPr>
        <p:spPr>
          <a:xfrm>
            <a:off x="725170" y="2706370"/>
            <a:ext cx="9251950" cy="1445260"/>
          </a:xfrm>
          <a:prstGeom prst="rect">
            <a:avLst/>
          </a:prstGeom>
          <a:noFill/>
        </p:spPr>
        <p:txBody>
          <a:bodyPr wrap="square" rtlCol="0">
            <a:spAutoFit/>
          </a:bodyPr>
          <a:p>
            <a:r>
              <a:rPr lang="zh-CN" altLang="en-US" sz="8800">
                <a:solidFill>
                  <a:schemeClr val="bg1"/>
                </a:solidFill>
                <a:latin typeface="仓耳渔阳体 W05" panose="02020400000000000000" charset="-122"/>
                <a:ea typeface="仓耳渔阳体 W05" panose="02020400000000000000" charset="-122"/>
                <a:cs typeface="思源黑体 CN Light" panose="020B0300000000000000" charset="-122"/>
              </a:rPr>
              <a:t>10.4 浩瀚的宇宙</a:t>
            </a:r>
            <a:endParaRPr lang="zh-CN" altLang="en-US" sz="8800">
              <a:solidFill>
                <a:schemeClr val="bg1"/>
              </a:solidFill>
              <a:latin typeface="仓耳渔阳体 W05" panose="02020400000000000000" charset="-122"/>
              <a:ea typeface="仓耳渔阳体 W05" panose="02020400000000000000" charset="-122"/>
              <a:cs typeface="思源黑体 CN Light" panose="020B0300000000000000" charset="-122"/>
            </a:endParaRPr>
          </a:p>
        </p:txBody>
      </p:sp>
      <p:sp>
        <p:nvSpPr>
          <p:cNvPr id="19" name="椭圆 18"/>
          <p:cNvSpPr/>
          <p:nvPr/>
        </p:nvSpPr>
        <p:spPr>
          <a:xfrm>
            <a:off x="4913630" y="2595880"/>
            <a:ext cx="281940" cy="281940"/>
          </a:xfrm>
          <a:prstGeom prst="ellipse">
            <a:avLst/>
          </a:prstGeom>
          <a:solidFill>
            <a:srgbClr val="FFDA84">
              <a:alpha val="4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思源黑体 CN Light" panose="020B0300000000000000" charset="-122"/>
            </a:endParaRPr>
          </a:p>
        </p:txBody>
      </p:sp>
      <p:sp>
        <p:nvSpPr>
          <p:cNvPr id="94" name="文本框 7"/>
          <p:cNvSpPr txBox="1"/>
          <p:nvPr/>
        </p:nvSpPr>
        <p:spPr>
          <a:xfrm>
            <a:off x="877570" y="5992495"/>
            <a:ext cx="202247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dirty="0">
                <a:solidFill>
                  <a:schemeClr val="bg1"/>
                </a:solidFill>
                <a:latin typeface="思源黑体 CN Bold" panose="020B0800000000000000" charset="-122"/>
                <a:ea typeface="思源黑体 CN Bold" panose="020B0800000000000000" charset="-122"/>
                <a:cs typeface="思源黑体 CN Light" panose="020B0300000000000000" charset="-122"/>
                <a:sym typeface="+mn-lt"/>
              </a:rPr>
              <a:t>沪粤版</a:t>
            </a:r>
            <a:endParaRPr lang="zh-CN" altLang="en-US" sz="2000" dirty="0">
              <a:solidFill>
                <a:schemeClr val="bg1"/>
              </a:solidFill>
              <a:latin typeface="思源黑体 CN Bold" panose="020B0800000000000000" charset="-122"/>
              <a:ea typeface="思源黑体 CN Bold" panose="020B0800000000000000" charset="-122"/>
              <a:cs typeface="思源黑体 CN Light" panose="020B0300000000000000" charset="-122"/>
              <a:sym typeface="+mn-lt"/>
            </a:endParaRPr>
          </a:p>
        </p:txBody>
      </p:sp>
      <p:sp>
        <p:nvSpPr>
          <p:cNvPr id="20" name="燕尾形 19"/>
          <p:cNvSpPr/>
          <p:nvPr/>
        </p:nvSpPr>
        <p:spPr>
          <a:xfrm>
            <a:off x="725170" y="6115685"/>
            <a:ext cx="152400" cy="152400"/>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思源黑体 CN Light" panose="020B0300000000000000" charset="-122"/>
            </a:endParaRPr>
          </a:p>
        </p:txBody>
      </p:sp>
      <p:sp>
        <p:nvSpPr>
          <p:cNvPr id="24" name="文本框 23"/>
          <p:cNvSpPr txBox="1"/>
          <p:nvPr/>
        </p:nvSpPr>
        <p:spPr>
          <a:xfrm>
            <a:off x="10219690" y="6268085"/>
            <a:ext cx="1754505" cy="429260"/>
          </a:xfrm>
          <a:prstGeom prst="rect">
            <a:avLst/>
          </a:prstGeom>
          <a:noFill/>
          <a:ln w="9525">
            <a:noFill/>
          </a:ln>
        </p:spPr>
        <p:txBody>
          <a:bodyPr wrap="square">
            <a:noAutofit/>
          </a:bodyPr>
          <a:p>
            <a:pPr algn="dist">
              <a:lnSpc>
                <a:spcPct val="130000"/>
              </a:lnSpc>
              <a:spcBef>
                <a:spcPts val="0"/>
              </a:spcBef>
              <a:spcAft>
                <a:spcPts val="0"/>
              </a:spcAft>
              <a:buClr>
                <a:srgbClr val="028F51"/>
              </a:buClr>
              <a:buSzTx/>
              <a:buFontTx/>
            </a:pPr>
            <a:r>
              <a:rPr lang="zh-CN" altLang="en-US" sz="1600" b="0">
                <a:solidFill>
                  <a:schemeClr val="bg1"/>
                </a:solidFill>
                <a:latin typeface="思源黑体 CN Light" panose="020B0300000000000000" charset="-122"/>
                <a:ea typeface="思源黑体 CN Light" panose="020B0300000000000000" charset="-122"/>
                <a:cs typeface="思源黑体 CN Light" panose="020B0300000000000000" charset="-122"/>
              </a:rPr>
              <a:t>中</a:t>
            </a:r>
            <a:r>
              <a:rPr lang="zh-CN" altLang="en-US" sz="1600" b="0">
                <a:solidFill>
                  <a:schemeClr val="bg1"/>
                </a:solidFill>
                <a:latin typeface="思源黑体 CN Light" panose="020B0300000000000000" charset="-122"/>
                <a:ea typeface="思源黑体 CN Light" panose="020B0300000000000000" charset="-122"/>
                <a:cs typeface="思源黑体 CN Light" panose="020B0300000000000000" charset="-122"/>
              </a:rPr>
              <a:t>国国</a:t>
            </a:r>
            <a:r>
              <a:rPr lang="zh-CN" altLang="en-US" sz="1600" b="0">
                <a:solidFill>
                  <a:schemeClr val="bg1"/>
                </a:solidFill>
                <a:latin typeface="思源黑体 CN Light" panose="020B0300000000000000" charset="-122"/>
                <a:ea typeface="思源黑体 CN Light" panose="020B0300000000000000" charset="-122"/>
                <a:cs typeface="思源黑体 CN Light" panose="020B0300000000000000" charset="-122"/>
              </a:rPr>
              <a:t>家图书馆</a:t>
            </a:r>
            <a:endParaRPr lang="zh-CN" altLang="en-US" sz="1600" b="0">
              <a:solidFill>
                <a:schemeClr val="bg1"/>
              </a:solidFill>
              <a:latin typeface="思源黑体 CN Light" panose="020B0300000000000000" charset="-122"/>
              <a:ea typeface="思源黑体 CN Light" panose="020B0300000000000000" charset="-122"/>
              <a:cs typeface="思源黑体 CN Light" panose="020B0300000000000000" charset="-122"/>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文本框 2"/>
          <p:cNvSpPr txBox="1"/>
          <p:nvPr/>
        </p:nvSpPr>
        <p:spPr>
          <a:xfrm>
            <a:off x="881380" y="377825"/>
            <a:ext cx="9792335" cy="1383665"/>
          </a:xfrm>
          <a:prstGeom prst="rect">
            <a:avLst/>
          </a:prstGeom>
          <a:noFill/>
        </p:spPr>
        <p:txBody>
          <a:bodyPr wrap="square" rtlCol="0" anchor="t">
            <a:spAutoFit/>
          </a:bodyPr>
          <a:p>
            <a:pPr>
              <a:lnSpc>
                <a:spcPct val="150000"/>
              </a:lnSpc>
            </a:pPr>
            <a:r>
              <a:rPr lang="zh-CN" altLang="en-US" sz="2800" kern="0" dirty="0">
                <a:ln>
                  <a:noFill/>
                  <a:prstDash val="sysDot"/>
                </a:ln>
                <a:solidFill>
                  <a:schemeClr val="tx1">
                    <a:lumMod val="85000"/>
                    <a:lumOff val="15000"/>
                  </a:schemeClr>
                </a:solidFill>
                <a:latin typeface="汉仪楷体简" panose="02010600000101010101" charset="-128"/>
                <a:ea typeface="汉仪楷体简" panose="02010600000101010101" charset="-128"/>
                <a:sym typeface="+mn-ea"/>
              </a:rPr>
              <a:t>浩瀚的宇宙里，离我们最近的恒星是太阳，由太阳和行星等天体构成的太阳系有哪些值得我们了解</a:t>
            </a:r>
            <a:r>
              <a:rPr lang="en-US" altLang="zh-CN" sz="2800" kern="0" dirty="0">
                <a:ln>
                  <a:noFill/>
                  <a:prstDash val="sysDot"/>
                </a:ln>
                <a:solidFill>
                  <a:schemeClr val="tx1">
                    <a:lumMod val="85000"/>
                    <a:lumOff val="15000"/>
                  </a:schemeClr>
                </a:solidFill>
                <a:latin typeface="汉仪楷体简" panose="02010600000101010101" charset="-128"/>
                <a:ea typeface="汉仪楷体简" panose="02010600000101010101" charset="-128"/>
                <a:sym typeface="+mn-ea"/>
              </a:rPr>
              <a:t>……</a:t>
            </a:r>
            <a:endParaRPr lang="en-US" altLang="zh-CN" sz="2800" kern="0" dirty="0">
              <a:ln>
                <a:noFill/>
                <a:prstDash val="sysDot"/>
              </a:ln>
              <a:solidFill>
                <a:schemeClr val="tx1">
                  <a:lumMod val="85000"/>
                  <a:lumOff val="15000"/>
                </a:schemeClr>
              </a:solidFill>
              <a:latin typeface="汉仪楷体简" panose="02010600000101010101" charset="-128"/>
              <a:ea typeface="汉仪楷体简" panose="02010600000101010101" charset="-128"/>
              <a:sym typeface="+mn-ea"/>
            </a:endParaRPr>
          </a:p>
        </p:txBody>
      </p:sp>
      <p:pic>
        <p:nvPicPr>
          <p:cNvPr id="7" name="图片 6"/>
          <p:cNvPicPr>
            <a:picLocks noChangeAspect="1"/>
          </p:cNvPicPr>
          <p:nvPr>
            <p:custDataLst>
              <p:tags r:id="rId1"/>
            </p:custDataLst>
          </p:nvPr>
        </p:nvPicPr>
        <p:blipFill rotWithShape="1">
          <a:blip r:embed="rId2"/>
          <a:srcRect l="1479" r="1479"/>
          <a:stretch>
            <a:fillRect/>
          </a:stretch>
        </p:blipFill>
        <p:spPr>
          <a:xfrm>
            <a:off x="2657478" y="1879612"/>
            <a:ext cx="6877075" cy="4724425"/>
          </a:xfrm>
          <a:custGeom>
            <a:avLst/>
            <a:gdLst/>
            <a:ahLst/>
            <a:cxnLst>
              <a:cxn ang="3">
                <a:pos x="hc" y="t"/>
              </a:cxn>
              <a:cxn ang="cd2">
                <a:pos x="l" y="vc"/>
              </a:cxn>
              <a:cxn ang="cd4">
                <a:pos x="hc" y="b"/>
              </a:cxn>
              <a:cxn ang="0">
                <a:pos x="r" y="vc"/>
              </a:cxn>
            </a:cxnLst>
            <a:rect l="l" t="t" r="r" b="b"/>
            <a:pathLst>
              <a:path w="7200" h="7440">
                <a:moveTo>
                  <a:pt x="0" y="0"/>
                </a:moveTo>
                <a:lnTo>
                  <a:pt x="7200" y="0"/>
                </a:lnTo>
                <a:lnTo>
                  <a:pt x="7200" y="7440"/>
                </a:lnTo>
                <a:lnTo>
                  <a:pt x="0" y="7440"/>
                </a:lnTo>
                <a:lnTo>
                  <a:pt x="0" y="0"/>
                </a:lnTo>
                <a:close/>
              </a:path>
            </a:pathLst>
          </a:custGeom>
          <a:effectLst>
            <a:outerShdw blurRad="457200" dist="50800" dir="2700000" algn="tl" rotWithShape="0">
              <a:srgbClr val="000000">
                <a:alpha val="20000"/>
              </a:srgbClr>
            </a:outerShdw>
          </a:effectLst>
        </p:spPr>
      </p:pic>
    </p:spTree>
    <p:custDataLst>
      <p:tags r:id="rId3"/>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2647950" y="358140"/>
            <a:ext cx="6096000" cy="645160"/>
          </a:xfrm>
          <a:prstGeom prst="rect">
            <a:avLst/>
          </a:prstGeom>
          <a:noFill/>
        </p:spPr>
        <p:txBody>
          <a:bodyPr wrap="square" rtlCol="0" anchor="t">
            <a:spAutoFit/>
          </a:bodyPr>
          <a:p>
            <a:pPr algn="ctr"/>
            <a:r>
              <a:rPr lang="zh-CN" altLang="en-US" sz="3600">
                <a:latin typeface="方正盛世楷书简体_粗" panose="02000000000000000000" charset="-122"/>
                <a:ea typeface="方正盛世楷书简体_粗" panose="02000000000000000000" charset="-122"/>
                <a:cs typeface="方正盛世楷书简体_粗" panose="02000000000000000000" charset="-122"/>
              </a:rPr>
              <a:t>太阳系八大行星的排列</a:t>
            </a:r>
            <a:endParaRPr lang="zh-CN" altLang="en-US" sz="3600">
              <a:latin typeface="方正盛世楷书简体_粗" panose="02000000000000000000" charset="-122"/>
              <a:ea typeface="方正盛世楷书简体_粗" panose="02000000000000000000" charset="-122"/>
              <a:cs typeface="方正盛世楷书简体_粗" panose="02000000000000000000" charset="-122"/>
            </a:endParaRPr>
          </a:p>
        </p:txBody>
      </p:sp>
      <p:pic>
        <p:nvPicPr>
          <p:cNvPr id="3" name="图片 2"/>
          <p:cNvPicPr>
            <a:picLocks noChangeAspect="1"/>
          </p:cNvPicPr>
          <p:nvPr/>
        </p:nvPicPr>
        <p:blipFill>
          <a:blip r:embed="rId1"/>
          <a:stretch>
            <a:fillRect/>
          </a:stretch>
        </p:blipFill>
        <p:spPr>
          <a:xfrm>
            <a:off x="1199515" y="1275080"/>
            <a:ext cx="9639300" cy="5361305"/>
          </a:xfrm>
          <a:prstGeom prst="rect">
            <a:avLst/>
          </a:prstGeom>
        </p:spPr>
      </p:pic>
    </p:spTree>
    <p:custDataLst>
      <p:tags r:id="rId2"/>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rcRect b="7849"/>
          <a:stretch>
            <a:fillRect/>
          </a:stretch>
        </p:blipFill>
        <p:spPr>
          <a:xfrm>
            <a:off x="1777365" y="1395730"/>
            <a:ext cx="8373110" cy="5144135"/>
          </a:xfrm>
          <a:prstGeom prst="rect">
            <a:avLst/>
          </a:prstGeom>
        </p:spPr>
      </p:pic>
      <p:sp>
        <p:nvSpPr>
          <p:cNvPr id="3" name="文本框 2"/>
          <p:cNvSpPr txBox="1"/>
          <p:nvPr/>
        </p:nvSpPr>
        <p:spPr>
          <a:xfrm>
            <a:off x="2720975" y="546735"/>
            <a:ext cx="6096000" cy="645160"/>
          </a:xfrm>
          <a:prstGeom prst="rect">
            <a:avLst/>
          </a:prstGeom>
          <a:noFill/>
        </p:spPr>
        <p:txBody>
          <a:bodyPr wrap="square" rtlCol="0" anchor="t">
            <a:spAutoFit/>
          </a:bodyPr>
          <a:p>
            <a:pPr algn="ctr"/>
            <a:r>
              <a:rPr lang="zh-CN" altLang="en-US" sz="3600">
                <a:latin typeface="汉仪楷体简" panose="02010600000101010101" charset="-128"/>
                <a:ea typeface="汉仪楷体简" panose="02010600000101010101" charset="-128"/>
                <a:cs typeface="方正盛世楷书简体_粗" panose="02000000000000000000" charset="-122"/>
              </a:rPr>
              <a:t>请说出各行星的名称</a:t>
            </a:r>
            <a:endParaRPr lang="zh-CN" altLang="en-US" sz="3600">
              <a:latin typeface="汉仪楷体简" panose="02010600000101010101" charset="-128"/>
              <a:ea typeface="汉仪楷体简" panose="02010600000101010101" charset="-128"/>
              <a:cs typeface="方正盛世楷书简体_粗" panose="02000000000000000000" charset="-122"/>
            </a:endParaRPr>
          </a:p>
        </p:txBody>
      </p:sp>
    </p:spTree>
    <p:custDataLst>
      <p:tags r:id="rId2"/>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p:nvPr/>
        </p:nvPicPr>
        <p:blipFill>
          <a:blip r:embed="rId1"/>
          <a:stretch>
            <a:fillRect/>
          </a:stretch>
        </p:blipFill>
        <p:spPr>
          <a:xfrm>
            <a:off x="6734810" y="1725295"/>
            <a:ext cx="4277360" cy="4147820"/>
          </a:xfrm>
          <a:prstGeom prst="rect">
            <a:avLst/>
          </a:prstGeom>
        </p:spPr>
      </p:pic>
      <p:sp>
        <p:nvSpPr>
          <p:cNvPr id="3" name="文本框 2"/>
          <p:cNvSpPr txBox="1"/>
          <p:nvPr/>
        </p:nvSpPr>
        <p:spPr>
          <a:xfrm>
            <a:off x="2066290" y="501650"/>
            <a:ext cx="8120380" cy="768350"/>
          </a:xfrm>
          <a:prstGeom prst="rect">
            <a:avLst/>
          </a:prstGeom>
          <a:noFill/>
        </p:spPr>
        <p:txBody>
          <a:bodyPr wrap="square" rtlCol="0" anchor="t">
            <a:spAutoFit/>
          </a:bodyPr>
          <a:p>
            <a:pPr algn="ctr"/>
            <a:r>
              <a:rPr lang="zh-CN" altLang="en-US" sz="4400">
                <a:latin typeface="方正盛世楷书简体_粗" panose="02000000000000000000" charset="-122"/>
                <a:ea typeface="方正盛世楷书简体_粗" panose="02000000000000000000" charset="-122"/>
                <a:cs typeface="方正盛世楷书简体_粗" panose="02000000000000000000" charset="-122"/>
              </a:rPr>
              <a:t>太阳</a:t>
            </a:r>
            <a:r>
              <a:rPr lang="en-US" altLang="zh-CN" sz="4400">
                <a:latin typeface="方正盛世楷书简体_粗" panose="02000000000000000000" charset="-122"/>
                <a:ea typeface="方正盛世楷书简体_粗" panose="02000000000000000000" charset="-122"/>
                <a:cs typeface="方正盛世楷书简体_粗" panose="02000000000000000000" charset="-122"/>
              </a:rPr>
              <a:t>——</a:t>
            </a:r>
            <a:r>
              <a:rPr lang="zh-CN" altLang="en-US" sz="4400">
                <a:latin typeface="方正盛世楷书简体_粗" panose="02000000000000000000" charset="-122"/>
                <a:ea typeface="方正盛世楷书简体_粗" panose="02000000000000000000" charset="-122"/>
                <a:cs typeface="方正盛世楷书简体_粗" panose="02000000000000000000" charset="-122"/>
              </a:rPr>
              <a:t>是一颗恒星</a:t>
            </a:r>
            <a:endParaRPr lang="zh-CN" altLang="en-US" sz="4400">
              <a:latin typeface="方正盛世楷书简体_粗" panose="02000000000000000000" charset="-122"/>
              <a:ea typeface="方正盛世楷书简体_粗" panose="02000000000000000000" charset="-122"/>
              <a:cs typeface="方正盛世楷书简体_粗" panose="02000000000000000000" charset="-122"/>
            </a:endParaRPr>
          </a:p>
        </p:txBody>
      </p:sp>
      <p:sp>
        <p:nvSpPr>
          <p:cNvPr id="4" name="文本框 3"/>
          <p:cNvSpPr txBox="1"/>
          <p:nvPr/>
        </p:nvSpPr>
        <p:spPr>
          <a:xfrm>
            <a:off x="785495" y="1601470"/>
            <a:ext cx="5253355" cy="2861310"/>
          </a:xfrm>
          <a:prstGeom prst="rect">
            <a:avLst/>
          </a:prstGeom>
          <a:noFill/>
        </p:spPr>
        <p:txBody>
          <a:bodyPr wrap="square" rtlCol="0">
            <a:spAutoFit/>
          </a:bodyPr>
          <a:p>
            <a:pPr>
              <a:lnSpc>
                <a:spcPct val="150000"/>
              </a:lnSpc>
            </a:pPr>
            <a:r>
              <a:rPr lang="zh-CN" altLang="en-US" sz="2400">
                <a:latin typeface="汉仪楷体简" panose="02010600000101010101" charset="-128"/>
                <a:ea typeface="汉仪楷体简" panose="02010600000101010101" charset="-128"/>
                <a:cs typeface="汉仪楷体简" panose="02010600000101010101" charset="-128"/>
              </a:rPr>
              <a:t>体积是地球的</a:t>
            </a:r>
            <a:r>
              <a:rPr lang="en-US" altLang="zh-CN" sz="2400">
                <a:latin typeface="汉仪楷体简" panose="02010600000101010101" charset="-128"/>
                <a:ea typeface="汉仪楷体简" panose="02010600000101010101" charset="-128"/>
                <a:cs typeface="汉仪楷体简" panose="02010600000101010101" charset="-128"/>
              </a:rPr>
              <a:t>130</a:t>
            </a:r>
            <a:r>
              <a:rPr lang="zh-CN" altLang="en-US" sz="2400">
                <a:latin typeface="汉仪楷体简" panose="02010600000101010101" charset="-128"/>
                <a:ea typeface="汉仪楷体简" panose="02010600000101010101" charset="-128"/>
                <a:cs typeface="汉仪楷体简" panose="02010600000101010101" charset="-128"/>
              </a:rPr>
              <a:t>万倍。</a:t>
            </a:r>
            <a:endParaRPr lang="zh-CN" altLang="en-US" sz="2400">
              <a:latin typeface="汉仪楷体简" panose="02010600000101010101" charset="-128"/>
              <a:ea typeface="汉仪楷体简" panose="02010600000101010101" charset="-128"/>
              <a:cs typeface="汉仪楷体简" panose="02010600000101010101" charset="-128"/>
            </a:endParaRPr>
          </a:p>
          <a:p>
            <a:pPr>
              <a:lnSpc>
                <a:spcPct val="150000"/>
              </a:lnSpc>
            </a:pPr>
            <a:r>
              <a:rPr lang="zh-CN" altLang="en-US" sz="2400">
                <a:latin typeface="汉仪楷体简" panose="02010600000101010101" charset="-128"/>
                <a:ea typeface="汉仪楷体简" panose="02010600000101010101" charset="-128"/>
                <a:cs typeface="汉仪楷体简" panose="02010600000101010101" charset="-128"/>
              </a:rPr>
              <a:t>它分为三层，核心，辐射层，对流层</a:t>
            </a:r>
            <a:endParaRPr lang="zh-CN" altLang="en-US" sz="2400">
              <a:latin typeface="汉仪楷体简" panose="02010600000101010101" charset="-128"/>
              <a:ea typeface="汉仪楷体简" panose="02010600000101010101" charset="-128"/>
              <a:cs typeface="汉仪楷体简" panose="02010600000101010101" charset="-128"/>
            </a:endParaRPr>
          </a:p>
          <a:p>
            <a:pPr>
              <a:lnSpc>
                <a:spcPct val="150000"/>
              </a:lnSpc>
            </a:pPr>
            <a:endParaRPr lang="zh-CN" altLang="en-US" sz="2400">
              <a:latin typeface="汉仪楷体简" panose="02010600000101010101" charset="-128"/>
              <a:ea typeface="汉仪楷体简" panose="02010600000101010101" charset="-128"/>
              <a:cs typeface="汉仪楷体简" panose="02010600000101010101" charset="-128"/>
            </a:endParaRPr>
          </a:p>
          <a:p>
            <a:pPr>
              <a:lnSpc>
                <a:spcPct val="150000"/>
              </a:lnSpc>
            </a:pPr>
            <a:endParaRPr lang="zh-CN" sz="2400">
              <a:latin typeface="汉仪楷体简" panose="02010600000101010101" charset="-128"/>
              <a:ea typeface="宋体" panose="02010600030101010101" pitchFamily="2" charset="-122"/>
              <a:cs typeface="汉仪楷体简" panose="02010600000101010101" charset="-128"/>
            </a:endParaRPr>
          </a:p>
          <a:p>
            <a:pPr>
              <a:lnSpc>
                <a:spcPct val="150000"/>
              </a:lnSpc>
            </a:pPr>
            <a:endParaRPr lang="zh-CN" sz="2400">
              <a:latin typeface="汉仪楷体简" panose="02010600000101010101" charset="-128"/>
              <a:ea typeface="宋体" panose="02010600030101010101" pitchFamily="2" charset="-122"/>
              <a:cs typeface="汉仪楷体简" panose="02010600000101010101" charset="-128"/>
            </a:endParaRPr>
          </a:p>
        </p:txBody>
      </p:sp>
      <p:pic>
        <p:nvPicPr>
          <p:cNvPr id="9" name="图片 8"/>
          <p:cNvPicPr>
            <a:picLocks noChangeAspect="1"/>
          </p:cNvPicPr>
          <p:nvPr/>
        </p:nvPicPr>
        <p:blipFill>
          <a:blip r:embed="rId2"/>
          <a:stretch>
            <a:fillRect/>
          </a:stretch>
        </p:blipFill>
        <p:spPr>
          <a:xfrm>
            <a:off x="1015365" y="3196590"/>
            <a:ext cx="4908550" cy="3021965"/>
          </a:xfrm>
          <a:prstGeom prst="rect">
            <a:avLst/>
          </a:prstGeom>
        </p:spPr>
      </p:pic>
      <p:sp>
        <p:nvSpPr>
          <p:cNvPr id="5" name="文本框 4"/>
          <p:cNvSpPr txBox="1"/>
          <p:nvPr/>
        </p:nvSpPr>
        <p:spPr>
          <a:xfrm>
            <a:off x="6603365" y="6148070"/>
            <a:ext cx="5015865" cy="368300"/>
          </a:xfrm>
          <a:prstGeom prst="rect">
            <a:avLst/>
          </a:prstGeom>
          <a:noFill/>
        </p:spPr>
        <p:txBody>
          <a:bodyPr wrap="square" rtlCol="0">
            <a:spAutoFit/>
          </a:bodyPr>
          <a:p>
            <a:r>
              <a:rPr lang="zh-CN" altLang="en-US"/>
              <a:t>核心产生的辐射需要</a:t>
            </a:r>
            <a:r>
              <a:rPr lang="en-US" altLang="zh-CN"/>
              <a:t>10-20</a:t>
            </a:r>
            <a:r>
              <a:rPr lang="zh-CN" altLang="en-US"/>
              <a:t>万年到达太阳表面。</a:t>
            </a:r>
            <a:endParaRPr lang="zh-CN" altLang="en-US"/>
          </a:p>
        </p:txBody>
      </p:sp>
    </p:spTree>
    <p:custDataLst>
      <p:tags r:id="rId3"/>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文本框 2"/>
          <p:cNvSpPr txBox="1"/>
          <p:nvPr/>
        </p:nvSpPr>
        <p:spPr>
          <a:xfrm>
            <a:off x="645160" y="392430"/>
            <a:ext cx="10938510" cy="1383665"/>
          </a:xfrm>
          <a:prstGeom prst="rect">
            <a:avLst/>
          </a:prstGeom>
          <a:noFill/>
        </p:spPr>
        <p:txBody>
          <a:bodyPr wrap="square" rtlCol="0" anchor="t">
            <a:spAutoFit/>
          </a:bodyPr>
          <a:p>
            <a:pPr>
              <a:lnSpc>
                <a:spcPct val="150000"/>
              </a:lnSpc>
            </a:pPr>
            <a:r>
              <a:rPr lang="en-US" altLang="zh-CN" sz="2800" kern="0" dirty="0">
                <a:ln>
                  <a:noFill/>
                  <a:prstDash val="sysDot"/>
                </a:ln>
                <a:solidFill>
                  <a:schemeClr val="tx1">
                    <a:lumMod val="85000"/>
                    <a:lumOff val="15000"/>
                  </a:schemeClr>
                </a:solidFill>
                <a:latin typeface="汉仪楷体简" panose="02010600000101010101" charset="-128"/>
                <a:ea typeface="汉仪楷体简" panose="02010600000101010101" charset="-128"/>
                <a:cs typeface="汉仪楷体简" panose="02010600000101010101" charset="-128"/>
                <a:sym typeface="+mn-ea"/>
              </a:rPr>
              <a:t>138</a:t>
            </a:r>
            <a:r>
              <a:rPr lang="zh-CN" altLang="en-US" sz="2800" kern="0" dirty="0">
                <a:ln>
                  <a:noFill/>
                  <a:prstDash val="sysDot"/>
                </a:ln>
                <a:solidFill>
                  <a:schemeClr val="tx1">
                    <a:lumMod val="85000"/>
                    <a:lumOff val="15000"/>
                  </a:schemeClr>
                </a:solidFill>
                <a:latin typeface="汉仪楷体简" panose="02010600000101010101" charset="-128"/>
                <a:ea typeface="汉仪楷体简" panose="02010600000101010101" charset="-128"/>
                <a:cs typeface="汉仪楷体简" panose="02010600000101010101" charset="-128"/>
                <a:sym typeface="+mn-ea"/>
              </a:rPr>
              <a:t>亿年前，发生宇宙大爆炸，大爆炸后，宇宙布满的星际气体云</a:t>
            </a:r>
            <a:r>
              <a:rPr lang="en-US" altLang="zh-CN" sz="2800" kern="0" dirty="0">
                <a:ln>
                  <a:noFill/>
                  <a:prstDash val="sysDot"/>
                </a:ln>
                <a:solidFill>
                  <a:schemeClr val="tx1">
                    <a:lumMod val="85000"/>
                    <a:lumOff val="15000"/>
                  </a:schemeClr>
                </a:solidFill>
                <a:latin typeface="汉仪楷体简" panose="02010600000101010101" charset="-128"/>
                <a:ea typeface="汉仪楷体简" panose="02010600000101010101" charset="-128"/>
                <a:cs typeface="汉仪楷体简" panose="02010600000101010101" charset="-128"/>
                <a:sym typeface="+mn-ea"/>
              </a:rPr>
              <a:t>——</a:t>
            </a:r>
            <a:r>
              <a:rPr lang="zh-CN" altLang="en-US" sz="2800" kern="0" dirty="0">
                <a:ln>
                  <a:noFill/>
                  <a:prstDash val="sysDot"/>
                </a:ln>
                <a:solidFill>
                  <a:schemeClr val="tx1">
                    <a:lumMod val="85000"/>
                    <a:lumOff val="15000"/>
                  </a:schemeClr>
                </a:solidFill>
                <a:latin typeface="汉仪楷体简" panose="02010600000101010101" charset="-128"/>
                <a:ea typeface="汉仪楷体简" panose="02010600000101010101" charset="-128"/>
                <a:cs typeface="汉仪楷体简" panose="02010600000101010101" charset="-128"/>
                <a:sym typeface="+mn-ea"/>
              </a:rPr>
              <a:t>由氢和氦组成。</a:t>
            </a:r>
            <a:endParaRPr lang="zh-CN" altLang="en-US" sz="2800" kern="0" dirty="0">
              <a:ln>
                <a:noFill/>
                <a:prstDash val="sysDot"/>
              </a:ln>
              <a:solidFill>
                <a:schemeClr val="tx1">
                  <a:lumMod val="85000"/>
                  <a:lumOff val="15000"/>
                </a:schemeClr>
              </a:solidFill>
              <a:latin typeface="汉仪楷体简" panose="02010600000101010101" charset="-128"/>
              <a:ea typeface="汉仪楷体简" panose="02010600000101010101" charset="-128"/>
              <a:cs typeface="汉仪楷体简" panose="02010600000101010101" charset="-128"/>
              <a:sym typeface="+mn-ea"/>
            </a:endParaRPr>
          </a:p>
        </p:txBody>
      </p:sp>
      <p:pic>
        <p:nvPicPr>
          <p:cNvPr id="4" name="图片 3"/>
          <p:cNvPicPr>
            <a:picLocks noChangeAspect="1"/>
          </p:cNvPicPr>
          <p:nvPr/>
        </p:nvPicPr>
        <p:blipFill>
          <a:blip r:embed="rId1"/>
          <a:srcRect b="5143"/>
          <a:stretch>
            <a:fillRect/>
          </a:stretch>
        </p:blipFill>
        <p:spPr>
          <a:xfrm>
            <a:off x="552450" y="2037080"/>
            <a:ext cx="5158740" cy="3672205"/>
          </a:xfrm>
          <a:prstGeom prst="rect">
            <a:avLst/>
          </a:prstGeom>
        </p:spPr>
      </p:pic>
      <p:sp>
        <p:nvSpPr>
          <p:cNvPr id="6" name="文本框 5"/>
          <p:cNvSpPr txBox="1"/>
          <p:nvPr/>
        </p:nvSpPr>
        <p:spPr>
          <a:xfrm>
            <a:off x="6654165" y="5202555"/>
            <a:ext cx="5172710" cy="1353820"/>
          </a:xfrm>
          <a:prstGeom prst="rect">
            <a:avLst/>
          </a:prstGeom>
          <a:noFill/>
        </p:spPr>
        <p:txBody>
          <a:bodyPr wrap="square" rtlCol="0" anchor="t">
            <a:noAutofit/>
          </a:bodyPr>
          <a:p>
            <a:r>
              <a:rPr lang="zh-CN" altLang="en-US" sz="2000">
                <a:latin typeface="汉仪楷体简" panose="02010600000101010101" charset="-128"/>
                <a:ea typeface="汉仪楷体简" panose="02010600000101010101" charset="-128"/>
              </a:rPr>
              <a:t>星际气体云在暗物质的引力作用下往内塌缩，中心越来越密、越来越热，核心温度达到一定程度（至少</a:t>
            </a:r>
            <a:r>
              <a:rPr lang="en-US" altLang="zh-CN" sz="2000">
                <a:latin typeface="汉仪楷体简" panose="02010600000101010101" charset="-128"/>
                <a:ea typeface="汉仪楷体简" panose="02010600000101010101" charset="-128"/>
              </a:rPr>
              <a:t>1500</a:t>
            </a:r>
            <a:r>
              <a:rPr lang="zh-CN" altLang="en-US" sz="2000">
                <a:latin typeface="汉仪楷体简" panose="02010600000101010101" charset="-128"/>
                <a:ea typeface="宋体" panose="02010600030101010101" pitchFamily="2" charset="-122"/>
              </a:rPr>
              <a:t>万</a:t>
            </a:r>
            <a:r>
              <a:rPr lang="en-US" altLang="zh-CN" sz="2000">
                <a:latin typeface="汉仪楷体简" panose="02010600000101010101" charset="-128"/>
                <a:ea typeface="宋体" panose="02010600030101010101" pitchFamily="2" charset="-122"/>
              </a:rPr>
              <a:t>℃</a:t>
            </a:r>
            <a:r>
              <a:rPr lang="zh-CN" altLang="en-US" sz="2000">
                <a:latin typeface="汉仪楷体简" panose="02010600000101010101" charset="-128"/>
                <a:ea typeface="宋体" panose="02010600030101010101" pitchFamily="2" charset="-122"/>
              </a:rPr>
              <a:t>）</a:t>
            </a:r>
            <a:r>
              <a:rPr lang="zh-CN" altLang="en-US" sz="2000">
                <a:latin typeface="汉仪楷体简" panose="02010600000101010101" charset="-128"/>
                <a:ea typeface="汉仪楷体简" panose="02010600000101010101" charset="-128"/>
              </a:rPr>
              <a:t>，发生核聚变，形成恒星，比如太阳。</a:t>
            </a:r>
            <a:endParaRPr lang="zh-CN" altLang="en-US" sz="2000">
              <a:latin typeface="汉仪楷体简" panose="02010600000101010101" charset="-128"/>
              <a:ea typeface="汉仪楷体简" panose="02010600000101010101" charset="-128"/>
            </a:endParaRPr>
          </a:p>
        </p:txBody>
      </p:sp>
      <p:sp>
        <p:nvSpPr>
          <p:cNvPr id="2" name="右箭头 1"/>
          <p:cNvSpPr/>
          <p:nvPr/>
        </p:nvSpPr>
        <p:spPr>
          <a:xfrm>
            <a:off x="5989955" y="2724150"/>
            <a:ext cx="609600" cy="70485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pic>
        <p:nvPicPr>
          <p:cNvPr id="5" name="图片 4"/>
          <p:cNvPicPr/>
          <p:nvPr/>
        </p:nvPicPr>
        <p:blipFill>
          <a:blip r:embed="rId2"/>
          <a:stretch>
            <a:fillRect/>
          </a:stretch>
        </p:blipFill>
        <p:spPr>
          <a:xfrm>
            <a:off x="7011670" y="2094230"/>
            <a:ext cx="4248150" cy="2365375"/>
          </a:xfrm>
          <a:prstGeom prst="rect">
            <a:avLst/>
          </a:prstGeom>
        </p:spPr>
      </p:pic>
    </p:spTree>
    <p:custDataLst>
      <p:tags r:id="rId3"/>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文本框 2"/>
          <p:cNvSpPr txBox="1"/>
          <p:nvPr/>
        </p:nvSpPr>
        <p:spPr>
          <a:xfrm>
            <a:off x="947420" y="1098550"/>
            <a:ext cx="4441825" cy="521970"/>
          </a:xfrm>
          <a:prstGeom prst="rect">
            <a:avLst/>
          </a:prstGeom>
        </p:spPr>
        <p:txBody>
          <a:bodyPr wrap="square">
            <a:spAutoFit/>
          </a:bodyPr>
          <a:p>
            <a:pPr marL="0" indent="0">
              <a:spcBef>
                <a:spcPts val="2400"/>
              </a:spcBef>
              <a:spcAft>
                <a:spcPts val="1200"/>
              </a:spcAft>
            </a:pPr>
            <a:r>
              <a:rPr lang="zh-CN" altLang="en-US" sz="2400" i="0">
                <a:solidFill>
                  <a:srgbClr val="0F1115"/>
                </a:solidFill>
                <a:latin typeface="汉仪楷体简" panose="02010600000101010101" charset="-128"/>
                <a:ea typeface="汉仪楷体简" panose="02010600000101010101" charset="-128"/>
                <a:cs typeface="汉仪楷体简" panose="02010600000101010101" charset="-128"/>
              </a:rPr>
              <a:t>恒星的</a:t>
            </a:r>
            <a:r>
              <a:rPr lang="zh-CN" altLang="en-US" sz="2800" b="1" i="0">
                <a:solidFill>
                  <a:srgbClr val="FF0000"/>
                </a:solidFill>
                <a:latin typeface="汉仪楷体简" panose="02010600000101010101" charset="-128"/>
                <a:ea typeface="汉仪楷体简" panose="02010600000101010101" charset="-128"/>
                <a:cs typeface="汉仪楷体简" panose="02010600000101010101" charset="-128"/>
              </a:rPr>
              <a:t>主序星</a:t>
            </a:r>
            <a:r>
              <a:rPr lang="zh-CN" altLang="en-US" sz="2400" i="0">
                <a:solidFill>
                  <a:srgbClr val="0F1115"/>
                </a:solidFill>
                <a:latin typeface="汉仪楷体简" panose="02010600000101010101" charset="-128"/>
                <a:ea typeface="汉仪楷体简" panose="02010600000101010101" charset="-128"/>
                <a:cs typeface="汉仪楷体简" panose="02010600000101010101" charset="-128"/>
              </a:rPr>
              <a:t>期</a:t>
            </a:r>
            <a:r>
              <a:rPr lang="en-US" altLang="zh-CN" sz="2400" i="0">
                <a:solidFill>
                  <a:srgbClr val="0F1115"/>
                </a:solidFill>
                <a:latin typeface="汉仪楷体简" panose="02010600000101010101" charset="-128"/>
                <a:ea typeface="汉仪楷体简" panose="02010600000101010101" charset="-128"/>
                <a:cs typeface="汉仪楷体简" panose="02010600000101010101" charset="-128"/>
              </a:rPr>
              <a:t>——</a:t>
            </a:r>
            <a:r>
              <a:rPr lang="zh-CN" altLang="en-US" sz="2400" i="0">
                <a:solidFill>
                  <a:srgbClr val="0F1115"/>
                </a:solidFill>
                <a:latin typeface="汉仪楷体简" panose="02010600000101010101" charset="-128"/>
                <a:ea typeface="汉仪楷体简" panose="02010600000101010101" charset="-128"/>
                <a:cs typeface="汉仪楷体简" panose="02010600000101010101" charset="-128"/>
              </a:rPr>
              <a:t>壮年时期</a:t>
            </a:r>
            <a:endParaRPr lang="zh-CN" altLang="en-US" sz="2400" i="0">
              <a:solidFill>
                <a:srgbClr val="0F1115"/>
              </a:solidFill>
              <a:latin typeface="汉仪楷体简" panose="02010600000101010101" charset="-128"/>
              <a:ea typeface="汉仪楷体简" panose="02010600000101010101" charset="-128"/>
              <a:cs typeface="汉仪楷体简" panose="02010600000101010101" charset="-128"/>
            </a:endParaRPr>
          </a:p>
        </p:txBody>
      </p:sp>
      <p:sp>
        <p:nvSpPr>
          <p:cNvPr id="4" name="文本框 3"/>
          <p:cNvSpPr txBox="1"/>
          <p:nvPr/>
        </p:nvSpPr>
        <p:spPr>
          <a:xfrm>
            <a:off x="947420" y="4690745"/>
            <a:ext cx="4330065" cy="922020"/>
          </a:xfrm>
          <a:prstGeom prst="rect">
            <a:avLst/>
          </a:prstGeom>
          <a:noFill/>
        </p:spPr>
        <p:txBody>
          <a:bodyPr wrap="square" rtlCol="0">
            <a:spAutoFit/>
          </a:bodyPr>
          <a:p>
            <a:pPr>
              <a:lnSpc>
                <a:spcPct val="150000"/>
              </a:lnSpc>
            </a:pPr>
            <a:r>
              <a:rPr lang="zh-CN" altLang="en-US"/>
              <a:t>此时，恒星核心位置的核聚变时产生的向外的辐射压与向内的引力达到完美平衡。</a:t>
            </a:r>
            <a:endParaRPr lang="zh-CN" altLang="en-US"/>
          </a:p>
        </p:txBody>
      </p:sp>
      <p:sp>
        <p:nvSpPr>
          <p:cNvPr id="7" name="文本框 6"/>
          <p:cNvSpPr txBox="1"/>
          <p:nvPr/>
        </p:nvSpPr>
        <p:spPr>
          <a:xfrm>
            <a:off x="6532245" y="576580"/>
            <a:ext cx="4441825" cy="521970"/>
          </a:xfrm>
          <a:prstGeom prst="rect">
            <a:avLst/>
          </a:prstGeom>
        </p:spPr>
        <p:txBody>
          <a:bodyPr wrap="square">
            <a:spAutoFit/>
          </a:bodyPr>
          <a:p>
            <a:pPr marL="0" indent="0">
              <a:spcBef>
                <a:spcPts val="2400"/>
              </a:spcBef>
              <a:spcAft>
                <a:spcPts val="1200"/>
              </a:spcAft>
            </a:pPr>
            <a:r>
              <a:rPr lang="zh-CN" altLang="en-US" sz="2400" i="0">
                <a:solidFill>
                  <a:srgbClr val="0F1115"/>
                </a:solidFill>
                <a:latin typeface="汉仪楷体简" panose="02010600000101010101" charset="-128"/>
                <a:ea typeface="汉仪楷体简" panose="02010600000101010101" charset="-128"/>
                <a:cs typeface="汉仪楷体简" panose="02010600000101010101" charset="-128"/>
              </a:rPr>
              <a:t>恒星的</a:t>
            </a:r>
            <a:r>
              <a:rPr lang="zh-CN" altLang="en-US" sz="2800" b="1" i="0">
                <a:solidFill>
                  <a:srgbClr val="FF0000"/>
                </a:solidFill>
                <a:latin typeface="汉仪楷体简" panose="02010600000101010101" charset="-128"/>
                <a:ea typeface="汉仪楷体简" panose="02010600000101010101" charset="-128"/>
                <a:cs typeface="汉仪楷体简" panose="02010600000101010101" charset="-128"/>
              </a:rPr>
              <a:t>红巨星</a:t>
            </a:r>
            <a:r>
              <a:rPr lang="zh-CN" altLang="en-US" sz="2400" i="0">
                <a:solidFill>
                  <a:srgbClr val="0F1115"/>
                </a:solidFill>
                <a:latin typeface="汉仪楷体简" panose="02010600000101010101" charset="-128"/>
                <a:ea typeface="汉仪楷体简" panose="02010600000101010101" charset="-128"/>
                <a:cs typeface="汉仪楷体简" panose="02010600000101010101" charset="-128"/>
              </a:rPr>
              <a:t>期</a:t>
            </a:r>
            <a:r>
              <a:rPr lang="en-US" altLang="zh-CN" sz="2400" i="0">
                <a:solidFill>
                  <a:srgbClr val="0F1115"/>
                </a:solidFill>
                <a:latin typeface="汉仪楷体简" panose="02010600000101010101" charset="-128"/>
                <a:ea typeface="汉仪楷体简" panose="02010600000101010101" charset="-128"/>
                <a:cs typeface="汉仪楷体简" panose="02010600000101010101" charset="-128"/>
              </a:rPr>
              <a:t>——</a:t>
            </a:r>
            <a:r>
              <a:rPr lang="zh-CN" altLang="en-US" sz="2400" i="0">
                <a:solidFill>
                  <a:srgbClr val="0F1115"/>
                </a:solidFill>
                <a:latin typeface="汉仪楷体简" panose="02010600000101010101" charset="-128"/>
                <a:ea typeface="汉仪楷体简" panose="02010600000101010101" charset="-128"/>
                <a:cs typeface="汉仪楷体简" panose="02010600000101010101" charset="-128"/>
              </a:rPr>
              <a:t>老年</a:t>
            </a:r>
            <a:r>
              <a:rPr lang="zh-CN" altLang="en-US" sz="2400" i="0">
                <a:solidFill>
                  <a:srgbClr val="0F1115"/>
                </a:solidFill>
                <a:latin typeface="汉仪楷体简" panose="02010600000101010101" charset="-128"/>
                <a:ea typeface="汉仪楷体简" panose="02010600000101010101" charset="-128"/>
                <a:cs typeface="汉仪楷体简" panose="02010600000101010101" charset="-128"/>
              </a:rPr>
              <a:t>时期</a:t>
            </a:r>
            <a:endParaRPr lang="zh-CN" altLang="en-US" sz="2400" i="0">
              <a:solidFill>
                <a:srgbClr val="0F1115"/>
              </a:solidFill>
              <a:latin typeface="汉仪楷体简" panose="02010600000101010101" charset="-128"/>
              <a:ea typeface="汉仪楷体简" panose="02010600000101010101" charset="-128"/>
              <a:cs typeface="汉仪楷体简" panose="02010600000101010101" charset="-128"/>
            </a:endParaRPr>
          </a:p>
        </p:txBody>
      </p:sp>
      <p:sp>
        <p:nvSpPr>
          <p:cNvPr id="9" name="文本框 8"/>
          <p:cNvSpPr txBox="1"/>
          <p:nvPr/>
        </p:nvSpPr>
        <p:spPr>
          <a:xfrm>
            <a:off x="6532245" y="4598670"/>
            <a:ext cx="4330065" cy="2168525"/>
          </a:xfrm>
          <a:prstGeom prst="rect">
            <a:avLst/>
          </a:prstGeom>
          <a:noFill/>
        </p:spPr>
        <p:txBody>
          <a:bodyPr wrap="square" rtlCol="0">
            <a:spAutoFit/>
          </a:bodyPr>
          <a:p>
            <a:pPr>
              <a:lnSpc>
                <a:spcPct val="150000"/>
              </a:lnSpc>
            </a:pPr>
            <a:r>
              <a:rPr lang="zh-CN" altLang="en-US"/>
              <a:t>此时，核心的氢燃料耗尽，辐射压减弱，引力占据上风。核心在引力作用下收缩，温度急剧升高，将外围的氢壳层点燃，导致外壳迅速膨胀。恒星体积变大，表面温度因为热量分散而降低，发出红色的光。</a:t>
            </a:r>
            <a:endParaRPr lang="zh-CN" altLang="en-US"/>
          </a:p>
        </p:txBody>
      </p:sp>
      <p:pic>
        <p:nvPicPr>
          <p:cNvPr id="10" name="图片 9"/>
          <p:cNvPicPr/>
          <p:nvPr/>
        </p:nvPicPr>
        <p:blipFill>
          <a:blip r:embed="rId1"/>
          <a:srcRect l="23405" t="9954" r="18362" b="9711"/>
          <a:stretch>
            <a:fillRect/>
          </a:stretch>
        </p:blipFill>
        <p:spPr>
          <a:xfrm>
            <a:off x="6656070" y="1189990"/>
            <a:ext cx="4418965" cy="3408680"/>
          </a:xfrm>
          <a:prstGeom prst="rect">
            <a:avLst/>
          </a:prstGeom>
        </p:spPr>
      </p:pic>
      <p:pic>
        <p:nvPicPr>
          <p:cNvPr id="11" name="图片 10"/>
          <p:cNvPicPr/>
          <p:nvPr/>
        </p:nvPicPr>
        <p:blipFill>
          <a:blip r:embed="rId2"/>
          <a:stretch>
            <a:fillRect/>
          </a:stretch>
        </p:blipFill>
        <p:spPr>
          <a:xfrm>
            <a:off x="947420" y="1913255"/>
            <a:ext cx="4248150" cy="2365375"/>
          </a:xfrm>
          <a:prstGeom prst="rect">
            <a:avLst/>
          </a:prstGeom>
        </p:spPr>
      </p:pic>
      <p:sp>
        <p:nvSpPr>
          <p:cNvPr id="12" name="右箭头 11"/>
          <p:cNvSpPr/>
          <p:nvPr/>
        </p:nvSpPr>
        <p:spPr>
          <a:xfrm>
            <a:off x="5621020" y="2724150"/>
            <a:ext cx="609600" cy="70485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Tree>
    <p:custDataLst>
      <p:tags r:id="rId3"/>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文本框 5"/>
          <p:cNvSpPr txBox="1"/>
          <p:nvPr/>
        </p:nvSpPr>
        <p:spPr>
          <a:xfrm>
            <a:off x="923925" y="766445"/>
            <a:ext cx="9206230" cy="645160"/>
          </a:xfrm>
          <a:prstGeom prst="rect">
            <a:avLst/>
          </a:prstGeom>
          <a:noFill/>
        </p:spPr>
        <p:txBody>
          <a:bodyPr wrap="square" rtlCol="0">
            <a:spAutoFit/>
          </a:bodyPr>
          <a:p>
            <a:pPr algn="ctr"/>
            <a:r>
              <a:rPr lang="zh-CN" altLang="en-US" sz="3600">
                <a:latin typeface="汉仪楷体简" panose="02010600000101010101" charset="-128"/>
                <a:ea typeface="汉仪楷体简" panose="02010600000101010101" charset="-128"/>
                <a:cs typeface="汉仪楷体简" panose="02010600000101010101" charset="-128"/>
              </a:rPr>
              <a:t>恒生的宿命</a:t>
            </a:r>
            <a:r>
              <a:rPr lang="en-US" altLang="zh-CN" sz="3600">
                <a:latin typeface="汉仪楷体简" panose="02010600000101010101" charset="-128"/>
                <a:ea typeface="汉仪楷体简" panose="02010600000101010101" charset="-128"/>
                <a:cs typeface="汉仪楷体简" panose="02010600000101010101" charset="-128"/>
              </a:rPr>
              <a:t>——</a:t>
            </a:r>
            <a:r>
              <a:rPr lang="zh-CN" altLang="en-US" sz="3600">
                <a:latin typeface="汉仪楷体简" panose="02010600000101010101" charset="-128"/>
                <a:ea typeface="汉仪楷体简" panose="02010600000101010101" charset="-128"/>
                <a:cs typeface="汉仪楷体简" panose="02010600000101010101" charset="-128"/>
              </a:rPr>
              <a:t>白矮星</a:t>
            </a:r>
            <a:r>
              <a:rPr lang="en-US" altLang="zh-CN" sz="3600">
                <a:latin typeface="汉仪楷体简" panose="02010600000101010101" charset="-128"/>
                <a:ea typeface="汉仪楷体简" panose="02010600000101010101" charset="-128"/>
                <a:cs typeface="汉仪楷体简" panose="02010600000101010101" charset="-128"/>
              </a:rPr>
              <a:t> </a:t>
            </a:r>
            <a:r>
              <a:rPr lang="zh-CN" altLang="en-US" sz="3600">
                <a:latin typeface="汉仪楷体简" panose="02010600000101010101" charset="-128"/>
                <a:ea typeface="汉仪楷体简" panose="02010600000101010101" charset="-128"/>
                <a:cs typeface="汉仪楷体简" panose="02010600000101010101" charset="-128"/>
              </a:rPr>
              <a:t>中子星</a:t>
            </a:r>
            <a:r>
              <a:rPr lang="en-US" altLang="zh-CN" sz="3600">
                <a:latin typeface="汉仪楷体简" panose="02010600000101010101" charset="-128"/>
                <a:ea typeface="汉仪楷体简" panose="02010600000101010101" charset="-128"/>
                <a:cs typeface="汉仪楷体简" panose="02010600000101010101" charset="-128"/>
              </a:rPr>
              <a:t> </a:t>
            </a:r>
            <a:r>
              <a:rPr lang="zh-CN" altLang="en-US" sz="3600">
                <a:latin typeface="汉仪楷体简" panose="02010600000101010101" charset="-128"/>
                <a:ea typeface="汉仪楷体简" panose="02010600000101010101" charset="-128"/>
                <a:cs typeface="汉仪楷体简" panose="02010600000101010101" charset="-128"/>
              </a:rPr>
              <a:t>黑洞</a:t>
            </a:r>
            <a:endParaRPr lang="zh-CN" altLang="en-US" sz="3600">
              <a:latin typeface="汉仪楷体简" panose="02010600000101010101" charset="-128"/>
              <a:ea typeface="汉仪楷体简" panose="02010600000101010101" charset="-128"/>
              <a:cs typeface="汉仪楷体简" panose="02010600000101010101" charset="-128"/>
            </a:endParaRPr>
          </a:p>
        </p:txBody>
      </p:sp>
      <p:pic>
        <p:nvPicPr>
          <p:cNvPr id="3" name="图片 2"/>
          <p:cNvPicPr/>
          <p:nvPr/>
        </p:nvPicPr>
        <p:blipFill>
          <a:blip r:embed="rId1"/>
          <a:srcRect l="4694" r="24902" b="16213"/>
          <a:stretch>
            <a:fillRect/>
          </a:stretch>
        </p:blipFill>
        <p:spPr>
          <a:xfrm>
            <a:off x="714375" y="2071370"/>
            <a:ext cx="3543300" cy="2590800"/>
          </a:xfrm>
          <a:prstGeom prst="rect">
            <a:avLst/>
          </a:prstGeom>
        </p:spPr>
      </p:pic>
      <p:sp>
        <p:nvSpPr>
          <p:cNvPr id="4" name="文本框 3"/>
          <p:cNvSpPr txBox="1"/>
          <p:nvPr/>
        </p:nvSpPr>
        <p:spPr>
          <a:xfrm>
            <a:off x="413385" y="4833620"/>
            <a:ext cx="4091940" cy="1252855"/>
          </a:xfrm>
          <a:prstGeom prst="rect">
            <a:avLst/>
          </a:prstGeom>
          <a:noFill/>
        </p:spPr>
        <p:txBody>
          <a:bodyPr wrap="square" rtlCol="0">
            <a:noAutofit/>
          </a:bodyPr>
          <a:p>
            <a:pPr>
              <a:lnSpc>
                <a:spcPct val="150000"/>
              </a:lnSpc>
            </a:pPr>
            <a:r>
              <a:rPr lang="zh-CN" altLang="en-US" sz="1600"/>
              <a:t>如果恒星质量不大，</a:t>
            </a:r>
            <a:r>
              <a:rPr lang="zh-CN" altLang="en-US" sz="1600">
                <a:sym typeface="+mn-ea"/>
              </a:rPr>
              <a:t>恒星耗尽后，由于</a:t>
            </a:r>
            <a:r>
              <a:rPr lang="zh-CN" altLang="en-US" sz="1600"/>
              <a:t>产生的引力较小时，无法克服电子排斥力，则恒星的外层物质全部吹向太空，形成</a:t>
            </a:r>
            <a:r>
              <a:rPr lang="zh-CN" altLang="en-US" b="1">
                <a:solidFill>
                  <a:srgbClr val="FF0000"/>
                </a:solidFill>
              </a:rPr>
              <a:t>行星状星云</a:t>
            </a:r>
            <a:r>
              <a:rPr lang="zh-CN" altLang="en-US" sz="1600"/>
              <a:t>，内部形成地球大小的</a:t>
            </a:r>
            <a:r>
              <a:rPr lang="zh-CN" altLang="en-US" b="1">
                <a:solidFill>
                  <a:srgbClr val="FF0000"/>
                </a:solidFill>
              </a:rPr>
              <a:t>白矮星</a:t>
            </a:r>
            <a:r>
              <a:rPr lang="zh-CN" altLang="en-US" sz="1600"/>
              <a:t>。</a:t>
            </a:r>
            <a:endParaRPr lang="zh-CN" altLang="en-US" sz="1600"/>
          </a:p>
        </p:txBody>
      </p:sp>
      <p:pic>
        <p:nvPicPr>
          <p:cNvPr id="7" name="图片 6"/>
          <p:cNvPicPr>
            <a:picLocks noChangeAspect="1"/>
          </p:cNvPicPr>
          <p:nvPr/>
        </p:nvPicPr>
        <p:blipFill>
          <a:blip r:embed="rId2"/>
          <a:srcRect l="11864"/>
          <a:stretch>
            <a:fillRect/>
          </a:stretch>
        </p:blipFill>
        <p:spPr>
          <a:xfrm>
            <a:off x="4714875" y="2071370"/>
            <a:ext cx="3396615" cy="2636520"/>
          </a:xfrm>
          <a:prstGeom prst="rect">
            <a:avLst/>
          </a:prstGeom>
        </p:spPr>
      </p:pic>
      <p:sp>
        <p:nvSpPr>
          <p:cNvPr id="8" name="文本框 7"/>
          <p:cNvSpPr txBox="1"/>
          <p:nvPr/>
        </p:nvSpPr>
        <p:spPr>
          <a:xfrm>
            <a:off x="4714875" y="4833620"/>
            <a:ext cx="3473450" cy="1252855"/>
          </a:xfrm>
          <a:prstGeom prst="rect">
            <a:avLst/>
          </a:prstGeom>
          <a:noFill/>
        </p:spPr>
        <p:txBody>
          <a:bodyPr wrap="square" rtlCol="0">
            <a:noAutofit/>
          </a:bodyPr>
          <a:p>
            <a:pPr>
              <a:lnSpc>
                <a:spcPct val="150000"/>
              </a:lnSpc>
            </a:pPr>
            <a:r>
              <a:rPr lang="zh-CN" altLang="en-US" sz="1600"/>
              <a:t>如果恒星的质量大，</a:t>
            </a:r>
            <a:r>
              <a:rPr lang="zh-CN" altLang="en-US" sz="1600">
                <a:sym typeface="+mn-ea"/>
              </a:rPr>
              <a:t>恒星耗尽后，由于</a:t>
            </a:r>
            <a:r>
              <a:rPr lang="zh-CN" altLang="en-US" sz="1600"/>
              <a:t>引力大于电子的排斥力，电子被压入原子核中，与质子结合成中子，从而形成</a:t>
            </a:r>
            <a:r>
              <a:rPr lang="zh-CN" altLang="en-US" b="1">
                <a:solidFill>
                  <a:srgbClr val="FF0000"/>
                </a:solidFill>
              </a:rPr>
              <a:t>中子星</a:t>
            </a:r>
            <a:r>
              <a:rPr lang="zh-CN" altLang="en-US" sz="1600"/>
              <a:t>。</a:t>
            </a:r>
            <a:endParaRPr lang="zh-CN" altLang="en-US" sz="1600"/>
          </a:p>
        </p:txBody>
      </p:sp>
      <p:sp>
        <p:nvSpPr>
          <p:cNvPr id="9" name="文本框 8"/>
          <p:cNvSpPr txBox="1"/>
          <p:nvPr/>
        </p:nvSpPr>
        <p:spPr>
          <a:xfrm>
            <a:off x="8397875" y="4833620"/>
            <a:ext cx="3663315" cy="1252855"/>
          </a:xfrm>
          <a:prstGeom prst="rect">
            <a:avLst/>
          </a:prstGeom>
          <a:noFill/>
        </p:spPr>
        <p:txBody>
          <a:bodyPr wrap="square" rtlCol="0">
            <a:noAutofit/>
          </a:bodyPr>
          <a:p>
            <a:pPr>
              <a:lnSpc>
                <a:spcPct val="150000"/>
              </a:lnSpc>
            </a:pPr>
            <a:r>
              <a:rPr lang="zh-CN" altLang="en-US" sz="1600"/>
              <a:t>如果恒星巨大，恒星耗尽后，在强大的引力作用下，物质会无限坍缩成一个奇点，并在外围形成一个连光也无法逃逸的</a:t>
            </a:r>
            <a:r>
              <a:rPr lang="zh-CN" altLang="en-US" sz="1600" b="1">
                <a:solidFill>
                  <a:srgbClr val="FF0000"/>
                </a:solidFill>
              </a:rPr>
              <a:t>黑洞</a:t>
            </a:r>
            <a:r>
              <a:rPr lang="zh-CN" altLang="en-US" sz="1600"/>
              <a:t>。</a:t>
            </a:r>
            <a:endParaRPr lang="zh-CN" altLang="en-US" sz="1600"/>
          </a:p>
        </p:txBody>
      </p:sp>
      <p:pic>
        <p:nvPicPr>
          <p:cNvPr id="10" name="图片 9"/>
          <p:cNvPicPr/>
          <p:nvPr/>
        </p:nvPicPr>
        <p:blipFill>
          <a:blip r:embed="rId3"/>
          <a:srcRect l="7368" r="3409"/>
          <a:stretch>
            <a:fillRect/>
          </a:stretch>
        </p:blipFill>
        <p:spPr>
          <a:xfrm>
            <a:off x="8467725" y="2071370"/>
            <a:ext cx="3390900" cy="2590800"/>
          </a:xfrm>
          <a:prstGeom prst="rect">
            <a:avLst/>
          </a:prstGeom>
        </p:spPr>
      </p:pic>
    </p:spTree>
    <p:custDataLst>
      <p:tags r:id="rId4"/>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2" name="右箭头 11"/>
          <p:cNvSpPr/>
          <p:nvPr/>
        </p:nvSpPr>
        <p:spPr>
          <a:xfrm>
            <a:off x="5621020" y="2724150"/>
            <a:ext cx="609600" cy="70485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pic>
        <p:nvPicPr>
          <p:cNvPr id="5" name="图片 4"/>
          <p:cNvPicPr/>
          <p:nvPr/>
        </p:nvPicPr>
        <p:blipFill>
          <a:blip r:embed="rId1"/>
          <a:stretch>
            <a:fillRect/>
          </a:stretch>
        </p:blipFill>
        <p:spPr>
          <a:xfrm>
            <a:off x="1795780" y="1295400"/>
            <a:ext cx="8267700" cy="5419090"/>
          </a:xfrm>
          <a:prstGeom prst="rect">
            <a:avLst/>
          </a:prstGeom>
        </p:spPr>
      </p:pic>
      <p:sp>
        <p:nvSpPr>
          <p:cNvPr id="6" name="文本框 5"/>
          <p:cNvSpPr txBox="1"/>
          <p:nvPr/>
        </p:nvSpPr>
        <p:spPr>
          <a:xfrm>
            <a:off x="857250" y="461645"/>
            <a:ext cx="9206230" cy="521970"/>
          </a:xfrm>
          <a:prstGeom prst="rect">
            <a:avLst/>
          </a:prstGeom>
          <a:noFill/>
        </p:spPr>
        <p:txBody>
          <a:bodyPr wrap="square" rtlCol="0">
            <a:spAutoFit/>
          </a:bodyPr>
          <a:p>
            <a:pPr algn="ctr"/>
            <a:r>
              <a:rPr lang="zh-CN" altLang="en-US" sz="2800">
                <a:latin typeface="汉仪楷体简" panose="02010600000101010101" charset="-128"/>
                <a:ea typeface="汉仪楷体简" panose="02010600000101010101" charset="-128"/>
                <a:cs typeface="汉仪楷体简" panose="02010600000101010101" charset="-128"/>
              </a:rPr>
              <a:t>恒生的宿命</a:t>
            </a:r>
            <a:r>
              <a:rPr lang="en-US" altLang="zh-CN" sz="2800">
                <a:latin typeface="汉仪楷体简" panose="02010600000101010101" charset="-128"/>
                <a:ea typeface="汉仪楷体简" panose="02010600000101010101" charset="-128"/>
                <a:cs typeface="汉仪楷体简" panose="02010600000101010101" charset="-128"/>
              </a:rPr>
              <a:t>——</a:t>
            </a:r>
            <a:r>
              <a:rPr lang="zh-CN" altLang="en-US" sz="2800">
                <a:latin typeface="汉仪楷体简" panose="02010600000101010101" charset="-128"/>
                <a:ea typeface="汉仪楷体简" panose="02010600000101010101" charset="-128"/>
                <a:cs typeface="汉仪楷体简" panose="02010600000101010101" charset="-128"/>
              </a:rPr>
              <a:t>白矮星</a:t>
            </a:r>
            <a:r>
              <a:rPr lang="en-US" altLang="zh-CN" sz="2800">
                <a:latin typeface="汉仪楷体简" panose="02010600000101010101" charset="-128"/>
                <a:ea typeface="汉仪楷体简" panose="02010600000101010101" charset="-128"/>
                <a:cs typeface="汉仪楷体简" panose="02010600000101010101" charset="-128"/>
              </a:rPr>
              <a:t> </a:t>
            </a:r>
            <a:r>
              <a:rPr lang="zh-CN" altLang="en-US" sz="2800">
                <a:latin typeface="汉仪楷体简" panose="02010600000101010101" charset="-128"/>
                <a:ea typeface="汉仪楷体简" panose="02010600000101010101" charset="-128"/>
                <a:cs typeface="汉仪楷体简" panose="02010600000101010101" charset="-128"/>
              </a:rPr>
              <a:t>中子星</a:t>
            </a:r>
            <a:r>
              <a:rPr lang="en-US" altLang="zh-CN" sz="2800">
                <a:latin typeface="汉仪楷体简" panose="02010600000101010101" charset="-128"/>
                <a:ea typeface="汉仪楷体简" panose="02010600000101010101" charset="-128"/>
                <a:cs typeface="汉仪楷体简" panose="02010600000101010101" charset="-128"/>
              </a:rPr>
              <a:t> </a:t>
            </a:r>
            <a:r>
              <a:rPr lang="zh-CN" altLang="en-US" sz="2800">
                <a:latin typeface="汉仪楷体简" panose="02010600000101010101" charset="-128"/>
                <a:ea typeface="汉仪楷体简" panose="02010600000101010101" charset="-128"/>
                <a:cs typeface="汉仪楷体简" panose="02010600000101010101" charset="-128"/>
              </a:rPr>
              <a:t>黑洞</a:t>
            </a:r>
            <a:endParaRPr lang="zh-CN" altLang="en-US" sz="2800">
              <a:latin typeface="汉仪楷体简" panose="02010600000101010101" charset="-128"/>
              <a:ea typeface="汉仪楷体简" panose="02010600000101010101" charset="-128"/>
              <a:cs typeface="汉仪楷体简" panose="02010600000101010101" charset="-128"/>
            </a:endParaRPr>
          </a:p>
        </p:txBody>
      </p:sp>
    </p:spTree>
    <p:custDataLst>
      <p:tags r:id="rId2"/>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6875" name="文本框 36874"/>
          <p:cNvSpPr txBox="1"/>
          <p:nvPr/>
        </p:nvSpPr>
        <p:spPr>
          <a:xfrm>
            <a:off x="908685" y="628650"/>
            <a:ext cx="4105275" cy="706755"/>
          </a:xfrm>
          <a:prstGeom prst="rect">
            <a:avLst/>
          </a:prstGeom>
          <a:noFill/>
          <a:ln w="9525">
            <a:noFill/>
          </a:ln>
        </p:spPr>
        <p:txBody>
          <a:bodyPr vert="horz" wrap="square" anchor="t">
            <a:spAutoFit/>
          </a:bodyPr>
          <a:p>
            <a:r>
              <a:rPr lang="zh-CN" altLang="en-US" sz="4000" b="1" dirty="0">
                <a:solidFill>
                  <a:schemeClr val="tx1"/>
                </a:solidFill>
                <a:effectLst/>
                <a:latin typeface="汉仪楷体简" panose="02010600000101010101" charset="-128"/>
                <a:ea typeface="汉仪楷体简" panose="02010600000101010101" charset="-128"/>
                <a:cs typeface="华康古籍木兰W3" panose="02020309000000000000" charset="-122"/>
              </a:rPr>
              <a:t>太阳的演变</a:t>
            </a:r>
            <a:endParaRPr lang="zh-CN" altLang="en-US" sz="4000" b="1" dirty="0">
              <a:solidFill>
                <a:schemeClr val="tx1"/>
              </a:solidFill>
              <a:effectLst/>
              <a:latin typeface="汉仪楷体简" panose="02010600000101010101" charset="-128"/>
              <a:ea typeface="汉仪楷体简" panose="02010600000101010101" charset="-128"/>
              <a:cs typeface="华康古籍木兰W3" panose="02020309000000000000" charset="-122"/>
            </a:endParaRPr>
          </a:p>
        </p:txBody>
      </p:sp>
      <p:pic>
        <p:nvPicPr>
          <p:cNvPr id="2" name="图片 1"/>
          <p:cNvPicPr>
            <a:picLocks noChangeAspect="1"/>
          </p:cNvPicPr>
          <p:nvPr/>
        </p:nvPicPr>
        <p:blipFill>
          <a:blip r:embed="rId1"/>
          <a:srcRect l="14390" r="11269"/>
          <a:stretch>
            <a:fillRect/>
          </a:stretch>
        </p:blipFill>
        <p:spPr>
          <a:xfrm>
            <a:off x="5955030" y="354965"/>
            <a:ext cx="4067175" cy="2943860"/>
          </a:xfrm>
          <a:prstGeom prst="rect">
            <a:avLst/>
          </a:prstGeom>
        </p:spPr>
      </p:pic>
      <p:sp>
        <p:nvSpPr>
          <p:cNvPr id="3" name="文本框 2"/>
          <p:cNvSpPr txBox="1"/>
          <p:nvPr/>
        </p:nvSpPr>
        <p:spPr>
          <a:xfrm>
            <a:off x="10563860" y="1451610"/>
            <a:ext cx="1255395" cy="521970"/>
          </a:xfrm>
          <a:prstGeom prst="rect">
            <a:avLst/>
          </a:prstGeom>
          <a:noFill/>
        </p:spPr>
        <p:txBody>
          <a:bodyPr wrap="none" rtlCol="0" anchor="t">
            <a:spAutoFit/>
          </a:bodyPr>
          <a:p>
            <a:r>
              <a:rPr lang="zh-CN" altLang="en-US" sz="2800" b="1">
                <a:latin typeface="方正盛世楷书简体_粗" panose="02000000000000000000" charset="-122"/>
                <a:ea typeface="方正盛世楷书简体_粗" panose="02000000000000000000" charset="-122"/>
                <a:sym typeface="+mn-ea"/>
              </a:rPr>
              <a:t>白矮星</a:t>
            </a:r>
            <a:endParaRPr lang="zh-CN" altLang="en-US" sz="2800" b="1">
              <a:latin typeface="方正盛世楷书简体_粗" panose="02000000000000000000" charset="-122"/>
              <a:ea typeface="方正盛世楷书简体_粗" panose="02000000000000000000" charset="-122"/>
              <a:sym typeface="+mn-ea"/>
            </a:endParaRPr>
          </a:p>
        </p:txBody>
      </p:sp>
      <p:sp>
        <p:nvSpPr>
          <p:cNvPr id="6" name="右箭头 5"/>
          <p:cNvSpPr/>
          <p:nvPr/>
        </p:nvSpPr>
        <p:spPr>
          <a:xfrm rot="21060000">
            <a:off x="4163695" y="1823085"/>
            <a:ext cx="1550035" cy="551815"/>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p>
            <a:pPr algn="ctr"/>
            <a:endParaRPr lang="zh-CN" altLang="en-US"/>
          </a:p>
        </p:txBody>
      </p:sp>
      <p:sp>
        <p:nvSpPr>
          <p:cNvPr id="4" name="右箭头 3"/>
          <p:cNvSpPr/>
          <p:nvPr/>
        </p:nvSpPr>
        <p:spPr>
          <a:xfrm rot="1140000">
            <a:off x="4149725" y="4551680"/>
            <a:ext cx="1550035" cy="551815"/>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p>
            <a:pPr algn="ctr"/>
            <a:endParaRPr lang="zh-CN" altLang="en-US"/>
          </a:p>
        </p:txBody>
      </p:sp>
      <p:pic>
        <p:nvPicPr>
          <p:cNvPr id="7" name="图片 6"/>
          <p:cNvPicPr>
            <a:picLocks noChangeAspect="1"/>
          </p:cNvPicPr>
          <p:nvPr/>
        </p:nvPicPr>
        <p:blipFill>
          <a:blip r:embed="rId2"/>
          <a:stretch>
            <a:fillRect/>
          </a:stretch>
        </p:blipFill>
        <p:spPr>
          <a:xfrm>
            <a:off x="5955030" y="3614420"/>
            <a:ext cx="4067175" cy="2967355"/>
          </a:xfrm>
          <a:prstGeom prst="rect">
            <a:avLst/>
          </a:prstGeom>
        </p:spPr>
      </p:pic>
      <p:sp>
        <p:nvSpPr>
          <p:cNvPr id="8" name="文本框 7"/>
          <p:cNvSpPr txBox="1"/>
          <p:nvPr/>
        </p:nvSpPr>
        <p:spPr>
          <a:xfrm>
            <a:off x="10563860" y="4756785"/>
            <a:ext cx="999490" cy="583565"/>
          </a:xfrm>
          <a:prstGeom prst="rect">
            <a:avLst/>
          </a:prstGeom>
          <a:noFill/>
        </p:spPr>
        <p:txBody>
          <a:bodyPr wrap="none" rtlCol="0" anchor="t">
            <a:spAutoFit/>
          </a:bodyPr>
          <a:p>
            <a:r>
              <a:rPr lang="zh-CN" altLang="en-US" sz="3200" b="1">
                <a:latin typeface="方正盛世楷书简体_粗" panose="02000000000000000000" charset="-122"/>
                <a:ea typeface="方正盛世楷书简体_粗" panose="02000000000000000000" charset="-122"/>
                <a:sym typeface="+mn-ea"/>
              </a:rPr>
              <a:t>黑洞</a:t>
            </a:r>
            <a:endParaRPr lang="zh-CN" altLang="en-US" sz="3200" b="1">
              <a:latin typeface="方正盛世楷书简体_粗" panose="02000000000000000000" charset="-122"/>
              <a:ea typeface="方正盛世楷书简体_粗" panose="02000000000000000000" charset="-122"/>
              <a:sym typeface="+mn-ea"/>
            </a:endParaRPr>
          </a:p>
        </p:txBody>
      </p:sp>
      <p:pic>
        <p:nvPicPr>
          <p:cNvPr id="5" name="图片 4"/>
          <p:cNvPicPr/>
          <p:nvPr/>
        </p:nvPicPr>
        <p:blipFill>
          <a:blip r:embed="rId3"/>
          <a:stretch>
            <a:fillRect/>
          </a:stretch>
        </p:blipFill>
        <p:spPr>
          <a:xfrm>
            <a:off x="480060" y="1861820"/>
            <a:ext cx="3176270" cy="3134360"/>
          </a:xfrm>
          <a:prstGeom prst="rect">
            <a:avLst/>
          </a:prstGeom>
        </p:spPr>
      </p:pic>
      <p:pic>
        <p:nvPicPr>
          <p:cNvPr id="9" name="图片 8" descr="红色问号"/>
          <p:cNvPicPr>
            <a:picLocks noChangeAspect="1"/>
          </p:cNvPicPr>
          <p:nvPr>
            <p:custDataLst>
              <p:tags r:id="rId4"/>
            </p:custDataLst>
          </p:nvPr>
        </p:nvPicPr>
        <p:blipFill>
          <a:blip r:embed="rId5"/>
          <a:stretch>
            <a:fillRect/>
          </a:stretch>
        </p:blipFill>
        <p:spPr>
          <a:xfrm>
            <a:off x="4079875" y="2378075"/>
            <a:ext cx="1667510" cy="2101850"/>
          </a:xfrm>
          <a:prstGeom prst="rect">
            <a:avLst/>
          </a:prstGeom>
        </p:spPr>
      </p:pic>
    </p:spTree>
  </p:cSld>
  <p:clrMapOvr>
    <a:masterClrMapping/>
  </p:clrMapOvr>
  <p:transition>
    <p:wip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2174240" y="1833880"/>
            <a:ext cx="8103870" cy="3234690"/>
          </a:xfrm>
        </p:spPr>
        <p:txBody>
          <a:bodyPr/>
          <a:lstStyle/>
          <a:p>
            <a:pPr marL="0" indent="0" algn="ctr" fontAlgn="auto">
              <a:lnSpc>
                <a:spcPct val="150000"/>
              </a:lnSpc>
            </a:pPr>
            <a:r>
              <a:rPr lang="zh-CN" altLang="en-US" kern="0" dirty="0">
                <a:ln>
                  <a:noFill/>
                  <a:prstDash val="sysDot"/>
                </a:ln>
                <a:solidFill>
                  <a:schemeClr val="tx1">
                    <a:lumMod val="85000"/>
                    <a:lumOff val="15000"/>
                  </a:schemeClr>
                </a:solidFill>
                <a:latin typeface="+mn-ea"/>
                <a:ea typeface="+mn-ea"/>
                <a:sym typeface="+mn-ea"/>
              </a:rPr>
              <a:t>八大行星有哪些有趣的特点</a:t>
            </a:r>
            <a:endParaRPr lang="zh-CN" altLang="en-US" kern="0" dirty="0">
              <a:ln>
                <a:noFill/>
                <a:prstDash val="sysDot"/>
              </a:ln>
              <a:solidFill>
                <a:schemeClr val="tx1">
                  <a:lumMod val="85000"/>
                  <a:lumOff val="15000"/>
                </a:schemeClr>
              </a:solidFill>
              <a:latin typeface="+mn-ea"/>
              <a:ea typeface="+mn-ea"/>
              <a:sym typeface="+mn-ea"/>
            </a:endParaRPr>
          </a:p>
        </p:txBody>
      </p:sp>
      <p:sp>
        <p:nvSpPr>
          <p:cNvPr id="12" name="任意多边形: 形状 9"/>
          <p:cNvSpPr/>
          <p:nvPr>
            <p:custDataLst>
              <p:tags r:id="rId2"/>
            </p:custDataLst>
          </p:nvPr>
        </p:nvSpPr>
        <p:spPr>
          <a:xfrm rot="5400000">
            <a:off x="1639570" y="1515110"/>
            <a:ext cx="716280" cy="14605"/>
          </a:xfrm>
          <a:custGeom>
            <a:avLst/>
            <a:gdLst>
              <a:gd name="connsiteX0" fmla="*/ -24 w 476250"/>
              <a:gd name="connsiteY0" fmla="*/ 26 h 9525"/>
              <a:gd name="connsiteX1" fmla="*/ 476226 w 476250"/>
              <a:gd name="connsiteY1" fmla="*/ 26 h 9525"/>
            </a:gdLst>
            <a:ahLst/>
            <a:cxnLst>
              <a:cxn ang="0">
                <a:pos x="connsiteX0" y="connsiteY0"/>
              </a:cxn>
              <a:cxn ang="0">
                <a:pos x="connsiteX1" y="connsiteY1"/>
              </a:cxn>
            </a:cxnLst>
            <a:rect l="l" t="t" r="r" b="b"/>
            <a:pathLst>
              <a:path w="476250" h="9525">
                <a:moveTo>
                  <a:pt x="-24" y="26"/>
                </a:moveTo>
                <a:lnTo>
                  <a:pt x="476226" y="26"/>
                </a:lnTo>
              </a:path>
            </a:pathLst>
          </a:custGeom>
          <a:ln w="19050" cap="flat">
            <a:solidFill>
              <a:schemeClr val="accent1"/>
            </a:solidFill>
            <a:prstDash val="solid"/>
            <a:miter/>
          </a:ln>
        </p:spPr>
        <p:txBody>
          <a:bodyPr rot="0" spcFirstLastPara="0" vert="horz" wrap="square" lIns="91440" tIns="45720" rIns="91440" bIns="45720" numCol="1" spcCol="0" rtlCol="0" fromWordArt="0" anchor="ctr" anchorCtr="0" forceAA="0" compatLnSpc="1">
            <a:noAutofit/>
          </a:bodyPr>
          <a:lstStyle/>
          <a:p>
            <a:endParaRPr lang="zh-CN" altLang="en-US"/>
          </a:p>
        </p:txBody>
      </p:sp>
      <p:sp>
        <p:nvSpPr>
          <p:cNvPr id="13" name="任意多边形: 形状 10"/>
          <p:cNvSpPr/>
          <p:nvPr>
            <p:custDataLst>
              <p:tags r:id="rId3"/>
            </p:custDataLst>
          </p:nvPr>
        </p:nvSpPr>
        <p:spPr>
          <a:xfrm rot="5400000">
            <a:off x="1801495" y="1515110"/>
            <a:ext cx="716280" cy="14605"/>
          </a:xfrm>
          <a:custGeom>
            <a:avLst/>
            <a:gdLst>
              <a:gd name="connsiteX0" fmla="*/ -24 w 476250"/>
              <a:gd name="connsiteY0" fmla="*/ 26 h 9525"/>
              <a:gd name="connsiteX1" fmla="*/ 476226 w 476250"/>
              <a:gd name="connsiteY1" fmla="*/ 26 h 9525"/>
            </a:gdLst>
            <a:ahLst/>
            <a:cxnLst>
              <a:cxn ang="0">
                <a:pos x="connsiteX0" y="connsiteY0"/>
              </a:cxn>
              <a:cxn ang="0">
                <a:pos x="connsiteX1" y="connsiteY1"/>
              </a:cxn>
            </a:cxnLst>
            <a:rect l="l" t="t" r="r" b="b"/>
            <a:pathLst>
              <a:path w="476250" h="9525">
                <a:moveTo>
                  <a:pt x="-24" y="26"/>
                </a:moveTo>
                <a:lnTo>
                  <a:pt x="476226" y="26"/>
                </a:lnTo>
              </a:path>
            </a:pathLst>
          </a:custGeom>
          <a:ln w="19050" cap="flat">
            <a:solidFill>
              <a:schemeClr val="accent3"/>
            </a:solidFill>
            <a:prstDash val="solid"/>
            <a:miter/>
          </a:ln>
        </p:spPr>
        <p:txBody>
          <a:bodyPr rot="0" spcFirstLastPara="0" vert="horz" wrap="square" lIns="91440" tIns="45720" rIns="91440" bIns="45720" numCol="1" spcCol="0" rtlCol="0" fromWordArt="0" anchor="ctr" anchorCtr="0" forceAA="0" compatLnSpc="1">
            <a:noAutofit/>
          </a:bodyPr>
          <a:lstStyle/>
          <a:p>
            <a:endParaRPr lang="zh-CN" altLang="en-US"/>
          </a:p>
        </p:txBody>
      </p:sp>
      <p:sp>
        <p:nvSpPr>
          <p:cNvPr id="14" name="任意多边形: 形状 11"/>
          <p:cNvSpPr/>
          <p:nvPr>
            <p:custDataLst>
              <p:tags r:id="rId4"/>
            </p:custDataLst>
          </p:nvPr>
        </p:nvSpPr>
        <p:spPr>
          <a:xfrm flipV="1">
            <a:off x="1678940" y="1343660"/>
            <a:ext cx="9109075" cy="68580"/>
          </a:xfrm>
          <a:custGeom>
            <a:avLst/>
            <a:gdLst>
              <a:gd name="connsiteX0" fmla="*/ 0 w 5274310"/>
              <a:gd name="connsiteY0" fmla="*/ 0 h 8255"/>
              <a:gd name="connsiteX1" fmla="*/ 5274310 w 5274310"/>
              <a:gd name="connsiteY1" fmla="*/ 0 h 8255"/>
            </a:gdLst>
            <a:ahLst/>
            <a:cxnLst>
              <a:cxn ang="0">
                <a:pos x="connsiteX0" y="connsiteY0"/>
              </a:cxn>
              <a:cxn ang="0">
                <a:pos x="connsiteX1" y="connsiteY1"/>
              </a:cxn>
            </a:cxnLst>
            <a:rect l="l" t="t" r="r" b="b"/>
            <a:pathLst>
              <a:path w="5274310" h="8255">
                <a:moveTo>
                  <a:pt x="0" y="0"/>
                </a:moveTo>
                <a:lnTo>
                  <a:pt x="5274310" y="0"/>
                </a:lnTo>
              </a:path>
            </a:pathLst>
          </a:custGeom>
          <a:ln w="16564" cap="flat">
            <a:solidFill>
              <a:schemeClr val="tx1">
                <a:lumMod val="85000"/>
                <a:lumOff val="15000"/>
              </a:schemeClr>
            </a:solidFill>
            <a:prstDash val="solid"/>
            <a:miter/>
          </a:ln>
        </p:spPr>
        <p:txBody>
          <a:bodyPr rot="0" spcFirstLastPara="0" vert="horz" wrap="square" lIns="91440" tIns="45720" rIns="91440" bIns="45720" numCol="1" spcCol="0" rtlCol="0" fromWordArt="0" anchor="ctr" anchorCtr="0" forceAA="0" compatLnSpc="1">
            <a:noAutofit/>
          </a:bodyPr>
          <a:lstStyle/>
          <a:p>
            <a:endParaRPr lang="zh-CN" altLang="en-US"/>
          </a:p>
        </p:txBody>
      </p:sp>
      <p:sp>
        <p:nvSpPr>
          <p:cNvPr id="16" name="任意多边形: 形状 6"/>
          <p:cNvSpPr/>
          <p:nvPr>
            <p:custDataLst>
              <p:tags r:id="rId5"/>
            </p:custDataLst>
          </p:nvPr>
        </p:nvSpPr>
        <p:spPr>
          <a:xfrm rot="5400000">
            <a:off x="10079990" y="5329555"/>
            <a:ext cx="716280" cy="14605"/>
          </a:xfrm>
          <a:custGeom>
            <a:avLst/>
            <a:gdLst>
              <a:gd name="connsiteX0" fmla="*/ -24 w 476250"/>
              <a:gd name="connsiteY0" fmla="*/ 26 h 9525"/>
              <a:gd name="connsiteX1" fmla="*/ 476226 w 476250"/>
              <a:gd name="connsiteY1" fmla="*/ 26 h 9525"/>
            </a:gdLst>
            <a:ahLst/>
            <a:cxnLst>
              <a:cxn ang="0">
                <a:pos x="connsiteX0" y="connsiteY0"/>
              </a:cxn>
              <a:cxn ang="0">
                <a:pos x="connsiteX1" y="connsiteY1"/>
              </a:cxn>
            </a:cxnLst>
            <a:rect l="l" t="t" r="r" b="b"/>
            <a:pathLst>
              <a:path w="476250" h="9525">
                <a:moveTo>
                  <a:pt x="-24" y="26"/>
                </a:moveTo>
                <a:lnTo>
                  <a:pt x="476226" y="26"/>
                </a:lnTo>
              </a:path>
            </a:pathLst>
          </a:custGeom>
          <a:ln w="19050" cap="flat">
            <a:solidFill>
              <a:schemeClr val="accent1"/>
            </a:solidFill>
            <a:prstDash val="solid"/>
            <a:miter/>
          </a:ln>
        </p:spPr>
        <p:txBody>
          <a:bodyPr rot="0" spcFirstLastPara="0" vert="horz" wrap="square" lIns="91440" tIns="45720" rIns="91440" bIns="45720" numCol="1" spcCol="0" rtlCol="0" fromWordArt="0" anchor="ctr" anchorCtr="0" forceAA="0" compatLnSpc="1">
            <a:noAutofit/>
          </a:bodyPr>
          <a:lstStyle/>
          <a:p>
            <a:endParaRPr lang="zh-CN" altLang="en-US"/>
          </a:p>
        </p:txBody>
      </p:sp>
      <p:sp>
        <p:nvSpPr>
          <p:cNvPr id="17" name="任意多边形: 形状 7"/>
          <p:cNvSpPr/>
          <p:nvPr>
            <p:custDataLst>
              <p:tags r:id="rId6"/>
            </p:custDataLst>
          </p:nvPr>
        </p:nvSpPr>
        <p:spPr>
          <a:xfrm rot="5400000">
            <a:off x="9927590" y="5329555"/>
            <a:ext cx="716280" cy="14605"/>
          </a:xfrm>
          <a:custGeom>
            <a:avLst/>
            <a:gdLst>
              <a:gd name="connsiteX0" fmla="*/ -24 w 476250"/>
              <a:gd name="connsiteY0" fmla="*/ 26 h 9525"/>
              <a:gd name="connsiteX1" fmla="*/ 476226 w 476250"/>
              <a:gd name="connsiteY1" fmla="*/ 26 h 9525"/>
            </a:gdLst>
            <a:ahLst/>
            <a:cxnLst>
              <a:cxn ang="0">
                <a:pos x="connsiteX0" y="connsiteY0"/>
              </a:cxn>
              <a:cxn ang="0">
                <a:pos x="connsiteX1" y="connsiteY1"/>
              </a:cxn>
            </a:cxnLst>
            <a:rect l="l" t="t" r="r" b="b"/>
            <a:pathLst>
              <a:path w="476250" h="9525">
                <a:moveTo>
                  <a:pt x="-24" y="26"/>
                </a:moveTo>
                <a:lnTo>
                  <a:pt x="476226" y="26"/>
                </a:lnTo>
              </a:path>
            </a:pathLst>
          </a:custGeom>
          <a:ln w="19050" cap="flat">
            <a:solidFill>
              <a:schemeClr val="accent3"/>
            </a:solidFill>
            <a:prstDash val="solid"/>
            <a:miter/>
          </a:ln>
        </p:spPr>
        <p:txBody>
          <a:bodyPr rot="0" spcFirstLastPara="0" vert="horz" wrap="square" lIns="91440" tIns="45720" rIns="91440" bIns="45720" numCol="1" spcCol="0" rtlCol="0" fromWordArt="0" anchor="ctr" anchorCtr="0" forceAA="0" compatLnSpc="1">
            <a:noAutofit/>
          </a:bodyPr>
          <a:lstStyle/>
          <a:p>
            <a:endParaRPr lang="zh-CN" altLang="en-US"/>
          </a:p>
        </p:txBody>
      </p:sp>
      <p:sp>
        <p:nvSpPr>
          <p:cNvPr id="18" name="任意多边形: 形状 8"/>
          <p:cNvSpPr/>
          <p:nvPr>
            <p:custDataLst>
              <p:tags r:id="rId7"/>
            </p:custDataLst>
          </p:nvPr>
        </p:nvSpPr>
        <p:spPr>
          <a:xfrm flipV="1">
            <a:off x="1678940" y="5336540"/>
            <a:ext cx="9109075" cy="68580"/>
          </a:xfrm>
          <a:custGeom>
            <a:avLst/>
            <a:gdLst>
              <a:gd name="connsiteX0" fmla="*/ 0 w 5274310"/>
              <a:gd name="connsiteY0" fmla="*/ 0 h 8255"/>
              <a:gd name="connsiteX1" fmla="*/ 5274310 w 5274310"/>
              <a:gd name="connsiteY1" fmla="*/ 0 h 8255"/>
            </a:gdLst>
            <a:ahLst/>
            <a:cxnLst>
              <a:cxn ang="0">
                <a:pos x="connsiteX0" y="connsiteY0"/>
              </a:cxn>
              <a:cxn ang="0">
                <a:pos x="connsiteX1" y="connsiteY1"/>
              </a:cxn>
            </a:cxnLst>
            <a:rect l="l" t="t" r="r" b="b"/>
            <a:pathLst>
              <a:path w="5274310" h="8255">
                <a:moveTo>
                  <a:pt x="0" y="0"/>
                </a:moveTo>
                <a:lnTo>
                  <a:pt x="5274310" y="0"/>
                </a:lnTo>
              </a:path>
            </a:pathLst>
          </a:custGeom>
          <a:ln w="16564" cap="flat">
            <a:solidFill>
              <a:schemeClr val="tx1">
                <a:lumMod val="85000"/>
                <a:lumOff val="15000"/>
              </a:schemeClr>
            </a:solidFill>
            <a:prstDash val="solid"/>
            <a:miter/>
          </a:ln>
        </p:spPr>
        <p:txBody>
          <a:bodyPr rot="0" spcFirstLastPara="0" vert="horz" wrap="square" lIns="91440" tIns="45720" rIns="91440" bIns="45720" numCol="1" spcCol="0" rtlCol="0" fromWordArt="0" anchor="ctr" anchorCtr="0" forceAA="0" compatLnSpc="1">
            <a:noAutofit/>
          </a:bodyPr>
          <a:lstStyle/>
          <a:p>
            <a:endParaRPr lang="zh-CN" altLang="en-US"/>
          </a:p>
        </p:txBody>
      </p:sp>
    </p:spTree>
    <p:custDataLst>
      <p:tags r:id="rId8"/>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2811145" y="392430"/>
            <a:ext cx="7375525" cy="768350"/>
          </a:xfrm>
          <a:prstGeom prst="rect">
            <a:avLst/>
          </a:prstGeom>
          <a:noFill/>
        </p:spPr>
        <p:txBody>
          <a:bodyPr wrap="square" rtlCol="0" anchor="t">
            <a:spAutoFit/>
          </a:bodyPr>
          <a:p>
            <a:pPr algn="ctr"/>
            <a:r>
              <a:rPr lang="zh-CN" altLang="en-US" sz="4400">
                <a:latin typeface="方正盛世楷书简体_粗" panose="02000000000000000000" charset="-122"/>
                <a:ea typeface="方正盛世楷书简体_粗" panose="02000000000000000000" charset="-122"/>
                <a:cs typeface="方正盛世楷书简体_粗" panose="02000000000000000000" charset="-122"/>
              </a:rPr>
              <a:t>水星</a:t>
            </a:r>
            <a:r>
              <a:rPr lang="en-US" altLang="zh-CN" sz="4400">
                <a:latin typeface="方正盛世楷书简体_粗" panose="02000000000000000000" charset="-122"/>
                <a:ea typeface="方正盛世楷书简体_粗" panose="02000000000000000000" charset="-122"/>
                <a:cs typeface="方正盛世楷书简体_粗" panose="02000000000000000000" charset="-122"/>
              </a:rPr>
              <a:t>——</a:t>
            </a:r>
            <a:r>
              <a:rPr lang="zh-CN" altLang="en-US" sz="4400">
                <a:latin typeface="方正盛世楷书简体_粗" panose="02000000000000000000" charset="-122"/>
                <a:ea typeface="方正盛世楷书简体_粗" panose="02000000000000000000" charset="-122"/>
                <a:cs typeface="方正盛世楷书简体_粗" panose="02000000000000000000" charset="-122"/>
              </a:rPr>
              <a:t>温差最大、呈灰黑</a:t>
            </a:r>
            <a:endParaRPr lang="zh-CN" altLang="en-US" sz="4400">
              <a:latin typeface="方正盛世楷书简体_粗" panose="02000000000000000000" charset="-122"/>
              <a:ea typeface="方正盛世楷书简体_粗" panose="02000000000000000000" charset="-122"/>
              <a:cs typeface="方正盛世楷书简体_粗" panose="02000000000000000000" charset="-122"/>
            </a:endParaRPr>
          </a:p>
        </p:txBody>
      </p:sp>
      <p:graphicFrame>
        <p:nvGraphicFramePr>
          <p:cNvPr id="6" name="表格 5"/>
          <p:cNvGraphicFramePr/>
          <p:nvPr/>
        </p:nvGraphicFramePr>
        <p:xfrm>
          <a:off x="2580640" y="570230"/>
          <a:ext cx="0" cy="0"/>
        </p:xfrm>
        <a:graphic>
          <a:graphicData uri="http://schemas.openxmlformats.org/drawingml/2006/table">
            <a:tbl>
              <a:tblPr/>
              <a:tblGrid>
                <a:gridCol w="0"/>
                <a:gridCol w="0"/>
              </a:tblGrid>
              <a:tr h="0">
                <a:tc>
                  <a:txBody>
                    <a:bodyPr/>
                    <a:p>
                      <a:pPr indent="0">
                        <a:buNone/>
                      </a:pPr>
                      <a:endParaRPr lang="zh-CN" altLang="en-US" b="0"/>
                    </a:p>
                  </a:txBody>
                  <a:tcPr>
                    <a:lnL>
                      <a:noFill/>
                    </a:lnL>
                    <a:lnR>
                      <a:noFill/>
                    </a:lnR>
                    <a:lnT cap="flat">
                      <a:noFill/>
                    </a:lnT>
                    <a:lnB cap="flat">
                      <a:noFill/>
                    </a:lnB>
                    <a:lnTlToBr>
                      <a:noFill/>
                    </a:lnTlToBr>
                    <a:lnBlToTr>
                      <a:noFill/>
                    </a:lnBlToTr>
                    <a:noFill/>
                  </a:tcPr>
                </a:tc>
                <a:tc>
                  <a:txBody>
                    <a:bodyPr/>
                    <a:p>
                      <a:pPr>
                        <a:buNone/>
                      </a:pPr>
                      <a:endParaRPr lang="zh-CN" altLang="en-US"/>
                    </a:p>
                  </a:txBody>
                  <a:tcPr>
                    <a:lnL>
                      <a:noFill/>
                    </a:lnL>
                    <a:lnR>
                      <a:noFill/>
                    </a:lnR>
                    <a:lnT>
                      <a:noFill/>
                    </a:lnT>
                    <a:lnB cap="flat">
                      <a:noFill/>
                    </a:lnB>
                    <a:lnTlToBr>
                      <a:noFill/>
                    </a:lnTlToBr>
                    <a:lnBlToTr>
                      <a:noFill/>
                    </a:lnBlToTr>
                    <a:solidFill>
                      <a:srgbClr val="FFFFFF"/>
                    </a:solidFill>
                  </a:tcPr>
                </a:tc>
              </a:tr>
              <a:tr h="0">
                <a:tc>
                  <a:txBody>
                    <a:bodyPr/>
                    <a:p>
                      <a:pPr indent="0">
                        <a:buNone/>
                      </a:pPr>
                      <a:endParaRPr lang="zh-CN" altLang="en-US"/>
                    </a:p>
                  </a:txBody>
                  <a:tcPr>
                    <a:lnL>
                      <a:noFill/>
                    </a:lnL>
                    <a:lnR>
                      <a:noFill/>
                    </a:lnR>
                    <a:lnT cap="flat">
                      <a:noFill/>
                    </a:lnT>
                    <a:lnB cap="flat">
                      <a:noFill/>
                    </a:lnB>
                    <a:lnTlToBr>
                      <a:noFill/>
                    </a:lnTlToBr>
                    <a:lnBlToTr>
                      <a:noFill/>
                    </a:lnBlToTr>
                    <a:noFill/>
                  </a:tcPr>
                </a:tc>
                <a:tc>
                  <a:txBody>
                    <a:bodyPr/>
                    <a:p>
                      <a:pPr indent="0">
                        <a:buNone/>
                      </a:pPr>
                      <a:endParaRPr lang="zh-CN" altLang="en-US"/>
                    </a:p>
                  </a:txBody>
                  <a:tcPr>
                    <a:lnL>
                      <a:noFill/>
                    </a:lnL>
                    <a:lnR cap="flat">
                      <a:noFill/>
                    </a:lnR>
                    <a:lnT cap="flat">
                      <a:noFill/>
                    </a:lnT>
                    <a:lnB cap="flat">
                      <a:noFill/>
                    </a:lnB>
                    <a:lnTlToBr>
                      <a:noFill/>
                    </a:lnTlToBr>
                    <a:lnBlToTr>
                      <a:noFill/>
                    </a:lnBlToTr>
                    <a:noFill/>
                  </a:tcPr>
                </a:tc>
              </a:tr>
            </a:tbl>
          </a:graphicData>
        </a:graphic>
      </p:graphicFrame>
      <p:pic>
        <p:nvPicPr>
          <p:cNvPr id="7" name="图片 6" descr="C:/Users/asus/Desktop/新建文件夹/图片4.png图片4"/>
          <p:cNvPicPr/>
          <p:nvPr/>
        </p:nvPicPr>
        <p:blipFill>
          <a:blip r:embed="rId1"/>
          <a:srcRect t="3244" b="2731"/>
          <a:stretch>
            <a:fillRect/>
          </a:stretch>
        </p:blipFill>
        <p:spPr>
          <a:xfrm>
            <a:off x="6519545" y="2159635"/>
            <a:ext cx="5366385" cy="4509770"/>
          </a:xfrm>
          <a:prstGeom prst="rect">
            <a:avLst/>
          </a:prstGeom>
          <a:noFill/>
          <a:ln w="9525">
            <a:noFill/>
          </a:ln>
        </p:spPr>
      </p:pic>
      <p:sp>
        <p:nvSpPr>
          <p:cNvPr id="100" name="文本框 99"/>
          <p:cNvSpPr txBox="1"/>
          <p:nvPr/>
        </p:nvSpPr>
        <p:spPr>
          <a:xfrm>
            <a:off x="990600" y="1428750"/>
            <a:ext cx="10210800" cy="521970"/>
          </a:xfrm>
          <a:prstGeom prst="rect">
            <a:avLst/>
          </a:prstGeom>
          <a:noFill/>
          <a:ln w="9525">
            <a:noFill/>
          </a:ln>
        </p:spPr>
        <p:txBody>
          <a:bodyPr wrap="square">
            <a:spAutoFit/>
          </a:bodyPr>
          <a:p>
            <a:pPr indent="0"/>
            <a:r>
              <a:rPr sz="2800" b="1">
                <a:latin typeface="华文仿宋" panose="02010600040101010101" charset="-122"/>
                <a:ea typeface="华文仿宋" panose="02010600040101010101" charset="-122"/>
                <a:cs typeface="华文仿宋" panose="02010600040101010101" charset="-122"/>
              </a:rPr>
              <a:t>水星没有大气，白天最高可达430</a:t>
            </a:r>
            <a:r>
              <a:rPr lang="en-US" sz="2800" b="1">
                <a:latin typeface="华文仿宋" panose="02010600040101010101" charset="-122"/>
                <a:ea typeface="华文仿宋" panose="02010600040101010101" charset="-122"/>
                <a:cs typeface="华文仿宋" panose="02010600040101010101" charset="-122"/>
              </a:rPr>
              <a:t>℃</a:t>
            </a:r>
            <a:r>
              <a:rPr sz="2800" b="1">
                <a:latin typeface="华文仿宋" panose="02010600040101010101" charset="-122"/>
                <a:ea typeface="华文仿宋" panose="02010600040101010101" charset="-122"/>
                <a:cs typeface="华文仿宋" panose="02010600040101010101" charset="-122"/>
              </a:rPr>
              <a:t>，晚上最低可低至 -190</a:t>
            </a:r>
            <a:r>
              <a:rPr lang="en-US" sz="2800" b="1">
                <a:latin typeface="华文仿宋" panose="02010600040101010101" charset="-122"/>
                <a:ea typeface="华文仿宋" panose="02010600040101010101" charset="-122"/>
                <a:cs typeface="华文仿宋" panose="02010600040101010101" charset="-122"/>
              </a:rPr>
              <a:t>℃</a:t>
            </a:r>
            <a:r>
              <a:rPr sz="2800" b="1">
                <a:latin typeface="华文仿宋" panose="02010600040101010101" charset="-122"/>
                <a:ea typeface="华文仿宋" panose="02010600040101010101" charset="-122"/>
                <a:cs typeface="华文仿宋" panose="02010600040101010101" charset="-122"/>
              </a:rPr>
              <a:t>。</a:t>
            </a:r>
            <a:endParaRPr sz="2800" b="1">
              <a:latin typeface="华文仿宋" panose="02010600040101010101" charset="-122"/>
              <a:ea typeface="华文仿宋" panose="02010600040101010101" charset="-122"/>
              <a:cs typeface="华文仿宋" panose="02010600040101010101" charset="-122"/>
            </a:endParaRPr>
          </a:p>
        </p:txBody>
      </p:sp>
      <p:grpSp>
        <p:nvGrpSpPr>
          <p:cNvPr id="8" name="组合 7"/>
          <p:cNvGrpSpPr/>
          <p:nvPr/>
        </p:nvGrpSpPr>
        <p:grpSpPr>
          <a:xfrm>
            <a:off x="158750" y="2677795"/>
            <a:ext cx="5937250" cy="3832225"/>
            <a:chOff x="250" y="4217"/>
            <a:chExt cx="9350" cy="6035"/>
          </a:xfrm>
        </p:grpSpPr>
        <p:pic>
          <p:nvPicPr>
            <p:cNvPr id="4" name="图片 3"/>
            <p:cNvPicPr/>
            <p:nvPr/>
          </p:nvPicPr>
          <p:blipFill>
            <a:blip r:embed="rId2"/>
            <a:srcRect t="10305" b="-28"/>
            <a:stretch>
              <a:fillRect/>
            </a:stretch>
          </p:blipFill>
          <p:spPr>
            <a:xfrm>
              <a:off x="250" y="4217"/>
              <a:ext cx="9350" cy="6035"/>
            </a:xfrm>
            <a:prstGeom prst="rect">
              <a:avLst/>
            </a:prstGeom>
          </p:spPr>
        </p:pic>
        <p:sp>
          <p:nvSpPr>
            <p:cNvPr id="5" name="矩形 4"/>
            <p:cNvSpPr/>
            <p:nvPr/>
          </p:nvSpPr>
          <p:spPr>
            <a:xfrm>
              <a:off x="6971" y="9628"/>
              <a:ext cx="2533" cy="624"/>
            </a:xfrm>
            <a:prstGeom prst="rect">
              <a:avLst/>
            </a:prstGeom>
            <a:solidFill>
              <a:srgbClr val="090806"/>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grpSp>
    </p:spTree>
    <p:custDataLst>
      <p:tags r:id="rId3"/>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5084445" y="224155"/>
            <a:ext cx="6096000" cy="768350"/>
          </a:xfrm>
          <a:prstGeom prst="rect">
            <a:avLst/>
          </a:prstGeom>
          <a:noFill/>
        </p:spPr>
        <p:txBody>
          <a:bodyPr wrap="square" rtlCol="0" anchor="t">
            <a:spAutoFit/>
          </a:bodyPr>
          <a:p>
            <a:pPr algn="ctr"/>
            <a:r>
              <a:rPr lang="zh-CN" altLang="en-US" sz="4400">
                <a:latin typeface="方正盛世楷书简体_粗" panose="02000000000000000000" charset="-122"/>
                <a:ea typeface="方正盛世楷书简体_粗" panose="02000000000000000000" charset="-122"/>
                <a:cs typeface="方正盛世楷书简体_粗" panose="02000000000000000000" charset="-122"/>
              </a:rPr>
              <a:t>金星</a:t>
            </a:r>
            <a:r>
              <a:rPr lang="en-US" altLang="zh-CN" sz="4400">
                <a:latin typeface="方正盛世楷书简体_粗" panose="02000000000000000000" charset="-122"/>
                <a:ea typeface="方正盛世楷书简体_粗" panose="02000000000000000000" charset="-122"/>
                <a:cs typeface="方正盛世楷书简体_粗" panose="02000000000000000000" charset="-122"/>
              </a:rPr>
              <a:t>——</a:t>
            </a:r>
            <a:r>
              <a:rPr lang="zh-CN" altLang="en-US" sz="4400">
                <a:latin typeface="方正盛世楷书简体_粗" panose="02000000000000000000" charset="-122"/>
                <a:ea typeface="方正盛世楷书简体_粗" panose="02000000000000000000" charset="-122"/>
                <a:cs typeface="方正盛世楷书简体_粗" panose="02000000000000000000" charset="-122"/>
              </a:rPr>
              <a:t>最亮、最热</a:t>
            </a:r>
            <a:endParaRPr lang="zh-CN" altLang="en-US" sz="4400">
              <a:latin typeface="方正盛世楷书简体_粗" panose="02000000000000000000" charset="-122"/>
              <a:ea typeface="方正盛世楷书简体_粗" panose="02000000000000000000" charset="-122"/>
              <a:cs typeface="方正盛世楷书简体_粗" panose="02000000000000000000" charset="-122"/>
            </a:endParaRPr>
          </a:p>
        </p:txBody>
      </p:sp>
      <p:graphicFrame>
        <p:nvGraphicFramePr>
          <p:cNvPr id="6" name="表格 5"/>
          <p:cNvGraphicFramePr/>
          <p:nvPr/>
        </p:nvGraphicFramePr>
        <p:xfrm>
          <a:off x="2580640" y="570230"/>
          <a:ext cx="0" cy="0"/>
        </p:xfrm>
        <a:graphic>
          <a:graphicData uri="http://schemas.openxmlformats.org/drawingml/2006/table">
            <a:tbl>
              <a:tblPr/>
              <a:tblGrid>
                <a:gridCol w="0"/>
                <a:gridCol w="0"/>
              </a:tblGrid>
              <a:tr h="0">
                <a:tc>
                  <a:txBody>
                    <a:bodyPr/>
                    <a:p>
                      <a:pPr indent="0">
                        <a:buNone/>
                      </a:pPr>
                      <a:endParaRPr lang="zh-CN" altLang="en-US" b="0"/>
                    </a:p>
                  </a:txBody>
                  <a:tcPr>
                    <a:lnL>
                      <a:noFill/>
                    </a:lnL>
                    <a:lnR>
                      <a:noFill/>
                    </a:lnR>
                    <a:lnT cap="flat">
                      <a:noFill/>
                    </a:lnT>
                    <a:lnB cap="flat">
                      <a:noFill/>
                    </a:lnB>
                    <a:lnTlToBr>
                      <a:noFill/>
                    </a:lnTlToBr>
                    <a:lnBlToTr>
                      <a:noFill/>
                    </a:lnBlToTr>
                    <a:noFill/>
                  </a:tcPr>
                </a:tc>
                <a:tc>
                  <a:txBody>
                    <a:bodyPr/>
                    <a:p>
                      <a:pPr>
                        <a:buNone/>
                      </a:pPr>
                      <a:endParaRPr lang="zh-CN" altLang="en-US"/>
                    </a:p>
                  </a:txBody>
                  <a:tcPr>
                    <a:lnL>
                      <a:noFill/>
                    </a:lnL>
                    <a:lnR>
                      <a:noFill/>
                    </a:lnR>
                    <a:lnT>
                      <a:noFill/>
                    </a:lnT>
                    <a:lnB cap="flat">
                      <a:noFill/>
                    </a:lnB>
                    <a:lnTlToBr>
                      <a:noFill/>
                    </a:lnTlToBr>
                    <a:lnBlToTr>
                      <a:noFill/>
                    </a:lnBlToTr>
                    <a:solidFill>
                      <a:srgbClr val="FFFFFF"/>
                    </a:solidFill>
                  </a:tcPr>
                </a:tc>
              </a:tr>
              <a:tr h="0">
                <a:tc>
                  <a:txBody>
                    <a:bodyPr/>
                    <a:p>
                      <a:pPr indent="0">
                        <a:buNone/>
                      </a:pPr>
                      <a:endParaRPr lang="zh-CN" altLang="en-US"/>
                    </a:p>
                  </a:txBody>
                  <a:tcPr>
                    <a:lnL>
                      <a:noFill/>
                    </a:lnL>
                    <a:lnR>
                      <a:noFill/>
                    </a:lnR>
                    <a:lnT cap="flat">
                      <a:noFill/>
                    </a:lnT>
                    <a:lnB cap="flat">
                      <a:noFill/>
                    </a:lnB>
                    <a:lnTlToBr>
                      <a:noFill/>
                    </a:lnTlToBr>
                    <a:lnBlToTr>
                      <a:noFill/>
                    </a:lnBlToTr>
                    <a:noFill/>
                  </a:tcPr>
                </a:tc>
                <a:tc>
                  <a:txBody>
                    <a:bodyPr/>
                    <a:p>
                      <a:pPr indent="0">
                        <a:buNone/>
                      </a:pPr>
                      <a:endParaRPr lang="zh-CN" altLang="en-US"/>
                    </a:p>
                  </a:txBody>
                  <a:tcPr>
                    <a:lnL>
                      <a:noFill/>
                    </a:lnL>
                    <a:lnR cap="flat">
                      <a:noFill/>
                    </a:lnR>
                    <a:lnT cap="flat">
                      <a:noFill/>
                    </a:lnT>
                    <a:lnB cap="flat">
                      <a:noFill/>
                    </a:lnB>
                    <a:lnTlToBr>
                      <a:noFill/>
                    </a:lnTlToBr>
                    <a:lnBlToTr>
                      <a:noFill/>
                    </a:lnBlToTr>
                    <a:noFill/>
                  </a:tcPr>
                </a:tc>
              </a:tr>
            </a:tbl>
          </a:graphicData>
        </a:graphic>
      </p:graphicFrame>
      <p:sp>
        <p:nvSpPr>
          <p:cNvPr id="100" name="文本框 99"/>
          <p:cNvSpPr txBox="1"/>
          <p:nvPr/>
        </p:nvSpPr>
        <p:spPr>
          <a:xfrm>
            <a:off x="5252085" y="1310640"/>
            <a:ext cx="6108065" cy="1753235"/>
          </a:xfrm>
          <a:prstGeom prst="rect">
            <a:avLst/>
          </a:prstGeom>
          <a:noFill/>
          <a:ln w="9525">
            <a:noFill/>
          </a:ln>
        </p:spPr>
        <p:txBody>
          <a:bodyPr wrap="square">
            <a:spAutoFit/>
          </a:bodyPr>
          <a:p>
            <a:pPr indent="0">
              <a:lnSpc>
                <a:spcPct val="150000"/>
              </a:lnSpc>
            </a:pPr>
            <a:r>
              <a:rPr sz="2400">
                <a:latin typeface="汉仪楷体简" panose="02010600000101010101" charset="-128"/>
                <a:ea typeface="汉仪楷体简" panose="02010600000101010101" charset="-128"/>
                <a:cs typeface="汉仪楷体简" panose="02010600000101010101" charset="-128"/>
              </a:rPr>
              <a:t>金星在中国古代称为太白星或启明</a:t>
            </a:r>
            <a:r>
              <a:rPr lang="zh-CN" sz="2400">
                <a:latin typeface="汉仪楷体简" panose="02010600000101010101" charset="-128"/>
                <a:ea typeface="汉仪楷体简" panose="02010600000101010101" charset="-128"/>
                <a:cs typeface="汉仪楷体简" panose="02010600000101010101" charset="-128"/>
              </a:rPr>
              <a:t>星。96%都是二氧化碳，由于温室效应，其表面的平均温度高达462 </a:t>
            </a:r>
            <a:r>
              <a:rPr lang="en-US" altLang="zh-CN" sz="2400">
                <a:latin typeface="汉仪楷体简" panose="02010600000101010101" charset="-128"/>
                <a:ea typeface="汉仪楷体简" panose="02010600000101010101" charset="-128"/>
                <a:cs typeface="汉仪楷体简" panose="02010600000101010101" charset="-128"/>
              </a:rPr>
              <a:t>℃</a:t>
            </a:r>
            <a:r>
              <a:rPr lang="zh-CN" sz="2400">
                <a:latin typeface="汉仪楷体简" panose="02010600000101010101" charset="-128"/>
                <a:ea typeface="汉仪楷体简" panose="02010600000101010101" charset="-128"/>
                <a:cs typeface="汉仪楷体简" panose="02010600000101010101" charset="-128"/>
              </a:rPr>
              <a:t>，是太阳系中</a:t>
            </a:r>
            <a:r>
              <a:rPr lang="zh-CN" sz="2400">
                <a:solidFill>
                  <a:srgbClr val="FF0000"/>
                </a:solidFill>
                <a:latin typeface="汉仪楷体简" panose="02010600000101010101" charset="-128"/>
                <a:ea typeface="汉仪楷体简" panose="02010600000101010101" charset="-128"/>
                <a:cs typeface="汉仪楷体简" panose="02010600000101010101" charset="-128"/>
              </a:rPr>
              <a:t>最热的行星</a:t>
            </a:r>
            <a:r>
              <a:rPr lang="zh-CN" sz="2400">
                <a:latin typeface="汉仪楷体简" panose="02010600000101010101" charset="-128"/>
                <a:ea typeface="汉仪楷体简" panose="02010600000101010101" charset="-128"/>
                <a:cs typeface="汉仪楷体简" panose="02010600000101010101" charset="-128"/>
              </a:rPr>
              <a:t>。</a:t>
            </a:r>
            <a:endParaRPr lang="zh-CN" sz="2400">
              <a:latin typeface="汉仪楷体简" panose="02010600000101010101" charset="-128"/>
              <a:ea typeface="汉仪楷体简" panose="02010600000101010101" charset="-128"/>
              <a:cs typeface="汉仪楷体简" panose="02010600000101010101" charset="-128"/>
            </a:endParaRPr>
          </a:p>
        </p:txBody>
      </p:sp>
      <p:pic>
        <p:nvPicPr>
          <p:cNvPr id="3" name="图片 2"/>
          <p:cNvPicPr/>
          <p:nvPr/>
        </p:nvPicPr>
        <p:blipFill>
          <a:blip r:embed="rId1"/>
          <a:stretch>
            <a:fillRect/>
          </a:stretch>
        </p:blipFill>
        <p:spPr>
          <a:xfrm>
            <a:off x="458470" y="845185"/>
            <a:ext cx="4244975" cy="5865495"/>
          </a:xfrm>
          <a:prstGeom prst="rect">
            <a:avLst/>
          </a:prstGeom>
        </p:spPr>
      </p:pic>
      <p:pic>
        <p:nvPicPr>
          <p:cNvPr id="5" name="图片 4"/>
          <p:cNvPicPr>
            <a:picLocks noChangeAspect="1"/>
          </p:cNvPicPr>
          <p:nvPr/>
        </p:nvPicPr>
        <p:blipFill>
          <a:blip r:embed="rId2"/>
          <a:stretch>
            <a:fillRect/>
          </a:stretch>
        </p:blipFill>
        <p:spPr>
          <a:xfrm>
            <a:off x="3267710" y="4378960"/>
            <a:ext cx="3093085" cy="2331720"/>
          </a:xfrm>
          <a:prstGeom prst="rect">
            <a:avLst/>
          </a:prstGeom>
        </p:spPr>
      </p:pic>
      <p:pic>
        <p:nvPicPr>
          <p:cNvPr id="4" name="图片 3"/>
          <p:cNvPicPr/>
          <p:nvPr/>
        </p:nvPicPr>
        <p:blipFill>
          <a:blip r:embed="rId3"/>
          <a:stretch>
            <a:fillRect/>
          </a:stretch>
        </p:blipFill>
        <p:spPr>
          <a:xfrm>
            <a:off x="6639560" y="3299460"/>
            <a:ext cx="5113655" cy="3334385"/>
          </a:xfrm>
          <a:prstGeom prst="rect">
            <a:avLst/>
          </a:prstGeom>
        </p:spPr>
      </p:pic>
    </p:spTree>
    <p:custDataLst>
      <p:tags r:id="rId4"/>
    </p:custData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840740" y="363220"/>
            <a:ext cx="7586345" cy="1445260"/>
          </a:xfrm>
          <a:prstGeom prst="rect">
            <a:avLst/>
          </a:prstGeom>
          <a:noFill/>
        </p:spPr>
        <p:txBody>
          <a:bodyPr wrap="square" rtlCol="0" anchor="t">
            <a:spAutoFit/>
          </a:bodyPr>
          <a:p>
            <a:pPr algn="ctr"/>
            <a:r>
              <a:rPr lang="zh-CN" altLang="en-US" sz="4400">
                <a:latin typeface="方正盛世楷书简体_粗" panose="02000000000000000000" charset="-122"/>
                <a:ea typeface="方正盛世楷书简体_粗" panose="02000000000000000000" charset="-122"/>
                <a:cs typeface="方正盛世楷书简体_粗" panose="02000000000000000000" charset="-122"/>
              </a:rPr>
              <a:t>火星</a:t>
            </a:r>
            <a:r>
              <a:rPr lang="en-US" altLang="zh-CN" sz="4400">
                <a:latin typeface="方正盛世楷书简体_粗" panose="02000000000000000000" charset="-122"/>
                <a:ea typeface="方正盛世楷书简体_粗" panose="02000000000000000000" charset="-122"/>
                <a:cs typeface="方正盛世楷书简体_粗" panose="02000000000000000000" charset="-122"/>
              </a:rPr>
              <a:t>——</a:t>
            </a:r>
            <a:r>
              <a:rPr lang="zh-CN" altLang="en-US" sz="4400">
                <a:latin typeface="方正盛世楷书简体_粗" panose="02000000000000000000" charset="-122"/>
                <a:ea typeface="方正盛世楷书简体_粗" panose="02000000000000000000" charset="-122"/>
                <a:cs typeface="方正盛世楷书简体_粗" panose="02000000000000000000" charset="-122"/>
              </a:rPr>
              <a:t>离地球最近，亮度和位置变化诡异、呈火红色</a:t>
            </a:r>
            <a:endParaRPr lang="zh-CN" altLang="en-US" sz="4400">
              <a:latin typeface="方正盛世楷书简体_粗" panose="02000000000000000000" charset="-122"/>
              <a:ea typeface="方正盛世楷书简体_粗" panose="02000000000000000000" charset="-122"/>
              <a:cs typeface="方正盛世楷书简体_粗" panose="02000000000000000000" charset="-122"/>
            </a:endParaRPr>
          </a:p>
        </p:txBody>
      </p:sp>
      <p:graphicFrame>
        <p:nvGraphicFramePr>
          <p:cNvPr id="6" name="表格 5"/>
          <p:cNvGraphicFramePr/>
          <p:nvPr/>
        </p:nvGraphicFramePr>
        <p:xfrm>
          <a:off x="2292985" y="570230"/>
          <a:ext cx="287655" cy="731520"/>
        </p:xfrm>
        <a:graphic>
          <a:graphicData uri="http://schemas.openxmlformats.org/drawingml/2006/table">
            <a:tbl>
              <a:tblPr/>
              <a:tblGrid>
                <a:gridCol w="287655"/>
                <a:gridCol w="0"/>
              </a:tblGrid>
              <a:tr h="0">
                <a:tc>
                  <a:txBody>
                    <a:bodyPr/>
                    <a:p>
                      <a:pPr indent="0">
                        <a:buNone/>
                      </a:pPr>
                      <a:endParaRPr lang="zh-CN" altLang="en-US" b="0"/>
                    </a:p>
                  </a:txBody>
                  <a:tcPr>
                    <a:lnL>
                      <a:noFill/>
                    </a:lnL>
                    <a:lnR>
                      <a:noFill/>
                    </a:lnR>
                    <a:lnT cap="flat">
                      <a:noFill/>
                    </a:lnT>
                    <a:lnB cap="flat">
                      <a:noFill/>
                    </a:lnB>
                    <a:lnTlToBr>
                      <a:noFill/>
                    </a:lnTlToBr>
                    <a:lnBlToTr>
                      <a:noFill/>
                    </a:lnBlToTr>
                    <a:noFill/>
                  </a:tcPr>
                </a:tc>
                <a:tc>
                  <a:txBody>
                    <a:bodyPr/>
                    <a:p>
                      <a:pPr>
                        <a:buNone/>
                      </a:pPr>
                      <a:endParaRPr lang="zh-CN" altLang="en-US"/>
                    </a:p>
                  </a:txBody>
                  <a:tcPr>
                    <a:lnL>
                      <a:noFill/>
                    </a:lnL>
                    <a:lnR>
                      <a:noFill/>
                    </a:lnR>
                    <a:lnT>
                      <a:noFill/>
                    </a:lnT>
                    <a:lnB cap="flat">
                      <a:noFill/>
                    </a:lnB>
                    <a:lnTlToBr>
                      <a:noFill/>
                    </a:lnTlToBr>
                    <a:lnBlToTr>
                      <a:noFill/>
                    </a:lnBlToTr>
                    <a:solidFill>
                      <a:srgbClr val="FFFFFF"/>
                    </a:solidFill>
                  </a:tcPr>
                </a:tc>
              </a:tr>
              <a:tr h="0">
                <a:tc>
                  <a:txBody>
                    <a:bodyPr/>
                    <a:p>
                      <a:pPr indent="0">
                        <a:buNone/>
                      </a:pPr>
                      <a:endParaRPr lang="zh-CN" altLang="en-US"/>
                    </a:p>
                  </a:txBody>
                  <a:tcPr>
                    <a:lnL>
                      <a:noFill/>
                    </a:lnL>
                    <a:lnR>
                      <a:noFill/>
                    </a:lnR>
                    <a:lnT cap="flat">
                      <a:noFill/>
                    </a:lnT>
                    <a:lnB cap="flat">
                      <a:noFill/>
                    </a:lnB>
                    <a:lnTlToBr>
                      <a:noFill/>
                    </a:lnTlToBr>
                    <a:lnBlToTr>
                      <a:noFill/>
                    </a:lnBlToTr>
                    <a:noFill/>
                  </a:tcPr>
                </a:tc>
                <a:tc>
                  <a:txBody>
                    <a:bodyPr/>
                    <a:p>
                      <a:pPr indent="0">
                        <a:buNone/>
                      </a:pPr>
                      <a:endParaRPr lang="zh-CN" altLang="en-US"/>
                    </a:p>
                  </a:txBody>
                  <a:tcPr>
                    <a:lnL>
                      <a:noFill/>
                    </a:lnL>
                    <a:lnR cap="flat">
                      <a:noFill/>
                    </a:lnR>
                    <a:lnT cap="flat">
                      <a:noFill/>
                    </a:lnT>
                    <a:lnB cap="flat">
                      <a:noFill/>
                    </a:lnB>
                    <a:lnTlToBr>
                      <a:noFill/>
                    </a:lnTlToBr>
                    <a:lnBlToTr>
                      <a:noFill/>
                    </a:lnBlToTr>
                    <a:noFill/>
                  </a:tcPr>
                </a:tc>
              </a:tr>
            </a:tbl>
          </a:graphicData>
        </a:graphic>
      </p:graphicFrame>
      <p:pic>
        <p:nvPicPr>
          <p:cNvPr id="7" name="图片 6" descr="C:/Users/asus/Desktop/新建文件夹/图片6.png图片6"/>
          <p:cNvPicPr/>
          <p:nvPr/>
        </p:nvPicPr>
        <p:blipFill>
          <a:blip r:embed="rId1"/>
          <a:srcRect t="3236" b="3236"/>
          <a:stretch>
            <a:fillRect/>
          </a:stretch>
        </p:blipFill>
        <p:spPr>
          <a:xfrm>
            <a:off x="7964805" y="2945130"/>
            <a:ext cx="4026535" cy="3467100"/>
          </a:xfrm>
          <a:prstGeom prst="rect">
            <a:avLst/>
          </a:prstGeom>
          <a:noFill/>
          <a:ln w="9525">
            <a:noFill/>
          </a:ln>
        </p:spPr>
      </p:pic>
      <p:sp>
        <p:nvSpPr>
          <p:cNvPr id="100" name="文本框 99"/>
          <p:cNvSpPr txBox="1"/>
          <p:nvPr/>
        </p:nvSpPr>
        <p:spPr>
          <a:xfrm>
            <a:off x="913130" y="1955165"/>
            <a:ext cx="7440930" cy="645160"/>
          </a:xfrm>
          <a:prstGeom prst="rect">
            <a:avLst/>
          </a:prstGeom>
          <a:noFill/>
          <a:ln w="9525">
            <a:noFill/>
          </a:ln>
        </p:spPr>
        <p:txBody>
          <a:bodyPr wrap="square">
            <a:spAutoFit/>
          </a:bodyPr>
          <a:p>
            <a:pPr indent="0">
              <a:lnSpc>
                <a:spcPct val="150000"/>
              </a:lnSpc>
            </a:pPr>
            <a:r>
              <a:rPr lang="zh-CN" sz="2400">
                <a:latin typeface="汉仪楷体简" panose="02010600000101010101" charset="-128"/>
                <a:ea typeface="汉仪楷体简" panose="02010600000101010101" charset="-128"/>
                <a:cs typeface="华文仿宋" panose="02010600040101010101" charset="-122"/>
              </a:rPr>
              <a:t>古人</a:t>
            </a:r>
            <a:r>
              <a:rPr sz="2400">
                <a:latin typeface="汉仪楷体简" panose="02010600000101010101" charset="-128"/>
                <a:ea typeface="汉仪楷体简" panose="02010600000101010101" charset="-128"/>
                <a:cs typeface="华文仿宋" panose="02010600040101010101" charset="-122"/>
              </a:rPr>
              <a:t>称之为荧惑</a:t>
            </a:r>
            <a:r>
              <a:rPr lang="zh-CN" sz="2400">
                <a:latin typeface="汉仪楷体简" panose="02010600000101010101" charset="-128"/>
                <a:ea typeface="宋体" panose="02010600030101010101" pitchFamily="2" charset="-122"/>
                <a:cs typeface="华文仿宋" panose="02010600040101010101" charset="-122"/>
              </a:rPr>
              <a:t>，</a:t>
            </a:r>
            <a:r>
              <a:rPr sz="2400">
                <a:latin typeface="汉仪楷体简" panose="02010600000101010101" charset="-128"/>
                <a:ea typeface="汉仪楷体简" panose="02010600000101010101" charset="-128"/>
                <a:cs typeface="华文仿宋" panose="02010600040101010101" charset="-122"/>
              </a:rPr>
              <a:t>以二氧化碳为主，既</a:t>
            </a:r>
            <a:r>
              <a:rPr sz="2400">
                <a:solidFill>
                  <a:srgbClr val="FF0000"/>
                </a:solidFill>
                <a:latin typeface="汉仪楷体简" panose="02010600000101010101" charset="-128"/>
                <a:ea typeface="汉仪楷体简" panose="02010600000101010101" charset="-128"/>
                <a:cs typeface="华文仿宋" panose="02010600040101010101" charset="-122"/>
              </a:rPr>
              <a:t>稀薄又寒冷</a:t>
            </a:r>
            <a:r>
              <a:rPr lang="zh-CN" sz="2400">
                <a:latin typeface="汉仪楷体简" panose="02010600000101010101" charset="-128"/>
                <a:ea typeface="汉仪楷体简" panose="02010600000101010101" charset="-128"/>
                <a:cs typeface="华文仿宋" panose="02010600040101010101" charset="-122"/>
              </a:rPr>
              <a:t>。</a:t>
            </a:r>
            <a:endParaRPr lang="zh-CN" sz="2400">
              <a:latin typeface="汉仪楷体简" panose="02010600000101010101" charset="-128"/>
              <a:ea typeface="汉仪楷体简" panose="02010600000101010101" charset="-128"/>
              <a:cs typeface="华文仿宋" panose="02010600040101010101" charset="-122"/>
            </a:endParaRPr>
          </a:p>
        </p:txBody>
      </p:sp>
      <p:pic>
        <p:nvPicPr>
          <p:cNvPr id="3" name="图片 2" descr="C:/Users/asus/Desktop/新建文件夹/图片7.png图片7"/>
          <p:cNvPicPr/>
          <p:nvPr/>
        </p:nvPicPr>
        <p:blipFill>
          <a:blip r:embed="rId2"/>
          <a:srcRect l="-697" t="-2132" r="-452" b="10104"/>
          <a:stretch>
            <a:fillRect/>
          </a:stretch>
        </p:blipFill>
        <p:spPr>
          <a:xfrm>
            <a:off x="8902700" y="708660"/>
            <a:ext cx="3029585" cy="1807845"/>
          </a:xfrm>
          <a:prstGeom prst="rect">
            <a:avLst/>
          </a:prstGeom>
          <a:noFill/>
          <a:ln w="9525">
            <a:noFill/>
          </a:ln>
        </p:spPr>
      </p:pic>
      <p:pic>
        <p:nvPicPr>
          <p:cNvPr id="4" name="图片 3"/>
          <p:cNvPicPr/>
          <p:nvPr/>
        </p:nvPicPr>
        <p:blipFill>
          <a:blip r:embed="rId3"/>
          <a:srcRect b="19061"/>
          <a:stretch>
            <a:fillRect/>
          </a:stretch>
        </p:blipFill>
        <p:spPr>
          <a:xfrm>
            <a:off x="508635" y="2984500"/>
            <a:ext cx="7166610" cy="3427095"/>
          </a:xfrm>
          <a:prstGeom prst="rect">
            <a:avLst/>
          </a:prstGeom>
        </p:spPr>
      </p:pic>
      <p:sp>
        <p:nvSpPr>
          <p:cNvPr id="5" name="文本框 4"/>
          <p:cNvSpPr txBox="1"/>
          <p:nvPr/>
        </p:nvSpPr>
        <p:spPr>
          <a:xfrm>
            <a:off x="508635" y="6412230"/>
            <a:ext cx="7075170" cy="337185"/>
          </a:xfrm>
          <a:prstGeom prst="rect">
            <a:avLst/>
          </a:prstGeom>
        </p:spPr>
        <p:txBody>
          <a:bodyPr wrap="square">
            <a:spAutoFit/>
          </a:bodyPr>
          <a:p>
            <a:pPr marL="0" indent="0" algn="ctr"/>
            <a:r>
              <a:rPr lang="en-US" altLang="zh-CN" sz="1600" b="0" i="0">
                <a:solidFill>
                  <a:srgbClr val="808080"/>
                </a:solidFill>
                <a:latin typeface="汉仪楷体简" panose="02010600000101010101" charset="-128"/>
                <a:ea typeface="汉仪楷体简" panose="02010600000101010101" charset="-128"/>
                <a:cs typeface="汉仪楷体简" panose="02010600000101010101" charset="-128"/>
              </a:rPr>
              <a:t>2020</a:t>
            </a:r>
            <a:r>
              <a:rPr lang="zh-CN" altLang="en-US" sz="1600" b="0" i="0">
                <a:solidFill>
                  <a:srgbClr val="808080"/>
                </a:solidFill>
                <a:latin typeface="汉仪楷体简" panose="02010600000101010101" charset="-128"/>
                <a:ea typeface="汉仪楷体简" panose="02010600000101010101" charset="-128"/>
                <a:cs typeface="汉仪楷体简" panose="02010600000101010101" charset="-128"/>
              </a:rPr>
              <a:t>年</a:t>
            </a:r>
            <a:r>
              <a:rPr lang="en-US" altLang="zh-CN" sz="1600" b="0" i="0">
                <a:solidFill>
                  <a:srgbClr val="808080"/>
                </a:solidFill>
                <a:latin typeface="汉仪楷体简" panose="02010600000101010101" charset="-128"/>
                <a:ea typeface="汉仪楷体简" panose="02010600000101010101" charset="-128"/>
                <a:cs typeface="汉仪楷体简" panose="02010600000101010101" charset="-128"/>
              </a:rPr>
              <a:t>3</a:t>
            </a:r>
            <a:r>
              <a:rPr lang="zh-CN" altLang="en-US" sz="1600" b="0" i="0">
                <a:solidFill>
                  <a:srgbClr val="808080"/>
                </a:solidFill>
                <a:latin typeface="汉仪楷体简" panose="02010600000101010101" charset="-128"/>
                <a:ea typeface="汉仪楷体简" panose="02010600000101010101" charset="-128"/>
                <a:cs typeface="汉仪楷体简" panose="02010600000101010101" charset="-128"/>
              </a:rPr>
              <a:t>月</a:t>
            </a:r>
            <a:r>
              <a:rPr lang="en-US" altLang="zh-CN" sz="1600" b="0" i="0">
                <a:solidFill>
                  <a:srgbClr val="808080"/>
                </a:solidFill>
                <a:latin typeface="汉仪楷体简" panose="02010600000101010101" charset="-128"/>
                <a:ea typeface="汉仪楷体简" panose="02010600000101010101" charset="-128"/>
                <a:cs typeface="汉仪楷体简" panose="02010600000101010101" charset="-128"/>
              </a:rPr>
              <a:t>28</a:t>
            </a:r>
            <a:r>
              <a:rPr lang="zh-CN" altLang="en-US" sz="1600" b="0" i="0">
                <a:solidFill>
                  <a:srgbClr val="808080"/>
                </a:solidFill>
                <a:latin typeface="汉仪楷体简" panose="02010600000101010101" charset="-128"/>
                <a:ea typeface="汉仪楷体简" panose="02010600000101010101" charset="-128"/>
                <a:cs typeface="汉仪楷体简" panose="02010600000101010101" charset="-128"/>
              </a:rPr>
              <a:t>日在四川贡嘎山拍摄的金星、火星和土星相伴。（戴建峰摄）</a:t>
            </a:r>
            <a:endParaRPr lang="zh-CN" altLang="en-US" sz="1600" b="0" i="0">
              <a:solidFill>
                <a:srgbClr val="808080"/>
              </a:solidFill>
              <a:latin typeface="汉仪楷体简" panose="02010600000101010101" charset="-128"/>
              <a:ea typeface="汉仪楷体简" panose="02010600000101010101" charset="-128"/>
              <a:cs typeface="汉仪楷体简" panose="02010600000101010101" charset="-128"/>
            </a:endParaRPr>
          </a:p>
        </p:txBody>
      </p:sp>
    </p:spTree>
    <p:custDataLst>
      <p:tags r:id="rId4"/>
    </p:custData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2811145" y="392430"/>
            <a:ext cx="8411845" cy="768350"/>
          </a:xfrm>
          <a:prstGeom prst="rect">
            <a:avLst/>
          </a:prstGeom>
          <a:noFill/>
        </p:spPr>
        <p:txBody>
          <a:bodyPr wrap="square" rtlCol="0" anchor="t">
            <a:spAutoFit/>
          </a:bodyPr>
          <a:p>
            <a:pPr algn="ctr"/>
            <a:r>
              <a:rPr lang="zh-CN" altLang="en-US" sz="4400">
                <a:latin typeface="方正盛世楷书简体_粗" panose="02000000000000000000" charset="-122"/>
                <a:ea typeface="方正盛世楷书简体_粗" panose="02000000000000000000" charset="-122"/>
                <a:cs typeface="方正盛世楷书简体_粗" panose="02000000000000000000" charset="-122"/>
              </a:rPr>
              <a:t>木星</a:t>
            </a:r>
            <a:r>
              <a:rPr lang="en-US" altLang="zh-CN" sz="4400">
                <a:latin typeface="方正盛世楷书简体_粗" panose="02000000000000000000" charset="-122"/>
                <a:ea typeface="方正盛世楷书简体_粗" panose="02000000000000000000" charset="-122"/>
                <a:cs typeface="方正盛世楷书简体_粗" panose="02000000000000000000" charset="-122"/>
              </a:rPr>
              <a:t>——</a:t>
            </a:r>
            <a:r>
              <a:rPr lang="zh-CN" altLang="en-US" sz="4400">
                <a:latin typeface="方正盛世楷书简体_粗" panose="02000000000000000000" charset="-122"/>
                <a:ea typeface="方正盛世楷书简体_粗" panose="02000000000000000000" charset="-122"/>
                <a:cs typeface="方正盛世楷书简体_粗" panose="02000000000000000000" charset="-122"/>
              </a:rPr>
              <a:t>质量最大、呈木青色</a:t>
            </a:r>
            <a:endParaRPr lang="zh-CN" altLang="en-US" sz="4400">
              <a:latin typeface="方正盛世楷书简体_粗" panose="02000000000000000000" charset="-122"/>
              <a:ea typeface="方正盛世楷书简体_粗" panose="02000000000000000000" charset="-122"/>
              <a:cs typeface="方正盛世楷书简体_粗" panose="02000000000000000000" charset="-122"/>
            </a:endParaRPr>
          </a:p>
        </p:txBody>
      </p:sp>
      <p:graphicFrame>
        <p:nvGraphicFramePr>
          <p:cNvPr id="6" name="表格 5"/>
          <p:cNvGraphicFramePr/>
          <p:nvPr/>
        </p:nvGraphicFramePr>
        <p:xfrm>
          <a:off x="2580640" y="570230"/>
          <a:ext cx="0" cy="0"/>
        </p:xfrm>
        <a:graphic>
          <a:graphicData uri="http://schemas.openxmlformats.org/drawingml/2006/table">
            <a:tbl>
              <a:tblPr/>
              <a:tblGrid>
                <a:gridCol w="0"/>
                <a:gridCol w="0"/>
              </a:tblGrid>
              <a:tr h="0">
                <a:tc>
                  <a:txBody>
                    <a:bodyPr/>
                    <a:p>
                      <a:pPr indent="0">
                        <a:buNone/>
                      </a:pPr>
                      <a:endParaRPr lang="zh-CN" altLang="en-US" b="0"/>
                    </a:p>
                  </a:txBody>
                  <a:tcPr>
                    <a:lnL>
                      <a:noFill/>
                    </a:lnL>
                    <a:lnR>
                      <a:noFill/>
                    </a:lnR>
                    <a:lnT cap="flat">
                      <a:noFill/>
                    </a:lnT>
                    <a:lnB cap="flat">
                      <a:noFill/>
                    </a:lnB>
                    <a:lnTlToBr>
                      <a:noFill/>
                    </a:lnTlToBr>
                    <a:lnBlToTr>
                      <a:noFill/>
                    </a:lnBlToTr>
                    <a:noFill/>
                  </a:tcPr>
                </a:tc>
                <a:tc>
                  <a:txBody>
                    <a:bodyPr/>
                    <a:p>
                      <a:pPr>
                        <a:buNone/>
                      </a:pPr>
                      <a:endParaRPr lang="zh-CN" altLang="en-US"/>
                    </a:p>
                  </a:txBody>
                  <a:tcPr>
                    <a:lnL>
                      <a:noFill/>
                    </a:lnL>
                    <a:lnR>
                      <a:noFill/>
                    </a:lnR>
                    <a:lnT>
                      <a:noFill/>
                    </a:lnT>
                    <a:lnB cap="flat">
                      <a:noFill/>
                    </a:lnB>
                    <a:lnTlToBr>
                      <a:noFill/>
                    </a:lnTlToBr>
                    <a:lnBlToTr>
                      <a:noFill/>
                    </a:lnBlToTr>
                    <a:solidFill>
                      <a:srgbClr val="FFFFFF"/>
                    </a:solidFill>
                  </a:tcPr>
                </a:tc>
              </a:tr>
              <a:tr h="0">
                <a:tc>
                  <a:txBody>
                    <a:bodyPr/>
                    <a:p>
                      <a:pPr indent="0">
                        <a:buNone/>
                      </a:pPr>
                      <a:endParaRPr lang="zh-CN" altLang="en-US"/>
                    </a:p>
                  </a:txBody>
                  <a:tcPr>
                    <a:lnL>
                      <a:noFill/>
                    </a:lnL>
                    <a:lnR>
                      <a:noFill/>
                    </a:lnR>
                    <a:lnT cap="flat">
                      <a:noFill/>
                    </a:lnT>
                    <a:lnB cap="flat">
                      <a:noFill/>
                    </a:lnB>
                    <a:lnTlToBr>
                      <a:noFill/>
                    </a:lnTlToBr>
                    <a:lnBlToTr>
                      <a:noFill/>
                    </a:lnBlToTr>
                    <a:noFill/>
                  </a:tcPr>
                </a:tc>
                <a:tc>
                  <a:txBody>
                    <a:bodyPr/>
                    <a:p>
                      <a:pPr indent="0">
                        <a:buNone/>
                      </a:pPr>
                      <a:endParaRPr lang="zh-CN" altLang="en-US"/>
                    </a:p>
                  </a:txBody>
                  <a:tcPr>
                    <a:lnL>
                      <a:noFill/>
                    </a:lnL>
                    <a:lnR cap="flat">
                      <a:noFill/>
                    </a:lnR>
                    <a:lnT cap="flat">
                      <a:noFill/>
                    </a:lnT>
                    <a:lnB cap="flat">
                      <a:noFill/>
                    </a:lnB>
                    <a:lnTlToBr>
                      <a:noFill/>
                    </a:lnTlToBr>
                    <a:lnBlToTr>
                      <a:noFill/>
                    </a:lnBlToTr>
                    <a:noFill/>
                  </a:tcPr>
                </a:tc>
              </a:tr>
            </a:tbl>
          </a:graphicData>
        </a:graphic>
      </p:graphicFrame>
      <p:pic>
        <p:nvPicPr>
          <p:cNvPr id="7" name="图片 6" descr="C:/Users/asus/Desktop/新建文件夹/图片8.png图片8"/>
          <p:cNvPicPr/>
          <p:nvPr/>
        </p:nvPicPr>
        <p:blipFill>
          <a:blip r:embed="rId1"/>
          <a:srcRect l="3583" r="3583"/>
          <a:stretch>
            <a:fillRect/>
          </a:stretch>
        </p:blipFill>
        <p:spPr>
          <a:xfrm>
            <a:off x="6965950" y="2126615"/>
            <a:ext cx="4257040" cy="4053840"/>
          </a:xfrm>
          <a:prstGeom prst="rect">
            <a:avLst/>
          </a:prstGeom>
          <a:noFill/>
          <a:ln w="9525">
            <a:noFill/>
          </a:ln>
        </p:spPr>
      </p:pic>
      <p:sp>
        <p:nvSpPr>
          <p:cNvPr id="100" name="文本框 99"/>
          <p:cNvSpPr txBox="1"/>
          <p:nvPr/>
        </p:nvSpPr>
        <p:spPr>
          <a:xfrm>
            <a:off x="687070" y="1301750"/>
            <a:ext cx="5429250" cy="1198880"/>
          </a:xfrm>
          <a:prstGeom prst="rect">
            <a:avLst/>
          </a:prstGeom>
          <a:noFill/>
          <a:ln w="9525">
            <a:noFill/>
          </a:ln>
        </p:spPr>
        <p:txBody>
          <a:bodyPr wrap="square">
            <a:spAutoFit/>
          </a:bodyPr>
          <a:p>
            <a:pPr indent="0">
              <a:lnSpc>
                <a:spcPct val="150000"/>
              </a:lnSpc>
            </a:pPr>
            <a:r>
              <a:rPr sz="2400">
                <a:latin typeface="汉仪楷体简" panose="02010600000101010101" charset="-128"/>
                <a:ea typeface="汉仪楷体简" panose="02010600000101010101" charset="-128"/>
                <a:cs typeface="汉仪楷体简" panose="02010600000101010101" charset="-128"/>
              </a:rPr>
              <a:t>木星质量是其他行星质量总和的</a:t>
            </a:r>
            <a:r>
              <a:rPr sz="2400">
                <a:solidFill>
                  <a:srgbClr val="FF0000"/>
                </a:solidFill>
                <a:latin typeface="汉仪楷体简" panose="02010600000101010101" charset="-128"/>
                <a:ea typeface="汉仪楷体简" panose="02010600000101010101" charset="-128"/>
                <a:cs typeface="汉仪楷体简" panose="02010600000101010101" charset="-128"/>
              </a:rPr>
              <a:t>2.5倍</a:t>
            </a:r>
            <a:r>
              <a:rPr lang="zh-CN" sz="2400">
                <a:solidFill>
                  <a:schemeClr val="tx1"/>
                </a:solidFill>
                <a:latin typeface="汉仪楷体简" panose="02010600000101010101" charset="-128"/>
                <a:ea typeface="汉仪楷体简" panose="02010600000101010101" charset="-128"/>
                <a:cs typeface="汉仪楷体简" panose="02010600000101010101" charset="-128"/>
              </a:rPr>
              <a:t>，公转</a:t>
            </a:r>
            <a:r>
              <a:rPr lang="en-US" altLang="zh-CN" sz="2400">
                <a:solidFill>
                  <a:schemeClr val="tx1"/>
                </a:solidFill>
                <a:latin typeface="汉仪楷体简" panose="02010600000101010101" charset="-128"/>
                <a:ea typeface="汉仪楷体简" panose="02010600000101010101" charset="-128"/>
                <a:cs typeface="汉仪楷体简" panose="02010600000101010101" charset="-128"/>
              </a:rPr>
              <a:t>12</a:t>
            </a:r>
            <a:r>
              <a:rPr lang="zh-CN" altLang="en-US" sz="2400">
                <a:solidFill>
                  <a:schemeClr val="tx1"/>
                </a:solidFill>
                <a:latin typeface="汉仪楷体简" panose="02010600000101010101" charset="-128"/>
                <a:ea typeface="汉仪楷体简" panose="02010600000101010101" charset="-128"/>
                <a:cs typeface="汉仪楷体简" panose="02010600000101010101" charset="-128"/>
              </a:rPr>
              <a:t>年，故又称为岁星。</a:t>
            </a:r>
            <a:endParaRPr sz="2400">
              <a:solidFill>
                <a:schemeClr val="tx1"/>
              </a:solidFill>
              <a:latin typeface="汉仪楷体简" panose="02010600000101010101" charset="-128"/>
              <a:ea typeface="汉仪楷体简" panose="02010600000101010101" charset="-128"/>
              <a:cs typeface="汉仪楷体简" panose="02010600000101010101" charset="-128"/>
            </a:endParaRPr>
          </a:p>
        </p:txBody>
      </p:sp>
      <p:pic>
        <p:nvPicPr>
          <p:cNvPr id="3" name="图片 2"/>
          <p:cNvPicPr/>
          <p:nvPr/>
        </p:nvPicPr>
        <p:blipFill>
          <a:blip r:embed="rId2"/>
          <a:stretch>
            <a:fillRect/>
          </a:stretch>
        </p:blipFill>
        <p:spPr>
          <a:xfrm>
            <a:off x="558165" y="2659380"/>
            <a:ext cx="5901690" cy="3521075"/>
          </a:xfrm>
          <a:prstGeom prst="rect">
            <a:avLst/>
          </a:prstGeom>
        </p:spPr>
      </p:pic>
    </p:spTree>
    <p:custDataLst>
      <p:tags r:id="rId3"/>
    </p:custData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1887855" y="392430"/>
            <a:ext cx="8240395" cy="768350"/>
          </a:xfrm>
          <a:prstGeom prst="rect">
            <a:avLst/>
          </a:prstGeom>
          <a:noFill/>
        </p:spPr>
        <p:txBody>
          <a:bodyPr wrap="square" rtlCol="0" anchor="t">
            <a:spAutoFit/>
          </a:bodyPr>
          <a:p>
            <a:pPr algn="ctr"/>
            <a:r>
              <a:rPr lang="zh-CN" altLang="en-US" sz="4400">
                <a:latin typeface="方正盛世楷书简体_粗" panose="02000000000000000000" charset="-122"/>
                <a:ea typeface="方正盛世楷书简体_粗" panose="02000000000000000000" charset="-122"/>
                <a:cs typeface="方正盛世楷书简体_粗" panose="02000000000000000000" charset="-122"/>
              </a:rPr>
              <a:t>土星</a:t>
            </a:r>
            <a:r>
              <a:rPr lang="en-US" altLang="zh-CN" sz="4400">
                <a:latin typeface="方正盛世楷书简体_粗" panose="02000000000000000000" charset="-122"/>
                <a:ea typeface="方正盛世楷书简体_粗" panose="02000000000000000000" charset="-122"/>
                <a:cs typeface="方正盛世楷书简体_粗" panose="02000000000000000000" charset="-122"/>
              </a:rPr>
              <a:t>——</a:t>
            </a:r>
            <a:r>
              <a:rPr lang="zh-CN" altLang="en-US" sz="4400">
                <a:latin typeface="方正盛世楷书简体_粗" panose="02000000000000000000" charset="-122"/>
                <a:ea typeface="方正盛世楷书简体_粗" panose="02000000000000000000" charset="-122"/>
                <a:cs typeface="方正盛世楷书简体_粗" panose="02000000000000000000" charset="-122"/>
              </a:rPr>
              <a:t>光环最亮、呈淡黄色</a:t>
            </a:r>
            <a:endParaRPr lang="zh-CN" altLang="en-US" sz="4400">
              <a:latin typeface="方正盛世楷书简体_粗" panose="02000000000000000000" charset="-122"/>
              <a:ea typeface="方正盛世楷书简体_粗" panose="02000000000000000000" charset="-122"/>
              <a:cs typeface="方正盛世楷书简体_粗" panose="02000000000000000000" charset="-122"/>
            </a:endParaRPr>
          </a:p>
        </p:txBody>
      </p:sp>
      <p:graphicFrame>
        <p:nvGraphicFramePr>
          <p:cNvPr id="6" name="表格 5"/>
          <p:cNvGraphicFramePr/>
          <p:nvPr/>
        </p:nvGraphicFramePr>
        <p:xfrm>
          <a:off x="2580640" y="570230"/>
          <a:ext cx="0" cy="0"/>
        </p:xfrm>
        <a:graphic>
          <a:graphicData uri="http://schemas.openxmlformats.org/drawingml/2006/table">
            <a:tbl>
              <a:tblPr/>
              <a:tblGrid>
                <a:gridCol w="0"/>
                <a:gridCol w="0"/>
              </a:tblGrid>
              <a:tr h="0">
                <a:tc>
                  <a:txBody>
                    <a:bodyPr/>
                    <a:p>
                      <a:pPr indent="0">
                        <a:buNone/>
                      </a:pPr>
                      <a:endParaRPr lang="zh-CN" altLang="en-US" b="0"/>
                    </a:p>
                  </a:txBody>
                  <a:tcPr>
                    <a:lnL>
                      <a:noFill/>
                    </a:lnL>
                    <a:lnR>
                      <a:noFill/>
                    </a:lnR>
                    <a:lnT cap="flat">
                      <a:noFill/>
                    </a:lnT>
                    <a:lnB cap="flat">
                      <a:noFill/>
                    </a:lnB>
                    <a:lnTlToBr>
                      <a:noFill/>
                    </a:lnTlToBr>
                    <a:lnBlToTr>
                      <a:noFill/>
                    </a:lnBlToTr>
                    <a:noFill/>
                  </a:tcPr>
                </a:tc>
                <a:tc>
                  <a:txBody>
                    <a:bodyPr/>
                    <a:p>
                      <a:pPr>
                        <a:buNone/>
                      </a:pPr>
                      <a:endParaRPr lang="zh-CN" altLang="en-US"/>
                    </a:p>
                  </a:txBody>
                  <a:tcPr>
                    <a:lnL>
                      <a:noFill/>
                    </a:lnL>
                    <a:lnR>
                      <a:noFill/>
                    </a:lnR>
                    <a:lnT>
                      <a:noFill/>
                    </a:lnT>
                    <a:lnB cap="flat">
                      <a:noFill/>
                    </a:lnB>
                    <a:lnTlToBr>
                      <a:noFill/>
                    </a:lnTlToBr>
                    <a:lnBlToTr>
                      <a:noFill/>
                    </a:lnBlToTr>
                    <a:solidFill>
                      <a:srgbClr val="FFFFFF"/>
                    </a:solidFill>
                  </a:tcPr>
                </a:tc>
              </a:tr>
              <a:tr h="0">
                <a:tc>
                  <a:txBody>
                    <a:bodyPr/>
                    <a:p>
                      <a:pPr indent="0">
                        <a:buNone/>
                      </a:pPr>
                      <a:endParaRPr lang="zh-CN" altLang="en-US"/>
                    </a:p>
                  </a:txBody>
                  <a:tcPr>
                    <a:lnL>
                      <a:noFill/>
                    </a:lnL>
                    <a:lnR>
                      <a:noFill/>
                    </a:lnR>
                    <a:lnT cap="flat">
                      <a:noFill/>
                    </a:lnT>
                    <a:lnB cap="flat">
                      <a:noFill/>
                    </a:lnB>
                    <a:lnTlToBr>
                      <a:noFill/>
                    </a:lnTlToBr>
                    <a:lnBlToTr>
                      <a:noFill/>
                    </a:lnBlToTr>
                    <a:noFill/>
                  </a:tcPr>
                </a:tc>
                <a:tc>
                  <a:txBody>
                    <a:bodyPr/>
                    <a:p>
                      <a:pPr indent="0">
                        <a:buNone/>
                      </a:pPr>
                      <a:endParaRPr lang="zh-CN" altLang="en-US"/>
                    </a:p>
                  </a:txBody>
                  <a:tcPr>
                    <a:lnL>
                      <a:noFill/>
                    </a:lnL>
                    <a:lnR cap="flat">
                      <a:noFill/>
                    </a:lnR>
                    <a:lnT cap="flat">
                      <a:noFill/>
                    </a:lnT>
                    <a:lnB cap="flat">
                      <a:noFill/>
                    </a:lnB>
                    <a:lnTlToBr>
                      <a:noFill/>
                    </a:lnTlToBr>
                    <a:lnBlToTr>
                      <a:noFill/>
                    </a:lnBlToTr>
                    <a:noFill/>
                  </a:tcPr>
                </a:tc>
              </a:tr>
            </a:tbl>
          </a:graphicData>
        </a:graphic>
      </p:graphicFrame>
      <p:pic>
        <p:nvPicPr>
          <p:cNvPr id="7" name="图片 6" descr="C:/Users/asus/Desktop/新建文件夹/图片9.png图片9"/>
          <p:cNvPicPr/>
          <p:nvPr/>
        </p:nvPicPr>
        <p:blipFill>
          <a:blip r:embed="rId1"/>
          <a:srcRect l="-2654" r="-11254"/>
          <a:stretch>
            <a:fillRect/>
          </a:stretch>
        </p:blipFill>
        <p:spPr>
          <a:xfrm>
            <a:off x="7106920" y="1807845"/>
            <a:ext cx="5147310" cy="3566795"/>
          </a:xfrm>
          <a:prstGeom prst="rect">
            <a:avLst/>
          </a:prstGeom>
          <a:noFill/>
          <a:ln w="9525">
            <a:noFill/>
          </a:ln>
        </p:spPr>
      </p:pic>
      <p:sp>
        <p:nvSpPr>
          <p:cNvPr id="100" name="文本框 99"/>
          <p:cNvSpPr txBox="1"/>
          <p:nvPr/>
        </p:nvSpPr>
        <p:spPr>
          <a:xfrm>
            <a:off x="709295" y="1404620"/>
            <a:ext cx="5965825" cy="1476375"/>
          </a:xfrm>
          <a:prstGeom prst="rect">
            <a:avLst/>
          </a:prstGeom>
          <a:noFill/>
          <a:ln w="9525">
            <a:noFill/>
          </a:ln>
        </p:spPr>
        <p:txBody>
          <a:bodyPr wrap="square">
            <a:spAutoFit/>
          </a:bodyPr>
          <a:p>
            <a:pPr indent="0">
              <a:lnSpc>
                <a:spcPct val="150000"/>
              </a:lnSpc>
            </a:pPr>
            <a:r>
              <a:rPr sz="2000">
                <a:latin typeface="汉仪楷体简" panose="02010600000101010101" charset="-128"/>
                <a:ea typeface="汉仪楷体简" panose="02010600000101010101" charset="-128"/>
                <a:cs typeface="汉仪楷体简" panose="02010600000101010101" charset="-128"/>
              </a:rPr>
              <a:t>土星上其实没有土，它是气态行星，主要由氢组成</a:t>
            </a:r>
            <a:r>
              <a:rPr lang="zh-CN" sz="2000">
                <a:latin typeface="汉仪楷体简" panose="02010600000101010101" charset="-128"/>
                <a:ea typeface="汉仪楷体简" panose="02010600000101010101" charset="-128"/>
                <a:cs typeface="汉仪楷体简" panose="02010600000101010101" charset="-128"/>
              </a:rPr>
              <a:t>。</a:t>
            </a:r>
            <a:r>
              <a:rPr lang="zh-CN" sz="2000">
                <a:latin typeface="汉仪楷体简" panose="02010600000101010101" charset="-128"/>
                <a:ea typeface="汉仪楷体简" panose="02010600000101010101" charset="-128"/>
                <a:cs typeface="汉仪楷体简" panose="02010600000101010101" charset="-128"/>
              </a:rPr>
              <a:t>公转</a:t>
            </a:r>
            <a:r>
              <a:rPr lang="en-US" altLang="zh-CN" sz="2000">
                <a:latin typeface="汉仪楷体简" panose="02010600000101010101" charset="-128"/>
                <a:ea typeface="汉仪楷体简" panose="02010600000101010101" charset="-128"/>
                <a:cs typeface="汉仪楷体简" panose="02010600000101010101" charset="-128"/>
              </a:rPr>
              <a:t>28</a:t>
            </a:r>
            <a:r>
              <a:rPr lang="zh-CN" altLang="en-US" sz="2000">
                <a:latin typeface="汉仪楷体简" panose="02010600000101010101" charset="-128"/>
                <a:ea typeface="汉仪楷体简" panose="02010600000101010101" charset="-128"/>
                <a:cs typeface="汉仪楷体简" panose="02010600000101010101" charset="-128"/>
              </a:rPr>
              <a:t>年，正好</a:t>
            </a:r>
            <a:r>
              <a:rPr lang="zh-CN" altLang="en-US" sz="2000">
                <a:latin typeface="汉仪楷体简" panose="02010600000101010101" charset="-128"/>
                <a:ea typeface="汉仪楷体简" panose="02010600000101010101" charset="-128"/>
                <a:cs typeface="汉仪楷体简" panose="02010600000101010101" charset="-128"/>
                <a:sym typeface="+mn-ea"/>
              </a:rPr>
              <a:t>每年移动</a:t>
            </a:r>
            <a:r>
              <a:rPr lang="zh-CN" altLang="en-US" sz="2000">
                <a:latin typeface="汉仪楷体简" panose="02010600000101010101" charset="-128"/>
                <a:ea typeface="汉仪楷体简" panose="02010600000101010101" charset="-128"/>
                <a:cs typeface="汉仪楷体简" panose="02010600000101010101" charset="-128"/>
                <a:sym typeface="+mn-ea"/>
              </a:rPr>
              <a:t>的位置</a:t>
            </a:r>
            <a:r>
              <a:rPr lang="zh-CN" altLang="en-US" sz="2000">
                <a:latin typeface="汉仪楷体简" panose="02010600000101010101" charset="-128"/>
                <a:ea typeface="汉仪楷体简" panose="02010600000101010101" charset="-128"/>
                <a:cs typeface="汉仪楷体简" panose="02010600000101010101" charset="-128"/>
              </a:rPr>
              <a:t>对应</a:t>
            </a:r>
            <a:r>
              <a:rPr lang="en-US" altLang="zh-CN" sz="2000">
                <a:latin typeface="汉仪楷体简" panose="02010600000101010101" charset="-128"/>
                <a:ea typeface="汉仪楷体简" panose="02010600000101010101" charset="-128"/>
                <a:cs typeface="汉仪楷体简" panose="02010600000101010101" charset="-128"/>
              </a:rPr>
              <a:t>28</a:t>
            </a:r>
            <a:r>
              <a:rPr lang="zh-CN" altLang="en-US" sz="2000">
                <a:latin typeface="汉仪楷体简" panose="02010600000101010101" charset="-128"/>
                <a:ea typeface="汉仪楷体简" panose="02010600000101010101" charset="-128"/>
                <a:cs typeface="汉仪楷体简" panose="02010600000101010101" charset="-128"/>
              </a:rPr>
              <a:t>星宿中一个，故又称为镇星</a:t>
            </a:r>
            <a:r>
              <a:rPr sz="2000">
                <a:latin typeface="汉仪楷体简" panose="02010600000101010101" charset="-128"/>
                <a:ea typeface="汉仪楷体简" panose="02010600000101010101" charset="-128"/>
                <a:cs typeface="汉仪楷体简" panose="02010600000101010101" charset="-128"/>
              </a:rPr>
              <a:t>。</a:t>
            </a:r>
            <a:endParaRPr sz="2000">
              <a:latin typeface="汉仪楷体简" panose="02010600000101010101" charset="-128"/>
              <a:ea typeface="汉仪楷体简" panose="02010600000101010101" charset="-128"/>
              <a:cs typeface="汉仪楷体简" panose="02010600000101010101" charset="-128"/>
            </a:endParaRPr>
          </a:p>
        </p:txBody>
      </p:sp>
      <p:pic>
        <p:nvPicPr>
          <p:cNvPr id="4" name="图片 3"/>
          <p:cNvPicPr/>
          <p:nvPr/>
        </p:nvPicPr>
        <p:blipFill>
          <a:blip r:embed="rId2"/>
          <a:srcRect r="10686" b="19061"/>
          <a:stretch>
            <a:fillRect/>
          </a:stretch>
        </p:blipFill>
        <p:spPr>
          <a:xfrm>
            <a:off x="508635" y="2984500"/>
            <a:ext cx="6400800" cy="3427095"/>
          </a:xfrm>
          <a:prstGeom prst="rect">
            <a:avLst/>
          </a:prstGeom>
        </p:spPr>
      </p:pic>
      <p:sp>
        <p:nvSpPr>
          <p:cNvPr id="5" name="文本框 4"/>
          <p:cNvSpPr txBox="1"/>
          <p:nvPr/>
        </p:nvSpPr>
        <p:spPr>
          <a:xfrm>
            <a:off x="508635" y="6412230"/>
            <a:ext cx="7075170" cy="337185"/>
          </a:xfrm>
          <a:prstGeom prst="rect">
            <a:avLst/>
          </a:prstGeom>
        </p:spPr>
        <p:txBody>
          <a:bodyPr wrap="square">
            <a:spAutoFit/>
          </a:bodyPr>
          <a:p>
            <a:pPr marL="0" indent="0" algn="ctr"/>
            <a:r>
              <a:rPr lang="en-US" altLang="zh-CN" sz="1600" b="0" i="0">
                <a:solidFill>
                  <a:srgbClr val="808080"/>
                </a:solidFill>
                <a:latin typeface="汉仪楷体简" panose="02010600000101010101" charset="-128"/>
                <a:ea typeface="汉仪楷体简" panose="02010600000101010101" charset="-128"/>
                <a:cs typeface="汉仪楷体简" panose="02010600000101010101" charset="-128"/>
              </a:rPr>
              <a:t>2020</a:t>
            </a:r>
            <a:r>
              <a:rPr lang="zh-CN" altLang="en-US" sz="1600" b="0" i="0">
                <a:solidFill>
                  <a:srgbClr val="808080"/>
                </a:solidFill>
                <a:latin typeface="汉仪楷体简" panose="02010600000101010101" charset="-128"/>
                <a:ea typeface="汉仪楷体简" panose="02010600000101010101" charset="-128"/>
                <a:cs typeface="汉仪楷体简" panose="02010600000101010101" charset="-128"/>
              </a:rPr>
              <a:t>年</a:t>
            </a:r>
            <a:r>
              <a:rPr lang="en-US" altLang="zh-CN" sz="1600" b="0" i="0">
                <a:solidFill>
                  <a:srgbClr val="808080"/>
                </a:solidFill>
                <a:latin typeface="汉仪楷体简" panose="02010600000101010101" charset="-128"/>
                <a:ea typeface="汉仪楷体简" panose="02010600000101010101" charset="-128"/>
                <a:cs typeface="汉仪楷体简" panose="02010600000101010101" charset="-128"/>
              </a:rPr>
              <a:t>3</a:t>
            </a:r>
            <a:r>
              <a:rPr lang="zh-CN" altLang="en-US" sz="1600" b="0" i="0">
                <a:solidFill>
                  <a:srgbClr val="808080"/>
                </a:solidFill>
                <a:latin typeface="汉仪楷体简" panose="02010600000101010101" charset="-128"/>
                <a:ea typeface="汉仪楷体简" panose="02010600000101010101" charset="-128"/>
                <a:cs typeface="汉仪楷体简" panose="02010600000101010101" charset="-128"/>
              </a:rPr>
              <a:t>月</a:t>
            </a:r>
            <a:r>
              <a:rPr lang="en-US" altLang="zh-CN" sz="1600" b="0" i="0">
                <a:solidFill>
                  <a:srgbClr val="808080"/>
                </a:solidFill>
                <a:latin typeface="汉仪楷体简" panose="02010600000101010101" charset="-128"/>
                <a:ea typeface="汉仪楷体简" panose="02010600000101010101" charset="-128"/>
                <a:cs typeface="汉仪楷体简" panose="02010600000101010101" charset="-128"/>
              </a:rPr>
              <a:t>28</a:t>
            </a:r>
            <a:r>
              <a:rPr lang="zh-CN" altLang="en-US" sz="1600" b="0" i="0">
                <a:solidFill>
                  <a:srgbClr val="808080"/>
                </a:solidFill>
                <a:latin typeface="汉仪楷体简" panose="02010600000101010101" charset="-128"/>
                <a:ea typeface="汉仪楷体简" panose="02010600000101010101" charset="-128"/>
                <a:cs typeface="汉仪楷体简" panose="02010600000101010101" charset="-128"/>
              </a:rPr>
              <a:t>日在四川贡嘎山拍摄的金星、火星和土星相伴。（戴建峰摄）</a:t>
            </a:r>
            <a:endParaRPr lang="zh-CN" altLang="en-US" sz="1600" b="0" i="0">
              <a:solidFill>
                <a:srgbClr val="808080"/>
              </a:solidFill>
              <a:latin typeface="汉仪楷体简" panose="02010600000101010101" charset="-128"/>
              <a:ea typeface="汉仪楷体简" panose="02010600000101010101" charset="-128"/>
              <a:cs typeface="汉仪楷体简" panose="02010600000101010101" charset="-128"/>
            </a:endParaRPr>
          </a:p>
        </p:txBody>
      </p:sp>
    </p:spTree>
    <p:custDataLst>
      <p:tags r:id="rId3"/>
    </p:custData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2811145" y="392430"/>
            <a:ext cx="6096000" cy="768350"/>
          </a:xfrm>
          <a:prstGeom prst="rect">
            <a:avLst/>
          </a:prstGeom>
          <a:noFill/>
        </p:spPr>
        <p:txBody>
          <a:bodyPr wrap="square" rtlCol="0" anchor="t">
            <a:spAutoFit/>
          </a:bodyPr>
          <a:p>
            <a:pPr algn="ctr"/>
            <a:r>
              <a:rPr lang="zh-CN" altLang="en-US" sz="4400">
                <a:latin typeface="方正盛世楷书简体_粗" panose="02000000000000000000" charset="-122"/>
                <a:ea typeface="方正盛世楷书简体_粗" panose="02000000000000000000" charset="-122"/>
                <a:cs typeface="方正盛世楷书简体_粗" panose="02000000000000000000" charset="-122"/>
              </a:rPr>
              <a:t>天王星</a:t>
            </a:r>
            <a:r>
              <a:rPr lang="en-US" altLang="zh-CN" sz="4400">
                <a:latin typeface="方正盛世楷书简体_粗" panose="02000000000000000000" charset="-122"/>
                <a:ea typeface="方正盛世楷书简体_粗" panose="02000000000000000000" charset="-122"/>
                <a:cs typeface="方正盛世楷书简体_粗" panose="02000000000000000000" charset="-122"/>
              </a:rPr>
              <a:t>——</a:t>
            </a:r>
            <a:r>
              <a:rPr lang="zh-CN" altLang="en-US" sz="4400">
                <a:latin typeface="方正盛世楷书简体_粗" panose="02000000000000000000" charset="-122"/>
                <a:ea typeface="方正盛世楷书简体_粗" panose="02000000000000000000" charset="-122"/>
                <a:cs typeface="方正盛世楷书简体_粗" panose="02000000000000000000" charset="-122"/>
              </a:rPr>
              <a:t>最冷的</a:t>
            </a:r>
            <a:endParaRPr lang="zh-CN" altLang="en-US" sz="4400">
              <a:latin typeface="方正盛世楷书简体_粗" panose="02000000000000000000" charset="-122"/>
              <a:ea typeface="方正盛世楷书简体_粗" panose="02000000000000000000" charset="-122"/>
              <a:cs typeface="方正盛世楷书简体_粗" panose="02000000000000000000" charset="-122"/>
            </a:endParaRPr>
          </a:p>
        </p:txBody>
      </p:sp>
      <p:graphicFrame>
        <p:nvGraphicFramePr>
          <p:cNvPr id="6" name="表格 5"/>
          <p:cNvGraphicFramePr/>
          <p:nvPr/>
        </p:nvGraphicFramePr>
        <p:xfrm>
          <a:off x="2580640" y="570230"/>
          <a:ext cx="0" cy="0"/>
        </p:xfrm>
        <a:graphic>
          <a:graphicData uri="http://schemas.openxmlformats.org/drawingml/2006/table">
            <a:tbl>
              <a:tblPr/>
              <a:tblGrid>
                <a:gridCol w="0"/>
                <a:gridCol w="0"/>
              </a:tblGrid>
              <a:tr h="0">
                <a:tc>
                  <a:txBody>
                    <a:bodyPr/>
                    <a:p>
                      <a:pPr indent="0">
                        <a:buNone/>
                      </a:pPr>
                      <a:endParaRPr lang="zh-CN" altLang="en-US" b="0"/>
                    </a:p>
                  </a:txBody>
                  <a:tcPr>
                    <a:lnL>
                      <a:noFill/>
                    </a:lnL>
                    <a:lnR>
                      <a:noFill/>
                    </a:lnR>
                    <a:lnT cap="flat">
                      <a:noFill/>
                    </a:lnT>
                    <a:lnB cap="flat">
                      <a:noFill/>
                    </a:lnB>
                    <a:lnTlToBr>
                      <a:noFill/>
                    </a:lnTlToBr>
                    <a:lnBlToTr>
                      <a:noFill/>
                    </a:lnBlToTr>
                    <a:noFill/>
                  </a:tcPr>
                </a:tc>
                <a:tc>
                  <a:txBody>
                    <a:bodyPr/>
                    <a:p>
                      <a:pPr>
                        <a:buNone/>
                      </a:pPr>
                      <a:endParaRPr lang="zh-CN" altLang="en-US"/>
                    </a:p>
                  </a:txBody>
                  <a:tcPr>
                    <a:lnL>
                      <a:noFill/>
                    </a:lnL>
                    <a:lnR>
                      <a:noFill/>
                    </a:lnR>
                    <a:lnT>
                      <a:noFill/>
                    </a:lnT>
                    <a:lnB cap="flat">
                      <a:noFill/>
                    </a:lnB>
                    <a:lnTlToBr>
                      <a:noFill/>
                    </a:lnTlToBr>
                    <a:lnBlToTr>
                      <a:noFill/>
                    </a:lnBlToTr>
                    <a:solidFill>
                      <a:srgbClr val="FFFFFF"/>
                    </a:solidFill>
                  </a:tcPr>
                </a:tc>
              </a:tr>
              <a:tr h="0">
                <a:tc>
                  <a:txBody>
                    <a:bodyPr/>
                    <a:p>
                      <a:pPr indent="0">
                        <a:buNone/>
                      </a:pPr>
                      <a:endParaRPr lang="zh-CN" altLang="en-US"/>
                    </a:p>
                  </a:txBody>
                  <a:tcPr>
                    <a:lnL>
                      <a:noFill/>
                    </a:lnL>
                    <a:lnR>
                      <a:noFill/>
                    </a:lnR>
                    <a:lnT cap="flat">
                      <a:noFill/>
                    </a:lnT>
                    <a:lnB cap="flat">
                      <a:noFill/>
                    </a:lnB>
                    <a:lnTlToBr>
                      <a:noFill/>
                    </a:lnTlToBr>
                    <a:lnBlToTr>
                      <a:noFill/>
                    </a:lnBlToTr>
                    <a:noFill/>
                  </a:tcPr>
                </a:tc>
                <a:tc>
                  <a:txBody>
                    <a:bodyPr/>
                    <a:p>
                      <a:pPr indent="0">
                        <a:buNone/>
                      </a:pPr>
                      <a:endParaRPr lang="zh-CN" altLang="en-US"/>
                    </a:p>
                  </a:txBody>
                  <a:tcPr>
                    <a:lnL>
                      <a:noFill/>
                    </a:lnL>
                    <a:lnR cap="flat">
                      <a:noFill/>
                    </a:lnR>
                    <a:lnT cap="flat">
                      <a:noFill/>
                    </a:lnT>
                    <a:lnB cap="flat">
                      <a:noFill/>
                    </a:lnB>
                    <a:lnTlToBr>
                      <a:noFill/>
                    </a:lnTlToBr>
                    <a:lnBlToTr>
                      <a:noFill/>
                    </a:lnBlToTr>
                    <a:noFill/>
                  </a:tcPr>
                </a:tc>
              </a:tr>
            </a:tbl>
          </a:graphicData>
        </a:graphic>
      </p:graphicFrame>
      <p:pic>
        <p:nvPicPr>
          <p:cNvPr id="7" name="图片 6" descr="C:/Users/asus/Desktop/新建文件夹/图片10.png图片10"/>
          <p:cNvPicPr/>
          <p:nvPr/>
        </p:nvPicPr>
        <p:blipFill>
          <a:blip r:embed="rId1"/>
          <a:srcRect l="-540" r="-958"/>
          <a:stretch>
            <a:fillRect/>
          </a:stretch>
        </p:blipFill>
        <p:spPr>
          <a:xfrm>
            <a:off x="6905625" y="1555115"/>
            <a:ext cx="5008880" cy="3536950"/>
          </a:xfrm>
          <a:prstGeom prst="rect">
            <a:avLst/>
          </a:prstGeom>
          <a:noFill/>
          <a:ln w="9525">
            <a:noFill/>
          </a:ln>
        </p:spPr>
      </p:pic>
      <p:sp>
        <p:nvSpPr>
          <p:cNvPr id="100" name="文本框 99"/>
          <p:cNvSpPr txBox="1"/>
          <p:nvPr/>
        </p:nvSpPr>
        <p:spPr>
          <a:xfrm>
            <a:off x="671195" y="1339215"/>
            <a:ext cx="5513705" cy="1753235"/>
          </a:xfrm>
          <a:prstGeom prst="rect">
            <a:avLst/>
          </a:prstGeom>
          <a:noFill/>
          <a:ln w="9525">
            <a:noFill/>
          </a:ln>
        </p:spPr>
        <p:txBody>
          <a:bodyPr wrap="square">
            <a:spAutoFit/>
          </a:bodyPr>
          <a:p>
            <a:pPr indent="0">
              <a:lnSpc>
                <a:spcPct val="150000"/>
              </a:lnSpc>
            </a:pPr>
            <a:r>
              <a:rPr sz="2400">
                <a:latin typeface="汉仪楷体简" panose="02010600000101010101" charset="-128"/>
                <a:ea typeface="汉仪楷体简" panose="02010600000101010101" charset="-128"/>
                <a:cs typeface="汉仪楷体简" panose="02010600000101010101" charset="-128"/>
                <a:sym typeface="+mn-ea"/>
              </a:rPr>
              <a:t>天王星</a:t>
            </a:r>
            <a:r>
              <a:rPr lang="zh-CN" sz="2400">
                <a:latin typeface="汉仪楷体简" panose="02010600000101010101" charset="-128"/>
                <a:ea typeface="汉仪楷体简" panose="02010600000101010101" charset="-128"/>
                <a:cs typeface="汉仪楷体简" panose="02010600000101010101" charset="-128"/>
                <a:sym typeface="+mn-ea"/>
              </a:rPr>
              <a:t>表面</a:t>
            </a:r>
            <a:r>
              <a:rPr sz="2400">
                <a:latin typeface="汉仪楷体简" panose="02010600000101010101" charset="-128"/>
                <a:ea typeface="汉仪楷体简" panose="02010600000101010101" charset="-128"/>
                <a:cs typeface="汉仪楷体简" panose="02010600000101010101" charset="-128"/>
                <a:sym typeface="+mn-ea"/>
              </a:rPr>
              <a:t>最低温度为-224℃</a:t>
            </a:r>
            <a:r>
              <a:rPr lang="zh-CN" sz="2400">
                <a:latin typeface="汉仪楷体简" panose="02010600000101010101" charset="-128"/>
                <a:ea typeface="汉仪楷体简" panose="02010600000101010101" charset="-128"/>
                <a:cs typeface="汉仪楷体简" panose="02010600000101010101" charset="-128"/>
                <a:sym typeface="+mn-ea"/>
              </a:rPr>
              <a:t>。用望远镜发现它不是亮点，有圆盘，</a:t>
            </a:r>
            <a:r>
              <a:rPr lang="zh-CN" altLang="en-US" sz="2400">
                <a:latin typeface="汉仪楷体简" panose="02010600000101010101" charset="-128"/>
                <a:ea typeface="汉仪楷体简" panose="02010600000101010101" charset="-128"/>
                <a:cs typeface="汉仪楷体简" panose="02010600000101010101" charset="-128"/>
                <a:sym typeface="+mn-ea"/>
              </a:rPr>
              <a:t>沿黄道匀速运动，</a:t>
            </a:r>
            <a:r>
              <a:rPr lang="zh-CN" sz="2400">
                <a:latin typeface="汉仪楷体简" panose="02010600000101010101" charset="-128"/>
                <a:ea typeface="汉仪楷体简" panose="02010600000101010101" charset="-128"/>
                <a:cs typeface="汉仪楷体简" panose="02010600000101010101" charset="-128"/>
                <a:sym typeface="+mn-ea"/>
              </a:rPr>
              <a:t>故断定为行星。</a:t>
            </a:r>
            <a:endParaRPr lang="zh-CN" sz="2400">
              <a:latin typeface="汉仪楷体简" panose="02010600000101010101" charset="-128"/>
              <a:ea typeface="汉仪楷体简" panose="02010600000101010101" charset="-128"/>
              <a:cs typeface="汉仪楷体简" panose="02010600000101010101" charset="-128"/>
              <a:sym typeface="+mn-ea"/>
            </a:endParaRPr>
          </a:p>
        </p:txBody>
      </p:sp>
      <p:pic>
        <p:nvPicPr>
          <p:cNvPr id="3" name="图片 2"/>
          <p:cNvPicPr>
            <a:picLocks noChangeAspect="1"/>
          </p:cNvPicPr>
          <p:nvPr/>
        </p:nvPicPr>
        <p:blipFill>
          <a:blip r:embed="rId2"/>
          <a:stretch>
            <a:fillRect/>
          </a:stretch>
        </p:blipFill>
        <p:spPr>
          <a:xfrm>
            <a:off x="288290" y="3272790"/>
            <a:ext cx="6096000" cy="3409950"/>
          </a:xfrm>
          <a:prstGeom prst="rect">
            <a:avLst/>
          </a:prstGeom>
        </p:spPr>
      </p:pic>
      <p:pic>
        <p:nvPicPr>
          <p:cNvPr id="4" name="图片 3"/>
          <p:cNvPicPr>
            <a:picLocks noChangeAspect="1"/>
          </p:cNvPicPr>
          <p:nvPr/>
        </p:nvPicPr>
        <p:blipFill>
          <a:blip r:embed="rId3"/>
          <a:stretch>
            <a:fillRect/>
          </a:stretch>
        </p:blipFill>
        <p:spPr>
          <a:xfrm>
            <a:off x="3663315" y="3130550"/>
            <a:ext cx="2900045" cy="2895600"/>
          </a:xfrm>
          <a:prstGeom prst="rect">
            <a:avLst/>
          </a:prstGeom>
        </p:spPr>
      </p:pic>
    </p:spTree>
    <p:custDataLst>
      <p:tags r:id="rId4"/>
    </p:custData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984250" y="462280"/>
            <a:ext cx="9590405" cy="768350"/>
          </a:xfrm>
          <a:prstGeom prst="rect">
            <a:avLst/>
          </a:prstGeom>
          <a:noFill/>
        </p:spPr>
        <p:txBody>
          <a:bodyPr wrap="square" rtlCol="0" anchor="t">
            <a:spAutoFit/>
          </a:bodyPr>
          <a:p>
            <a:pPr algn="ctr"/>
            <a:r>
              <a:rPr lang="zh-CN" altLang="en-US" sz="4400">
                <a:latin typeface="方正盛世楷书简体_粗" panose="02000000000000000000" charset="-122"/>
                <a:ea typeface="方正盛世楷书简体_粗" panose="02000000000000000000" charset="-122"/>
                <a:cs typeface="方正盛世楷书简体_粗" panose="02000000000000000000" charset="-122"/>
              </a:rPr>
              <a:t>海王星</a:t>
            </a:r>
            <a:r>
              <a:rPr lang="en-US" altLang="zh-CN" sz="4400">
                <a:latin typeface="方正盛世楷书简体_粗" panose="02000000000000000000" charset="-122"/>
                <a:ea typeface="方正盛世楷书简体_粗" panose="02000000000000000000" charset="-122"/>
                <a:cs typeface="方正盛世楷书简体_粗" panose="02000000000000000000" charset="-122"/>
              </a:rPr>
              <a:t>——</a:t>
            </a:r>
            <a:r>
              <a:rPr lang="zh-CN" altLang="en-US" sz="4400">
                <a:latin typeface="方正盛世楷书简体_粗" panose="02000000000000000000" charset="-122"/>
                <a:ea typeface="方正盛世楷书简体_粗" panose="02000000000000000000" charset="-122"/>
                <a:cs typeface="方正盛世楷书简体_粗" panose="02000000000000000000" charset="-122"/>
              </a:rPr>
              <a:t>离太阳最远</a:t>
            </a:r>
            <a:endParaRPr lang="zh-CN" altLang="en-US" sz="4400">
              <a:latin typeface="方正盛世楷书简体_粗" panose="02000000000000000000" charset="-122"/>
              <a:ea typeface="方正盛世楷书简体_粗" panose="02000000000000000000" charset="-122"/>
              <a:cs typeface="方正盛世楷书简体_粗" panose="02000000000000000000" charset="-122"/>
            </a:endParaRPr>
          </a:p>
        </p:txBody>
      </p:sp>
      <p:graphicFrame>
        <p:nvGraphicFramePr>
          <p:cNvPr id="6" name="表格 5"/>
          <p:cNvGraphicFramePr/>
          <p:nvPr/>
        </p:nvGraphicFramePr>
        <p:xfrm>
          <a:off x="2580640" y="570230"/>
          <a:ext cx="0" cy="0"/>
        </p:xfrm>
        <a:graphic>
          <a:graphicData uri="http://schemas.openxmlformats.org/drawingml/2006/table">
            <a:tbl>
              <a:tblPr/>
              <a:tblGrid>
                <a:gridCol w="0"/>
                <a:gridCol w="0"/>
              </a:tblGrid>
              <a:tr h="0">
                <a:tc>
                  <a:txBody>
                    <a:bodyPr/>
                    <a:p>
                      <a:pPr indent="0">
                        <a:buNone/>
                      </a:pPr>
                      <a:endParaRPr lang="zh-CN" altLang="en-US" b="0"/>
                    </a:p>
                  </a:txBody>
                  <a:tcPr>
                    <a:lnL>
                      <a:noFill/>
                    </a:lnL>
                    <a:lnR>
                      <a:noFill/>
                    </a:lnR>
                    <a:lnT cap="flat">
                      <a:noFill/>
                    </a:lnT>
                    <a:lnB cap="flat">
                      <a:noFill/>
                    </a:lnB>
                    <a:lnTlToBr>
                      <a:noFill/>
                    </a:lnTlToBr>
                    <a:lnBlToTr>
                      <a:noFill/>
                    </a:lnBlToTr>
                    <a:noFill/>
                  </a:tcPr>
                </a:tc>
                <a:tc>
                  <a:txBody>
                    <a:bodyPr/>
                    <a:p>
                      <a:pPr>
                        <a:buNone/>
                      </a:pPr>
                      <a:endParaRPr lang="zh-CN" altLang="en-US"/>
                    </a:p>
                  </a:txBody>
                  <a:tcPr>
                    <a:lnL>
                      <a:noFill/>
                    </a:lnL>
                    <a:lnR>
                      <a:noFill/>
                    </a:lnR>
                    <a:lnT>
                      <a:noFill/>
                    </a:lnT>
                    <a:lnB cap="flat">
                      <a:noFill/>
                    </a:lnB>
                    <a:lnTlToBr>
                      <a:noFill/>
                    </a:lnTlToBr>
                    <a:lnBlToTr>
                      <a:noFill/>
                    </a:lnBlToTr>
                    <a:solidFill>
                      <a:srgbClr val="FFFFFF"/>
                    </a:solidFill>
                  </a:tcPr>
                </a:tc>
              </a:tr>
              <a:tr h="0">
                <a:tc>
                  <a:txBody>
                    <a:bodyPr/>
                    <a:p>
                      <a:pPr indent="0">
                        <a:buNone/>
                      </a:pPr>
                      <a:endParaRPr lang="zh-CN" altLang="en-US"/>
                    </a:p>
                  </a:txBody>
                  <a:tcPr>
                    <a:lnL>
                      <a:noFill/>
                    </a:lnL>
                    <a:lnR>
                      <a:noFill/>
                    </a:lnR>
                    <a:lnT cap="flat">
                      <a:noFill/>
                    </a:lnT>
                    <a:lnB cap="flat">
                      <a:noFill/>
                    </a:lnB>
                    <a:lnTlToBr>
                      <a:noFill/>
                    </a:lnTlToBr>
                    <a:lnBlToTr>
                      <a:noFill/>
                    </a:lnBlToTr>
                    <a:noFill/>
                  </a:tcPr>
                </a:tc>
                <a:tc>
                  <a:txBody>
                    <a:bodyPr/>
                    <a:p>
                      <a:pPr indent="0">
                        <a:buNone/>
                      </a:pPr>
                      <a:endParaRPr lang="zh-CN" altLang="en-US"/>
                    </a:p>
                  </a:txBody>
                  <a:tcPr>
                    <a:lnL>
                      <a:noFill/>
                    </a:lnL>
                    <a:lnR cap="flat">
                      <a:noFill/>
                    </a:lnR>
                    <a:lnT cap="flat">
                      <a:noFill/>
                    </a:lnT>
                    <a:lnB cap="flat">
                      <a:noFill/>
                    </a:lnB>
                    <a:lnTlToBr>
                      <a:noFill/>
                    </a:lnTlToBr>
                    <a:lnBlToTr>
                      <a:noFill/>
                    </a:lnBlToTr>
                    <a:noFill/>
                  </a:tcPr>
                </a:tc>
              </a:tr>
            </a:tbl>
          </a:graphicData>
        </a:graphic>
      </p:graphicFrame>
      <p:pic>
        <p:nvPicPr>
          <p:cNvPr id="7" name="图片 6" descr="C:/Users/asus/Desktop/新建文件夹/图片11.png图片11"/>
          <p:cNvPicPr/>
          <p:nvPr/>
        </p:nvPicPr>
        <p:blipFill>
          <a:blip r:embed="rId1"/>
          <a:srcRect l="285" t="2" r="-285" b="3018"/>
          <a:stretch>
            <a:fillRect/>
          </a:stretch>
        </p:blipFill>
        <p:spPr>
          <a:xfrm>
            <a:off x="7542530" y="2169160"/>
            <a:ext cx="4154170" cy="3724910"/>
          </a:xfrm>
          <a:prstGeom prst="rect">
            <a:avLst/>
          </a:prstGeom>
          <a:noFill/>
          <a:ln w="9525">
            <a:noFill/>
          </a:ln>
        </p:spPr>
      </p:pic>
      <p:sp>
        <p:nvSpPr>
          <p:cNvPr id="100" name="文本框 99"/>
          <p:cNvSpPr txBox="1"/>
          <p:nvPr/>
        </p:nvSpPr>
        <p:spPr>
          <a:xfrm>
            <a:off x="761365" y="1523365"/>
            <a:ext cx="5791200" cy="2861310"/>
          </a:xfrm>
          <a:prstGeom prst="rect">
            <a:avLst/>
          </a:prstGeom>
          <a:noFill/>
          <a:ln w="9525">
            <a:noFill/>
          </a:ln>
        </p:spPr>
        <p:txBody>
          <a:bodyPr wrap="square">
            <a:spAutoFit/>
          </a:bodyPr>
          <a:p>
            <a:pPr indent="0">
              <a:lnSpc>
                <a:spcPct val="150000"/>
              </a:lnSpc>
            </a:pPr>
            <a:r>
              <a:rPr sz="2400">
                <a:latin typeface="汉仪楷体简" panose="02010600000101010101" charset="-128"/>
                <a:ea typeface="汉仪楷体简" panose="02010600000101010101" charset="-128"/>
                <a:cs typeface="汉仪楷体简" panose="02010600000101010101" charset="-128"/>
                <a:sym typeface="+mn-ea"/>
              </a:rPr>
              <a:t>海王星是太阳系中离太阳</a:t>
            </a:r>
            <a:r>
              <a:rPr sz="2400">
                <a:solidFill>
                  <a:srgbClr val="FF0000"/>
                </a:solidFill>
                <a:latin typeface="汉仪楷体简" panose="02010600000101010101" charset="-128"/>
                <a:ea typeface="汉仪楷体简" panose="02010600000101010101" charset="-128"/>
                <a:cs typeface="汉仪楷体简" panose="02010600000101010101" charset="-128"/>
                <a:sym typeface="+mn-ea"/>
              </a:rPr>
              <a:t>最远的</a:t>
            </a:r>
            <a:r>
              <a:rPr sz="2400">
                <a:latin typeface="汉仪楷体简" panose="02010600000101010101" charset="-128"/>
                <a:ea typeface="汉仪楷体简" panose="02010600000101010101" charset="-128"/>
                <a:cs typeface="汉仪楷体简" panose="02010600000101010101" charset="-128"/>
                <a:sym typeface="+mn-ea"/>
              </a:rPr>
              <a:t>大行星。需要164.8年才能绕太阳一圈。</a:t>
            </a:r>
            <a:endParaRPr sz="2400">
              <a:latin typeface="汉仪楷体简" panose="02010600000101010101" charset="-128"/>
              <a:ea typeface="汉仪楷体简" panose="02010600000101010101" charset="-128"/>
              <a:cs typeface="汉仪楷体简" panose="02010600000101010101" charset="-128"/>
              <a:sym typeface="+mn-ea"/>
            </a:endParaRPr>
          </a:p>
          <a:p>
            <a:pPr indent="0">
              <a:lnSpc>
                <a:spcPct val="150000"/>
              </a:lnSpc>
            </a:pPr>
            <a:endParaRPr sz="2400">
              <a:latin typeface="汉仪楷体简" panose="02010600000101010101" charset="-128"/>
              <a:ea typeface="汉仪楷体简" panose="02010600000101010101" charset="-128"/>
              <a:cs typeface="汉仪楷体简" panose="02010600000101010101" charset="-128"/>
              <a:sym typeface="+mn-ea"/>
            </a:endParaRPr>
          </a:p>
          <a:p>
            <a:pPr indent="0">
              <a:lnSpc>
                <a:spcPct val="150000"/>
              </a:lnSpc>
            </a:pPr>
            <a:r>
              <a:rPr lang="zh-CN" sz="2400">
                <a:latin typeface="汉仪楷体简" panose="02010600000101010101" charset="-128"/>
                <a:ea typeface="汉仪楷体简" panose="02010600000101010101" charset="-128"/>
                <a:cs typeface="汉仪楷体简" panose="02010600000101010101" charset="-128"/>
                <a:sym typeface="+mn-ea"/>
              </a:rPr>
              <a:t>海王星的神奇的发现</a:t>
            </a:r>
            <a:r>
              <a:rPr lang="en-US" altLang="zh-CN" sz="2400">
                <a:latin typeface="汉仪楷体简" panose="02010600000101010101" charset="-128"/>
                <a:ea typeface="汉仪楷体简" panose="02010600000101010101" charset="-128"/>
                <a:cs typeface="汉仪楷体简" panose="02010600000101010101" charset="-128"/>
                <a:sym typeface="+mn-ea"/>
              </a:rPr>
              <a:t>——</a:t>
            </a:r>
            <a:r>
              <a:rPr lang="zh-CN" sz="2400">
                <a:latin typeface="汉仪楷体简" panose="02010600000101010101" charset="-128"/>
                <a:ea typeface="汉仪楷体简" panose="02010600000101010101" charset="-128"/>
                <a:cs typeface="汉仪楷体简" panose="02010600000101010101" charset="-128"/>
                <a:sym typeface="+mn-ea"/>
              </a:rPr>
              <a:t>先被预测，再被观测到。</a:t>
            </a:r>
            <a:endParaRPr lang="zh-CN" sz="2400">
              <a:latin typeface="汉仪楷体简" panose="02010600000101010101" charset="-128"/>
              <a:ea typeface="汉仪楷体简" panose="02010600000101010101" charset="-128"/>
              <a:cs typeface="汉仪楷体简" panose="02010600000101010101" charset="-128"/>
              <a:sym typeface="+mn-ea"/>
            </a:endParaRPr>
          </a:p>
        </p:txBody>
      </p:sp>
    </p:spTree>
    <p:custDataLst>
      <p:tags r:id="rId2"/>
    </p:custData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6" name="图片 5"/>
          <p:cNvPicPr>
            <a:picLocks noChangeAspect="1"/>
          </p:cNvPicPr>
          <p:nvPr/>
        </p:nvPicPr>
        <p:blipFill>
          <a:blip r:embed="rId1"/>
          <a:stretch>
            <a:fillRect/>
          </a:stretch>
        </p:blipFill>
        <p:spPr>
          <a:xfrm>
            <a:off x="690880" y="1003935"/>
            <a:ext cx="7649845" cy="5056505"/>
          </a:xfrm>
          <a:prstGeom prst="rect">
            <a:avLst/>
          </a:prstGeom>
        </p:spPr>
      </p:pic>
      <p:sp>
        <p:nvSpPr>
          <p:cNvPr id="2" name="文本框 1"/>
          <p:cNvSpPr txBox="1"/>
          <p:nvPr/>
        </p:nvSpPr>
        <p:spPr>
          <a:xfrm>
            <a:off x="8805545" y="1454785"/>
            <a:ext cx="2941955" cy="4154170"/>
          </a:xfrm>
          <a:prstGeom prst="rect">
            <a:avLst/>
          </a:prstGeom>
          <a:noFill/>
        </p:spPr>
        <p:txBody>
          <a:bodyPr wrap="square" rtlCol="0">
            <a:spAutoFit/>
          </a:bodyPr>
          <a:p>
            <a:pPr>
              <a:lnSpc>
                <a:spcPct val="150000"/>
              </a:lnSpc>
            </a:pPr>
            <a:r>
              <a:rPr lang="zh-CN" altLang="en-US" sz="3200" b="1">
                <a:solidFill>
                  <a:srgbClr val="FF0000"/>
                </a:solidFill>
                <a:latin typeface="汉仪楷体简" panose="02010600000101010101" charset="-128"/>
                <a:ea typeface="汉仪楷体简" panose="02010600000101010101" charset="-128"/>
                <a:cs typeface="汉仪楷体简" panose="02010600000101010101" charset="-128"/>
              </a:rPr>
              <a:t>五星连珠奇观</a:t>
            </a:r>
            <a:endParaRPr lang="zh-CN" altLang="en-US" sz="3200" b="1">
              <a:solidFill>
                <a:srgbClr val="FF0000"/>
              </a:solidFill>
              <a:latin typeface="汉仪楷体简" panose="02010600000101010101" charset="-128"/>
              <a:ea typeface="汉仪楷体简" panose="02010600000101010101" charset="-128"/>
              <a:cs typeface="汉仪楷体简" panose="02010600000101010101" charset="-128"/>
            </a:endParaRPr>
          </a:p>
          <a:p>
            <a:pPr>
              <a:lnSpc>
                <a:spcPct val="150000"/>
              </a:lnSpc>
            </a:pPr>
            <a:endParaRPr lang="zh-CN" altLang="en-US" sz="2400">
              <a:latin typeface="汉仪楷体简" panose="02010600000101010101" charset="-128"/>
              <a:ea typeface="汉仪楷体简" panose="02010600000101010101" charset="-128"/>
              <a:cs typeface="汉仪楷体简" panose="02010600000101010101" charset="-128"/>
            </a:endParaRPr>
          </a:p>
          <a:p>
            <a:pPr>
              <a:lnSpc>
                <a:spcPct val="150000"/>
              </a:lnSpc>
            </a:pPr>
            <a:r>
              <a:rPr lang="zh-CN" altLang="en-US" sz="2400">
                <a:latin typeface="汉仪楷体简" panose="02010600000101010101" charset="-128"/>
                <a:ea typeface="汉仪楷体简" panose="02010600000101010101" charset="-128"/>
                <a:cs typeface="汉仪楷体简" panose="02010600000101010101" charset="-128"/>
              </a:rPr>
              <a:t>2022年6月中下旬，在日出前的东方天空，可以看到它们排成一条弧线。下一次夜晚出现要到</a:t>
            </a:r>
            <a:r>
              <a:rPr lang="en-US" altLang="zh-CN" sz="2400">
                <a:latin typeface="汉仪楷体简" panose="02010600000101010101" charset="-128"/>
                <a:ea typeface="汉仪楷体简" panose="02010600000101010101" charset="-128"/>
                <a:cs typeface="汉仪楷体简" panose="02010600000101010101" charset="-128"/>
              </a:rPr>
              <a:t>2081</a:t>
            </a:r>
            <a:r>
              <a:rPr lang="zh-CN" altLang="en-US" sz="2400">
                <a:latin typeface="汉仪楷体简" panose="02010600000101010101" charset="-128"/>
                <a:ea typeface="汉仪楷体简" panose="02010600000101010101" charset="-128"/>
                <a:cs typeface="汉仪楷体简" panose="02010600000101010101" charset="-128"/>
              </a:rPr>
              <a:t>年</a:t>
            </a:r>
            <a:r>
              <a:rPr lang="zh-CN" sz="2400">
                <a:latin typeface="汉仪楷体简" panose="02010600000101010101" charset="-128"/>
                <a:ea typeface="汉仪楷体简" panose="02010600000101010101" charset="-128"/>
                <a:cs typeface="汉仪楷体简" panose="02010600000101010101" charset="-128"/>
              </a:rPr>
              <a:t>冬季</a:t>
            </a:r>
            <a:r>
              <a:rPr lang="zh-CN" altLang="en-US" sz="2400">
                <a:latin typeface="汉仪楷体简" panose="02010600000101010101" charset="-128"/>
                <a:ea typeface="汉仪楷体简" panose="02010600000101010101" charset="-128"/>
                <a:cs typeface="汉仪楷体简" panose="02010600000101010101" charset="-128"/>
              </a:rPr>
              <a:t>。</a:t>
            </a:r>
            <a:endParaRPr lang="zh-CN" altLang="en-US" sz="2400">
              <a:latin typeface="汉仪楷体简" panose="02010600000101010101" charset="-128"/>
              <a:ea typeface="汉仪楷体简" panose="02010600000101010101" charset="-128"/>
              <a:cs typeface="汉仪楷体简" panose="02010600000101010101" charset="-128"/>
            </a:endParaRPr>
          </a:p>
        </p:txBody>
      </p:sp>
    </p:spTree>
    <p:custDataLst>
      <p:tags r:id="rId2"/>
    </p:custData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tretch>
            <a:fillRect/>
          </a:stretch>
        </p:blipFill>
        <p:spPr>
          <a:xfrm>
            <a:off x="6440805" y="1717040"/>
            <a:ext cx="5034280" cy="3286125"/>
          </a:xfrm>
          <a:prstGeom prst="rect">
            <a:avLst/>
          </a:prstGeom>
        </p:spPr>
      </p:pic>
      <p:sp>
        <p:nvSpPr>
          <p:cNvPr id="3" name="文本框 2"/>
          <p:cNvSpPr txBox="1"/>
          <p:nvPr/>
        </p:nvSpPr>
        <p:spPr>
          <a:xfrm>
            <a:off x="759460" y="400685"/>
            <a:ext cx="6096000" cy="583565"/>
          </a:xfrm>
          <a:prstGeom prst="rect">
            <a:avLst/>
          </a:prstGeom>
          <a:noFill/>
        </p:spPr>
        <p:txBody>
          <a:bodyPr wrap="square" rtlCol="0" anchor="t">
            <a:spAutoFit/>
          </a:bodyPr>
          <a:p>
            <a:pPr algn="ctr"/>
            <a:r>
              <a:rPr lang="zh-CN" altLang="en-US" sz="3200">
                <a:latin typeface="汉仪楷体简" panose="02010600000101010101" charset="-128"/>
                <a:ea typeface="汉仪楷体简" panose="02010600000101010101" charset="-128"/>
                <a:cs typeface="方正盛世楷书简体_粗" panose="02000000000000000000" charset="-122"/>
              </a:rPr>
              <a:t>太阳系内其他有趣的天体</a:t>
            </a:r>
            <a:endParaRPr lang="zh-CN" altLang="en-US" sz="3200">
              <a:latin typeface="汉仪楷体简" panose="02010600000101010101" charset="-128"/>
              <a:ea typeface="汉仪楷体简" panose="02010600000101010101" charset="-128"/>
              <a:cs typeface="方正盛世楷书简体_粗" panose="02000000000000000000" charset="-122"/>
            </a:endParaRPr>
          </a:p>
        </p:txBody>
      </p:sp>
      <p:sp>
        <p:nvSpPr>
          <p:cNvPr id="4" name="文本框 3"/>
          <p:cNvSpPr txBox="1"/>
          <p:nvPr/>
        </p:nvSpPr>
        <p:spPr>
          <a:xfrm>
            <a:off x="7129145" y="5293995"/>
            <a:ext cx="4064000" cy="645160"/>
          </a:xfrm>
          <a:prstGeom prst="rect">
            <a:avLst/>
          </a:prstGeom>
          <a:noFill/>
        </p:spPr>
        <p:txBody>
          <a:bodyPr wrap="square" rtlCol="0">
            <a:spAutoFit/>
          </a:bodyPr>
          <a:p>
            <a:pPr algn="ctr"/>
            <a:r>
              <a:rPr lang="zh-CN" altLang="en-US"/>
              <a:t>冥王星</a:t>
            </a:r>
            <a:endParaRPr lang="zh-CN" altLang="en-US"/>
          </a:p>
          <a:p>
            <a:pPr algn="ctr"/>
            <a:r>
              <a:rPr lang="en-US" altLang="zh-CN"/>
              <a:t>(</a:t>
            </a:r>
            <a:r>
              <a:rPr lang="zh-CN" altLang="en-US"/>
              <a:t>这曾经被认定为行星）</a:t>
            </a:r>
            <a:endParaRPr lang="zh-CN" altLang="en-US"/>
          </a:p>
        </p:txBody>
      </p:sp>
      <p:pic>
        <p:nvPicPr>
          <p:cNvPr id="5" name="图片 4"/>
          <p:cNvPicPr/>
          <p:nvPr/>
        </p:nvPicPr>
        <p:blipFill>
          <a:blip r:embed="rId2"/>
          <a:stretch>
            <a:fillRect/>
          </a:stretch>
        </p:blipFill>
        <p:spPr>
          <a:xfrm>
            <a:off x="641350" y="1717040"/>
            <a:ext cx="5363845" cy="3286125"/>
          </a:xfrm>
          <a:prstGeom prst="rect">
            <a:avLst/>
          </a:prstGeom>
        </p:spPr>
      </p:pic>
      <p:sp>
        <p:nvSpPr>
          <p:cNvPr id="6" name="文本框 5"/>
          <p:cNvSpPr txBox="1"/>
          <p:nvPr/>
        </p:nvSpPr>
        <p:spPr>
          <a:xfrm>
            <a:off x="641985" y="5230495"/>
            <a:ext cx="5217795" cy="645160"/>
          </a:xfrm>
          <a:prstGeom prst="rect">
            <a:avLst/>
          </a:prstGeom>
          <a:noFill/>
        </p:spPr>
        <p:txBody>
          <a:bodyPr wrap="square" rtlCol="0">
            <a:spAutoFit/>
          </a:bodyPr>
          <a:p>
            <a:pPr algn="ctr"/>
            <a:r>
              <a:rPr lang="zh-CN" altLang="en-US"/>
              <a:t>哈雷慧星</a:t>
            </a:r>
            <a:endParaRPr lang="zh-CN" altLang="en-US"/>
          </a:p>
          <a:p>
            <a:pPr algn="ctr"/>
            <a:r>
              <a:rPr lang="en-US" altLang="zh-CN"/>
              <a:t>(</a:t>
            </a:r>
            <a:r>
              <a:rPr lang="zh-CN" altLang="en-US"/>
              <a:t>每</a:t>
            </a:r>
            <a:r>
              <a:rPr lang="en-US" altLang="zh-CN"/>
              <a:t>76</a:t>
            </a:r>
            <a:r>
              <a:rPr lang="zh-CN" altLang="en-US"/>
              <a:t>年重返地球，下次将于</a:t>
            </a:r>
            <a:r>
              <a:rPr lang="en-US" altLang="zh-CN"/>
              <a:t>2061</a:t>
            </a:r>
            <a:r>
              <a:rPr lang="zh-CN" altLang="en-US"/>
              <a:t>年</a:t>
            </a:r>
            <a:r>
              <a:rPr lang="en-US" altLang="zh-CN"/>
              <a:t>7</a:t>
            </a:r>
            <a:r>
              <a:rPr lang="zh-CN" altLang="en-US"/>
              <a:t>月</a:t>
            </a:r>
            <a:r>
              <a:rPr lang="en-US" altLang="zh-CN"/>
              <a:t>28</a:t>
            </a:r>
            <a:r>
              <a:rPr lang="zh-CN" altLang="en-US"/>
              <a:t>日重返</a:t>
            </a:r>
            <a:r>
              <a:rPr lang="en-US" altLang="zh-CN"/>
              <a:t>)</a:t>
            </a:r>
            <a:endParaRPr lang="en-US" altLang="zh-CN"/>
          </a:p>
        </p:txBody>
      </p:sp>
      <p:pic>
        <p:nvPicPr>
          <p:cNvPr id="7" name="图片 6"/>
          <p:cNvPicPr>
            <a:picLocks noChangeAspect="1"/>
          </p:cNvPicPr>
          <p:nvPr/>
        </p:nvPicPr>
        <p:blipFill>
          <a:blip r:embed="rId3"/>
          <a:stretch>
            <a:fillRect/>
          </a:stretch>
        </p:blipFill>
        <p:spPr>
          <a:xfrm>
            <a:off x="9648190" y="180340"/>
            <a:ext cx="2353310" cy="2353310"/>
          </a:xfrm>
          <a:prstGeom prst="rect">
            <a:avLst/>
          </a:prstGeom>
        </p:spPr>
      </p:pic>
    </p:spTree>
    <p:custDataLst>
      <p:tags r:id="rId4"/>
    </p:custData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2174240" y="1833880"/>
            <a:ext cx="8103870" cy="3234690"/>
          </a:xfrm>
        </p:spPr>
        <p:txBody>
          <a:bodyPr/>
          <a:lstStyle/>
          <a:p>
            <a:pPr marL="0" indent="0" algn="ctr" fontAlgn="auto">
              <a:lnSpc>
                <a:spcPct val="150000"/>
              </a:lnSpc>
            </a:pPr>
            <a:r>
              <a:rPr lang="zh-CN" altLang="en-US" kern="0" dirty="0">
                <a:ln>
                  <a:noFill/>
                  <a:prstDash val="sysDot"/>
                </a:ln>
                <a:solidFill>
                  <a:schemeClr val="tx1">
                    <a:lumMod val="85000"/>
                    <a:lumOff val="15000"/>
                  </a:schemeClr>
                </a:solidFill>
                <a:latin typeface="+mn-ea"/>
                <a:ea typeface="+mn-ea"/>
                <a:sym typeface="+mn-ea"/>
              </a:rPr>
              <a:t>与太阳系相邻是什么星系？</a:t>
            </a:r>
            <a:endParaRPr lang="zh-CN" altLang="en-US" kern="0" dirty="0">
              <a:ln>
                <a:noFill/>
                <a:prstDash val="sysDot"/>
              </a:ln>
              <a:solidFill>
                <a:schemeClr val="tx1">
                  <a:lumMod val="85000"/>
                  <a:lumOff val="15000"/>
                </a:schemeClr>
              </a:solidFill>
              <a:latin typeface="+mn-ea"/>
              <a:ea typeface="+mn-ea"/>
              <a:sym typeface="+mn-ea"/>
            </a:endParaRPr>
          </a:p>
        </p:txBody>
      </p:sp>
      <p:sp>
        <p:nvSpPr>
          <p:cNvPr id="12" name="任意多边形: 形状 9"/>
          <p:cNvSpPr/>
          <p:nvPr>
            <p:custDataLst>
              <p:tags r:id="rId2"/>
            </p:custDataLst>
          </p:nvPr>
        </p:nvSpPr>
        <p:spPr>
          <a:xfrm rot="5400000">
            <a:off x="1639570" y="1515110"/>
            <a:ext cx="716280" cy="14605"/>
          </a:xfrm>
          <a:custGeom>
            <a:avLst/>
            <a:gdLst>
              <a:gd name="connsiteX0" fmla="*/ -24 w 476250"/>
              <a:gd name="connsiteY0" fmla="*/ 26 h 9525"/>
              <a:gd name="connsiteX1" fmla="*/ 476226 w 476250"/>
              <a:gd name="connsiteY1" fmla="*/ 26 h 9525"/>
            </a:gdLst>
            <a:ahLst/>
            <a:cxnLst>
              <a:cxn ang="0">
                <a:pos x="connsiteX0" y="connsiteY0"/>
              </a:cxn>
              <a:cxn ang="0">
                <a:pos x="connsiteX1" y="connsiteY1"/>
              </a:cxn>
            </a:cxnLst>
            <a:rect l="l" t="t" r="r" b="b"/>
            <a:pathLst>
              <a:path w="476250" h="9525">
                <a:moveTo>
                  <a:pt x="-24" y="26"/>
                </a:moveTo>
                <a:lnTo>
                  <a:pt x="476226" y="26"/>
                </a:lnTo>
              </a:path>
            </a:pathLst>
          </a:custGeom>
          <a:ln w="19050" cap="flat">
            <a:solidFill>
              <a:schemeClr val="accent1"/>
            </a:solidFill>
            <a:prstDash val="solid"/>
            <a:miter/>
          </a:ln>
        </p:spPr>
        <p:txBody>
          <a:bodyPr rot="0" spcFirstLastPara="0" vert="horz" wrap="square" lIns="91440" tIns="45720" rIns="91440" bIns="45720" numCol="1" spcCol="0" rtlCol="0" fromWordArt="0" anchor="ctr" anchorCtr="0" forceAA="0" compatLnSpc="1">
            <a:noAutofit/>
          </a:bodyPr>
          <a:lstStyle/>
          <a:p>
            <a:endParaRPr lang="zh-CN" altLang="en-US"/>
          </a:p>
        </p:txBody>
      </p:sp>
      <p:sp>
        <p:nvSpPr>
          <p:cNvPr id="13" name="任意多边形: 形状 10"/>
          <p:cNvSpPr/>
          <p:nvPr>
            <p:custDataLst>
              <p:tags r:id="rId3"/>
            </p:custDataLst>
          </p:nvPr>
        </p:nvSpPr>
        <p:spPr>
          <a:xfrm rot="5400000">
            <a:off x="1801495" y="1515110"/>
            <a:ext cx="716280" cy="14605"/>
          </a:xfrm>
          <a:custGeom>
            <a:avLst/>
            <a:gdLst>
              <a:gd name="connsiteX0" fmla="*/ -24 w 476250"/>
              <a:gd name="connsiteY0" fmla="*/ 26 h 9525"/>
              <a:gd name="connsiteX1" fmla="*/ 476226 w 476250"/>
              <a:gd name="connsiteY1" fmla="*/ 26 h 9525"/>
            </a:gdLst>
            <a:ahLst/>
            <a:cxnLst>
              <a:cxn ang="0">
                <a:pos x="connsiteX0" y="connsiteY0"/>
              </a:cxn>
              <a:cxn ang="0">
                <a:pos x="connsiteX1" y="connsiteY1"/>
              </a:cxn>
            </a:cxnLst>
            <a:rect l="l" t="t" r="r" b="b"/>
            <a:pathLst>
              <a:path w="476250" h="9525">
                <a:moveTo>
                  <a:pt x="-24" y="26"/>
                </a:moveTo>
                <a:lnTo>
                  <a:pt x="476226" y="26"/>
                </a:lnTo>
              </a:path>
            </a:pathLst>
          </a:custGeom>
          <a:ln w="19050" cap="flat">
            <a:solidFill>
              <a:schemeClr val="accent3"/>
            </a:solidFill>
            <a:prstDash val="solid"/>
            <a:miter/>
          </a:ln>
        </p:spPr>
        <p:txBody>
          <a:bodyPr rot="0" spcFirstLastPara="0" vert="horz" wrap="square" lIns="91440" tIns="45720" rIns="91440" bIns="45720" numCol="1" spcCol="0" rtlCol="0" fromWordArt="0" anchor="ctr" anchorCtr="0" forceAA="0" compatLnSpc="1">
            <a:noAutofit/>
          </a:bodyPr>
          <a:lstStyle/>
          <a:p>
            <a:endParaRPr lang="zh-CN" altLang="en-US"/>
          </a:p>
        </p:txBody>
      </p:sp>
      <p:sp>
        <p:nvSpPr>
          <p:cNvPr id="14" name="任意多边形: 形状 11"/>
          <p:cNvSpPr/>
          <p:nvPr>
            <p:custDataLst>
              <p:tags r:id="rId4"/>
            </p:custDataLst>
          </p:nvPr>
        </p:nvSpPr>
        <p:spPr>
          <a:xfrm flipV="1">
            <a:off x="1678940" y="1343660"/>
            <a:ext cx="9109075" cy="68580"/>
          </a:xfrm>
          <a:custGeom>
            <a:avLst/>
            <a:gdLst>
              <a:gd name="connsiteX0" fmla="*/ 0 w 5274310"/>
              <a:gd name="connsiteY0" fmla="*/ 0 h 8255"/>
              <a:gd name="connsiteX1" fmla="*/ 5274310 w 5274310"/>
              <a:gd name="connsiteY1" fmla="*/ 0 h 8255"/>
            </a:gdLst>
            <a:ahLst/>
            <a:cxnLst>
              <a:cxn ang="0">
                <a:pos x="connsiteX0" y="connsiteY0"/>
              </a:cxn>
              <a:cxn ang="0">
                <a:pos x="connsiteX1" y="connsiteY1"/>
              </a:cxn>
            </a:cxnLst>
            <a:rect l="l" t="t" r="r" b="b"/>
            <a:pathLst>
              <a:path w="5274310" h="8255">
                <a:moveTo>
                  <a:pt x="0" y="0"/>
                </a:moveTo>
                <a:lnTo>
                  <a:pt x="5274310" y="0"/>
                </a:lnTo>
              </a:path>
            </a:pathLst>
          </a:custGeom>
          <a:ln w="16564" cap="flat">
            <a:solidFill>
              <a:schemeClr val="tx1">
                <a:lumMod val="85000"/>
                <a:lumOff val="15000"/>
              </a:schemeClr>
            </a:solidFill>
            <a:prstDash val="solid"/>
            <a:miter/>
          </a:ln>
        </p:spPr>
        <p:txBody>
          <a:bodyPr rot="0" spcFirstLastPara="0" vert="horz" wrap="square" lIns="91440" tIns="45720" rIns="91440" bIns="45720" numCol="1" spcCol="0" rtlCol="0" fromWordArt="0" anchor="ctr" anchorCtr="0" forceAA="0" compatLnSpc="1">
            <a:noAutofit/>
          </a:bodyPr>
          <a:lstStyle/>
          <a:p>
            <a:endParaRPr lang="zh-CN" altLang="en-US"/>
          </a:p>
        </p:txBody>
      </p:sp>
      <p:sp>
        <p:nvSpPr>
          <p:cNvPr id="16" name="任意多边形: 形状 6"/>
          <p:cNvSpPr/>
          <p:nvPr>
            <p:custDataLst>
              <p:tags r:id="rId5"/>
            </p:custDataLst>
          </p:nvPr>
        </p:nvSpPr>
        <p:spPr>
          <a:xfrm rot="5400000">
            <a:off x="10079990" y="5329555"/>
            <a:ext cx="716280" cy="14605"/>
          </a:xfrm>
          <a:custGeom>
            <a:avLst/>
            <a:gdLst>
              <a:gd name="connsiteX0" fmla="*/ -24 w 476250"/>
              <a:gd name="connsiteY0" fmla="*/ 26 h 9525"/>
              <a:gd name="connsiteX1" fmla="*/ 476226 w 476250"/>
              <a:gd name="connsiteY1" fmla="*/ 26 h 9525"/>
            </a:gdLst>
            <a:ahLst/>
            <a:cxnLst>
              <a:cxn ang="0">
                <a:pos x="connsiteX0" y="connsiteY0"/>
              </a:cxn>
              <a:cxn ang="0">
                <a:pos x="connsiteX1" y="connsiteY1"/>
              </a:cxn>
            </a:cxnLst>
            <a:rect l="l" t="t" r="r" b="b"/>
            <a:pathLst>
              <a:path w="476250" h="9525">
                <a:moveTo>
                  <a:pt x="-24" y="26"/>
                </a:moveTo>
                <a:lnTo>
                  <a:pt x="476226" y="26"/>
                </a:lnTo>
              </a:path>
            </a:pathLst>
          </a:custGeom>
          <a:ln w="19050" cap="flat">
            <a:solidFill>
              <a:schemeClr val="accent1"/>
            </a:solidFill>
            <a:prstDash val="solid"/>
            <a:miter/>
          </a:ln>
        </p:spPr>
        <p:txBody>
          <a:bodyPr rot="0" spcFirstLastPara="0" vert="horz" wrap="square" lIns="91440" tIns="45720" rIns="91440" bIns="45720" numCol="1" spcCol="0" rtlCol="0" fromWordArt="0" anchor="ctr" anchorCtr="0" forceAA="0" compatLnSpc="1">
            <a:noAutofit/>
          </a:bodyPr>
          <a:lstStyle/>
          <a:p>
            <a:endParaRPr lang="zh-CN" altLang="en-US"/>
          </a:p>
        </p:txBody>
      </p:sp>
      <p:sp>
        <p:nvSpPr>
          <p:cNvPr id="17" name="任意多边形: 形状 7"/>
          <p:cNvSpPr/>
          <p:nvPr>
            <p:custDataLst>
              <p:tags r:id="rId6"/>
            </p:custDataLst>
          </p:nvPr>
        </p:nvSpPr>
        <p:spPr>
          <a:xfrm rot="5400000">
            <a:off x="9927590" y="5329555"/>
            <a:ext cx="716280" cy="14605"/>
          </a:xfrm>
          <a:custGeom>
            <a:avLst/>
            <a:gdLst>
              <a:gd name="connsiteX0" fmla="*/ -24 w 476250"/>
              <a:gd name="connsiteY0" fmla="*/ 26 h 9525"/>
              <a:gd name="connsiteX1" fmla="*/ 476226 w 476250"/>
              <a:gd name="connsiteY1" fmla="*/ 26 h 9525"/>
            </a:gdLst>
            <a:ahLst/>
            <a:cxnLst>
              <a:cxn ang="0">
                <a:pos x="connsiteX0" y="connsiteY0"/>
              </a:cxn>
              <a:cxn ang="0">
                <a:pos x="connsiteX1" y="connsiteY1"/>
              </a:cxn>
            </a:cxnLst>
            <a:rect l="l" t="t" r="r" b="b"/>
            <a:pathLst>
              <a:path w="476250" h="9525">
                <a:moveTo>
                  <a:pt x="-24" y="26"/>
                </a:moveTo>
                <a:lnTo>
                  <a:pt x="476226" y="26"/>
                </a:lnTo>
              </a:path>
            </a:pathLst>
          </a:custGeom>
          <a:ln w="19050" cap="flat">
            <a:solidFill>
              <a:schemeClr val="accent3"/>
            </a:solidFill>
            <a:prstDash val="solid"/>
            <a:miter/>
          </a:ln>
        </p:spPr>
        <p:txBody>
          <a:bodyPr rot="0" spcFirstLastPara="0" vert="horz" wrap="square" lIns="91440" tIns="45720" rIns="91440" bIns="45720" numCol="1" spcCol="0" rtlCol="0" fromWordArt="0" anchor="ctr" anchorCtr="0" forceAA="0" compatLnSpc="1">
            <a:noAutofit/>
          </a:bodyPr>
          <a:lstStyle/>
          <a:p>
            <a:endParaRPr lang="zh-CN" altLang="en-US"/>
          </a:p>
        </p:txBody>
      </p:sp>
      <p:sp>
        <p:nvSpPr>
          <p:cNvPr id="18" name="任意多边形: 形状 8"/>
          <p:cNvSpPr/>
          <p:nvPr>
            <p:custDataLst>
              <p:tags r:id="rId7"/>
            </p:custDataLst>
          </p:nvPr>
        </p:nvSpPr>
        <p:spPr>
          <a:xfrm flipV="1">
            <a:off x="1678940" y="5336540"/>
            <a:ext cx="9109075" cy="68580"/>
          </a:xfrm>
          <a:custGeom>
            <a:avLst/>
            <a:gdLst>
              <a:gd name="connsiteX0" fmla="*/ 0 w 5274310"/>
              <a:gd name="connsiteY0" fmla="*/ 0 h 8255"/>
              <a:gd name="connsiteX1" fmla="*/ 5274310 w 5274310"/>
              <a:gd name="connsiteY1" fmla="*/ 0 h 8255"/>
            </a:gdLst>
            <a:ahLst/>
            <a:cxnLst>
              <a:cxn ang="0">
                <a:pos x="connsiteX0" y="connsiteY0"/>
              </a:cxn>
              <a:cxn ang="0">
                <a:pos x="connsiteX1" y="connsiteY1"/>
              </a:cxn>
            </a:cxnLst>
            <a:rect l="l" t="t" r="r" b="b"/>
            <a:pathLst>
              <a:path w="5274310" h="8255">
                <a:moveTo>
                  <a:pt x="0" y="0"/>
                </a:moveTo>
                <a:lnTo>
                  <a:pt x="5274310" y="0"/>
                </a:lnTo>
              </a:path>
            </a:pathLst>
          </a:custGeom>
          <a:ln w="16564" cap="flat">
            <a:solidFill>
              <a:schemeClr val="tx1">
                <a:lumMod val="85000"/>
                <a:lumOff val="15000"/>
              </a:schemeClr>
            </a:solidFill>
            <a:prstDash val="solid"/>
            <a:miter/>
          </a:ln>
        </p:spPr>
        <p:txBody>
          <a:bodyPr rot="0" spcFirstLastPara="0" vert="horz" wrap="square" lIns="91440" tIns="45720" rIns="91440" bIns="45720" numCol="1" spcCol="0" rtlCol="0" fromWordArt="0" anchor="ctr" anchorCtr="0" forceAA="0" compatLnSpc="1">
            <a:noAutofit/>
          </a:bodyPr>
          <a:lstStyle/>
          <a:p>
            <a:endParaRPr lang="zh-CN" altLang="en-US"/>
          </a:p>
        </p:txBody>
      </p:sp>
    </p:spTree>
    <p:custDataLst>
      <p:tags r:id="rId8"/>
    </p:custData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p:nvPr/>
        </p:nvPicPr>
        <p:blipFill>
          <a:blip r:embed="rId1"/>
          <a:stretch>
            <a:fillRect/>
          </a:stretch>
        </p:blipFill>
        <p:spPr>
          <a:xfrm>
            <a:off x="4044950" y="1350010"/>
            <a:ext cx="7747000" cy="4928235"/>
          </a:xfrm>
          <a:prstGeom prst="rect">
            <a:avLst/>
          </a:prstGeom>
        </p:spPr>
      </p:pic>
      <p:sp>
        <p:nvSpPr>
          <p:cNvPr id="4" name="文本框 3"/>
          <p:cNvSpPr txBox="1"/>
          <p:nvPr/>
        </p:nvSpPr>
        <p:spPr>
          <a:xfrm>
            <a:off x="1000125" y="390525"/>
            <a:ext cx="10041890" cy="645160"/>
          </a:xfrm>
          <a:prstGeom prst="rect">
            <a:avLst/>
          </a:prstGeom>
          <a:noFill/>
        </p:spPr>
        <p:txBody>
          <a:bodyPr wrap="square" rtlCol="0" anchor="t">
            <a:spAutoFit/>
          </a:bodyPr>
          <a:p>
            <a:pPr algn="ctr"/>
            <a:r>
              <a:rPr lang="zh-CN" altLang="en-US" sz="3600" dirty="0">
                <a:latin typeface="汉仪楷体简" panose="02010600000101010101" charset="-128"/>
                <a:ea typeface="汉仪楷体简" panose="02010600000101010101" charset="-128"/>
                <a:cs typeface="汉仪楷体简" panose="02010600000101010101" charset="-128"/>
                <a:sym typeface="+mn-ea"/>
              </a:rPr>
              <a:t>比邻星系</a:t>
            </a:r>
            <a:r>
              <a:rPr lang="en-US" altLang="zh-CN" sz="3600" dirty="0">
                <a:latin typeface="汉仪楷体简" panose="02010600000101010101" charset="-128"/>
                <a:ea typeface="汉仪楷体简" panose="02010600000101010101" charset="-128"/>
                <a:cs typeface="汉仪楷体简" panose="02010600000101010101" charset="-128"/>
                <a:sym typeface="+mn-ea"/>
              </a:rPr>
              <a:t>——</a:t>
            </a:r>
            <a:r>
              <a:rPr lang="zh-CN" altLang="en-US" sz="3600" dirty="0">
                <a:latin typeface="汉仪楷体简" panose="02010600000101010101" charset="-128"/>
                <a:ea typeface="汉仪楷体简" panose="02010600000101010101" charset="-128"/>
                <a:cs typeface="汉仪楷体简" panose="02010600000101010101" charset="-128"/>
                <a:sym typeface="+mn-ea"/>
              </a:rPr>
              <a:t>离太阳系最近的其他星系</a:t>
            </a:r>
            <a:endParaRPr lang="zh-CN" altLang="en-US" sz="3600" dirty="0">
              <a:latin typeface="汉仪楷体简" panose="02010600000101010101" charset="-128"/>
              <a:ea typeface="汉仪楷体简" panose="02010600000101010101" charset="-128"/>
              <a:cs typeface="汉仪楷体简" panose="02010600000101010101" charset="-128"/>
              <a:sym typeface="+mn-ea"/>
            </a:endParaRPr>
          </a:p>
        </p:txBody>
      </p:sp>
      <p:sp>
        <p:nvSpPr>
          <p:cNvPr id="3" name="文本框 2"/>
          <p:cNvSpPr txBox="1"/>
          <p:nvPr/>
        </p:nvSpPr>
        <p:spPr>
          <a:xfrm>
            <a:off x="597535" y="1785620"/>
            <a:ext cx="3175000" cy="4431030"/>
          </a:xfrm>
          <a:prstGeom prst="rect">
            <a:avLst/>
          </a:prstGeom>
          <a:noFill/>
        </p:spPr>
        <p:txBody>
          <a:bodyPr wrap="square" rtlCol="0" anchor="t">
            <a:spAutoFit/>
          </a:bodyPr>
          <a:p>
            <a:pPr>
              <a:lnSpc>
                <a:spcPct val="150000"/>
              </a:lnSpc>
            </a:pPr>
            <a:r>
              <a:rPr lang="zh-CN" altLang="en-US" sz="2800">
                <a:solidFill>
                  <a:srgbClr val="FF0000"/>
                </a:solidFill>
                <a:latin typeface="汉仪楷体简" panose="02010600000101010101" charset="-128"/>
                <a:ea typeface="汉仪楷体简" panose="02010600000101010101" charset="-128"/>
                <a:cs typeface="汉仪楷体简" panose="02010600000101010101" charset="-128"/>
              </a:rPr>
              <a:t>比邻星系</a:t>
            </a:r>
            <a:r>
              <a:rPr lang="zh-CN" altLang="en-US" sz="2800">
                <a:latin typeface="汉仪楷体简" panose="02010600000101010101" charset="-128"/>
                <a:ea typeface="汉仪楷体简" panose="02010600000101010101" charset="-128"/>
                <a:cs typeface="汉仪楷体简" panose="02010600000101010101" charset="-128"/>
              </a:rPr>
              <a:t>包含三个恒星，距离是4.22光年，坐飞船过去要7万年。</a:t>
            </a:r>
            <a:endParaRPr lang="zh-CN" altLang="en-US" sz="2800">
              <a:latin typeface="汉仪楷体简" panose="02010600000101010101" charset="-128"/>
              <a:ea typeface="汉仪楷体简" panose="02010600000101010101" charset="-128"/>
              <a:cs typeface="汉仪楷体简" panose="02010600000101010101" charset="-128"/>
            </a:endParaRPr>
          </a:p>
          <a:p>
            <a:pPr>
              <a:lnSpc>
                <a:spcPct val="150000"/>
              </a:lnSpc>
            </a:pPr>
            <a:endParaRPr lang="zh-CN" altLang="en-US" sz="2800">
              <a:latin typeface="汉仪楷体简" panose="02010600000101010101" charset="-128"/>
              <a:ea typeface="汉仪楷体简" panose="02010600000101010101" charset="-128"/>
              <a:cs typeface="汉仪楷体简" panose="02010600000101010101" charset="-128"/>
            </a:endParaRPr>
          </a:p>
          <a:p>
            <a:pPr>
              <a:lnSpc>
                <a:spcPct val="150000"/>
              </a:lnSpc>
            </a:pPr>
            <a:r>
              <a:rPr sz="2400">
                <a:latin typeface="汉仪楷体简" panose="02010600000101010101" charset="-128"/>
                <a:ea typeface="汉仪楷体简" panose="02010600000101010101" charset="-128"/>
                <a:cs typeface="汉仪楷体简" panose="02010600000101010101" charset="-128"/>
                <a:sym typeface="+mn-ea"/>
              </a:rPr>
              <a:t>1光年</a:t>
            </a:r>
            <a:r>
              <a:rPr lang="en-US" sz="2400">
                <a:latin typeface="汉仪楷体简" panose="02010600000101010101" charset="-128"/>
                <a:ea typeface="汉仪楷体简" panose="02010600000101010101" charset="-128"/>
                <a:cs typeface="汉仪楷体简" panose="02010600000101010101" charset="-128"/>
                <a:sym typeface="+mn-ea"/>
              </a:rPr>
              <a:t>=</a:t>
            </a:r>
            <a:r>
              <a:rPr sz="2400">
                <a:latin typeface="汉仪楷体简" panose="02010600000101010101" charset="-128"/>
                <a:ea typeface="汉仪楷体简" panose="02010600000101010101" charset="-128"/>
                <a:cs typeface="汉仪楷体简" panose="02010600000101010101" charset="-128"/>
                <a:sym typeface="+mn-ea"/>
              </a:rPr>
              <a:t>9.46×10</a:t>
            </a:r>
            <a:r>
              <a:rPr sz="2400" baseline="30000">
                <a:latin typeface="汉仪楷体简" panose="02010600000101010101" charset="-128"/>
                <a:ea typeface="汉仪楷体简" panose="02010600000101010101" charset="-128"/>
                <a:cs typeface="汉仪楷体简" panose="02010600000101010101" charset="-128"/>
                <a:sym typeface="+mn-ea"/>
              </a:rPr>
              <a:t>17</a:t>
            </a:r>
            <a:r>
              <a:rPr sz="2400">
                <a:latin typeface="汉仪楷体简" panose="02010600000101010101" charset="-128"/>
                <a:ea typeface="汉仪楷体简" panose="02010600000101010101" charset="-128"/>
                <a:cs typeface="汉仪楷体简" panose="02010600000101010101" charset="-128"/>
                <a:sym typeface="+mn-ea"/>
              </a:rPr>
              <a:t>km</a:t>
            </a:r>
            <a:r>
              <a:rPr lang="zh-CN" sz="2400">
                <a:latin typeface="汉仪楷体简" panose="02010600000101010101" charset="-128"/>
                <a:ea typeface="汉仪楷体简" panose="02010600000101010101" charset="-128"/>
                <a:cs typeface="汉仪楷体简" panose="02010600000101010101" charset="-128"/>
                <a:sym typeface="+mn-ea"/>
              </a:rPr>
              <a:t>。</a:t>
            </a:r>
            <a:endParaRPr lang="zh-CN" sz="2400">
              <a:latin typeface="汉仪楷体简" panose="02010600000101010101" charset="-128"/>
              <a:ea typeface="汉仪楷体简" panose="02010600000101010101" charset="-128"/>
              <a:cs typeface="汉仪楷体简" panose="02010600000101010101" charset="-128"/>
            </a:endParaRPr>
          </a:p>
          <a:p>
            <a:pPr>
              <a:lnSpc>
                <a:spcPct val="150000"/>
              </a:lnSpc>
            </a:pPr>
            <a:endParaRPr lang="zh-CN" altLang="en-US" sz="2400">
              <a:latin typeface="汉仪楷体简" panose="02010600000101010101" charset="-128"/>
              <a:ea typeface="汉仪楷体简" panose="02010600000101010101" charset="-128"/>
              <a:cs typeface="汉仪楷体简" panose="02010600000101010101" charset="-128"/>
            </a:endParaRPr>
          </a:p>
        </p:txBody>
      </p:sp>
    </p:spTree>
    <p:custDataLst>
      <p:tags r:id="rId2"/>
    </p:custData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1994535" y="445135"/>
            <a:ext cx="7466965" cy="645160"/>
          </a:xfrm>
          <a:prstGeom prst="rect">
            <a:avLst/>
          </a:prstGeom>
          <a:noFill/>
        </p:spPr>
        <p:txBody>
          <a:bodyPr wrap="square" rtlCol="0" anchor="t">
            <a:spAutoFit/>
          </a:bodyPr>
          <a:p>
            <a:pPr algn="ctr"/>
            <a:r>
              <a:rPr lang="zh-CN" altLang="en-US" sz="3600" dirty="0">
                <a:latin typeface="汉仪楷体简" panose="02010600000101010101" charset="-128"/>
                <a:ea typeface="汉仪楷体简" panose="02010600000101010101" charset="-128"/>
                <a:sym typeface="+mn-ea"/>
              </a:rPr>
              <a:t>银河系</a:t>
            </a:r>
            <a:endParaRPr lang="zh-CN" altLang="en-US" sz="3600" dirty="0">
              <a:latin typeface="汉仪楷体简" panose="02010600000101010101" charset="-128"/>
              <a:ea typeface="汉仪楷体简" panose="02010600000101010101" charset="-128"/>
              <a:sym typeface="+mn-ea"/>
            </a:endParaRPr>
          </a:p>
        </p:txBody>
      </p:sp>
      <p:sp>
        <p:nvSpPr>
          <p:cNvPr id="100" name="文本框 99"/>
          <p:cNvSpPr txBox="1"/>
          <p:nvPr/>
        </p:nvSpPr>
        <p:spPr>
          <a:xfrm>
            <a:off x="790575" y="1233805"/>
            <a:ext cx="10483215" cy="645160"/>
          </a:xfrm>
          <a:prstGeom prst="rect">
            <a:avLst/>
          </a:prstGeom>
          <a:noFill/>
          <a:ln w="9525">
            <a:noFill/>
          </a:ln>
        </p:spPr>
        <p:txBody>
          <a:bodyPr wrap="square">
            <a:spAutoFit/>
          </a:bodyPr>
          <a:p>
            <a:pPr indent="0">
              <a:lnSpc>
                <a:spcPct val="150000"/>
              </a:lnSpc>
            </a:pPr>
            <a:r>
              <a:rPr sz="2400">
                <a:latin typeface="汉仪楷体简" panose="02010600000101010101" charset="-128"/>
                <a:ea typeface="汉仪楷体简" panose="02010600000101010101" charset="-128"/>
                <a:cs typeface="华文仿宋" panose="02010600040101010101" charset="-122"/>
              </a:rPr>
              <a:t>一条白茫茫的光带横卧天空，</a:t>
            </a:r>
            <a:r>
              <a:rPr lang="zh-CN" sz="2400">
                <a:latin typeface="汉仪楷体简" panose="02010600000101010101" charset="-128"/>
                <a:ea typeface="汉仪楷体简" panose="02010600000101010101" charset="-128"/>
                <a:cs typeface="华文仿宋" panose="02010600040101010101" charset="-122"/>
              </a:rPr>
              <a:t>这就是</a:t>
            </a:r>
            <a:r>
              <a:rPr sz="2400">
                <a:latin typeface="汉仪楷体简" panose="02010600000101010101" charset="-128"/>
                <a:ea typeface="汉仪楷体简" panose="02010600000101010101" charset="-128"/>
                <a:cs typeface="华文仿宋" panose="02010600040101010101" charset="-122"/>
              </a:rPr>
              <a:t>银河系，太阳只是银河系中普通的一员。</a:t>
            </a:r>
            <a:endParaRPr sz="2400">
              <a:latin typeface="汉仪楷体简" panose="02010600000101010101" charset="-128"/>
              <a:ea typeface="汉仪楷体简" panose="02010600000101010101" charset="-128"/>
              <a:cs typeface="华文仿宋" panose="02010600040101010101" charset="-122"/>
            </a:endParaRPr>
          </a:p>
        </p:txBody>
      </p:sp>
      <p:pic>
        <p:nvPicPr>
          <p:cNvPr id="2" name="图片 1" descr="图片12"/>
          <p:cNvPicPr>
            <a:picLocks noChangeAspect="1"/>
          </p:cNvPicPr>
          <p:nvPr/>
        </p:nvPicPr>
        <p:blipFill>
          <a:blip r:embed="rId1"/>
          <a:stretch>
            <a:fillRect/>
          </a:stretch>
        </p:blipFill>
        <p:spPr>
          <a:xfrm>
            <a:off x="2279650" y="2230120"/>
            <a:ext cx="7343775" cy="4148455"/>
          </a:xfrm>
          <a:prstGeom prst="rect">
            <a:avLst/>
          </a:prstGeom>
        </p:spPr>
      </p:pic>
    </p:spTree>
    <p:custDataLst>
      <p:tags r:id="rId2"/>
    </p:custData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00" name="文本框 99"/>
          <p:cNvSpPr txBox="1"/>
          <p:nvPr/>
        </p:nvSpPr>
        <p:spPr>
          <a:xfrm>
            <a:off x="327025" y="2275205"/>
            <a:ext cx="2857500" cy="2306955"/>
          </a:xfrm>
          <a:prstGeom prst="rect">
            <a:avLst/>
          </a:prstGeom>
          <a:noFill/>
          <a:ln w="9525">
            <a:noFill/>
          </a:ln>
        </p:spPr>
        <p:txBody>
          <a:bodyPr wrap="square">
            <a:spAutoFit/>
          </a:bodyPr>
          <a:p>
            <a:pPr indent="0">
              <a:lnSpc>
                <a:spcPct val="150000"/>
              </a:lnSpc>
            </a:pPr>
            <a:r>
              <a:rPr sz="2400">
                <a:latin typeface="汉仪楷体简" panose="02010600000101010101" charset="-128"/>
                <a:ea typeface="汉仪楷体简" panose="02010600000101010101" charset="-128"/>
                <a:cs typeface="汉仪楷体简" panose="02010600000101010101" charset="-128"/>
              </a:rPr>
              <a:t>银河系呈椭圆盘形，拥有四条旋臂。</a:t>
            </a:r>
            <a:endParaRPr sz="2400">
              <a:latin typeface="汉仪楷体简" panose="02010600000101010101" charset="-128"/>
              <a:ea typeface="汉仪楷体简" panose="02010600000101010101" charset="-128"/>
              <a:cs typeface="汉仪楷体简" panose="02010600000101010101" charset="-128"/>
            </a:endParaRPr>
          </a:p>
          <a:p>
            <a:pPr indent="0">
              <a:lnSpc>
                <a:spcPct val="150000"/>
              </a:lnSpc>
            </a:pPr>
            <a:endParaRPr lang="zh-CN" sz="2400">
              <a:latin typeface="汉仪楷体简" panose="02010600000101010101" charset="-128"/>
              <a:ea typeface="汉仪楷体简" panose="02010600000101010101" charset="-128"/>
              <a:cs typeface="汉仪楷体简" panose="02010600000101010101" charset="-128"/>
            </a:endParaRPr>
          </a:p>
          <a:p>
            <a:pPr indent="0">
              <a:lnSpc>
                <a:spcPct val="150000"/>
              </a:lnSpc>
            </a:pPr>
            <a:endParaRPr lang="zh-CN" sz="2400">
              <a:latin typeface="汉仪楷体简" panose="02010600000101010101" charset="-128"/>
              <a:ea typeface="汉仪楷体简" panose="02010600000101010101" charset="-128"/>
              <a:cs typeface="汉仪楷体简" panose="02010600000101010101" charset="-128"/>
            </a:endParaRPr>
          </a:p>
        </p:txBody>
      </p:sp>
      <p:sp>
        <p:nvSpPr>
          <p:cNvPr id="3" name="文本框 2"/>
          <p:cNvSpPr txBox="1"/>
          <p:nvPr/>
        </p:nvSpPr>
        <p:spPr>
          <a:xfrm>
            <a:off x="191770" y="703580"/>
            <a:ext cx="3128645" cy="645160"/>
          </a:xfrm>
          <a:prstGeom prst="rect">
            <a:avLst/>
          </a:prstGeom>
          <a:noFill/>
        </p:spPr>
        <p:txBody>
          <a:bodyPr wrap="square" rtlCol="0" anchor="t">
            <a:spAutoFit/>
          </a:bodyPr>
          <a:p>
            <a:pPr algn="ctr"/>
            <a:r>
              <a:rPr lang="zh-CN" altLang="en-US" sz="3600" dirty="0">
                <a:latin typeface="汉仪楷体简" panose="02010600000101010101" charset="-128"/>
                <a:ea typeface="汉仪楷体简" panose="02010600000101010101" charset="-128"/>
                <a:sym typeface="+mn-ea"/>
              </a:rPr>
              <a:t>银河系</a:t>
            </a:r>
            <a:endParaRPr lang="zh-CN" altLang="en-US" sz="3600" dirty="0">
              <a:latin typeface="汉仪楷体简" panose="02010600000101010101" charset="-128"/>
              <a:ea typeface="汉仪楷体简" panose="02010600000101010101" charset="-128"/>
              <a:sym typeface="+mn-ea"/>
            </a:endParaRPr>
          </a:p>
        </p:txBody>
      </p:sp>
      <p:grpSp>
        <p:nvGrpSpPr>
          <p:cNvPr id="9" name="组合 8"/>
          <p:cNvGrpSpPr/>
          <p:nvPr/>
        </p:nvGrpSpPr>
        <p:grpSpPr>
          <a:xfrm>
            <a:off x="3320415" y="603885"/>
            <a:ext cx="8582660" cy="5793740"/>
            <a:chOff x="5229" y="951"/>
            <a:chExt cx="13516" cy="9124"/>
          </a:xfrm>
        </p:grpSpPr>
        <p:pic>
          <p:nvPicPr>
            <p:cNvPr id="7" name="图片 6"/>
            <p:cNvPicPr/>
            <p:nvPr/>
          </p:nvPicPr>
          <p:blipFill>
            <a:blip r:embed="rId1"/>
            <a:stretch>
              <a:fillRect/>
            </a:stretch>
          </p:blipFill>
          <p:spPr>
            <a:xfrm>
              <a:off x="5229" y="951"/>
              <a:ext cx="13516" cy="9124"/>
            </a:xfrm>
            <a:prstGeom prst="rect">
              <a:avLst/>
            </a:prstGeom>
          </p:spPr>
        </p:pic>
        <p:sp>
          <p:nvSpPr>
            <p:cNvPr id="8" name="矩形 7"/>
            <p:cNvSpPr/>
            <p:nvPr/>
          </p:nvSpPr>
          <p:spPr>
            <a:xfrm>
              <a:off x="16588" y="9153"/>
              <a:ext cx="2048" cy="922"/>
            </a:xfrm>
            <a:prstGeom prst="rect">
              <a:avLst/>
            </a:prstGeom>
            <a:solidFill>
              <a:srgbClr val="02020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grpSp>
    </p:spTree>
    <p:custDataLst>
      <p:tags r:id="rId2"/>
    </p:custData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p:nvPr/>
        </p:nvPicPr>
        <p:blipFill>
          <a:blip r:embed="rId1"/>
          <a:stretch>
            <a:fillRect/>
          </a:stretch>
        </p:blipFill>
        <p:spPr>
          <a:xfrm>
            <a:off x="4476115" y="347345"/>
            <a:ext cx="6552565" cy="6162675"/>
          </a:xfrm>
          <a:prstGeom prst="rect">
            <a:avLst/>
          </a:prstGeom>
        </p:spPr>
      </p:pic>
      <p:sp>
        <p:nvSpPr>
          <p:cNvPr id="100" name="文本框 99"/>
          <p:cNvSpPr txBox="1"/>
          <p:nvPr/>
        </p:nvSpPr>
        <p:spPr>
          <a:xfrm>
            <a:off x="797560" y="1809115"/>
            <a:ext cx="2857500" cy="2861310"/>
          </a:xfrm>
          <a:prstGeom prst="rect">
            <a:avLst/>
          </a:prstGeom>
          <a:noFill/>
          <a:ln w="9525">
            <a:noFill/>
          </a:ln>
        </p:spPr>
        <p:txBody>
          <a:bodyPr wrap="square">
            <a:spAutoFit/>
          </a:bodyPr>
          <a:p>
            <a:pPr indent="0">
              <a:lnSpc>
                <a:spcPct val="150000"/>
              </a:lnSpc>
            </a:pPr>
            <a:r>
              <a:rPr sz="2400">
                <a:latin typeface="汉仪楷体简" panose="02010600000101010101" charset="-128"/>
                <a:ea typeface="汉仪楷体简" panose="02010600000101010101" charset="-128"/>
                <a:cs typeface="汉仪楷体简" panose="02010600000101010101" charset="-128"/>
              </a:rPr>
              <a:t>银河系的恒星数量约4000亿。</a:t>
            </a:r>
            <a:endParaRPr sz="2400">
              <a:latin typeface="汉仪楷体简" panose="02010600000101010101" charset="-128"/>
              <a:ea typeface="汉仪楷体简" panose="02010600000101010101" charset="-128"/>
              <a:cs typeface="汉仪楷体简" panose="02010600000101010101" charset="-128"/>
            </a:endParaRPr>
          </a:p>
          <a:p>
            <a:pPr indent="0">
              <a:lnSpc>
                <a:spcPct val="150000"/>
              </a:lnSpc>
            </a:pPr>
            <a:endParaRPr sz="2400">
              <a:latin typeface="汉仪楷体简" panose="02010600000101010101" charset="-128"/>
              <a:ea typeface="汉仪楷体简" panose="02010600000101010101" charset="-128"/>
              <a:cs typeface="汉仪楷体简" panose="02010600000101010101" charset="-128"/>
            </a:endParaRPr>
          </a:p>
          <a:p>
            <a:pPr indent="0">
              <a:lnSpc>
                <a:spcPct val="150000"/>
              </a:lnSpc>
            </a:pPr>
            <a:r>
              <a:rPr sz="2400">
                <a:latin typeface="汉仪楷体简" panose="02010600000101010101" charset="-128"/>
                <a:ea typeface="汉仪楷体简" panose="02010600000101010101" charset="-128"/>
                <a:cs typeface="汉仪楷体简" panose="02010600000101010101" charset="-128"/>
              </a:rPr>
              <a:t>银河系的尺度大约10万光年。</a:t>
            </a:r>
            <a:endParaRPr lang="zh-CN" sz="2400">
              <a:latin typeface="汉仪楷体简" panose="02010600000101010101" charset="-128"/>
              <a:ea typeface="汉仪楷体简" panose="02010600000101010101" charset="-128"/>
              <a:cs typeface="汉仪楷体简" panose="02010600000101010101" charset="-128"/>
            </a:endParaRPr>
          </a:p>
        </p:txBody>
      </p:sp>
      <p:sp>
        <p:nvSpPr>
          <p:cNvPr id="3" name="文本框 2"/>
          <p:cNvSpPr txBox="1"/>
          <p:nvPr/>
        </p:nvSpPr>
        <p:spPr>
          <a:xfrm>
            <a:off x="797560" y="703580"/>
            <a:ext cx="3128645" cy="645160"/>
          </a:xfrm>
          <a:prstGeom prst="rect">
            <a:avLst/>
          </a:prstGeom>
          <a:noFill/>
        </p:spPr>
        <p:txBody>
          <a:bodyPr wrap="square" rtlCol="0" anchor="t">
            <a:spAutoFit/>
          </a:bodyPr>
          <a:p>
            <a:pPr algn="ctr"/>
            <a:r>
              <a:rPr lang="zh-CN" altLang="en-US" sz="3600" dirty="0">
                <a:latin typeface="汉仪楷体简" panose="02010600000101010101" charset="-128"/>
                <a:ea typeface="汉仪楷体简" panose="02010600000101010101" charset="-128"/>
                <a:sym typeface="+mn-ea"/>
              </a:rPr>
              <a:t>银河系</a:t>
            </a:r>
            <a:endParaRPr lang="zh-CN" altLang="en-US" sz="3600" dirty="0">
              <a:latin typeface="汉仪楷体简" panose="02010600000101010101" charset="-128"/>
              <a:ea typeface="汉仪楷体简" panose="02010600000101010101" charset="-128"/>
              <a:sym typeface="+mn-ea"/>
            </a:endParaRPr>
          </a:p>
        </p:txBody>
      </p:sp>
    </p:spTree>
    <p:custDataLst>
      <p:tags r:id="rId2"/>
    </p:custData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2174240" y="1833880"/>
            <a:ext cx="8103870" cy="3234690"/>
          </a:xfrm>
        </p:spPr>
        <p:txBody>
          <a:bodyPr/>
          <a:lstStyle/>
          <a:p>
            <a:pPr marL="0" indent="0" algn="ctr" fontAlgn="auto">
              <a:lnSpc>
                <a:spcPct val="150000"/>
              </a:lnSpc>
            </a:pPr>
            <a:r>
              <a:rPr lang="zh-CN" altLang="en-US" kern="0" dirty="0">
                <a:ln>
                  <a:noFill/>
                  <a:prstDash val="sysDot"/>
                </a:ln>
                <a:solidFill>
                  <a:schemeClr val="tx1">
                    <a:lumMod val="85000"/>
                    <a:lumOff val="15000"/>
                  </a:schemeClr>
                </a:solidFill>
                <a:latin typeface="+mn-ea"/>
                <a:ea typeface="+mn-ea"/>
                <a:sym typeface="+mn-ea"/>
              </a:rPr>
              <a:t>银河系之外是什么星系？</a:t>
            </a:r>
            <a:endParaRPr lang="zh-CN" altLang="en-US" kern="0" dirty="0">
              <a:ln>
                <a:noFill/>
                <a:prstDash val="sysDot"/>
              </a:ln>
              <a:solidFill>
                <a:schemeClr val="tx1">
                  <a:lumMod val="85000"/>
                  <a:lumOff val="15000"/>
                </a:schemeClr>
              </a:solidFill>
              <a:latin typeface="+mn-ea"/>
              <a:ea typeface="+mn-ea"/>
              <a:sym typeface="+mn-ea"/>
            </a:endParaRPr>
          </a:p>
        </p:txBody>
      </p:sp>
      <p:sp>
        <p:nvSpPr>
          <p:cNvPr id="12" name="任意多边形: 形状 9"/>
          <p:cNvSpPr/>
          <p:nvPr>
            <p:custDataLst>
              <p:tags r:id="rId2"/>
            </p:custDataLst>
          </p:nvPr>
        </p:nvSpPr>
        <p:spPr>
          <a:xfrm rot="5400000">
            <a:off x="1639570" y="1515110"/>
            <a:ext cx="716280" cy="14605"/>
          </a:xfrm>
          <a:custGeom>
            <a:avLst/>
            <a:gdLst>
              <a:gd name="connsiteX0" fmla="*/ -24 w 476250"/>
              <a:gd name="connsiteY0" fmla="*/ 26 h 9525"/>
              <a:gd name="connsiteX1" fmla="*/ 476226 w 476250"/>
              <a:gd name="connsiteY1" fmla="*/ 26 h 9525"/>
            </a:gdLst>
            <a:ahLst/>
            <a:cxnLst>
              <a:cxn ang="0">
                <a:pos x="connsiteX0" y="connsiteY0"/>
              </a:cxn>
              <a:cxn ang="0">
                <a:pos x="connsiteX1" y="connsiteY1"/>
              </a:cxn>
            </a:cxnLst>
            <a:rect l="l" t="t" r="r" b="b"/>
            <a:pathLst>
              <a:path w="476250" h="9525">
                <a:moveTo>
                  <a:pt x="-24" y="26"/>
                </a:moveTo>
                <a:lnTo>
                  <a:pt x="476226" y="26"/>
                </a:lnTo>
              </a:path>
            </a:pathLst>
          </a:custGeom>
          <a:ln w="19050" cap="flat">
            <a:solidFill>
              <a:schemeClr val="accent1"/>
            </a:solidFill>
            <a:prstDash val="solid"/>
            <a:miter/>
          </a:ln>
        </p:spPr>
        <p:txBody>
          <a:bodyPr rot="0" spcFirstLastPara="0" vert="horz" wrap="square" lIns="91440" tIns="45720" rIns="91440" bIns="45720" numCol="1" spcCol="0" rtlCol="0" fromWordArt="0" anchor="ctr" anchorCtr="0" forceAA="0" compatLnSpc="1">
            <a:noAutofit/>
          </a:bodyPr>
          <a:lstStyle/>
          <a:p>
            <a:endParaRPr lang="zh-CN" altLang="en-US"/>
          </a:p>
        </p:txBody>
      </p:sp>
      <p:sp>
        <p:nvSpPr>
          <p:cNvPr id="13" name="任意多边形: 形状 10"/>
          <p:cNvSpPr/>
          <p:nvPr>
            <p:custDataLst>
              <p:tags r:id="rId3"/>
            </p:custDataLst>
          </p:nvPr>
        </p:nvSpPr>
        <p:spPr>
          <a:xfrm rot="5400000">
            <a:off x="1801495" y="1515110"/>
            <a:ext cx="716280" cy="14605"/>
          </a:xfrm>
          <a:custGeom>
            <a:avLst/>
            <a:gdLst>
              <a:gd name="connsiteX0" fmla="*/ -24 w 476250"/>
              <a:gd name="connsiteY0" fmla="*/ 26 h 9525"/>
              <a:gd name="connsiteX1" fmla="*/ 476226 w 476250"/>
              <a:gd name="connsiteY1" fmla="*/ 26 h 9525"/>
            </a:gdLst>
            <a:ahLst/>
            <a:cxnLst>
              <a:cxn ang="0">
                <a:pos x="connsiteX0" y="connsiteY0"/>
              </a:cxn>
              <a:cxn ang="0">
                <a:pos x="connsiteX1" y="connsiteY1"/>
              </a:cxn>
            </a:cxnLst>
            <a:rect l="l" t="t" r="r" b="b"/>
            <a:pathLst>
              <a:path w="476250" h="9525">
                <a:moveTo>
                  <a:pt x="-24" y="26"/>
                </a:moveTo>
                <a:lnTo>
                  <a:pt x="476226" y="26"/>
                </a:lnTo>
              </a:path>
            </a:pathLst>
          </a:custGeom>
          <a:ln w="19050" cap="flat">
            <a:solidFill>
              <a:schemeClr val="accent3"/>
            </a:solidFill>
            <a:prstDash val="solid"/>
            <a:miter/>
          </a:ln>
        </p:spPr>
        <p:txBody>
          <a:bodyPr rot="0" spcFirstLastPara="0" vert="horz" wrap="square" lIns="91440" tIns="45720" rIns="91440" bIns="45720" numCol="1" spcCol="0" rtlCol="0" fromWordArt="0" anchor="ctr" anchorCtr="0" forceAA="0" compatLnSpc="1">
            <a:noAutofit/>
          </a:bodyPr>
          <a:lstStyle/>
          <a:p>
            <a:endParaRPr lang="zh-CN" altLang="en-US"/>
          </a:p>
        </p:txBody>
      </p:sp>
      <p:sp>
        <p:nvSpPr>
          <p:cNvPr id="14" name="任意多边形: 形状 11"/>
          <p:cNvSpPr/>
          <p:nvPr>
            <p:custDataLst>
              <p:tags r:id="rId4"/>
            </p:custDataLst>
          </p:nvPr>
        </p:nvSpPr>
        <p:spPr>
          <a:xfrm flipV="1">
            <a:off x="1678940" y="1343660"/>
            <a:ext cx="9109075" cy="68580"/>
          </a:xfrm>
          <a:custGeom>
            <a:avLst/>
            <a:gdLst>
              <a:gd name="connsiteX0" fmla="*/ 0 w 5274310"/>
              <a:gd name="connsiteY0" fmla="*/ 0 h 8255"/>
              <a:gd name="connsiteX1" fmla="*/ 5274310 w 5274310"/>
              <a:gd name="connsiteY1" fmla="*/ 0 h 8255"/>
            </a:gdLst>
            <a:ahLst/>
            <a:cxnLst>
              <a:cxn ang="0">
                <a:pos x="connsiteX0" y="connsiteY0"/>
              </a:cxn>
              <a:cxn ang="0">
                <a:pos x="connsiteX1" y="connsiteY1"/>
              </a:cxn>
            </a:cxnLst>
            <a:rect l="l" t="t" r="r" b="b"/>
            <a:pathLst>
              <a:path w="5274310" h="8255">
                <a:moveTo>
                  <a:pt x="0" y="0"/>
                </a:moveTo>
                <a:lnTo>
                  <a:pt x="5274310" y="0"/>
                </a:lnTo>
              </a:path>
            </a:pathLst>
          </a:custGeom>
          <a:ln w="16564" cap="flat">
            <a:solidFill>
              <a:schemeClr val="tx1">
                <a:lumMod val="85000"/>
                <a:lumOff val="15000"/>
              </a:schemeClr>
            </a:solidFill>
            <a:prstDash val="solid"/>
            <a:miter/>
          </a:ln>
        </p:spPr>
        <p:txBody>
          <a:bodyPr rot="0" spcFirstLastPara="0" vert="horz" wrap="square" lIns="91440" tIns="45720" rIns="91440" bIns="45720" numCol="1" spcCol="0" rtlCol="0" fromWordArt="0" anchor="ctr" anchorCtr="0" forceAA="0" compatLnSpc="1">
            <a:noAutofit/>
          </a:bodyPr>
          <a:lstStyle/>
          <a:p>
            <a:endParaRPr lang="zh-CN" altLang="en-US"/>
          </a:p>
        </p:txBody>
      </p:sp>
      <p:sp>
        <p:nvSpPr>
          <p:cNvPr id="16" name="任意多边形: 形状 6"/>
          <p:cNvSpPr/>
          <p:nvPr>
            <p:custDataLst>
              <p:tags r:id="rId5"/>
            </p:custDataLst>
          </p:nvPr>
        </p:nvSpPr>
        <p:spPr>
          <a:xfrm rot="5400000">
            <a:off x="10079990" y="5329555"/>
            <a:ext cx="716280" cy="14605"/>
          </a:xfrm>
          <a:custGeom>
            <a:avLst/>
            <a:gdLst>
              <a:gd name="connsiteX0" fmla="*/ -24 w 476250"/>
              <a:gd name="connsiteY0" fmla="*/ 26 h 9525"/>
              <a:gd name="connsiteX1" fmla="*/ 476226 w 476250"/>
              <a:gd name="connsiteY1" fmla="*/ 26 h 9525"/>
            </a:gdLst>
            <a:ahLst/>
            <a:cxnLst>
              <a:cxn ang="0">
                <a:pos x="connsiteX0" y="connsiteY0"/>
              </a:cxn>
              <a:cxn ang="0">
                <a:pos x="connsiteX1" y="connsiteY1"/>
              </a:cxn>
            </a:cxnLst>
            <a:rect l="l" t="t" r="r" b="b"/>
            <a:pathLst>
              <a:path w="476250" h="9525">
                <a:moveTo>
                  <a:pt x="-24" y="26"/>
                </a:moveTo>
                <a:lnTo>
                  <a:pt x="476226" y="26"/>
                </a:lnTo>
              </a:path>
            </a:pathLst>
          </a:custGeom>
          <a:ln w="19050" cap="flat">
            <a:solidFill>
              <a:schemeClr val="accent1"/>
            </a:solidFill>
            <a:prstDash val="solid"/>
            <a:miter/>
          </a:ln>
        </p:spPr>
        <p:txBody>
          <a:bodyPr rot="0" spcFirstLastPara="0" vert="horz" wrap="square" lIns="91440" tIns="45720" rIns="91440" bIns="45720" numCol="1" spcCol="0" rtlCol="0" fromWordArt="0" anchor="ctr" anchorCtr="0" forceAA="0" compatLnSpc="1">
            <a:noAutofit/>
          </a:bodyPr>
          <a:lstStyle/>
          <a:p>
            <a:endParaRPr lang="zh-CN" altLang="en-US"/>
          </a:p>
        </p:txBody>
      </p:sp>
      <p:sp>
        <p:nvSpPr>
          <p:cNvPr id="17" name="任意多边形: 形状 7"/>
          <p:cNvSpPr/>
          <p:nvPr>
            <p:custDataLst>
              <p:tags r:id="rId6"/>
            </p:custDataLst>
          </p:nvPr>
        </p:nvSpPr>
        <p:spPr>
          <a:xfrm rot="5400000">
            <a:off x="9927590" y="5329555"/>
            <a:ext cx="716280" cy="14605"/>
          </a:xfrm>
          <a:custGeom>
            <a:avLst/>
            <a:gdLst>
              <a:gd name="connsiteX0" fmla="*/ -24 w 476250"/>
              <a:gd name="connsiteY0" fmla="*/ 26 h 9525"/>
              <a:gd name="connsiteX1" fmla="*/ 476226 w 476250"/>
              <a:gd name="connsiteY1" fmla="*/ 26 h 9525"/>
            </a:gdLst>
            <a:ahLst/>
            <a:cxnLst>
              <a:cxn ang="0">
                <a:pos x="connsiteX0" y="connsiteY0"/>
              </a:cxn>
              <a:cxn ang="0">
                <a:pos x="connsiteX1" y="connsiteY1"/>
              </a:cxn>
            </a:cxnLst>
            <a:rect l="l" t="t" r="r" b="b"/>
            <a:pathLst>
              <a:path w="476250" h="9525">
                <a:moveTo>
                  <a:pt x="-24" y="26"/>
                </a:moveTo>
                <a:lnTo>
                  <a:pt x="476226" y="26"/>
                </a:lnTo>
              </a:path>
            </a:pathLst>
          </a:custGeom>
          <a:ln w="19050" cap="flat">
            <a:solidFill>
              <a:schemeClr val="accent3"/>
            </a:solidFill>
            <a:prstDash val="solid"/>
            <a:miter/>
          </a:ln>
        </p:spPr>
        <p:txBody>
          <a:bodyPr rot="0" spcFirstLastPara="0" vert="horz" wrap="square" lIns="91440" tIns="45720" rIns="91440" bIns="45720" numCol="1" spcCol="0" rtlCol="0" fromWordArt="0" anchor="ctr" anchorCtr="0" forceAA="0" compatLnSpc="1">
            <a:noAutofit/>
          </a:bodyPr>
          <a:lstStyle/>
          <a:p>
            <a:endParaRPr lang="zh-CN" altLang="en-US"/>
          </a:p>
        </p:txBody>
      </p:sp>
      <p:sp>
        <p:nvSpPr>
          <p:cNvPr id="18" name="任意多边形: 形状 8"/>
          <p:cNvSpPr/>
          <p:nvPr>
            <p:custDataLst>
              <p:tags r:id="rId7"/>
            </p:custDataLst>
          </p:nvPr>
        </p:nvSpPr>
        <p:spPr>
          <a:xfrm flipV="1">
            <a:off x="1678940" y="5336540"/>
            <a:ext cx="9109075" cy="68580"/>
          </a:xfrm>
          <a:custGeom>
            <a:avLst/>
            <a:gdLst>
              <a:gd name="connsiteX0" fmla="*/ 0 w 5274310"/>
              <a:gd name="connsiteY0" fmla="*/ 0 h 8255"/>
              <a:gd name="connsiteX1" fmla="*/ 5274310 w 5274310"/>
              <a:gd name="connsiteY1" fmla="*/ 0 h 8255"/>
            </a:gdLst>
            <a:ahLst/>
            <a:cxnLst>
              <a:cxn ang="0">
                <a:pos x="connsiteX0" y="connsiteY0"/>
              </a:cxn>
              <a:cxn ang="0">
                <a:pos x="connsiteX1" y="connsiteY1"/>
              </a:cxn>
            </a:cxnLst>
            <a:rect l="l" t="t" r="r" b="b"/>
            <a:pathLst>
              <a:path w="5274310" h="8255">
                <a:moveTo>
                  <a:pt x="0" y="0"/>
                </a:moveTo>
                <a:lnTo>
                  <a:pt x="5274310" y="0"/>
                </a:lnTo>
              </a:path>
            </a:pathLst>
          </a:custGeom>
          <a:ln w="16564" cap="flat">
            <a:solidFill>
              <a:schemeClr val="tx1">
                <a:lumMod val="85000"/>
                <a:lumOff val="15000"/>
              </a:schemeClr>
            </a:solidFill>
            <a:prstDash val="solid"/>
            <a:miter/>
          </a:ln>
        </p:spPr>
        <p:txBody>
          <a:bodyPr rot="0" spcFirstLastPara="0" vert="horz" wrap="square" lIns="91440" tIns="45720" rIns="91440" bIns="45720" numCol="1" spcCol="0" rtlCol="0" fromWordArt="0" anchor="ctr" anchorCtr="0" forceAA="0" compatLnSpc="1">
            <a:noAutofit/>
          </a:bodyPr>
          <a:lstStyle/>
          <a:p>
            <a:endParaRPr lang="zh-CN" altLang="en-US"/>
          </a:p>
        </p:txBody>
      </p:sp>
    </p:spTree>
    <p:custDataLst>
      <p:tags r:id="rId8"/>
    </p:custData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483235" y="972185"/>
            <a:ext cx="5012690" cy="706755"/>
          </a:xfrm>
          <a:prstGeom prst="rect">
            <a:avLst/>
          </a:prstGeom>
          <a:noFill/>
        </p:spPr>
        <p:txBody>
          <a:bodyPr wrap="square" rtlCol="0" anchor="t">
            <a:spAutoFit/>
          </a:bodyPr>
          <a:p>
            <a:pPr algn="ctr"/>
            <a:r>
              <a:rPr lang="zh-CN" altLang="en-US" sz="4000" dirty="0">
                <a:latin typeface="汉仪楷体简" panose="02010600000101010101" charset="-128"/>
                <a:ea typeface="汉仪楷体简" panose="02010600000101010101" charset="-128"/>
                <a:sym typeface="+mn-ea"/>
              </a:rPr>
              <a:t>仙女座星系</a:t>
            </a:r>
            <a:endParaRPr lang="zh-CN" altLang="en-US" sz="4000" dirty="0">
              <a:latin typeface="汉仪楷体简" panose="02010600000101010101" charset="-128"/>
              <a:ea typeface="汉仪楷体简" panose="02010600000101010101" charset="-128"/>
              <a:sym typeface="+mn-ea"/>
            </a:endParaRPr>
          </a:p>
        </p:txBody>
      </p:sp>
      <p:sp>
        <p:nvSpPr>
          <p:cNvPr id="100" name="文本框 99"/>
          <p:cNvSpPr txBox="1"/>
          <p:nvPr/>
        </p:nvSpPr>
        <p:spPr>
          <a:xfrm>
            <a:off x="929005" y="2592070"/>
            <a:ext cx="4566920" cy="1198880"/>
          </a:xfrm>
          <a:prstGeom prst="rect">
            <a:avLst/>
          </a:prstGeom>
          <a:noFill/>
          <a:ln w="9525">
            <a:noFill/>
          </a:ln>
        </p:spPr>
        <p:txBody>
          <a:bodyPr wrap="square">
            <a:spAutoFit/>
          </a:bodyPr>
          <a:p>
            <a:pPr indent="0">
              <a:lnSpc>
                <a:spcPct val="150000"/>
              </a:lnSpc>
            </a:pPr>
            <a:r>
              <a:rPr lang="zh-CN" sz="2400">
                <a:latin typeface="汉仪楷体简" panose="02010600000101010101" charset="-128"/>
                <a:ea typeface="汉仪楷体简" panose="02010600000101010101" charset="-128"/>
                <a:cs typeface="汉仪楷体简" panose="02010600000101010101" charset="-128"/>
              </a:rPr>
              <a:t>离银河系最近的星系，含约</a:t>
            </a:r>
            <a:r>
              <a:rPr lang="en-US" altLang="zh-CN" sz="2400">
                <a:latin typeface="汉仪楷体简" panose="02010600000101010101" charset="-128"/>
                <a:ea typeface="汉仪楷体简" panose="02010600000101010101" charset="-128"/>
                <a:cs typeface="汉仪楷体简" panose="02010600000101010101" charset="-128"/>
              </a:rPr>
              <a:t>1</a:t>
            </a:r>
            <a:r>
              <a:rPr lang="zh-CN" altLang="en-US" sz="2400">
                <a:latin typeface="汉仪楷体简" panose="02010600000101010101" charset="-128"/>
                <a:ea typeface="汉仪楷体简" panose="02010600000101010101" charset="-128"/>
                <a:cs typeface="汉仪楷体简" panose="02010600000101010101" charset="-128"/>
              </a:rPr>
              <a:t>万亿颗恒星</a:t>
            </a:r>
            <a:r>
              <a:rPr lang="zh-CN" sz="2400">
                <a:latin typeface="汉仪楷体简" panose="02010600000101010101" charset="-128"/>
                <a:ea typeface="汉仪楷体简" panose="02010600000101010101" charset="-128"/>
                <a:cs typeface="汉仪楷体简" panose="02010600000101010101" charset="-128"/>
              </a:rPr>
              <a:t>。</a:t>
            </a:r>
            <a:endParaRPr lang="zh-CN" sz="2400">
              <a:latin typeface="汉仪楷体简" panose="02010600000101010101" charset="-128"/>
              <a:ea typeface="汉仪楷体简" panose="02010600000101010101" charset="-128"/>
              <a:cs typeface="汉仪楷体简" panose="02010600000101010101" charset="-128"/>
            </a:endParaRPr>
          </a:p>
        </p:txBody>
      </p:sp>
      <p:pic>
        <p:nvPicPr>
          <p:cNvPr id="118" name="图片 117"/>
          <p:cNvPicPr>
            <a:picLocks noChangeAspect="1"/>
          </p:cNvPicPr>
          <p:nvPr/>
        </p:nvPicPr>
        <p:blipFill>
          <a:blip r:embed="rId1"/>
          <a:stretch>
            <a:fillRect/>
          </a:stretch>
        </p:blipFill>
        <p:spPr>
          <a:xfrm>
            <a:off x="5495925" y="448310"/>
            <a:ext cx="6108065" cy="4493260"/>
          </a:xfrm>
          <a:prstGeom prst="rect">
            <a:avLst/>
          </a:prstGeom>
          <a:noFill/>
          <a:ln w="9525">
            <a:noFill/>
          </a:ln>
        </p:spPr>
      </p:pic>
      <p:sp>
        <p:nvSpPr>
          <p:cNvPr id="2" name="文本框 1"/>
          <p:cNvSpPr txBox="1"/>
          <p:nvPr/>
        </p:nvSpPr>
        <p:spPr>
          <a:xfrm>
            <a:off x="5863590" y="5336540"/>
            <a:ext cx="5588635" cy="922020"/>
          </a:xfrm>
          <a:prstGeom prst="rect">
            <a:avLst/>
          </a:prstGeom>
          <a:noFill/>
        </p:spPr>
        <p:txBody>
          <a:bodyPr wrap="square" rtlCol="0" anchor="t">
            <a:spAutoFit/>
          </a:bodyPr>
          <a:p>
            <a:r>
              <a:rPr lang="zh-CN" altLang="en-US"/>
              <a:t>1923年10月6日，美国天文学家哈勃利用这台望远镜拍摄了仙女星云的照片，推算出仙女星云的距离为225万光年，远远超出银河系范围</a:t>
            </a:r>
            <a:r>
              <a:rPr lang="en-US" altLang="zh-CN"/>
              <a:t>.</a:t>
            </a:r>
            <a:endParaRPr lang="en-US" altLang="zh-CN"/>
          </a:p>
        </p:txBody>
      </p:sp>
    </p:spTree>
    <p:custDataLst>
      <p:tags r:id="rId2"/>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wheel(1)">
                                      <p:cBhvr>
                                        <p:cTn id="7" dur="2000"/>
                                        <p:tgtEl>
                                          <p:spTgt spid="1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330835" y="372110"/>
            <a:ext cx="11069955" cy="706755"/>
          </a:xfrm>
          <a:prstGeom prst="rect">
            <a:avLst/>
          </a:prstGeom>
          <a:noFill/>
        </p:spPr>
        <p:txBody>
          <a:bodyPr wrap="square" rtlCol="0" anchor="t">
            <a:spAutoFit/>
          </a:bodyPr>
          <a:p>
            <a:pPr algn="ctr"/>
            <a:r>
              <a:rPr lang="zh-CN" altLang="en-US" sz="4000" dirty="0">
                <a:latin typeface="汉仪楷体简" panose="02010600000101010101" charset="-128"/>
                <a:ea typeface="汉仪楷体简" panose="02010600000101010101" charset="-128"/>
                <a:sym typeface="+mn-ea"/>
              </a:rPr>
              <a:t>本星系群</a:t>
            </a:r>
            <a:endParaRPr lang="zh-CN" altLang="en-US" sz="4000" dirty="0">
              <a:latin typeface="汉仪楷体简" panose="02010600000101010101" charset="-128"/>
              <a:ea typeface="汉仪楷体简" panose="02010600000101010101" charset="-128"/>
              <a:sym typeface="+mn-ea"/>
            </a:endParaRPr>
          </a:p>
        </p:txBody>
      </p:sp>
      <p:sp>
        <p:nvSpPr>
          <p:cNvPr id="100" name="文本框 99"/>
          <p:cNvSpPr txBox="1"/>
          <p:nvPr/>
        </p:nvSpPr>
        <p:spPr>
          <a:xfrm>
            <a:off x="1344295" y="1174750"/>
            <a:ext cx="9186545" cy="645160"/>
          </a:xfrm>
          <a:prstGeom prst="rect">
            <a:avLst/>
          </a:prstGeom>
          <a:noFill/>
          <a:ln w="9525">
            <a:noFill/>
          </a:ln>
        </p:spPr>
        <p:txBody>
          <a:bodyPr wrap="square">
            <a:spAutoFit/>
          </a:bodyPr>
          <a:p>
            <a:pPr indent="0">
              <a:lnSpc>
                <a:spcPct val="150000"/>
              </a:lnSpc>
            </a:pPr>
            <a:r>
              <a:rPr lang="zh-CN" sz="2400">
                <a:latin typeface="汉仪楷体简" panose="02010600000101010101" charset="-128"/>
                <a:ea typeface="汉仪楷体简" panose="02010600000101010101" charset="-128"/>
                <a:cs typeface="汉仪楷体简" panose="02010600000101010101" charset="-128"/>
              </a:rPr>
              <a:t>银河系和仙女座星系统称为本星系群。</a:t>
            </a:r>
            <a:endParaRPr lang="zh-CN" sz="2400">
              <a:latin typeface="汉仪楷体简" panose="02010600000101010101" charset="-128"/>
              <a:ea typeface="汉仪楷体简" panose="02010600000101010101" charset="-128"/>
              <a:cs typeface="汉仪楷体简" panose="02010600000101010101" charset="-128"/>
            </a:endParaRPr>
          </a:p>
        </p:txBody>
      </p:sp>
      <p:pic>
        <p:nvPicPr>
          <p:cNvPr id="6" name="图片 5"/>
          <p:cNvPicPr/>
          <p:nvPr/>
        </p:nvPicPr>
        <p:blipFill>
          <a:blip r:embed="rId1"/>
          <a:stretch>
            <a:fillRect/>
          </a:stretch>
        </p:blipFill>
        <p:spPr>
          <a:xfrm>
            <a:off x="2457450" y="2124710"/>
            <a:ext cx="6608445" cy="3995420"/>
          </a:xfrm>
          <a:prstGeom prst="rect">
            <a:avLst/>
          </a:prstGeom>
          <a:noFill/>
          <a:ln w="9525">
            <a:noFill/>
          </a:ln>
        </p:spPr>
      </p:pic>
    </p:spTree>
    <p:custDataLst>
      <p:tags r:id="rId2"/>
    </p:custData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9" name="组合 8"/>
          <p:cNvGrpSpPr/>
          <p:nvPr>
            <p:custDataLst>
              <p:tags r:id="rId1"/>
            </p:custDataLst>
          </p:nvPr>
        </p:nvGrpSpPr>
        <p:grpSpPr>
          <a:xfrm>
            <a:off x="784225" y="482600"/>
            <a:ext cx="2959100" cy="2596126"/>
            <a:chOff x="975" y="690"/>
            <a:chExt cx="6113" cy="5113"/>
          </a:xfrm>
        </p:grpSpPr>
        <p:pic>
          <p:nvPicPr>
            <p:cNvPr id="7" name="图片 6"/>
            <p:cNvPicPr>
              <a:picLocks noChangeAspect="1"/>
            </p:cNvPicPr>
            <p:nvPr>
              <p:custDataLst>
                <p:tags r:id="rId2"/>
              </p:custDataLst>
            </p:nvPr>
          </p:nvPicPr>
          <p:blipFill rotWithShape="1">
            <a:blip r:embed="rId3"/>
            <a:srcRect l="1479" r="1479"/>
            <a:stretch>
              <a:fillRect/>
            </a:stretch>
          </p:blipFill>
          <p:spPr>
            <a:xfrm>
              <a:off x="975" y="690"/>
              <a:ext cx="6113" cy="4200"/>
            </a:xfrm>
            <a:custGeom>
              <a:avLst/>
              <a:gdLst/>
              <a:ahLst/>
              <a:cxnLst>
                <a:cxn ang="3">
                  <a:pos x="hc" y="t"/>
                </a:cxn>
                <a:cxn ang="cd2">
                  <a:pos x="l" y="vc"/>
                </a:cxn>
                <a:cxn ang="cd4">
                  <a:pos x="hc" y="b"/>
                </a:cxn>
                <a:cxn ang="0">
                  <a:pos x="r" y="vc"/>
                </a:cxn>
              </a:cxnLst>
              <a:rect l="l" t="t" r="r" b="b"/>
              <a:pathLst>
                <a:path w="7200" h="7440">
                  <a:moveTo>
                    <a:pt x="0" y="0"/>
                  </a:moveTo>
                  <a:lnTo>
                    <a:pt x="7200" y="0"/>
                  </a:lnTo>
                  <a:lnTo>
                    <a:pt x="7200" y="7440"/>
                  </a:lnTo>
                  <a:lnTo>
                    <a:pt x="0" y="7440"/>
                  </a:lnTo>
                  <a:lnTo>
                    <a:pt x="0" y="0"/>
                  </a:lnTo>
                  <a:close/>
                </a:path>
              </a:pathLst>
            </a:custGeom>
            <a:effectLst>
              <a:outerShdw blurRad="457200" dist="50800" dir="2700000" algn="tl" rotWithShape="0">
                <a:srgbClr val="000000">
                  <a:alpha val="20000"/>
                </a:srgbClr>
              </a:outerShdw>
            </a:effectLst>
          </p:spPr>
        </p:pic>
        <p:sp>
          <p:nvSpPr>
            <p:cNvPr id="4" name="文本框 3"/>
            <p:cNvSpPr txBox="1"/>
            <p:nvPr>
              <p:custDataLst>
                <p:tags r:id="rId4"/>
              </p:custDataLst>
            </p:nvPr>
          </p:nvSpPr>
          <p:spPr>
            <a:xfrm>
              <a:off x="1605" y="5078"/>
              <a:ext cx="5482" cy="725"/>
            </a:xfrm>
            <a:prstGeom prst="rect">
              <a:avLst/>
            </a:prstGeom>
            <a:noFill/>
          </p:spPr>
          <p:txBody>
            <a:bodyPr wrap="square" rtlCol="0" anchor="t">
              <a:spAutoFit/>
            </a:bodyPr>
            <a:p>
              <a:r>
                <a:rPr lang="zh-CN" altLang="en-US"/>
                <a:t>恒星系统：比如太阳系</a:t>
              </a:r>
              <a:endParaRPr lang="zh-CN" altLang="en-US"/>
            </a:p>
          </p:txBody>
        </p:sp>
      </p:grpSp>
      <p:grpSp>
        <p:nvGrpSpPr>
          <p:cNvPr id="10" name="组合 9"/>
          <p:cNvGrpSpPr/>
          <p:nvPr>
            <p:custDataLst>
              <p:tags r:id="rId5"/>
            </p:custDataLst>
          </p:nvPr>
        </p:nvGrpSpPr>
        <p:grpSpPr>
          <a:xfrm>
            <a:off x="4364990" y="527050"/>
            <a:ext cx="3276600" cy="2551306"/>
            <a:chOff x="9599" y="690"/>
            <a:chExt cx="7394" cy="5128"/>
          </a:xfrm>
        </p:grpSpPr>
        <p:pic>
          <p:nvPicPr>
            <p:cNvPr id="5" name="图片 4"/>
            <p:cNvPicPr/>
            <p:nvPr>
              <p:custDataLst>
                <p:tags r:id="rId6"/>
              </p:custDataLst>
            </p:nvPr>
          </p:nvPicPr>
          <p:blipFill>
            <a:blip r:embed="rId7"/>
            <a:stretch>
              <a:fillRect/>
            </a:stretch>
          </p:blipFill>
          <p:spPr>
            <a:xfrm>
              <a:off x="9599" y="690"/>
              <a:ext cx="7394" cy="4200"/>
            </a:xfrm>
            <a:prstGeom prst="rect">
              <a:avLst/>
            </a:prstGeom>
          </p:spPr>
        </p:pic>
        <p:sp>
          <p:nvSpPr>
            <p:cNvPr id="6" name="文本框 5"/>
            <p:cNvSpPr txBox="1"/>
            <p:nvPr>
              <p:custDataLst>
                <p:tags r:id="rId8"/>
              </p:custDataLst>
            </p:nvPr>
          </p:nvSpPr>
          <p:spPr>
            <a:xfrm>
              <a:off x="9810" y="5078"/>
              <a:ext cx="7046" cy="740"/>
            </a:xfrm>
            <a:prstGeom prst="rect">
              <a:avLst/>
            </a:prstGeom>
            <a:noFill/>
          </p:spPr>
          <p:txBody>
            <a:bodyPr wrap="square" rtlCol="0" anchor="t">
              <a:spAutoFit/>
            </a:bodyPr>
            <a:p>
              <a:pPr algn="ctr"/>
              <a:r>
                <a:rPr lang="zh-CN" altLang="en-US"/>
                <a:t>星团：比如昴宿星团</a:t>
              </a:r>
              <a:endParaRPr lang="zh-CN" altLang="en-US"/>
            </a:p>
          </p:txBody>
        </p:sp>
      </p:grpSp>
      <p:grpSp>
        <p:nvGrpSpPr>
          <p:cNvPr id="13" name="组合 12"/>
          <p:cNvGrpSpPr/>
          <p:nvPr>
            <p:custDataLst>
              <p:tags r:id="rId9"/>
            </p:custDataLst>
          </p:nvPr>
        </p:nvGrpSpPr>
        <p:grpSpPr>
          <a:xfrm>
            <a:off x="8185150" y="527050"/>
            <a:ext cx="3138170" cy="2552065"/>
            <a:chOff x="12630" y="490"/>
            <a:chExt cx="4942" cy="4019"/>
          </a:xfrm>
        </p:grpSpPr>
        <p:sp>
          <p:nvSpPr>
            <p:cNvPr id="11" name="文本框 10"/>
            <p:cNvSpPr txBox="1"/>
            <p:nvPr>
              <p:custDataLst>
                <p:tags r:id="rId10"/>
              </p:custDataLst>
            </p:nvPr>
          </p:nvSpPr>
          <p:spPr>
            <a:xfrm>
              <a:off x="12963" y="3929"/>
              <a:ext cx="4275" cy="580"/>
            </a:xfrm>
            <a:prstGeom prst="rect">
              <a:avLst/>
            </a:prstGeom>
            <a:noFill/>
          </p:spPr>
          <p:txBody>
            <a:bodyPr wrap="square" rtlCol="0" anchor="t">
              <a:spAutoFit/>
            </a:bodyPr>
            <a:p>
              <a:r>
                <a:rPr lang="zh-CN" altLang="en-US"/>
                <a:t>星系：比如银河系</a:t>
              </a:r>
              <a:endParaRPr lang="zh-CN" altLang="en-US"/>
            </a:p>
          </p:txBody>
        </p:sp>
        <p:pic>
          <p:nvPicPr>
            <p:cNvPr id="12" name="图片 11"/>
            <p:cNvPicPr/>
            <p:nvPr>
              <p:custDataLst>
                <p:tags r:id="rId11"/>
              </p:custDataLst>
            </p:nvPr>
          </p:nvPicPr>
          <p:blipFill>
            <a:blip r:embed="rId12"/>
            <a:stretch>
              <a:fillRect/>
            </a:stretch>
          </p:blipFill>
          <p:spPr>
            <a:xfrm>
              <a:off x="12630" y="490"/>
              <a:ext cx="4942" cy="3289"/>
            </a:xfrm>
            <a:prstGeom prst="rect">
              <a:avLst/>
            </a:prstGeom>
          </p:spPr>
        </p:pic>
      </p:grpSp>
      <p:grpSp>
        <p:nvGrpSpPr>
          <p:cNvPr id="24" name="组合 23"/>
          <p:cNvGrpSpPr/>
          <p:nvPr/>
        </p:nvGrpSpPr>
        <p:grpSpPr>
          <a:xfrm>
            <a:off x="649605" y="3444240"/>
            <a:ext cx="3227070" cy="2743200"/>
            <a:chOff x="1023" y="5424"/>
            <a:chExt cx="5082" cy="4320"/>
          </a:xfrm>
        </p:grpSpPr>
        <p:pic>
          <p:nvPicPr>
            <p:cNvPr id="22" name="图片 21"/>
            <p:cNvPicPr>
              <a:picLocks noChangeAspect="1"/>
            </p:cNvPicPr>
            <p:nvPr>
              <p:custDataLst>
                <p:tags r:id="rId13"/>
              </p:custDataLst>
            </p:nvPr>
          </p:nvPicPr>
          <p:blipFill>
            <a:blip r:embed="rId14"/>
            <a:srcRect l="14698" t="37483" r="10458" b="436"/>
            <a:stretch>
              <a:fillRect/>
            </a:stretch>
          </p:blipFill>
          <p:spPr>
            <a:xfrm>
              <a:off x="1023" y="5424"/>
              <a:ext cx="5083" cy="3525"/>
            </a:xfrm>
            <a:prstGeom prst="rect">
              <a:avLst/>
            </a:prstGeom>
          </p:spPr>
        </p:pic>
        <p:sp>
          <p:nvSpPr>
            <p:cNvPr id="23" name="文本框 22"/>
            <p:cNvSpPr txBox="1"/>
            <p:nvPr>
              <p:custDataLst>
                <p:tags r:id="rId15"/>
              </p:custDataLst>
            </p:nvPr>
          </p:nvSpPr>
          <p:spPr>
            <a:xfrm>
              <a:off x="1427" y="9164"/>
              <a:ext cx="4275" cy="580"/>
            </a:xfrm>
            <a:prstGeom prst="rect">
              <a:avLst/>
            </a:prstGeom>
            <a:noFill/>
          </p:spPr>
          <p:txBody>
            <a:bodyPr wrap="square" rtlCol="0" anchor="t">
              <a:spAutoFit/>
            </a:bodyPr>
            <a:p>
              <a:r>
                <a:rPr lang="zh-CN" altLang="en-US"/>
                <a:t>星系群：比如本星系群</a:t>
              </a:r>
              <a:endParaRPr lang="zh-CN" altLang="en-US"/>
            </a:p>
          </p:txBody>
        </p:sp>
      </p:grpSp>
      <p:grpSp>
        <p:nvGrpSpPr>
          <p:cNvPr id="27" name="组合 26"/>
          <p:cNvGrpSpPr/>
          <p:nvPr/>
        </p:nvGrpSpPr>
        <p:grpSpPr>
          <a:xfrm>
            <a:off x="4246880" y="3482340"/>
            <a:ext cx="3548380" cy="2705100"/>
            <a:chOff x="6688" y="5484"/>
            <a:chExt cx="5588" cy="4260"/>
          </a:xfrm>
        </p:grpSpPr>
        <p:pic>
          <p:nvPicPr>
            <p:cNvPr id="25" name="图片 24"/>
            <p:cNvPicPr/>
            <p:nvPr>
              <p:custDataLst>
                <p:tags r:id="rId16"/>
              </p:custDataLst>
            </p:nvPr>
          </p:nvPicPr>
          <p:blipFill>
            <a:blip r:embed="rId17"/>
            <a:srcRect l="2545" r="3268" b="15187"/>
            <a:stretch>
              <a:fillRect/>
            </a:stretch>
          </p:blipFill>
          <p:spPr>
            <a:xfrm>
              <a:off x="6688" y="5484"/>
              <a:ext cx="5588" cy="3465"/>
            </a:xfrm>
            <a:prstGeom prst="rect">
              <a:avLst/>
            </a:prstGeom>
          </p:spPr>
        </p:pic>
        <p:sp>
          <p:nvSpPr>
            <p:cNvPr id="26" name="文本框 25"/>
            <p:cNvSpPr txBox="1"/>
            <p:nvPr>
              <p:custDataLst>
                <p:tags r:id="rId18"/>
              </p:custDataLst>
            </p:nvPr>
          </p:nvSpPr>
          <p:spPr>
            <a:xfrm>
              <a:off x="6688" y="9164"/>
              <a:ext cx="5589" cy="580"/>
            </a:xfrm>
            <a:prstGeom prst="rect">
              <a:avLst/>
            </a:prstGeom>
            <a:noFill/>
          </p:spPr>
          <p:txBody>
            <a:bodyPr wrap="square" rtlCol="0" anchor="t">
              <a:spAutoFit/>
            </a:bodyPr>
            <a:p>
              <a:r>
                <a:rPr lang="zh-CN" altLang="en-US"/>
                <a:t>超星系团：比如室女超星系团</a:t>
              </a:r>
              <a:endParaRPr lang="zh-CN" altLang="en-US"/>
            </a:p>
          </p:txBody>
        </p:sp>
      </p:grpSp>
      <p:grpSp>
        <p:nvGrpSpPr>
          <p:cNvPr id="30" name="组合 29"/>
          <p:cNvGrpSpPr/>
          <p:nvPr/>
        </p:nvGrpSpPr>
        <p:grpSpPr>
          <a:xfrm>
            <a:off x="8164830" y="3444240"/>
            <a:ext cx="3548380" cy="2743200"/>
            <a:chOff x="12858" y="5424"/>
            <a:chExt cx="5588" cy="4320"/>
          </a:xfrm>
        </p:grpSpPr>
        <p:sp>
          <p:nvSpPr>
            <p:cNvPr id="28" name="文本框 27"/>
            <p:cNvSpPr txBox="1"/>
            <p:nvPr>
              <p:custDataLst>
                <p:tags r:id="rId19"/>
              </p:custDataLst>
            </p:nvPr>
          </p:nvSpPr>
          <p:spPr>
            <a:xfrm>
              <a:off x="12858" y="9164"/>
              <a:ext cx="5589" cy="580"/>
            </a:xfrm>
            <a:prstGeom prst="rect">
              <a:avLst/>
            </a:prstGeom>
            <a:noFill/>
          </p:spPr>
          <p:txBody>
            <a:bodyPr wrap="square" rtlCol="0" anchor="t">
              <a:spAutoFit/>
            </a:bodyPr>
            <a:p>
              <a:r>
                <a:rPr lang="zh-CN" altLang="en-US"/>
                <a:t>宇宙：星系团的纤维状结构连接</a:t>
              </a:r>
              <a:endParaRPr lang="zh-CN" altLang="en-US"/>
            </a:p>
          </p:txBody>
        </p:sp>
        <p:pic>
          <p:nvPicPr>
            <p:cNvPr id="29" name="图片 28"/>
            <p:cNvPicPr/>
            <p:nvPr>
              <p:custDataLst>
                <p:tags r:id="rId20"/>
              </p:custDataLst>
            </p:nvPr>
          </p:nvPicPr>
          <p:blipFill>
            <a:blip r:embed="rId21"/>
            <a:stretch>
              <a:fillRect/>
            </a:stretch>
          </p:blipFill>
          <p:spPr>
            <a:xfrm>
              <a:off x="12858" y="5424"/>
              <a:ext cx="5378" cy="3526"/>
            </a:xfrm>
            <a:prstGeom prst="rect">
              <a:avLst/>
            </a:prstGeom>
          </p:spPr>
        </p:pic>
      </p:grpSp>
    </p:spTree>
    <p:custDataLst>
      <p:tags r:id="rId22"/>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宇宙有多大">
            <a:hlinkClick r:id="" action="ppaction://media"/>
          </p:cNvPr>
          <p:cNvPicPr/>
          <p:nvPr>
            <a:videoFile r:link="rId1"/>
            <p:extLst>
              <p:ext uri="{DAA4B4D4-6D71-4841-9C94-3DE7FCFB9230}">
                <p14:media xmlns:p14="http://schemas.microsoft.com/office/powerpoint/2010/main" r:embed="rId2">
                  <p14:trim st="5979.000000"/>
                </p14:media>
              </p:ext>
            </p:extLst>
            <p:custDataLst>
              <p:tags r:id="rId3"/>
            </p:custDataLst>
          </p:nvPr>
        </p:nvPicPr>
        <p:blipFill>
          <a:blip r:embed="rId4"/>
          <a:stretch>
            <a:fillRect/>
          </a:stretch>
        </p:blipFill>
        <p:spPr>
          <a:xfrm>
            <a:off x="1816100" y="1748155"/>
            <a:ext cx="8123555" cy="4603750"/>
          </a:xfrm>
          <a:prstGeom prst="rect">
            <a:avLst/>
          </a:prstGeom>
        </p:spPr>
      </p:pic>
      <p:sp>
        <p:nvSpPr>
          <p:cNvPr id="4" name="文本框 3"/>
          <p:cNvSpPr txBox="1"/>
          <p:nvPr/>
        </p:nvSpPr>
        <p:spPr>
          <a:xfrm>
            <a:off x="3160395" y="659765"/>
            <a:ext cx="5012690" cy="645160"/>
          </a:xfrm>
          <a:prstGeom prst="rect">
            <a:avLst/>
          </a:prstGeom>
          <a:noFill/>
        </p:spPr>
        <p:txBody>
          <a:bodyPr wrap="square" rtlCol="0" anchor="t">
            <a:spAutoFit/>
          </a:bodyPr>
          <a:p>
            <a:pPr algn="ctr"/>
            <a:r>
              <a:rPr lang="zh-CN" altLang="en-US" sz="3600" dirty="0">
                <a:latin typeface="汉仪楷体简" panose="02010600000101010101" charset="-128"/>
                <a:ea typeface="汉仪楷体简" panose="02010600000101010101" charset="-128"/>
                <a:sym typeface="+mn-ea"/>
              </a:rPr>
              <a:t>宇宙到底有多大？</a:t>
            </a:r>
            <a:endParaRPr lang="zh-CN" altLang="en-US" sz="3600" dirty="0">
              <a:latin typeface="汉仪楷体简" panose="02010600000101010101" charset="-128"/>
              <a:ea typeface="汉仪楷体简" panose="02010600000101010101" charset="-128"/>
              <a:sym typeface="+mn-ea"/>
            </a:endParaRPr>
          </a:p>
        </p:txBody>
      </p:sp>
    </p:spTree>
  </p:cSld>
  <p:clrMapOvr>
    <a:masterClrMapping/>
  </p:clrMapOvr>
  <p:transition>
    <p:wipe/>
  </p:transition>
  <p:timing>
    <p:tnLst>
      <p:par>
        <p:cTn id="1" dur="indefinite" restart="never" nodeType="tmRoot">
          <p:childTnLst>
            <p:video fullScrn="1">
              <p:cMediaNode>
                <p:cTn id="2" fill="hold" display="1">
                  <p:stCondLst>
                    <p:cond delay="indefinite"/>
                  </p:stCondLst>
                  <p:endCondLst>
                    <p:cond evt="onNext">
                      <p:tgtEl>
                        <p:sldTgt/>
                      </p:tgtEl>
                    </p:cond>
                    <p:cond evt="onPrev">
                      <p:tgtEl>
                        <p:sldTgt/>
                      </p:tgtEl>
                    </p:cond>
                  </p:endCondLst>
                </p:cTn>
                <p:tgtEl>
                  <p:spTgt spid="2"/>
                </p:tgtEl>
              </p:cMediaNode>
            </p:video>
            <p:seq concurrent="1" nextAc="seek">
              <p:cTn id="3" restart="whenNotActive" fill="hold" evtFilter="cancelBubble" nodeType="interactiveSeq">
                <p:stCondLst>
                  <p:cond evt="onClick" delay="0">
                    <p:tgtEl>
                      <p:spTgt spid="2"/>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additive="base">
                                        <p:cTn id="7"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1207770" y="469265"/>
            <a:ext cx="5012690" cy="645160"/>
          </a:xfrm>
          <a:prstGeom prst="rect">
            <a:avLst/>
          </a:prstGeom>
          <a:noFill/>
        </p:spPr>
        <p:txBody>
          <a:bodyPr wrap="square" rtlCol="0" anchor="t">
            <a:spAutoFit/>
          </a:bodyPr>
          <a:p>
            <a:pPr algn="ctr"/>
            <a:r>
              <a:rPr lang="zh-CN" altLang="en-US" sz="3600" dirty="0">
                <a:latin typeface="汉仪楷体简" panose="02010600000101010101" charset="-128"/>
                <a:ea typeface="汉仪楷体简" panose="02010600000101010101" charset="-128"/>
                <a:sym typeface="+mn-ea"/>
              </a:rPr>
              <a:t>开发新家园</a:t>
            </a:r>
            <a:endParaRPr lang="zh-CN" altLang="en-US" sz="3600" dirty="0">
              <a:latin typeface="汉仪楷体简" panose="02010600000101010101" charset="-128"/>
              <a:ea typeface="汉仪楷体简" panose="02010600000101010101" charset="-128"/>
              <a:sym typeface="+mn-ea"/>
            </a:endParaRPr>
          </a:p>
        </p:txBody>
      </p:sp>
      <p:sp>
        <p:nvSpPr>
          <p:cNvPr id="5" name="文本框 4"/>
          <p:cNvSpPr txBox="1"/>
          <p:nvPr/>
        </p:nvSpPr>
        <p:spPr>
          <a:xfrm>
            <a:off x="2076450" y="5311775"/>
            <a:ext cx="2743200" cy="368300"/>
          </a:xfrm>
          <a:prstGeom prst="rect">
            <a:avLst/>
          </a:prstGeom>
          <a:noFill/>
        </p:spPr>
        <p:txBody>
          <a:bodyPr wrap="square" rtlCol="0" anchor="t">
            <a:spAutoFit/>
          </a:bodyPr>
          <a:p>
            <a:r>
              <a:rPr lang="zh-CN" altLang="en-US"/>
              <a:t>嫦娥四号着陆月球背面</a:t>
            </a:r>
            <a:endParaRPr lang="zh-CN" altLang="en-US"/>
          </a:p>
        </p:txBody>
      </p:sp>
      <p:pic>
        <p:nvPicPr>
          <p:cNvPr id="6" name="图片 5"/>
          <p:cNvPicPr>
            <a:picLocks noChangeAspect="1"/>
          </p:cNvPicPr>
          <p:nvPr/>
        </p:nvPicPr>
        <p:blipFill>
          <a:blip r:embed="rId1"/>
          <a:stretch>
            <a:fillRect/>
          </a:stretch>
        </p:blipFill>
        <p:spPr>
          <a:xfrm>
            <a:off x="609600" y="1682750"/>
            <a:ext cx="5676900" cy="3295650"/>
          </a:xfrm>
          <a:prstGeom prst="rect">
            <a:avLst/>
          </a:prstGeom>
        </p:spPr>
      </p:pic>
      <p:pic>
        <p:nvPicPr>
          <p:cNvPr id="8" name="图片 7"/>
          <p:cNvPicPr/>
          <p:nvPr/>
        </p:nvPicPr>
        <p:blipFill>
          <a:blip r:embed="rId2"/>
          <a:stretch>
            <a:fillRect/>
          </a:stretch>
        </p:blipFill>
        <p:spPr>
          <a:xfrm>
            <a:off x="6657975" y="644525"/>
            <a:ext cx="5324475" cy="3371850"/>
          </a:xfrm>
          <a:prstGeom prst="rect">
            <a:avLst/>
          </a:prstGeom>
        </p:spPr>
      </p:pic>
      <p:sp>
        <p:nvSpPr>
          <p:cNvPr id="9" name="文本框 8"/>
          <p:cNvSpPr txBox="1"/>
          <p:nvPr/>
        </p:nvSpPr>
        <p:spPr>
          <a:xfrm>
            <a:off x="5725160" y="5546725"/>
            <a:ext cx="2743200" cy="368300"/>
          </a:xfrm>
          <a:prstGeom prst="rect">
            <a:avLst/>
          </a:prstGeom>
          <a:noFill/>
        </p:spPr>
        <p:txBody>
          <a:bodyPr wrap="square" rtlCol="0" anchor="t">
            <a:spAutoFit/>
          </a:bodyPr>
          <a:p>
            <a:pPr algn="ctr"/>
            <a:r>
              <a:rPr lang="zh-CN" altLang="en-US"/>
              <a:t>中国未来的月球基地</a:t>
            </a:r>
            <a:endParaRPr lang="zh-CN" altLang="en-US"/>
          </a:p>
        </p:txBody>
      </p:sp>
      <p:pic>
        <p:nvPicPr>
          <p:cNvPr id="10" name="图片 9"/>
          <p:cNvPicPr>
            <a:picLocks noChangeAspect="1"/>
          </p:cNvPicPr>
          <p:nvPr/>
        </p:nvPicPr>
        <p:blipFill>
          <a:blip r:embed="rId3"/>
          <a:stretch>
            <a:fillRect/>
          </a:stretch>
        </p:blipFill>
        <p:spPr>
          <a:xfrm>
            <a:off x="8268335" y="4016375"/>
            <a:ext cx="3714115" cy="2638425"/>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文本框 5"/>
          <p:cNvSpPr txBox="1"/>
          <p:nvPr/>
        </p:nvSpPr>
        <p:spPr>
          <a:xfrm>
            <a:off x="895350" y="1167765"/>
            <a:ext cx="10044430" cy="4523105"/>
          </a:xfrm>
          <a:prstGeom prst="rect">
            <a:avLst/>
          </a:prstGeom>
          <a:noFill/>
        </p:spPr>
        <p:txBody>
          <a:bodyPr wrap="square" rtlCol="0">
            <a:spAutoFit/>
          </a:bodyPr>
          <a:p>
            <a:pPr algn="l">
              <a:lnSpc>
                <a:spcPct val="150000"/>
              </a:lnSpc>
            </a:pPr>
            <a:r>
              <a:rPr lang="en-US" sz="2000">
                <a:latin typeface="汉仪楷体简" panose="02010600000101010101" charset="-128"/>
                <a:ea typeface="汉仪楷体简" panose="02010600000101010101" charset="-128"/>
                <a:cs typeface="汉仪楷体简" panose="02010600000101010101" charset="-128"/>
              </a:rPr>
              <a:t>1</a:t>
            </a:r>
            <a:r>
              <a:rPr lang="zh-CN" altLang="en-US" sz="2000">
                <a:latin typeface="汉仪楷体简" panose="02010600000101010101" charset="-128"/>
                <a:ea typeface="汉仪楷体简" panose="02010600000101010101" charset="-128"/>
                <a:cs typeface="汉仪楷体简" panose="02010600000101010101" charset="-128"/>
              </a:rPr>
              <a:t>、</a:t>
            </a:r>
            <a:r>
              <a:rPr lang="zh-CN" altLang="en-US" sz="2400" b="1">
                <a:solidFill>
                  <a:srgbClr val="FF0000"/>
                </a:solidFill>
                <a:latin typeface="汉仪楷体简" panose="02010600000101010101" charset="-128"/>
                <a:ea typeface="汉仪楷体简" panose="02010600000101010101" charset="-128"/>
                <a:cs typeface="汉仪楷体简" panose="02010600000101010101" charset="-128"/>
              </a:rPr>
              <a:t>恒星系统：</a:t>
            </a:r>
            <a:r>
              <a:rPr lang="zh-CN" altLang="en-US" sz="2000">
                <a:latin typeface="汉仪楷体简" panose="02010600000101010101" charset="-128"/>
                <a:ea typeface="汉仪楷体简" panose="02010600000101010101" charset="-128"/>
                <a:cs typeface="汉仪楷体简" panose="02010600000101010101" charset="-128"/>
              </a:rPr>
              <a:t>一颗或数颗恒星以及受其引力束缚的所有天体的总和。例如我们的太阳系（单星系统），以及半人马座</a:t>
            </a:r>
            <a:r>
              <a:rPr lang="en-US" altLang="zh-CN" sz="2000">
                <a:latin typeface="汉仪楷体简" panose="02010600000101010101" charset="-128"/>
                <a:ea typeface="汉仪楷体简" panose="02010600000101010101" charset="-128"/>
                <a:cs typeface="汉仪楷体简" panose="02010600000101010101" charset="-128"/>
              </a:rPr>
              <a:t>α</a:t>
            </a:r>
            <a:r>
              <a:rPr lang="zh-CN" altLang="en-US" sz="2000">
                <a:latin typeface="汉仪楷体简" panose="02010600000101010101" charset="-128"/>
                <a:ea typeface="汉仪楷体简" panose="02010600000101010101" charset="-128"/>
                <a:cs typeface="汉仪楷体简" panose="02010600000101010101" charset="-128"/>
              </a:rPr>
              <a:t>星（三合星系统）。</a:t>
            </a:r>
            <a:endParaRPr lang="zh-CN" altLang="en-US" sz="2000">
              <a:latin typeface="汉仪楷体简" panose="02010600000101010101" charset="-128"/>
              <a:ea typeface="汉仪楷体简" panose="02010600000101010101" charset="-128"/>
              <a:cs typeface="汉仪楷体简" panose="02010600000101010101" charset="-128"/>
            </a:endParaRPr>
          </a:p>
          <a:p>
            <a:pPr algn="l">
              <a:lnSpc>
                <a:spcPct val="150000"/>
              </a:lnSpc>
            </a:pPr>
            <a:r>
              <a:rPr lang="en-US" altLang="zh-CN" sz="2000">
                <a:latin typeface="汉仪楷体简" panose="02010600000101010101" charset="-128"/>
                <a:ea typeface="汉仪楷体简" panose="02010600000101010101" charset="-128"/>
                <a:cs typeface="汉仪楷体简" panose="02010600000101010101" charset="-128"/>
              </a:rPr>
              <a:t>2</a:t>
            </a:r>
            <a:r>
              <a:rPr lang="zh-CN" altLang="en-US" sz="2000">
                <a:latin typeface="汉仪楷体简" panose="02010600000101010101" charset="-128"/>
                <a:ea typeface="宋体" panose="02010600030101010101" pitchFamily="2" charset="-122"/>
                <a:cs typeface="汉仪楷体简" panose="02010600000101010101" charset="-128"/>
              </a:rPr>
              <a:t>、</a:t>
            </a:r>
            <a:r>
              <a:rPr lang="zh-CN" altLang="en-US" sz="2400" b="1">
                <a:solidFill>
                  <a:srgbClr val="FF0000"/>
                </a:solidFill>
                <a:latin typeface="汉仪楷体简" panose="02010600000101010101" charset="-128"/>
                <a:ea typeface="汉仪楷体简" panose="02010600000101010101" charset="-128"/>
                <a:cs typeface="汉仪楷体简" panose="02010600000101010101" charset="-128"/>
              </a:rPr>
              <a:t>星团：</a:t>
            </a:r>
            <a:r>
              <a:rPr lang="zh-CN" altLang="en-US" sz="2000">
                <a:latin typeface="汉仪楷体简" panose="02010600000101010101" charset="-128"/>
                <a:ea typeface="汉仪楷体简" panose="02010600000101010101" charset="-128"/>
                <a:cs typeface="汉仪楷体简" panose="02010600000101010101" charset="-128"/>
              </a:rPr>
              <a:t>由成百上千颗恒星组成的、受引力束缚的恒星集团。分为疏散星团（如昴宿星团）和球状星团（如杜鹃座47）。</a:t>
            </a:r>
            <a:endParaRPr lang="zh-CN" altLang="en-US" sz="2000">
              <a:latin typeface="汉仪楷体简" panose="02010600000101010101" charset="-128"/>
              <a:ea typeface="汉仪楷体简" panose="02010600000101010101" charset="-128"/>
              <a:cs typeface="汉仪楷体简" panose="02010600000101010101" charset="-128"/>
            </a:endParaRPr>
          </a:p>
          <a:p>
            <a:pPr algn="l">
              <a:lnSpc>
                <a:spcPct val="150000"/>
              </a:lnSpc>
            </a:pPr>
            <a:r>
              <a:rPr lang="en-US" altLang="zh-CN" sz="2000">
                <a:latin typeface="汉仪楷体简" panose="02010600000101010101" charset="-128"/>
                <a:ea typeface="汉仪楷体简" panose="02010600000101010101" charset="-128"/>
                <a:cs typeface="汉仪楷体简" panose="02010600000101010101" charset="-128"/>
              </a:rPr>
              <a:t>3</a:t>
            </a:r>
            <a:r>
              <a:rPr lang="zh-CN" altLang="en-US" sz="2000">
                <a:latin typeface="汉仪楷体简" panose="02010600000101010101" charset="-128"/>
                <a:ea typeface="宋体" panose="02010600030101010101" pitchFamily="2" charset="-122"/>
                <a:cs typeface="汉仪楷体简" panose="02010600000101010101" charset="-128"/>
              </a:rPr>
              <a:t>、</a:t>
            </a:r>
            <a:r>
              <a:rPr lang="zh-CN" altLang="en-US" sz="2400" b="1">
                <a:solidFill>
                  <a:srgbClr val="FF0000"/>
                </a:solidFill>
                <a:latin typeface="汉仪楷体简" panose="02010600000101010101" charset="-128"/>
                <a:ea typeface="汉仪楷体简" panose="02010600000101010101" charset="-128"/>
                <a:cs typeface="汉仪楷体简" panose="02010600000101010101" charset="-128"/>
              </a:rPr>
              <a:t>星系：</a:t>
            </a:r>
            <a:r>
              <a:rPr lang="zh-CN" altLang="en-US" sz="2000">
                <a:latin typeface="汉仪楷体简" panose="02010600000101010101" charset="-128"/>
                <a:ea typeface="汉仪楷体简" panose="02010600000101010101" charset="-128"/>
                <a:cs typeface="汉仪楷体简" panose="02010600000101010101" charset="-128"/>
              </a:rPr>
              <a:t>由成千上万亿颗恒星、星团、星云、气体、尘埃以及占主导的暗物质组成的巨大引力系统。根据形状主要分为：</a:t>
            </a:r>
            <a:endParaRPr lang="en-US" altLang="zh-CN" sz="2000">
              <a:latin typeface="汉仪楷体简" panose="02010600000101010101" charset="-128"/>
              <a:ea typeface="汉仪楷体简" panose="02010600000101010101" charset="-128"/>
              <a:cs typeface="汉仪楷体简" panose="02010600000101010101" charset="-128"/>
            </a:endParaRPr>
          </a:p>
          <a:p>
            <a:pPr algn="l">
              <a:lnSpc>
                <a:spcPct val="150000"/>
              </a:lnSpc>
            </a:pPr>
            <a:r>
              <a:rPr lang="zh-CN" altLang="en-US" sz="2000">
                <a:solidFill>
                  <a:srgbClr val="FF0000"/>
                </a:solidFill>
                <a:latin typeface="汉仪楷体简" panose="02010600000101010101" charset="-128"/>
                <a:ea typeface="汉仪楷体简" panose="02010600000101010101" charset="-128"/>
                <a:cs typeface="汉仪楷体简" panose="02010600000101010101" charset="-128"/>
              </a:rPr>
              <a:t>螺旋星系</a:t>
            </a:r>
            <a:r>
              <a:rPr lang="zh-CN" altLang="en-US" sz="2000">
                <a:latin typeface="汉仪楷体简" panose="02010600000101010101" charset="-128"/>
                <a:ea typeface="汉仪楷体简" panose="02010600000101010101" charset="-128"/>
                <a:cs typeface="汉仪楷体简" panose="02010600000101010101" charset="-128"/>
              </a:rPr>
              <a:t>：如我们的银河系、仙女座星系，拥有美丽的旋臂。</a:t>
            </a:r>
            <a:endParaRPr lang="en-US" altLang="zh-CN" sz="2000">
              <a:latin typeface="汉仪楷体简" panose="02010600000101010101" charset="-128"/>
              <a:ea typeface="汉仪楷体简" panose="02010600000101010101" charset="-128"/>
              <a:cs typeface="汉仪楷体简" panose="02010600000101010101" charset="-128"/>
            </a:endParaRPr>
          </a:p>
          <a:p>
            <a:pPr algn="l">
              <a:lnSpc>
                <a:spcPct val="150000"/>
              </a:lnSpc>
            </a:pPr>
            <a:r>
              <a:rPr lang="zh-CN" altLang="en-US" sz="2000">
                <a:solidFill>
                  <a:srgbClr val="FF0000"/>
                </a:solidFill>
                <a:latin typeface="汉仪楷体简" panose="02010600000101010101" charset="-128"/>
                <a:ea typeface="汉仪楷体简" panose="02010600000101010101" charset="-128"/>
                <a:cs typeface="汉仪楷体简" panose="02010600000101010101" charset="-128"/>
              </a:rPr>
              <a:t>椭圆星系</a:t>
            </a:r>
            <a:r>
              <a:rPr lang="zh-CN" altLang="en-US" sz="2000">
                <a:latin typeface="汉仪楷体简" panose="02010600000101010101" charset="-128"/>
                <a:ea typeface="汉仪楷体简" panose="02010600000101010101" charset="-128"/>
                <a:cs typeface="汉仪楷体简" panose="02010600000101010101" charset="-128"/>
              </a:rPr>
              <a:t>：呈椭圆形或球形，如</a:t>
            </a:r>
            <a:r>
              <a:rPr lang="en-US" altLang="zh-CN" sz="2000">
                <a:latin typeface="汉仪楷体简" panose="02010600000101010101" charset="-128"/>
                <a:ea typeface="汉仪楷体简" panose="02010600000101010101" charset="-128"/>
                <a:cs typeface="汉仪楷体简" panose="02010600000101010101" charset="-128"/>
              </a:rPr>
              <a:t>M87</a:t>
            </a:r>
            <a:r>
              <a:rPr lang="zh-CN" altLang="en-US" sz="2000">
                <a:latin typeface="汉仪楷体简" panose="02010600000101010101" charset="-128"/>
                <a:ea typeface="汉仪楷体简" panose="02010600000101010101" charset="-128"/>
                <a:cs typeface="汉仪楷体简" panose="02010600000101010101" charset="-128"/>
              </a:rPr>
              <a:t>星系。</a:t>
            </a:r>
            <a:endParaRPr lang="en-US" altLang="zh-CN" sz="2000">
              <a:latin typeface="汉仪楷体简" panose="02010600000101010101" charset="-128"/>
              <a:ea typeface="汉仪楷体简" panose="02010600000101010101" charset="-128"/>
              <a:cs typeface="汉仪楷体简" panose="02010600000101010101" charset="-128"/>
            </a:endParaRPr>
          </a:p>
          <a:p>
            <a:pPr algn="l">
              <a:lnSpc>
                <a:spcPct val="150000"/>
              </a:lnSpc>
            </a:pPr>
            <a:r>
              <a:rPr lang="zh-CN" altLang="en-US" sz="2000">
                <a:solidFill>
                  <a:srgbClr val="FF0000"/>
                </a:solidFill>
                <a:latin typeface="汉仪楷体简" panose="02010600000101010101" charset="-128"/>
                <a:ea typeface="汉仪楷体简" panose="02010600000101010101" charset="-128"/>
                <a:cs typeface="汉仪楷体简" panose="02010600000101010101" charset="-128"/>
              </a:rPr>
              <a:t>不规则星系</a:t>
            </a:r>
            <a:r>
              <a:rPr lang="zh-CN" altLang="en-US" sz="2000">
                <a:latin typeface="汉仪楷体简" panose="02010600000101010101" charset="-128"/>
                <a:ea typeface="汉仪楷体简" panose="02010600000101010101" charset="-128"/>
                <a:cs typeface="汉仪楷体简" panose="02010600000101010101" charset="-128"/>
              </a:rPr>
              <a:t>：形状不规则，通常较小，如大、小麦哲伦星云。</a:t>
            </a:r>
            <a:endParaRPr lang="zh-CN" altLang="en-US" sz="2000">
              <a:latin typeface="汉仪楷体简" panose="02010600000101010101" charset="-128"/>
              <a:ea typeface="汉仪楷体简" panose="02010600000101010101" charset="-128"/>
              <a:cs typeface="汉仪楷体简" panose="02010600000101010101" charset="-128"/>
            </a:endParaRPr>
          </a:p>
        </p:txBody>
      </p:sp>
      <p:sp>
        <p:nvSpPr>
          <p:cNvPr id="2" name="文本框 1"/>
          <p:cNvSpPr txBox="1"/>
          <p:nvPr/>
        </p:nvSpPr>
        <p:spPr>
          <a:xfrm>
            <a:off x="501650" y="312420"/>
            <a:ext cx="4064000" cy="368300"/>
          </a:xfrm>
          <a:prstGeom prst="rect">
            <a:avLst/>
          </a:prstGeom>
          <a:noFill/>
        </p:spPr>
        <p:txBody>
          <a:bodyPr wrap="square" rtlCol="0">
            <a:spAutoFit/>
          </a:bodyPr>
          <a:p>
            <a:r>
              <a:rPr lang="zh-CN" altLang="en-US"/>
              <a:t>课外补充：</a:t>
            </a:r>
            <a:endParaRPr lang="zh-CN" altLang="en-US"/>
          </a:p>
        </p:txBody>
      </p:sp>
    </p:spTree>
    <p:custDataLst>
      <p:tags r:id="rId1"/>
    </p:custData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文本框 5"/>
          <p:cNvSpPr txBox="1"/>
          <p:nvPr/>
        </p:nvSpPr>
        <p:spPr>
          <a:xfrm>
            <a:off x="895350" y="404495"/>
            <a:ext cx="10044430" cy="6092825"/>
          </a:xfrm>
          <a:prstGeom prst="rect">
            <a:avLst/>
          </a:prstGeom>
          <a:noFill/>
        </p:spPr>
        <p:txBody>
          <a:bodyPr wrap="square" rtlCol="0">
            <a:spAutoFit/>
          </a:bodyPr>
          <a:p>
            <a:pPr algn="l">
              <a:lnSpc>
                <a:spcPct val="150000"/>
              </a:lnSpc>
            </a:pPr>
            <a:r>
              <a:rPr lang="en-US" altLang="zh-CN" sz="2000">
                <a:latin typeface="汉仪楷体简" panose="02010600000101010101" charset="-128"/>
                <a:ea typeface="汉仪楷体简" panose="02010600000101010101" charset="-128"/>
                <a:cs typeface="汉仪楷体简" panose="02010600000101010101" charset="-128"/>
              </a:rPr>
              <a:t>4</a:t>
            </a:r>
            <a:r>
              <a:rPr lang="zh-CN" altLang="en-US" sz="2000">
                <a:latin typeface="汉仪楷体简" panose="02010600000101010101" charset="-128"/>
                <a:ea typeface="宋体" panose="02010600030101010101" pitchFamily="2" charset="-122"/>
                <a:cs typeface="汉仪楷体简" panose="02010600000101010101" charset="-128"/>
              </a:rPr>
              <a:t>、</a:t>
            </a:r>
            <a:r>
              <a:rPr lang="zh-CN" altLang="en-US" sz="2400" b="1">
                <a:solidFill>
                  <a:srgbClr val="FF0000"/>
                </a:solidFill>
                <a:latin typeface="汉仪楷体简" panose="02010600000101010101" charset="-128"/>
                <a:ea typeface="汉仪楷体简" panose="02010600000101010101" charset="-128"/>
                <a:cs typeface="汉仪楷体简" panose="02010600000101010101" charset="-128"/>
              </a:rPr>
              <a:t>星系群</a:t>
            </a:r>
            <a:r>
              <a:rPr lang="zh-CN" altLang="en-US" sz="2000">
                <a:latin typeface="汉仪楷体简" panose="02010600000101010101" charset="-128"/>
                <a:ea typeface="汉仪楷体简" panose="02010600000101010101" charset="-128"/>
                <a:cs typeface="汉仪楷体简" panose="02010600000101010101" charset="-128"/>
              </a:rPr>
              <a:t>：包含几十个以下星系的较小集团。例如包含银河系、仙女座星系等约50个成员的本星系群，直径约1000万光年。</a:t>
            </a:r>
            <a:endParaRPr lang="en-US" altLang="zh-CN" sz="2000">
              <a:latin typeface="汉仪楷体简" panose="02010600000101010101" charset="-128"/>
              <a:ea typeface="汉仪楷体简" panose="02010600000101010101" charset="-128"/>
              <a:cs typeface="汉仪楷体简" panose="02010600000101010101" charset="-128"/>
            </a:endParaRPr>
          </a:p>
          <a:p>
            <a:pPr algn="l">
              <a:lnSpc>
                <a:spcPct val="150000"/>
              </a:lnSpc>
            </a:pPr>
            <a:r>
              <a:rPr lang="en-US" altLang="zh-CN" sz="2000">
                <a:latin typeface="汉仪楷体简" panose="02010600000101010101" charset="-128"/>
                <a:ea typeface="汉仪楷体简" panose="02010600000101010101" charset="-128"/>
                <a:cs typeface="汉仪楷体简" panose="02010600000101010101" charset="-128"/>
              </a:rPr>
              <a:t>5</a:t>
            </a:r>
            <a:r>
              <a:rPr lang="zh-CN" altLang="en-US" sz="2000">
                <a:latin typeface="汉仪楷体简" panose="02010600000101010101" charset="-128"/>
                <a:ea typeface="宋体" panose="02010600030101010101" pitchFamily="2" charset="-122"/>
                <a:cs typeface="汉仪楷体简" panose="02010600000101010101" charset="-128"/>
              </a:rPr>
              <a:t>、</a:t>
            </a:r>
            <a:r>
              <a:rPr lang="zh-CN" altLang="en-US" sz="2400" b="1">
                <a:solidFill>
                  <a:srgbClr val="FF0000"/>
                </a:solidFill>
                <a:latin typeface="汉仪楷体简" panose="02010600000101010101" charset="-128"/>
                <a:ea typeface="汉仪楷体简" panose="02010600000101010101" charset="-128"/>
                <a:cs typeface="汉仪楷体简" panose="02010600000101010101" charset="-128"/>
              </a:rPr>
              <a:t>星系团</a:t>
            </a:r>
            <a:r>
              <a:rPr lang="zh-CN" altLang="en-US" sz="2000">
                <a:latin typeface="汉仪楷体简" panose="02010600000101010101" charset="-128"/>
                <a:ea typeface="汉仪楷体简" panose="02010600000101010101" charset="-128"/>
                <a:cs typeface="汉仪楷体简" panose="02010600000101010101" charset="-128"/>
              </a:rPr>
              <a:t>：包含成百上千个星系的较大集团。例如室女座星系团，包含约2000个星系，直径约1500万光年。</a:t>
            </a:r>
            <a:endParaRPr lang="zh-CN" altLang="en-US" sz="2000">
              <a:latin typeface="汉仪楷体简" panose="02010600000101010101" charset="-128"/>
              <a:ea typeface="汉仪楷体简" panose="02010600000101010101" charset="-128"/>
              <a:cs typeface="汉仪楷体简" panose="02010600000101010101" charset="-128"/>
            </a:endParaRPr>
          </a:p>
          <a:p>
            <a:pPr algn="l">
              <a:lnSpc>
                <a:spcPct val="150000"/>
              </a:lnSpc>
            </a:pPr>
            <a:r>
              <a:rPr lang="en-US" altLang="zh-CN" sz="2000">
                <a:latin typeface="汉仪楷体简" panose="02010600000101010101" charset="-128"/>
                <a:ea typeface="汉仪楷体简" panose="02010600000101010101" charset="-128"/>
                <a:cs typeface="汉仪楷体简" panose="02010600000101010101" charset="-128"/>
              </a:rPr>
              <a:t>6</a:t>
            </a:r>
            <a:r>
              <a:rPr lang="zh-CN" altLang="en-US" sz="2000">
                <a:latin typeface="汉仪楷体简" panose="02010600000101010101" charset="-128"/>
                <a:ea typeface="宋体" panose="02010600030101010101" pitchFamily="2" charset="-122"/>
                <a:cs typeface="汉仪楷体简" panose="02010600000101010101" charset="-128"/>
              </a:rPr>
              <a:t>、</a:t>
            </a:r>
            <a:r>
              <a:rPr lang="zh-CN" altLang="en-US" sz="2400" b="1">
                <a:solidFill>
                  <a:srgbClr val="FF0000"/>
                </a:solidFill>
                <a:latin typeface="汉仪楷体简" panose="02010600000101010101" charset="-128"/>
                <a:ea typeface="汉仪楷体简" panose="02010600000101010101" charset="-128"/>
                <a:cs typeface="汉仪楷体简" panose="02010600000101010101" charset="-128"/>
              </a:rPr>
              <a:t>超星系团：</a:t>
            </a:r>
            <a:r>
              <a:rPr lang="zh-CN" altLang="en-US" sz="2000">
                <a:latin typeface="汉仪楷体简" panose="02010600000101010101" charset="-128"/>
                <a:ea typeface="汉仪楷体简" panose="02010600000101010101" charset="-128"/>
                <a:cs typeface="汉仪楷体简" panose="02010600000101010101" charset="-128"/>
              </a:rPr>
              <a:t>由数个星系群和星系团连接而成的巨大链条或薄片状结构。例如我们的本超星系团（亦称室女座超星系团），包含约100个星系群和星系团，直径约1.1亿光年。</a:t>
            </a:r>
            <a:endParaRPr lang="en-US" altLang="zh-CN" sz="2000">
              <a:latin typeface="汉仪楷体简" panose="02010600000101010101" charset="-128"/>
              <a:ea typeface="汉仪楷体简" panose="02010600000101010101" charset="-128"/>
              <a:cs typeface="汉仪楷体简" panose="02010600000101010101" charset="-128"/>
            </a:endParaRPr>
          </a:p>
          <a:p>
            <a:pPr algn="l">
              <a:lnSpc>
                <a:spcPct val="150000"/>
              </a:lnSpc>
            </a:pPr>
            <a:r>
              <a:rPr lang="zh-CN" altLang="en-US" sz="2000">
                <a:latin typeface="汉仪楷体简" panose="02010600000101010101" charset="-128"/>
                <a:ea typeface="汉仪楷体简" panose="02010600000101010101" charset="-128"/>
                <a:cs typeface="汉仪楷体简" panose="02010600000101010101" charset="-128"/>
              </a:rPr>
              <a:t>拉尼亚凯亚超星系团：一个更大的结构，直径约5.2亿光年，包含本超星系团在内，包含了约10万个星系。</a:t>
            </a:r>
            <a:endParaRPr lang="zh-CN" altLang="en-US" sz="2000">
              <a:latin typeface="汉仪楷体简" panose="02010600000101010101" charset="-128"/>
              <a:ea typeface="汉仪楷体简" panose="02010600000101010101" charset="-128"/>
              <a:cs typeface="汉仪楷体简" panose="02010600000101010101" charset="-128"/>
            </a:endParaRPr>
          </a:p>
          <a:p>
            <a:pPr algn="l">
              <a:lnSpc>
                <a:spcPct val="150000"/>
              </a:lnSpc>
            </a:pPr>
            <a:r>
              <a:rPr lang="en-US" altLang="zh-CN" sz="2000">
                <a:latin typeface="汉仪楷体简" panose="02010600000101010101" charset="-128"/>
                <a:ea typeface="汉仪楷体简" panose="02010600000101010101" charset="-128"/>
                <a:cs typeface="汉仪楷体简" panose="02010600000101010101" charset="-128"/>
              </a:rPr>
              <a:t>7</a:t>
            </a:r>
            <a:r>
              <a:rPr lang="zh-CN" altLang="en-US" sz="2000">
                <a:latin typeface="汉仪楷体简" panose="02010600000101010101" charset="-128"/>
                <a:ea typeface="汉仪楷体简" panose="02010600000101010101" charset="-128"/>
                <a:cs typeface="汉仪楷体简" panose="02010600000101010101" charset="-128"/>
              </a:rPr>
              <a:t>、</a:t>
            </a:r>
            <a:r>
              <a:rPr lang="zh-CN" altLang="en-US" sz="2400" b="1">
                <a:solidFill>
                  <a:srgbClr val="FF0000"/>
                </a:solidFill>
                <a:latin typeface="汉仪楷体简" panose="02010600000101010101" charset="-128"/>
                <a:ea typeface="汉仪楷体简" panose="02010600000101010101" charset="-128"/>
                <a:cs typeface="汉仪楷体简" panose="02010600000101010101" charset="-128"/>
              </a:rPr>
              <a:t>纤维状结构</a:t>
            </a:r>
            <a:r>
              <a:rPr lang="zh-CN" altLang="en-US" sz="2000">
                <a:latin typeface="汉仪楷体简" panose="02010600000101010101" charset="-128"/>
                <a:ea typeface="汉仪楷体简" panose="02010600000101010101" charset="-128"/>
                <a:cs typeface="汉仪楷体简" panose="02010600000101010101" charset="-128"/>
              </a:rPr>
              <a:t>：超星系团连接而成的、长达数十亿光年的巨大丝状结构，是宇宙中物质的最密集区域。</a:t>
            </a:r>
            <a:endParaRPr lang="zh-CN" altLang="en-US" sz="2000">
              <a:latin typeface="汉仪楷体简" panose="02010600000101010101" charset="-128"/>
              <a:ea typeface="汉仪楷体简" panose="02010600000101010101" charset="-128"/>
              <a:cs typeface="汉仪楷体简" panose="02010600000101010101" charset="-128"/>
            </a:endParaRPr>
          </a:p>
          <a:p>
            <a:pPr algn="l">
              <a:lnSpc>
                <a:spcPct val="150000"/>
              </a:lnSpc>
            </a:pPr>
            <a:r>
              <a:rPr lang="en-US" altLang="zh-CN" sz="2000">
                <a:latin typeface="汉仪楷体简" panose="02010600000101010101" charset="-128"/>
                <a:ea typeface="汉仪楷体简" panose="02010600000101010101" charset="-128"/>
                <a:cs typeface="汉仪楷体简" panose="02010600000101010101" charset="-128"/>
              </a:rPr>
              <a:t>8</a:t>
            </a:r>
            <a:r>
              <a:rPr lang="zh-CN" altLang="en-US" sz="2000">
                <a:latin typeface="汉仪楷体简" panose="02010600000101010101" charset="-128"/>
                <a:ea typeface="汉仪楷体简" panose="02010600000101010101" charset="-128"/>
                <a:cs typeface="汉仪楷体简" panose="02010600000101010101" charset="-128"/>
              </a:rPr>
              <a:t>、</a:t>
            </a:r>
            <a:r>
              <a:rPr lang="zh-CN" altLang="en-US" sz="2400" b="1">
                <a:solidFill>
                  <a:srgbClr val="FF0000"/>
                </a:solidFill>
                <a:latin typeface="汉仪楷体简" panose="02010600000101010101" charset="-128"/>
                <a:ea typeface="汉仪楷体简" panose="02010600000101010101" charset="-128"/>
                <a:cs typeface="汉仪楷体简" panose="02010600000101010101" charset="-128"/>
              </a:rPr>
              <a:t>宇宙</a:t>
            </a:r>
            <a:r>
              <a:rPr lang="zh-CN" altLang="en-US" sz="2000">
                <a:latin typeface="汉仪楷体简" panose="02010600000101010101" charset="-128"/>
                <a:ea typeface="汉仪楷体简" panose="02010600000101010101" charset="-128"/>
                <a:cs typeface="汉仪楷体简" panose="02010600000101010101" charset="-128"/>
              </a:rPr>
              <a:t>：整个宇宙的物质，从最大尺度上看，呈现为一种由纤维状结构连接、中间镶嵌着空洞的、类似海绵或蛛网的宇宙网结构。</a:t>
            </a:r>
            <a:endParaRPr lang="zh-CN" altLang="en-US" sz="2000">
              <a:latin typeface="汉仪楷体简" panose="02010600000101010101" charset="-128"/>
              <a:ea typeface="汉仪楷体简" panose="02010600000101010101" charset="-128"/>
              <a:cs typeface="汉仪楷体简" panose="02010600000101010101" charset="-128"/>
            </a:endParaRPr>
          </a:p>
        </p:txBody>
      </p:sp>
    </p:spTree>
    <p:custDataLst>
      <p:tags r:id="rId1"/>
    </p:custData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195580" y="2075815"/>
            <a:ext cx="5316855" cy="3489325"/>
          </a:xfrm>
          <a:prstGeom prst="rect">
            <a:avLst/>
          </a:prstGeom>
        </p:spPr>
        <p:txBody>
          <a:bodyPr vert="horz" lIns="91440" tIns="45720" rIns="91440" bIns="45720" rtlCol="0" anchor="b">
            <a:noAutofit/>
          </a:bodyPr>
          <a:lstStyle/>
          <a:p>
            <a:pPr>
              <a:lnSpc>
                <a:spcPct val="150000"/>
              </a:lnSpc>
              <a:spcBef>
                <a:spcPct val="0"/>
              </a:spcBef>
              <a:spcAft>
                <a:spcPts val="600"/>
              </a:spcAft>
            </a:pPr>
            <a:endParaRPr lang="zh-CN" altLang="en-US" sz="2800" b="1" dirty="0">
              <a:latin typeface="Times New Roman" panose="02020603050405020304" charset="0"/>
              <a:ea typeface="微软雅黑" panose="020B0503020204020204" charset="-122"/>
              <a:cs typeface="Times New Roman" panose="02020603050405020304" charset="0"/>
            </a:endParaRPr>
          </a:p>
        </p:txBody>
      </p:sp>
      <p:pic>
        <p:nvPicPr>
          <p:cNvPr id="3" name="图片 2"/>
          <p:cNvPicPr>
            <a:picLocks noChangeAspect="1"/>
          </p:cNvPicPr>
          <p:nvPr/>
        </p:nvPicPr>
        <p:blipFill rotWithShape="1">
          <a:blip r:embed="rId1">
            <a:extLst>
              <a:ext uri="{28A0092B-C50C-407E-A947-70E740481C1C}">
                <a14:useLocalDpi xmlns:a14="http://schemas.microsoft.com/office/drawing/2010/main" val="0"/>
              </a:ext>
            </a:extLst>
          </a:blip>
          <a:srcRect l="10821" r="11694" b="-1"/>
          <a:stretch>
            <a:fillRect/>
          </a:stretch>
        </p:blipFill>
        <p:spPr>
          <a:xfrm>
            <a:off x="5316220" y="-92710"/>
            <a:ext cx="6616065" cy="685800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文本框 1"/>
          <p:cNvSpPr txBox="1"/>
          <p:nvPr/>
        </p:nvSpPr>
        <p:spPr>
          <a:xfrm>
            <a:off x="499745" y="495300"/>
            <a:ext cx="6096000" cy="1753235"/>
          </a:xfrm>
          <a:prstGeom prst="rect">
            <a:avLst/>
          </a:prstGeom>
          <a:noFill/>
        </p:spPr>
        <p:txBody>
          <a:bodyPr wrap="square" rtlCol="0" anchor="t">
            <a:spAutoFit/>
          </a:bodyPr>
          <a:p>
            <a:pPr>
              <a:lnSpc>
                <a:spcPct val="150000"/>
              </a:lnSpc>
            </a:pPr>
            <a:r>
              <a:rPr lang="zh-CN" altLang="en-US" sz="3600" dirty="0">
                <a:latin typeface="汉仪楷体简" panose="02010600000101010101" charset="-128"/>
                <a:ea typeface="汉仪楷体简" panose="02010600000101010101" charset="-128"/>
                <a:cs typeface="Times New Roman" panose="02020603050405020304" charset="0"/>
                <a:sym typeface="+mn-ea"/>
              </a:rPr>
              <a:t>中国天眼</a:t>
            </a:r>
            <a:r>
              <a:rPr lang="en-US" altLang="zh-CN" sz="3600" dirty="0">
                <a:latin typeface="汉仪楷体简" panose="02010600000101010101" charset="-128"/>
                <a:ea typeface="汉仪楷体简" panose="02010600000101010101" charset="-128"/>
                <a:cs typeface="Times New Roman" panose="02020603050405020304" charset="0"/>
                <a:sym typeface="+mn-ea"/>
              </a:rPr>
              <a:t>——</a:t>
            </a:r>
            <a:endParaRPr lang="en-US" altLang="zh-CN" sz="3600" dirty="0">
              <a:latin typeface="汉仪楷体简" panose="02010600000101010101" charset="-128"/>
              <a:ea typeface="汉仪楷体简" panose="02010600000101010101" charset="-128"/>
              <a:cs typeface="Times New Roman" panose="02020603050405020304" charset="0"/>
              <a:sym typeface="+mn-ea"/>
            </a:endParaRPr>
          </a:p>
          <a:p>
            <a:pPr>
              <a:lnSpc>
                <a:spcPct val="150000"/>
              </a:lnSpc>
            </a:pPr>
            <a:r>
              <a:rPr lang="zh-CN" altLang="en-US" sz="3600" dirty="0">
                <a:latin typeface="汉仪楷体简" panose="02010600000101010101" charset="-128"/>
                <a:ea typeface="汉仪楷体简" panose="02010600000101010101" charset="-128"/>
                <a:cs typeface="Times New Roman" panose="02020603050405020304" charset="0"/>
                <a:sym typeface="+mn-ea"/>
              </a:rPr>
              <a:t>球面射电望远镜</a:t>
            </a:r>
            <a:endParaRPr lang="zh-CN" altLang="en-US" sz="3600" dirty="0">
              <a:latin typeface="汉仪楷体简" panose="02010600000101010101" charset="-128"/>
              <a:ea typeface="汉仪楷体简" panose="02010600000101010101" charset="-128"/>
              <a:cs typeface="Times New Roman" panose="02020603050405020304" charset="0"/>
              <a:sym typeface="+mn-ea"/>
            </a:endParaRPr>
          </a:p>
        </p:txBody>
      </p:sp>
      <p:sp>
        <p:nvSpPr>
          <p:cNvPr id="5" name="文本框 4"/>
          <p:cNvSpPr txBox="1"/>
          <p:nvPr/>
        </p:nvSpPr>
        <p:spPr>
          <a:xfrm>
            <a:off x="499745" y="2564130"/>
            <a:ext cx="4532630" cy="3566160"/>
          </a:xfrm>
          <a:prstGeom prst="rect">
            <a:avLst/>
          </a:prstGeom>
          <a:noFill/>
        </p:spPr>
        <p:txBody>
          <a:bodyPr wrap="square" rtlCol="0" anchor="t">
            <a:noAutofit/>
          </a:bodyPr>
          <a:p>
            <a:pPr>
              <a:lnSpc>
                <a:spcPct val="150000"/>
              </a:lnSpc>
              <a:spcBef>
                <a:spcPct val="0"/>
              </a:spcBef>
              <a:spcAft>
                <a:spcPts val="600"/>
              </a:spcAft>
            </a:pPr>
            <a:r>
              <a:rPr lang="en-US" altLang="zh-CN" sz="2400" dirty="0">
                <a:latin typeface="汉仪楷体简" panose="02010600000101010101" charset="-128"/>
                <a:ea typeface="汉仪楷体简" panose="02010600000101010101" charset="-128"/>
                <a:cs typeface="汉仪楷体简" panose="02010600000101010101" charset="-128"/>
                <a:sym typeface="+mn-ea"/>
              </a:rPr>
              <a:t>500</a:t>
            </a:r>
            <a:r>
              <a:rPr lang="zh-CN" altLang="en-US" sz="2400" dirty="0">
                <a:latin typeface="汉仪楷体简" panose="02010600000101010101" charset="-128"/>
                <a:ea typeface="汉仪楷体简" panose="02010600000101010101" charset="-128"/>
                <a:cs typeface="汉仪楷体简" panose="02010600000101010101" charset="-128"/>
                <a:sym typeface="+mn-ea"/>
              </a:rPr>
              <a:t>米口径（约30个足球场大），能探测到百亿光年外的微弱信号，发现其他望远镜难以捕捉的暗弱脉冲星和快速射电，结束了长期依赖国外二手数据的历史。</a:t>
            </a:r>
            <a:endParaRPr lang="zh-CN" altLang="en-US" sz="2400" dirty="0">
              <a:latin typeface="汉仪楷体简" panose="02010600000101010101" charset="-128"/>
              <a:ea typeface="汉仪楷体简" panose="02010600000101010101" charset="-128"/>
              <a:cs typeface="汉仪楷体简" panose="02010600000101010101" charset="-128"/>
              <a:sym typeface="+mn-ea"/>
            </a:endParaRPr>
          </a:p>
        </p:txBody>
      </p:sp>
    </p:spTree>
    <p:custDataLst>
      <p:tags r:id="rId2"/>
    </p:custData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1" name="椭圆 10"/>
          <p:cNvSpPr/>
          <p:nvPr/>
        </p:nvSpPr>
        <p:spPr>
          <a:xfrm>
            <a:off x="5189855" y="2233930"/>
            <a:ext cx="685800" cy="685800"/>
          </a:xfrm>
          <a:prstGeom prst="ellipse">
            <a:avLst/>
          </a:prstGeom>
          <a:solidFill>
            <a:srgbClr val="FFDA8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思源黑体 CN Light" panose="020B0300000000000000" charset="-122"/>
            </a:endParaRPr>
          </a:p>
        </p:txBody>
      </p:sp>
      <p:sp>
        <p:nvSpPr>
          <p:cNvPr id="12" name="椭圆 11"/>
          <p:cNvSpPr/>
          <p:nvPr/>
        </p:nvSpPr>
        <p:spPr>
          <a:xfrm>
            <a:off x="955040" y="3959225"/>
            <a:ext cx="287655" cy="287655"/>
          </a:xfrm>
          <a:prstGeom prst="ellipse">
            <a:avLst/>
          </a:prstGeom>
          <a:solidFill>
            <a:srgbClr val="FFDA84">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思源黑体 CN Light" panose="020B0300000000000000" charset="-122"/>
            </a:endParaRPr>
          </a:p>
        </p:txBody>
      </p:sp>
      <p:sp>
        <p:nvSpPr>
          <p:cNvPr id="10" name="文本框 9"/>
          <p:cNvSpPr txBox="1"/>
          <p:nvPr/>
        </p:nvSpPr>
        <p:spPr>
          <a:xfrm>
            <a:off x="668655" y="2293620"/>
            <a:ext cx="1562100" cy="1599565"/>
          </a:xfrm>
          <a:prstGeom prst="rect">
            <a:avLst/>
          </a:prstGeom>
          <a:noFill/>
        </p:spPr>
        <p:txBody>
          <a:bodyPr wrap="square" rtlCol="0">
            <a:spAutoFit/>
          </a:bodyPr>
          <a:p>
            <a:r>
              <a:rPr lang="zh-CN" altLang="en-US" sz="9800">
                <a:solidFill>
                  <a:schemeClr val="bg1"/>
                </a:solidFill>
                <a:latin typeface="仓耳渔阳体 W05" panose="02020400000000000000" charset="-122"/>
                <a:ea typeface="仓耳渔阳体 W05" panose="02020400000000000000" charset="-122"/>
                <a:cs typeface="思源黑体 CN Light" panose="020B0300000000000000" charset="-122"/>
              </a:rPr>
              <a:t>感</a:t>
            </a:r>
            <a:endParaRPr lang="zh-CN" altLang="en-US" sz="9800">
              <a:solidFill>
                <a:schemeClr val="bg1"/>
              </a:solidFill>
              <a:latin typeface="仓耳渔阳体 W05" panose="02020400000000000000" charset="-122"/>
              <a:ea typeface="仓耳渔阳体 W05" panose="02020400000000000000" charset="-122"/>
              <a:cs typeface="思源黑体 CN Light" panose="020B0300000000000000" charset="-122"/>
            </a:endParaRPr>
          </a:p>
        </p:txBody>
      </p:sp>
      <p:sp>
        <p:nvSpPr>
          <p:cNvPr id="19" name="椭圆 18"/>
          <p:cNvSpPr/>
          <p:nvPr/>
        </p:nvSpPr>
        <p:spPr>
          <a:xfrm>
            <a:off x="2705735" y="3353435"/>
            <a:ext cx="386080" cy="386080"/>
          </a:xfrm>
          <a:prstGeom prst="ellipse">
            <a:avLst/>
          </a:prstGeom>
          <a:solidFill>
            <a:srgbClr val="FFDA84">
              <a:alpha val="4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思源黑体 CN Light" panose="020B0300000000000000" charset="-122"/>
            </a:endParaRPr>
          </a:p>
        </p:txBody>
      </p:sp>
      <p:sp>
        <p:nvSpPr>
          <p:cNvPr id="94" name="文本框 7"/>
          <p:cNvSpPr txBox="1"/>
          <p:nvPr/>
        </p:nvSpPr>
        <p:spPr>
          <a:xfrm>
            <a:off x="877570" y="5992495"/>
            <a:ext cx="7242810"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dirty="0">
                <a:solidFill>
                  <a:schemeClr val="bg1"/>
                </a:solidFill>
                <a:latin typeface="思源黑体 CN Bold" panose="020B0800000000000000" charset="-122"/>
                <a:ea typeface="思源黑体 CN Bold" panose="020B0800000000000000" charset="-122"/>
                <a:cs typeface="思源黑体 CN Light" panose="020B0300000000000000" charset="-122"/>
                <a:sym typeface="+mn-lt"/>
              </a:rPr>
              <a:t>学习全力以赴，未来必不辜负</a:t>
            </a:r>
            <a:endParaRPr lang="zh-CN" altLang="en-US" sz="2000" dirty="0">
              <a:solidFill>
                <a:schemeClr val="bg1"/>
              </a:solidFill>
              <a:latin typeface="思源黑体 CN Bold" panose="020B0800000000000000" charset="-122"/>
              <a:ea typeface="思源黑体 CN Bold" panose="020B0800000000000000" charset="-122"/>
              <a:cs typeface="思源黑体 CN Light" panose="020B0300000000000000" charset="-122"/>
              <a:sym typeface="+mn-lt"/>
            </a:endParaRPr>
          </a:p>
        </p:txBody>
      </p:sp>
      <p:sp>
        <p:nvSpPr>
          <p:cNvPr id="20" name="燕尾形 19"/>
          <p:cNvSpPr/>
          <p:nvPr/>
        </p:nvSpPr>
        <p:spPr>
          <a:xfrm>
            <a:off x="725170" y="6115685"/>
            <a:ext cx="152400" cy="152400"/>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思源黑体 CN Light" panose="020B0300000000000000" charset="-122"/>
            </a:endParaRPr>
          </a:p>
        </p:txBody>
      </p:sp>
      <p:cxnSp>
        <p:nvCxnSpPr>
          <p:cNvPr id="27" name="直接连接符 26"/>
          <p:cNvCxnSpPr/>
          <p:nvPr/>
        </p:nvCxnSpPr>
        <p:spPr>
          <a:xfrm>
            <a:off x="11455400" y="1836420"/>
            <a:ext cx="0" cy="3319145"/>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文本框 3"/>
          <p:cNvSpPr txBox="1"/>
          <p:nvPr/>
        </p:nvSpPr>
        <p:spPr>
          <a:xfrm>
            <a:off x="725170" y="3635375"/>
            <a:ext cx="4801870" cy="429260"/>
          </a:xfrm>
          <a:prstGeom prst="rect">
            <a:avLst/>
          </a:prstGeom>
          <a:noFill/>
          <a:ln w="9525">
            <a:noFill/>
          </a:ln>
        </p:spPr>
        <p:txBody>
          <a:bodyPr wrap="square">
            <a:noAutofit/>
          </a:bodyPr>
          <a:p>
            <a:pPr algn="dist">
              <a:lnSpc>
                <a:spcPct val="130000"/>
              </a:lnSpc>
              <a:spcBef>
                <a:spcPts val="0"/>
              </a:spcBef>
              <a:spcAft>
                <a:spcPts val="0"/>
              </a:spcAft>
              <a:buClr>
                <a:srgbClr val="028F51"/>
              </a:buClr>
              <a:buSzTx/>
              <a:buFontTx/>
            </a:pPr>
            <a:r>
              <a:rPr lang="en-US" altLang="zh-CN" sz="1600" b="0">
                <a:solidFill>
                  <a:schemeClr val="bg1"/>
                </a:solidFill>
                <a:latin typeface="思源黑体 CN Light" panose="020B0300000000000000" charset="-122"/>
                <a:ea typeface="思源黑体 CN Light" panose="020B0300000000000000" charset="-122"/>
                <a:cs typeface="思源黑体 CN Light" panose="020B0300000000000000" charset="-122"/>
              </a:rPr>
              <a:t>THASNKS</a:t>
            </a:r>
            <a:endParaRPr lang="en-US" altLang="zh-CN" sz="1600" b="0">
              <a:solidFill>
                <a:schemeClr val="bg1"/>
              </a:solidFill>
              <a:latin typeface="思源黑体 CN Light" panose="020B0300000000000000" charset="-122"/>
              <a:ea typeface="思源黑体 CN Light" panose="020B0300000000000000" charset="-122"/>
              <a:cs typeface="思源黑体 CN Light" panose="020B0300000000000000" charset="-122"/>
            </a:endParaRPr>
          </a:p>
        </p:txBody>
      </p:sp>
      <p:sp>
        <p:nvSpPr>
          <p:cNvPr id="6" name="任意多边形 5"/>
          <p:cNvSpPr/>
          <p:nvPr/>
        </p:nvSpPr>
        <p:spPr>
          <a:xfrm>
            <a:off x="590550" y="3124200"/>
            <a:ext cx="5343525" cy="249555"/>
          </a:xfrm>
          <a:custGeom>
            <a:avLst/>
            <a:gdLst>
              <a:gd name="connisteX0" fmla="*/ 0 w 5343525"/>
              <a:gd name="connsiteY0" fmla="*/ 19097 h 249518"/>
              <a:gd name="connisteX1" fmla="*/ 1704975 w 5343525"/>
              <a:gd name="connsiteY1" fmla="*/ 228647 h 249518"/>
              <a:gd name="connisteX2" fmla="*/ 2771775 w 5343525"/>
              <a:gd name="connsiteY2" fmla="*/ 47 h 249518"/>
              <a:gd name="connisteX3" fmla="*/ 4048125 w 5343525"/>
              <a:gd name="connsiteY3" fmla="*/ 247697 h 249518"/>
              <a:gd name="connisteX4" fmla="*/ 5343525 w 5343525"/>
              <a:gd name="connsiteY4" fmla="*/ 95297 h 249518"/>
            </a:gdLst>
            <a:ahLst/>
            <a:cxnLst>
              <a:cxn ang="0">
                <a:pos x="connisteX0" y="connsiteY0"/>
              </a:cxn>
              <a:cxn ang="0">
                <a:pos x="connisteX1" y="connsiteY1"/>
              </a:cxn>
              <a:cxn ang="0">
                <a:pos x="connisteX2" y="connsiteY2"/>
              </a:cxn>
              <a:cxn ang="0">
                <a:pos x="connisteX3" y="connsiteY3"/>
              </a:cxn>
              <a:cxn ang="0">
                <a:pos x="connisteX4" y="connsiteY4"/>
              </a:cxn>
            </a:cxnLst>
            <a:rect l="l" t="t" r="r" b="b"/>
            <a:pathLst>
              <a:path w="5343525" h="249518">
                <a:moveTo>
                  <a:pt x="0" y="19097"/>
                </a:moveTo>
                <a:cubicBezTo>
                  <a:pt x="319405" y="65452"/>
                  <a:pt x="1150620" y="232457"/>
                  <a:pt x="1704975" y="228647"/>
                </a:cubicBezTo>
                <a:cubicBezTo>
                  <a:pt x="2259330" y="224837"/>
                  <a:pt x="2303145" y="-3763"/>
                  <a:pt x="2771775" y="47"/>
                </a:cubicBezTo>
                <a:cubicBezTo>
                  <a:pt x="3240405" y="3857"/>
                  <a:pt x="3533775" y="228647"/>
                  <a:pt x="4048125" y="247697"/>
                </a:cubicBezTo>
                <a:cubicBezTo>
                  <a:pt x="4562475" y="266747"/>
                  <a:pt x="5109845" y="130857"/>
                  <a:pt x="5343525" y="95297"/>
                </a:cubicBezTo>
              </a:path>
            </a:pathLst>
          </a:custGeom>
          <a:noFill/>
          <a:ln w="50800">
            <a:solidFill>
              <a:srgbClr val="FFDA84"/>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思源黑体 CN Light" panose="020B0300000000000000" charset="-122"/>
            </a:endParaRPr>
          </a:p>
        </p:txBody>
      </p:sp>
      <p:sp>
        <p:nvSpPr>
          <p:cNvPr id="5" name="文本框 4"/>
          <p:cNvSpPr txBox="1"/>
          <p:nvPr/>
        </p:nvSpPr>
        <p:spPr>
          <a:xfrm rot="21540000">
            <a:off x="3281045" y="2385060"/>
            <a:ext cx="1720215" cy="1445260"/>
          </a:xfrm>
          <a:prstGeom prst="rect">
            <a:avLst/>
          </a:prstGeom>
          <a:noFill/>
        </p:spPr>
        <p:txBody>
          <a:bodyPr wrap="square" rtlCol="0">
            <a:spAutoFit/>
          </a:bodyPr>
          <a:p>
            <a:r>
              <a:rPr lang="zh-CN" altLang="en-US" sz="8800">
                <a:solidFill>
                  <a:schemeClr val="bg1"/>
                </a:solidFill>
                <a:latin typeface="仓耳渔阳体 W05" panose="02020400000000000000" charset="-122"/>
                <a:ea typeface="仓耳渔阳体 W05" panose="02020400000000000000" charset="-122"/>
                <a:cs typeface="思源黑体 CN Light" panose="020B0300000000000000" charset="-122"/>
              </a:rPr>
              <a:t>谢</a:t>
            </a:r>
            <a:endParaRPr lang="zh-CN" altLang="en-US" sz="8800">
              <a:solidFill>
                <a:schemeClr val="bg1"/>
              </a:solidFill>
              <a:latin typeface="仓耳渔阳体 W05" panose="02020400000000000000" charset="-122"/>
              <a:ea typeface="仓耳渔阳体 W05" panose="02020400000000000000" charset="-122"/>
              <a:cs typeface="思源黑体 CN Light" panose="020B0300000000000000" charset="-122"/>
            </a:endParaRPr>
          </a:p>
        </p:txBody>
      </p:sp>
    </p:spTree>
  </p:cSld>
  <p:clrMapOvr>
    <a:masterClrMapping/>
  </p:clrMapOvr>
</p:sld>
</file>

<file path=ppt/tags/tag1.xml><?xml version="1.0" encoding="utf-8"?>
<p:tagLst xmlns:p="http://schemas.openxmlformats.org/presentationml/2006/main">
  <p:tag name="KSO_DOCER_RESOURCE_TRACE_INFO" val="{&quot;id&quot;:&quot;26513309&quot;,&quot;origin&quot;:0,&quot;type&quot;:&quot;pictures&quot;,&quot;user&quot;:&quot;425579029&quot;}"/>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UNIT_VALUE" val="1311*1269"/>
  <p:tag name="KSO_WM_UNIT_HIGHLIGHT" val="0"/>
  <p:tag name="KSO_WM_UNIT_COMPATIBLE" val="1"/>
  <p:tag name="KSO_WM_UNIT_DIAGRAM_ISNUMVISUAL" val="0"/>
  <p:tag name="KSO_WM_UNIT_DIAGRAM_ISREFERUNIT" val="0"/>
  <p:tag name="KSO_WM_UNIT_TYPE" val="d"/>
  <p:tag name="KSO_WM_UNIT_INDEX" val="1"/>
  <p:tag name="KSO_WM_UNIT_ID" val="diagram20215821_1*d*1"/>
  <p:tag name="KSO_WM_TEMPLATE_CATEGORY" val="diagram"/>
  <p:tag name="KSO_WM_TEMPLATE_INDEX" val="20215821"/>
  <p:tag name="KSO_WM_UNIT_LAYERLEVEL" val="1"/>
  <p:tag name="KSO_WM_TAG_VERSION" val="1.0"/>
  <p:tag name="KSO_WM_BEAUTIFY_FLAG" val="#wm#"/>
  <p:tag name="KSO_WM_CHIP_GROUPID" val="5e7310da9a230a26b9e88a19"/>
  <p:tag name="KSO_WM_CHIP_XID" val="5e7310da9a230a26b9e88a1a"/>
  <p:tag name="KSO_WM_UNIT_DEC_AREA_ID" val="72724b5f8f7d49fd87ad8a10f5f27045"/>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cm&quot;,&quot;fill_mode&quot;:&quot;full&quot;,&quot;sacle_strategy&quot;:&quot;smart&quot;}"/>
  <p:tag name="KSO_WM_ASSEMBLE_CHIP_INDEX" val="170633e9b5804ede9614deac90e3a027"/>
  <p:tag name="KSO_WM_UNIT_SUPPORT_UNIT_TYPE" val="[&quot;l&quot;,&quot;m&quot;,&quot;n&quot;,&quot;o&quot;,&quot;p&quot;,&quot;q&quot;,&quot;r&quot;,&quot;δ&quot;,&quot;ε&quot;,&quot;ζ&quot;,&quot;η&quot;,&quot;d&quot;,&quot;α&quot;,&quot;β&quot;,&quot;θ&quot;]"/>
  <p:tag name="KSO_WM_TEMPLATE_ASSEMBLE_XID" val="60656fc04054ed1e2fb80fac"/>
  <p:tag name="KSO_WM_TEMPLATE_ASSEMBLE_GROUPID" val="60656fc04054ed1e2fb80fac"/>
</p:tagLst>
</file>

<file path=ppt/tags/tag4.xml><?xml version="1.0" encoding="utf-8"?>
<p:tagLst xmlns:p="http://schemas.openxmlformats.org/presentationml/2006/main">
  <p:tag name="KSO_WM_BEAUTIFY_FLAG" val="#wm#"/>
  <p:tag name="KSO_WM_TEMPLATE_CATEGORY" val="custom"/>
  <p:tag name="KSO_WM_TEMPLATE_INDEX" val="40492897"/>
</p:tagLst>
</file>

<file path=ppt/tags/tag5.xml><?xml version="1.0" encoding="utf-8"?>
<p:tagLst xmlns:p="http://schemas.openxmlformats.org/presentationml/2006/main">
  <p:tag name="KSO_WM_BEAUTIFY_FLAG" val="#wm#"/>
  <p:tag name="KSO_WM_TEMPLATE_CATEGORY" val="custom"/>
  <p:tag name="KSO_WM_TEMPLATE_INDEX" val="20205081"/>
</p:tagLst>
</file>

<file path=ppt/tags/tag6.xml><?xml version="1.0" encoding="utf-8"?>
<p:tagLst xmlns:p="http://schemas.openxmlformats.org/presentationml/2006/main">
  <p:tag name="KSO_WM_BEAUTIFY_FLAG" val="#wm#"/>
  <p:tag name="KSO_WM_TEMPLATE_CATEGORY" val="custom"/>
  <p:tag name="KSO_WM_TEMPLATE_INDEX" val="20205081"/>
</p:tagLst>
</file>

<file path=ppt/tags/tag7.xml><?xml version="1.0" encoding="utf-8"?>
<p:tagLst xmlns:p="http://schemas.openxmlformats.org/presentationml/2006/main">
  <p:tag name="KSO_WM_BEAUTIFY_FLAG" val="#wm#"/>
  <p:tag name="KSO_WM_TEMPLATE_CATEGORY" val="custom"/>
  <p:tag name="KSO_WM_TEMPLATE_INDEX" val="20205081"/>
</p:tagLst>
</file>

<file path=ppt/tags/tag8.xml><?xml version="1.0" encoding="utf-8"?>
<p:tagLst xmlns:p="http://schemas.openxmlformats.org/presentationml/2006/main">
  <p:tag name="KSO_WM_BEAUTIFY_FLAG" val="#wm#"/>
  <p:tag name="KSO_WM_TEMPLATE_CATEGORY" val="custom"/>
  <p:tag name="KSO_WM_TEMPLATE_INDEX" val="40492897"/>
</p:tagLst>
</file>

<file path=ppt/tags/tag9.xml><?xml version="1.0" encoding="utf-8"?>
<p:tagLst xmlns:p="http://schemas.openxmlformats.org/presentationml/2006/main">
  <p:tag name="KSO_WM_BEAUTIFY_FLAG" val="#wm#"/>
  <p:tag name="KSO_WM_TEMPLATE_CATEGORY" val="custom"/>
  <p:tag name="KSO_WM_TEMPLATE_INDEX" val="40492897"/>
</p:tagLst>
</file>

<file path=ppt/tags/tag10.xml><?xml version="1.0" encoding="utf-8"?>
<p:tagLst xmlns:p="http://schemas.openxmlformats.org/presentationml/2006/main">
  <p:tag name="KSO_WM_BEAUTIFY_FLAG" val="#wm#"/>
  <p:tag name="KSO_WM_TEMPLATE_CATEGORY" val="custom"/>
  <p:tag name="KSO_WM_TEMPLATE_INDEX" val="40492897"/>
</p:tagLst>
</file>

<file path=ppt/tags/tag11.xml><?xml version="1.0" encoding="utf-8"?>
<p:tagLst xmlns:p="http://schemas.openxmlformats.org/presentationml/2006/main">
  <p:tag name="KSO_WM_BEAUTIFY_FLAG" val="#wm#"/>
  <p:tag name="KSO_WM_TEMPLATE_CATEGORY" val="custom"/>
  <p:tag name="KSO_WM_TEMPLATE_INDEX" val="40492897"/>
</p:tagLst>
</file>

<file path=ppt/tags/tag12.xml><?xml version="1.0" encoding="utf-8"?>
<p:tagLst xmlns:p="http://schemas.openxmlformats.org/presentationml/2006/main">
  <p:tag name="KSO_DOCER_RESOURCE_TRACE_INFO" val="{&quot;id&quot;:&quot;76937705&quot;,&quot;origin&quot;:0,&quot;type&quot;:&quot;pictures&quot;,&quot;user&quot;:&quot;425579029&quot;}"/>
</p:tagLst>
</file>

<file path=ppt/tags/tag13.xml><?xml version="1.0" encoding="utf-8"?>
<p:tagLst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UNIT_TYPE" val="a"/>
  <p:tag name="KSO_WM_UNIT_INDEX" val="1"/>
  <p:tag name="KSO_WM_UNIT_ID" val="custom40492897_1*a*1"/>
  <p:tag name="KSO_WM_TEMPLATE_CATEGORY" val="custom"/>
  <p:tag name="KSO_WM_TEMPLATE_INDEX" val="40492897"/>
  <p:tag name="KSO_WM_UNIT_LAYERLEVEL" val="1"/>
  <p:tag name="KSO_WM_TAG_VERSION" val="3.0"/>
  <p:tag name="KSO_WM_BEAUTIFY_FLAG" val="#wm#"/>
  <p:tag name="KSO_WM_UNIT_VALUE" val="30"/>
  <p:tag name="KSO_WM_UNIT_PRESET_TEXT" val="单击此处添加标题具体内容，简明扼要地阐述您的观点。根据需要可酌情增减文字，以便观者准确地理解您传达的思想"/>
  <p:tag name="KSO_WM_UNIT_TEXT_TYPE" val="1"/>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custom40492897_1*i*1"/>
  <p:tag name="KSO_WM_TEMPLATE_CATEGORY" val="custom"/>
  <p:tag name="KSO_WM_TEMPLATE_INDEX" val="40492897"/>
  <p:tag name="KSO_WM_UNIT_LAYERLEVEL" val="1"/>
  <p:tag name="KSO_WM_TAG_VERSION" val="3.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custom40492897_1*i*2"/>
  <p:tag name="KSO_WM_TEMPLATE_CATEGORY" val="custom"/>
  <p:tag name="KSO_WM_TEMPLATE_INDEX" val="40492897"/>
  <p:tag name="KSO_WM_UNIT_LAYERLEVEL" val="1"/>
  <p:tag name="KSO_WM_TAG_VERSION" val="3.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custom40492897_1*i*3"/>
  <p:tag name="KSO_WM_TEMPLATE_CATEGORY" val="custom"/>
  <p:tag name="KSO_WM_TEMPLATE_INDEX" val="40492897"/>
  <p:tag name="KSO_WM_UNIT_LAYERLEVEL" val="1"/>
  <p:tag name="KSO_WM_TAG_VERSION" val="3.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custom40492897_1*i*4"/>
  <p:tag name="KSO_WM_TEMPLATE_CATEGORY" val="custom"/>
  <p:tag name="KSO_WM_TEMPLATE_INDEX" val="40492897"/>
  <p:tag name="KSO_WM_UNIT_LAYERLEVEL" val="1"/>
  <p:tag name="KSO_WM_TAG_VERSION" val="3.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5"/>
  <p:tag name="KSO_WM_UNIT_ID" val="custom40492897_1*i*5"/>
  <p:tag name="KSO_WM_TEMPLATE_CATEGORY" val="custom"/>
  <p:tag name="KSO_WM_TEMPLATE_INDEX" val="40492897"/>
  <p:tag name="KSO_WM_UNIT_LAYERLEVEL" val="1"/>
  <p:tag name="KSO_WM_TAG_VERSION" val="3.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6"/>
  <p:tag name="KSO_WM_UNIT_ID" val="custom40492897_1*i*6"/>
  <p:tag name="KSO_WM_TEMPLATE_CATEGORY" val="custom"/>
  <p:tag name="KSO_WM_TEMPLATE_INDEX" val="40492897"/>
  <p:tag name="KSO_WM_UNIT_LAYERLEVEL" val="1"/>
  <p:tag name="KSO_WM_TAG_VERSION" val="3.0"/>
  <p:tag name="KSO_WM_BEAUTIFY_FLAG" val="#wm#"/>
</p:tagLst>
</file>

<file path=ppt/tags/tag20.xml><?xml version="1.0" encoding="utf-8"?>
<p:tagLst xmlns:p="http://schemas.openxmlformats.org/presentationml/2006/main">
  <p:tag name="KSO_WM_SLIDE_ID" val="custom40492897_1"/>
  <p:tag name="KSO_WM_TEMPLATE_SUBCATEGORY" val="0"/>
  <p:tag name="KSO_WM_TEMPLATE_MASTER_TYPE" val="0"/>
  <p:tag name="KSO_WM_TEMPLATE_COLOR_TYPE" val="0"/>
  <p:tag name="KSO_WM_SLIDE_ITEM_CNT" val="0"/>
  <p:tag name="KSO_WM_SLIDE_INDEX" val="1"/>
  <p:tag name="KSO_WM_TAG_VERSION" val="3.0"/>
  <p:tag name="KSO_WM_BEAUTIFY_FLAG" val="#wm#"/>
  <p:tag name="KSO_WM_TEMPLATE_CATEGORY" val="custom"/>
  <p:tag name="KSO_WM_TEMPLATE_INDEX" val="40492897"/>
  <p:tag name="KSO_WM_SLIDE_TYPE" val="text"/>
  <p:tag name="KSO_WM_SLIDE_SUBTYPE" val="picTxt"/>
  <p:tag name="KSO_WM_SLIDE_SIZE" val="720*320"/>
  <p:tag name="KSO_WM_SLIDE_POSITION" val="129*105"/>
  <p:tag name="KSO_WM_SLIDE_LAYOUT" val="a"/>
  <p:tag name="KSO_WM_SLIDE_LAYOUT_CNT" val="1"/>
  <p:tag name="KSO_WM_SPECIAL_SOURCE" val="bdnull"/>
  <p:tag name="RESOURCE_RECORD_KEY" val="{&quot;19&quot;:[20348536,20348573],&quot;65&quot;:[3]}"/>
</p:tagLst>
</file>

<file path=ppt/tags/tag21.xml><?xml version="1.0" encoding="utf-8"?>
<p:tagLst xmlns:p="http://schemas.openxmlformats.org/presentationml/2006/main">
  <p:tag name="KSO_WM_BEAUTIFY_FLAG" val="#wm#"/>
  <p:tag name="KSO_WM_TEMPLATE_CATEGORY" val="custom"/>
  <p:tag name="KSO_WM_TEMPLATE_INDEX" val="20205081"/>
</p:tagLst>
</file>

<file path=ppt/tags/tag22.xml><?xml version="1.0" encoding="utf-8"?>
<p:tagLst xmlns:p="http://schemas.openxmlformats.org/presentationml/2006/main">
  <p:tag name="KSO_WM_BEAUTIFY_FLAG" val="#wm#"/>
  <p:tag name="KSO_WM_TEMPLATE_CATEGORY" val="custom"/>
  <p:tag name="KSO_WM_TEMPLATE_INDEX" val="20205081"/>
</p:tagLst>
</file>

<file path=ppt/tags/tag23.xml><?xml version="1.0" encoding="utf-8"?>
<p:tagLst xmlns:p="http://schemas.openxmlformats.org/presentationml/2006/main">
  <p:tag name="KSO_WM_BEAUTIFY_FLAG" val="#wm#"/>
  <p:tag name="KSO_WM_TEMPLATE_CATEGORY" val="custom"/>
  <p:tag name="KSO_WM_TEMPLATE_INDEX" val="20205081"/>
</p:tagLst>
</file>

<file path=ppt/tags/tag24.xml><?xml version="1.0" encoding="utf-8"?>
<p:tagLst xmlns:p="http://schemas.openxmlformats.org/presentationml/2006/main">
  <p:tag name="KSO_WM_BEAUTIFY_FLAG" val="#wm#"/>
  <p:tag name="KSO_WM_TEMPLATE_CATEGORY" val="custom"/>
  <p:tag name="KSO_WM_TEMPLATE_INDEX" val="20205081"/>
</p:tagLst>
</file>

<file path=ppt/tags/tag25.xml><?xml version="1.0" encoding="utf-8"?>
<p:tagLst xmlns:p="http://schemas.openxmlformats.org/presentationml/2006/main">
  <p:tag name="KSO_WM_BEAUTIFY_FLAG" val="#wm#"/>
  <p:tag name="KSO_WM_TEMPLATE_CATEGORY" val="custom"/>
  <p:tag name="KSO_WM_TEMPLATE_INDEX" val="20205081"/>
</p:tagLst>
</file>

<file path=ppt/tags/tag26.xml><?xml version="1.0" encoding="utf-8"?>
<p:tagLst xmlns:p="http://schemas.openxmlformats.org/presentationml/2006/main">
  <p:tag name="KSO_WM_BEAUTIFY_FLAG" val="#wm#"/>
  <p:tag name="KSO_WM_TEMPLATE_CATEGORY" val="custom"/>
  <p:tag name="KSO_WM_TEMPLATE_INDEX" val="20205081"/>
</p:tagLst>
</file>

<file path=ppt/tags/tag27.xml><?xml version="1.0" encoding="utf-8"?>
<p:tagLst xmlns:p="http://schemas.openxmlformats.org/presentationml/2006/main">
  <p:tag name="KSO_WM_BEAUTIFY_FLAG" val="#wm#"/>
  <p:tag name="KSO_WM_TEMPLATE_CATEGORY" val="custom"/>
  <p:tag name="KSO_WM_TEMPLATE_INDEX" val="20205081"/>
</p:tagLst>
</file>

<file path=ppt/tags/tag28.xml><?xml version="1.0" encoding="utf-8"?>
<p:tagLst xmlns:p="http://schemas.openxmlformats.org/presentationml/2006/main">
  <p:tag name="KSO_WM_BEAUTIFY_FLAG" val="#wm#"/>
  <p:tag name="KSO_WM_TEMPLATE_CATEGORY" val="diagram"/>
  <p:tag name="KSO_WM_TEMPLATE_INDEX" val="20212457"/>
</p:tagLst>
</file>

<file path=ppt/tags/tag29.xml><?xml version="1.0" encoding="utf-8"?>
<p:tagLst xmlns:p="http://schemas.openxmlformats.org/presentationml/2006/main">
  <p:tag name="KSO_WM_BEAUTIFY_FLAG" val="#wm#"/>
  <p:tag name="KSO_WM_TEMPLATE_CATEGORY" val="custom"/>
  <p:tag name="KSO_WM_TEMPLATE_INDEX" val="20205081"/>
</p:tagLst>
</file>

<file path=ppt/tags/tag30.xml><?xml version="1.0" encoding="utf-8"?>
<p:tagLst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UNIT_TYPE" val="a"/>
  <p:tag name="KSO_WM_UNIT_INDEX" val="1"/>
  <p:tag name="KSO_WM_UNIT_ID" val="custom40492897_1*a*1"/>
  <p:tag name="KSO_WM_TEMPLATE_CATEGORY" val="custom"/>
  <p:tag name="KSO_WM_TEMPLATE_INDEX" val="40492897"/>
  <p:tag name="KSO_WM_UNIT_LAYERLEVEL" val="1"/>
  <p:tag name="KSO_WM_TAG_VERSION" val="3.0"/>
  <p:tag name="KSO_WM_BEAUTIFY_FLAG" val="#wm#"/>
  <p:tag name="KSO_WM_UNIT_VALUE" val="30"/>
  <p:tag name="KSO_WM_UNIT_PRESET_TEXT" val="单击此处添加标题具体内容，简明扼要地阐述您的观点。根据需要可酌情增减文字，以便观者准确地理解您传达的思想"/>
  <p:tag name="KSO_WM_UNIT_TEXT_TYPE" val="1"/>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custom40492897_1*i*1"/>
  <p:tag name="KSO_WM_TEMPLATE_CATEGORY" val="custom"/>
  <p:tag name="KSO_WM_TEMPLATE_INDEX" val="40492897"/>
  <p:tag name="KSO_WM_UNIT_LAYERLEVEL" val="1"/>
  <p:tag name="KSO_WM_TAG_VERSION" val="3.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custom40492897_1*i*2"/>
  <p:tag name="KSO_WM_TEMPLATE_CATEGORY" val="custom"/>
  <p:tag name="KSO_WM_TEMPLATE_INDEX" val="40492897"/>
  <p:tag name="KSO_WM_UNIT_LAYERLEVEL" val="1"/>
  <p:tag name="KSO_WM_TAG_VERSION" val="3.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custom40492897_1*i*3"/>
  <p:tag name="KSO_WM_TEMPLATE_CATEGORY" val="custom"/>
  <p:tag name="KSO_WM_TEMPLATE_INDEX" val="40492897"/>
  <p:tag name="KSO_WM_UNIT_LAYERLEVEL" val="1"/>
  <p:tag name="KSO_WM_TAG_VERSION" val="3.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custom40492897_1*i*4"/>
  <p:tag name="KSO_WM_TEMPLATE_CATEGORY" val="custom"/>
  <p:tag name="KSO_WM_TEMPLATE_INDEX" val="40492897"/>
  <p:tag name="KSO_WM_UNIT_LAYERLEVEL" val="1"/>
  <p:tag name="KSO_WM_TAG_VERSION" val="3.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5"/>
  <p:tag name="KSO_WM_UNIT_ID" val="custom40492897_1*i*5"/>
  <p:tag name="KSO_WM_TEMPLATE_CATEGORY" val="custom"/>
  <p:tag name="KSO_WM_TEMPLATE_INDEX" val="40492897"/>
  <p:tag name="KSO_WM_UNIT_LAYERLEVEL" val="1"/>
  <p:tag name="KSO_WM_TAG_VERSION" val="3.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6"/>
  <p:tag name="KSO_WM_UNIT_ID" val="custom40492897_1*i*6"/>
  <p:tag name="KSO_WM_TEMPLATE_CATEGORY" val="custom"/>
  <p:tag name="KSO_WM_TEMPLATE_INDEX" val="40492897"/>
  <p:tag name="KSO_WM_UNIT_LAYERLEVEL" val="1"/>
  <p:tag name="KSO_WM_TAG_VERSION" val="3.0"/>
  <p:tag name="KSO_WM_BEAUTIFY_FLAG" val="#wm#"/>
</p:tagLst>
</file>

<file path=ppt/tags/tag37.xml><?xml version="1.0" encoding="utf-8"?>
<p:tagLst xmlns:p="http://schemas.openxmlformats.org/presentationml/2006/main">
  <p:tag name="KSO_WM_SLIDE_ID" val="custom40492897_1"/>
  <p:tag name="KSO_WM_TEMPLATE_SUBCATEGORY" val="0"/>
  <p:tag name="KSO_WM_TEMPLATE_MASTER_TYPE" val="0"/>
  <p:tag name="KSO_WM_TEMPLATE_COLOR_TYPE" val="0"/>
  <p:tag name="KSO_WM_SLIDE_ITEM_CNT" val="0"/>
  <p:tag name="KSO_WM_SLIDE_INDEX" val="1"/>
  <p:tag name="KSO_WM_TAG_VERSION" val="3.0"/>
  <p:tag name="KSO_WM_BEAUTIFY_FLAG" val="#wm#"/>
  <p:tag name="KSO_WM_TEMPLATE_CATEGORY" val="custom"/>
  <p:tag name="KSO_WM_TEMPLATE_INDEX" val="40492897"/>
  <p:tag name="KSO_WM_SLIDE_TYPE" val="text"/>
  <p:tag name="KSO_WM_SLIDE_SUBTYPE" val="picTxt"/>
  <p:tag name="KSO_WM_SLIDE_SIZE" val="720*320"/>
  <p:tag name="KSO_WM_SLIDE_POSITION" val="129*105"/>
  <p:tag name="KSO_WM_SLIDE_LAYOUT" val="a"/>
  <p:tag name="KSO_WM_SLIDE_LAYOUT_CNT" val="1"/>
  <p:tag name="KSO_WM_SPECIAL_SOURCE" val="bdnull"/>
  <p:tag name="RESOURCE_RECORD_KEY" val="{&quot;19&quot;:[20348536,20348573],&quot;65&quot;:[3]}"/>
</p:tagLst>
</file>

<file path=ppt/tags/tag38.xml><?xml version="1.0" encoding="utf-8"?>
<p:tagLst xmlns:p="http://schemas.openxmlformats.org/presentationml/2006/main">
  <p:tag name="KSO_WM_BEAUTIFY_FLAG" val="#wm#"/>
  <p:tag name="KSO_WM_TEMPLATE_CATEGORY" val="diagram"/>
  <p:tag name="KSO_WM_TEMPLATE_INDEX" val="20212457"/>
</p:tagLst>
</file>

<file path=ppt/tags/tag39.xml><?xml version="1.0" encoding="utf-8"?>
<p:tagLst xmlns:p="http://schemas.openxmlformats.org/presentationml/2006/main">
  <p:tag name="KSO_WM_BEAUTIFY_FLAG" val="#wm#"/>
  <p:tag name="KSO_WM_TEMPLATE_CATEGORY" val="custom"/>
  <p:tag name="KSO_WM_TEMPLATE_INDEX" val="20205081"/>
</p:tagLst>
</file>

<file path=ppt/tags/tag40.xml><?xml version="1.0" encoding="utf-8"?>
<p:tagLst xmlns:p="http://schemas.openxmlformats.org/presentationml/2006/main">
  <p:tag name="KSO_WM_BEAUTIFY_FLAG" val="#wm#"/>
  <p:tag name="KSO_WM_TEMPLATE_CATEGORY" val="custom"/>
  <p:tag name="KSO_WM_TEMPLATE_INDEX" val="20205081"/>
</p:tagLst>
</file>

<file path=ppt/tags/tag41.xml><?xml version="1.0" encoding="utf-8"?>
<p:tagLst xmlns:p="http://schemas.openxmlformats.org/presentationml/2006/main">
  <p:tag name="KSO_WM_BEAUTIFY_FLAG" val="#wm#"/>
  <p:tag name="KSO_WM_TEMPLATE_CATEGORY" val="custom"/>
  <p:tag name="KSO_WM_TEMPLATE_INDEX" val="20205081"/>
</p:tagLst>
</file>

<file path=ppt/tags/tag42.xml><?xml version="1.0" encoding="utf-8"?>
<p:tagLst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UNIT_TYPE" val="a"/>
  <p:tag name="KSO_WM_UNIT_INDEX" val="1"/>
  <p:tag name="KSO_WM_UNIT_ID" val="custom40492897_1*a*1"/>
  <p:tag name="KSO_WM_TEMPLATE_CATEGORY" val="custom"/>
  <p:tag name="KSO_WM_TEMPLATE_INDEX" val="40492897"/>
  <p:tag name="KSO_WM_UNIT_LAYERLEVEL" val="1"/>
  <p:tag name="KSO_WM_TAG_VERSION" val="3.0"/>
  <p:tag name="KSO_WM_BEAUTIFY_FLAG" val="#wm#"/>
  <p:tag name="KSO_WM_UNIT_VALUE" val="30"/>
  <p:tag name="KSO_WM_UNIT_PRESET_TEXT" val="单击此处添加标题具体内容，简明扼要地阐述您的观点。根据需要可酌情增减文字，以便观者准确地理解您传达的思想"/>
  <p:tag name="KSO_WM_UNIT_TEXT_TYPE" val="1"/>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custom40492897_1*i*1"/>
  <p:tag name="KSO_WM_TEMPLATE_CATEGORY" val="custom"/>
  <p:tag name="KSO_WM_TEMPLATE_INDEX" val="40492897"/>
  <p:tag name="KSO_WM_UNIT_LAYERLEVEL" val="1"/>
  <p:tag name="KSO_WM_TAG_VERSION" val="3.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custom40492897_1*i*2"/>
  <p:tag name="KSO_WM_TEMPLATE_CATEGORY" val="custom"/>
  <p:tag name="KSO_WM_TEMPLATE_INDEX" val="40492897"/>
  <p:tag name="KSO_WM_UNIT_LAYERLEVEL" val="1"/>
  <p:tag name="KSO_WM_TAG_VERSION" val="3.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custom40492897_1*i*3"/>
  <p:tag name="KSO_WM_TEMPLATE_CATEGORY" val="custom"/>
  <p:tag name="KSO_WM_TEMPLATE_INDEX" val="40492897"/>
  <p:tag name="KSO_WM_UNIT_LAYERLEVEL" val="1"/>
  <p:tag name="KSO_WM_TAG_VERSION" val="3.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custom40492897_1*i*4"/>
  <p:tag name="KSO_WM_TEMPLATE_CATEGORY" val="custom"/>
  <p:tag name="KSO_WM_TEMPLATE_INDEX" val="40492897"/>
  <p:tag name="KSO_WM_UNIT_LAYERLEVEL" val="1"/>
  <p:tag name="KSO_WM_TAG_VERSION" val="3.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5"/>
  <p:tag name="KSO_WM_UNIT_ID" val="custom40492897_1*i*5"/>
  <p:tag name="KSO_WM_TEMPLATE_CATEGORY" val="custom"/>
  <p:tag name="KSO_WM_TEMPLATE_INDEX" val="40492897"/>
  <p:tag name="KSO_WM_UNIT_LAYERLEVEL" val="1"/>
  <p:tag name="KSO_WM_TAG_VERSION" val="3.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6"/>
  <p:tag name="KSO_WM_UNIT_ID" val="custom40492897_1*i*6"/>
  <p:tag name="KSO_WM_TEMPLATE_CATEGORY" val="custom"/>
  <p:tag name="KSO_WM_TEMPLATE_INDEX" val="40492897"/>
  <p:tag name="KSO_WM_UNIT_LAYERLEVEL" val="1"/>
  <p:tag name="KSO_WM_TAG_VERSION" val="3.0"/>
  <p:tag name="KSO_WM_BEAUTIFY_FLAG" val="#wm#"/>
</p:tagLst>
</file>

<file path=ppt/tags/tag49.xml><?xml version="1.0" encoding="utf-8"?>
<p:tagLst xmlns:p="http://schemas.openxmlformats.org/presentationml/2006/main">
  <p:tag name="KSO_WM_SLIDE_ID" val="custom40492897_1"/>
  <p:tag name="KSO_WM_TEMPLATE_SUBCATEGORY" val="0"/>
  <p:tag name="KSO_WM_TEMPLATE_MASTER_TYPE" val="0"/>
  <p:tag name="KSO_WM_TEMPLATE_COLOR_TYPE" val="0"/>
  <p:tag name="KSO_WM_SLIDE_ITEM_CNT" val="0"/>
  <p:tag name="KSO_WM_SLIDE_INDEX" val="1"/>
  <p:tag name="KSO_WM_TAG_VERSION" val="3.0"/>
  <p:tag name="KSO_WM_BEAUTIFY_FLAG" val="#wm#"/>
  <p:tag name="KSO_WM_TEMPLATE_CATEGORY" val="custom"/>
  <p:tag name="KSO_WM_TEMPLATE_INDEX" val="40492897"/>
  <p:tag name="KSO_WM_SLIDE_TYPE" val="text"/>
  <p:tag name="KSO_WM_SLIDE_SUBTYPE" val="picTxt"/>
  <p:tag name="KSO_WM_SLIDE_SIZE" val="720*320"/>
  <p:tag name="KSO_WM_SLIDE_POSITION" val="129*105"/>
  <p:tag name="KSO_WM_SLIDE_LAYOUT" val="a"/>
  <p:tag name="KSO_WM_SLIDE_LAYOUT_CNT" val="1"/>
  <p:tag name="KSO_WM_SPECIAL_SOURCE" val="bdnull"/>
  <p:tag name="RESOURCE_RECORD_KEY" val="{&quot;19&quot;:[20348536,20348573],&quot;65&quot;:[3]}"/>
</p:tagLst>
</file>

<file path=ppt/tags/tag50.xml><?xml version="1.0" encoding="utf-8"?>
<p:tagLst xmlns:p="http://schemas.openxmlformats.org/presentationml/2006/main">
  <p:tag name="KSO_WM_BEAUTIFY_FLAG" val="#wm#"/>
  <p:tag name="KSO_WM_TEMPLATE_CATEGORY" val="custom"/>
  <p:tag name="KSO_WM_TEMPLATE_INDEX" val="20205081"/>
</p:tagLst>
</file>

<file path=ppt/tags/tag51.xml><?xml version="1.0" encoding="utf-8"?>
<p:tagLst xmlns:p="http://schemas.openxmlformats.org/presentationml/2006/main">
  <p:tag name="KSO_WM_BEAUTIFY_FLAG" val="#wm#"/>
  <p:tag name="KSO_WM_TEMPLATE_CATEGORY" val="custom"/>
  <p:tag name="KSO_WM_TEMPLATE_INDEX" val="20205081"/>
</p:tagLst>
</file>

<file path=ppt/tags/tag52.xml><?xml version="1.0" encoding="utf-8"?>
<p:tagLst xmlns:p="http://schemas.openxmlformats.org/presentationml/2006/main">
  <p:tag name="KSO_WM_DIAGRAM_VIRTUALLY_FRAME" val="{&quot;height&quot;:517.15,&quot;left&quot;:51.15,&quot;top&quot;:37.999999999999986,&quot;width&quot;:871.2}"/>
</p:tagLst>
</file>

<file path=ppt/tags/tag53.xml><?xml version="1.0" encoding="utf-8"?>
<p:tagLst xmlns:p="http://schemas.openxmlformats.org/presentationml/2006/main">
  <p:tag name="KSO_WM_UNIT_VALUE" val="1311*1269"/>
  <p:tag name="KSO_WM_UNIT_HIGHLIGHT" val="0"/>
  <p:tag name="KSO_WM_UNIT_COMPATIBLE" val="1"/>
  <p:tag name="KSO_WM_UNIT_DIAGRAM_ISNUMVISUAL" val="0"/>
  <p:tag name="KSO_WM_UNIT_DIAGRAM_ISREFERUNIT" val="0"/>
  <p:tag name="KSO_WM_UNIT_TYPE" val="d"/>
  <p:tag name="KSO_WM_UNIT_INDEX" val="1"/>
  <p:tag name="KSO_WM_UNIT_ID" val="diagram20215821_1*d*1"/>
  <p:tag name="KSO_WM_TEMPLATE_CATEGORY" val="diagram"/>
  <p:tag name="KSO_WM_TEMPLATE_INDEX" val="20215821"/>
  <p:tag name="KSO_WM_UNIT_LAYERLEVEL" val="1"/>
  <p:tag name="KSO_WM_TAG_VERSION" val="1.0"/>
  <p:tag name="KSO_WM_BEAUTIFY_FLAG" val="#wm#"/>
  <p:tag name="KSO_WM_CHIP_GROUPID" val="5e7310da9a230a26b9e88a19"/>
  <p:tag name="KSO_WM_CHIP_XID" val="5e7310da9a230a26b9e88a1a"/>
  <p:tag name="KSO_WM_UNIT_DEC_AREA_ID" val="72724b5f8f7d49fd87ad8a10f5f27045"/>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cm&quot;,&quot;fill_mode&quot;:&quot;full&quot;,&quot;sacle_strategy&quot;:&quot;smart&quot;}"/>
  <p:tag name="KSO_WM_ASSEMBLE_CHIP_INDEX" val="170633e9b5804ede9614deac90e3a027"/>
  <p:tag name="KSO_WM_UNIT_SUPPORT_UNIT_TYPE" val="[&quot;l&quot;,&quot;m&quot;,&quot;n&quot;,&quot;o&quot;,&quot;p&quot;,&quot;q&quot;,&quot;r&quot;,&quot;δ&quot;,&quot;ε&quot;,&quot;ζ&quot;,&quot;η&quot;,&quot;d&quot;,&quot;α&quot;,&quot;β&quot;,&quot;θ&quot;]"/>
  <p:tag name="KSO_WM_TEMPLATE_ASSEMBLE_XID" val="60656fc04054ed1e2fb80fac"/>
  <p:tag name="KSO_WM_TEMPLATE_ASSEMBLE_GROUPID" val="60656fc04054ed1e2fb80fac"/>
</p:tagLst>
</file>

<file path=ppt/tags/tag54.xml><?xml version="1.0" encoding="utf-8"?>
<p:tagLst xmlns:p="http://schemas.openxmlformats.org/presentationml/2006/main">
  <p:tag name="KSO_WM_DIAGRAM_VIRTUALLY_FRAME" val="{&quot;height&quot;:517.15,&quot;left&quot;:51.15,&quot;top&quot;:37.999999999999986,&quot;width&quot;:871.2}"/>
</p:tagLst>
</file>

<file path=ppt/tags/tag55.xml><?xml version="1.0" encoding="utf-8"?>
<p:tagLst xmlns:p="http://schemas.openxmlformats.org/presentationml/2006/main">
  <p:tag name="KSO_WM_DIAGRAM_VIRTUALLY_FRAME" val="{&quot;height&quot;:517.15,&quot;left&quot;:51.15,&quot;top&quot;:37.999999999999986,&quot;width&quot;:871.2}"/>
</p:tagLst>
</file>

<file path=ppt/tags/tag56.xml><?xml version="1.0" encoding="utf-8"?>
<p:tagLst xmlns:p="http://schemas.openxmlformats.org/presentationml/2006/main">
  <p:tag name="KSO_WM_DIAGRAM_VIRTUALLY_FRAME" val="{&quot;height&quot;:517.15,&quot;left&quot;:51.15,&quot;top&quot;:37.999999999999986,&quot;width&quot;:871.2}"/>
</p:tagLst>
</file>

<file path=ppt/tags/tag57.xml><?xml version="1.0" encoding="utf-8"?>
<p:tagLst xmlns:p="http://schemas.openxmlformats.org/presentationml/2006/main">
  <p:tag name="KSO_WM_DIAGRAM_VIRTUALLY_FRAME" val="{&quot;height&quot;:517.15,&quot;left&quot;:51.15,&quot;top&quot;:37.999999999999986,&quot;width&quot;:871.2}"/>
</p:tagLst>
</file>

<file path=ppt/tags/tag58.xml><?xml version="1.0" encoding="utf-8"?>
<p:tagLst xmlns:p="http://schemas.openxmlformats.org/presentationml/2006/main">
  <p:tag name="KSO_WM_DIAGRAM_VIRTUALLY_FRAME" val="{&quot;height&quot;:517.15,&quot;left&quot;:51.15,&quot;top&quot;:37.999999999999986,&quot;width&quot;:871.2}"/>
</p:tagLst>
</file>

<file path=ppt/tags/tag59.xml><?xml version="1.0" encoding="utf-8"?>
<p:tagLst xmlns:p="http://schemas.openxmlformats.org/presentationml/2006/main">
  <p:tag name="KSO_WM_DIAGRAM_VIRTUALLY_FRAME" val="{&quot;height&quot;:517.15,&quot;left&quot;:51.15,&quot;top&quot;:37.999999999999986,&quot;width&quot;:871.2}"/>
</p:tagLst>
</file>

<file path=ppt/tags/tag60.xml><?xml version="1.0" encoding="utf-8"?>
<p:tagLst xmlns:p="http://schemas.openxmlformats.org/presentationml/2006/main">
  <p:tag name="KSO_WM_DIAGRAM_VIRTUALLY_FRAME" val="{&quot;height&quot;:517.15,&quot;left&quot;:51.15,&quot;top&quot;:37.999999999999986,&quot;width&quot;:871.2}"/>
</p:tagLst>
</file>

<file path=ppt/tags/tag61.xml><?xml version="1.0" encoding="utf-8"?>
<p:tagLst xmlns:p="http://schemas.openxmlformats.org/presentationml/2006/main">
  <p:tag name="KSO_WM_DIAGRAM_VIRTUALLY_FRAME" val="{&quot;height&quot;:517.15,&quot;left&quot;:51.15,&quot;top&quot;:37.999999999999986,&quot;width&quot;:871.2}"/>
</p:tagLst>
</file>

<file path=ppt/tags/tag62.xml><?xml version="1.0" encoding="utf-8"?>
<p:tagLst xmlns:p="http://schemas.openxmlformats.org/presentationml/2006/main">
  <p:tag name="KSO_WM_DIAGRAM_VIRTUALLY_FRAME" val="{&quot;height&quot;:517.15,&quot;left&quot;:51.15,&quot;top&quot;:37.999999999999986,&quot;width&quot;:871.2}"/>
</p:tagLst>
</file>

<file path=ppt/tags/tag63.xml><?xml version="1.0" encoding="utf-8"?>
<p:tagLst xmlns:p="http://schemas.openxmlformats.org/presentationml/2006/main">
  <p:tag name="KSO_WM_DIAGRAM_VIRTUALLY_FRAME" val="{&quot;height&quot;:517.15,&quot;left&quot;:51.15,&quot;top&quot;:37.999999999999986,&quot;width&quot;:871.2}"/>
</p:tagLst>
</file>

<file path=ppt/tags/tag64.xml><?xml version="1.0" encoding="utf-8"?>
<p:tagLst xmlns:p="http://schemas.openxmlformats.org/presentationml/2006/main">
  <p:tag name="KSO_WM_DIAGRAM_VIRTUALLY_FRAME" val="{&quot;height&quot;:517.15,&quot;left&quot;:51.15,&quot;top&quot;:37.999999999999986,&quot;width&quot;:871.2}"/>
</p:tagLst>
</file>

<file path=ppt/tags/tag65.xml><?xml version="1.0" encoding="utf-8"?>
<p:tagLst xmlns:p="http://schemas.openxmlformats.org/presentationml/2006/main">
  <p:tag name="KSO_WM_DIAGRAM_VIRTUALLY_FRAME" val="{&quot;height&quot;:517.15,&quot;left&quot;:51.15,&quot;top&quot;:37.999999999999986,&quot;width&quot;:871.2}"/>
</p:tagLst>
</file>

<file path=ppt/tags/tag66.xml><?xml version="1.0" encoding="utf-8"?>
<p:tagLst xmlns:p="http://schemas.openxmlformats.org/presentationml/2006/main">
  <p:tag name="KSO_WM_DIAGRAM_VIRTUALLY_FRAME" val="{&quot;height&quot;:517.15,&quot;left&quot;:51.15,&quot;top&quot;:37.999999999999986,&quot;width&quot;:871.2}"/>
</p:tagLst>
</file>

<file path=ppt/tags/tag67.xml><?xml version="1.0" encoding="utf-8"?>
<p:tagLst xmlns:p="http://schemas.openxmlformats.org/presentationml/2006/main">
  <p:tag name="KSO_WM_BEAUTIFY_FLAG" val="#wm#"/>
  <p:tag name="KSO_WM_TEMPLATE_CATEGORY" val="custom"/>
  <p:tag name="KSO_WM_TEMPLATE_INDEX" val="40492897"/>
</p:tagLst>
</file>

<file path=ppt/tags/tag68.xml><?xml version="1.0" encoding="utf-8"?>
<p:tagLst xmlns:p="http://schemas.openxmlformats.org/presentationml/2006/main">
  <p:tag name="KSO_WM_MEDIACOVER_FLAG" val="1"/>
</p:tagLst>
</file>

<file path=ppt/tags/tag69.xml><?xml version="1.0" encoding="utf-8"?>
<p:tagLst xmlns:p="http://schemas.openxmlformats.org/presentationml/2006/main">
  <p:tag name="KSO_WM_BEAUTIFY_FLAG" val="#wm#"/>
  <p:tag name="KSO_WM_TEMPLATE_CATEGORY" val="custom"/>
  <p:tag name="KSO_WM_TEMPLATE_INDEX" val="40492897"/>
</p:tagLst>
</file>

<file path=ppt/tags/tag70.xml><?xml version="1.0" encoding="utf-8"?>
<p:tagLst xmlns:p="http://schemas.openxmlformats.org/presentationml/2006/main">
  <p:tag name="KSO_WM_BEAUTIFY_FLAG" val="#wm#"/>
  <p:tag name="KSO_WM_TEMPLATE_CATEGORY" val="custom"/>
  <p:tag name="KSO_WM_TEMPLATE_INDEX" val="40492897"/>
</p:tagLst>
</file>

<file path=ppt/tags/tag71.xml><?xml version="1.0" encoding="utf-8"?>
<p:tagLst xmlns:p="http://schemas.openxmlformats.org/presentationml/2006/main">
  <p:tag name="KSO_WM_BEAUTIFY_FLAG" val="#wm#"/>
  <p:tag name="KSO_WM_TEMPLATE_CATEGORY" val="custom"/>
  <p:tag name="KSO_WM_TEMPLATE_INDEX" val="20205081"/>
</p:tagLst>
</file>

<file path=ppt/tags/tag72.xml><?xml version="1.0" encoding="utf-8"?>
<p:tagLst xmlns:p="http://schemas.openxmlformats.org/presentationml/2006/main">
  <p:tag name="COMMONDATA" val="eyJoZGlkIjoiMGM3ZDNiNjQ5MjMwNGE4NGUzZGUzN2M4NzZkODkzZjgifQ=="/>
  <p:tag name="KSO_WPP_MARK_KEY" val="aefd2560-03eb-4c5c-b0e5-6c2d06ca4ba3"/>
  <p:tag name="resource_record_key" val="{&quot;29&quot;:[50000140,50000193],&quot;65&quot;:[20212457]}"/>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思源黑体 CN Light"/>
        <a:ea typeface=""/>
        <a:cs typeface=""/>
        <a:font script="Jpan" typeface="ＭＳ Ｐゴシック"/>
        <a:font script="Hang" typeface="맑은 고딕"/>
        <a:font script="Hans" typeface="思源黑体 C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思源黑体 CN Light"/>
        <a:ea typeface=""/>
        <a:cs typeface=""/>
        <a:font script="Jpan" typeface="ＭＳ Ｐゴシック"/>
        <a:font script="Hang" typeface="맑은 고딕"/>
        <a:font script="Hans" typeface="思源黑体 CN Light"/>
        <a:font script="Hant" typeface="新細明體"/>
        <a:font script="Arab" typeface="思源黑体 CN Light"/>
        <a:font script="Hebr" typeface="思源黑体 CN Light"/>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思源黑体 CN Light"/>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思源黑体 C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思源黑体 CN Light"/>
        <a:ea typeface=""/>
        <a:cs typeface=""/>
        <a:font script="Jpan" typeface="ＭＳ Ｐゴシック"/>
        <a:font script="Hang" typeface="맑은 고딕"/>
        <a:font script="Hans" typeface="思源黑体 CN Light"/>
        <a:font script="Hant" typeface="新細明體"/>
        <a:font script="Arab" typeface="思源黑体 CN Light"/>
        <a:font script="Hebr" typeface="思源黑体 CN Light"/>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思源黑体 CN Light"/>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思源黑体 C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思源黑体 CN Light"/>
        <a:ea typeface=""/>
        <a:cs typeface=""/>
        <a:font script="Jpan" typeface="ＭＳ Ｐゴシック"/>
        <a:font script="Hang" typeface="맑은 고딕"/>
        <a:font script="Hans" typeface="思源黑体 CN Light"/>
        <a:font script="Hant" typeface="新細明體"/>
        <a:font script="Arab" typeface="思源黑体 CN Light"/>
        <a:font script="Hebr" typeface="思源黑体 CN Light"/>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思源黑体 CN Light"/>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2303</Words>
  <Application>WPS 演示</Application>
  <PresentationFormat>宽屏</PresentationFormat>
  <Paragraphs>184</Paragraphs>
  <Slides>35</Slides>
  <Notes>0</Notes>
  <HiddenSlides>0</HiddenSlides>
  <MMClips>0</MMClips>
  <ScaleCrop>false</ScaleCrop>
  <HeadingPairs>
    <vt:vector size="6" baseType="variant">
      <vt:variant>
        <vt:lpstr>已用的字体</vt:lpstr>
      </vt:variant>
      <vt:variant>
        <vt:i4>17</vt:i4>
      </vt:variant>
      <vt:variant>
        <vt:lpstr>主题</vt:lpstr>
      </vt:variant>
      <vt:variant>
        <vt:i4>1</vt:i4>
      </vt:variant>
      <vt:variant>
        <vt:lpstr>幻灯片标题</vt:lpstr>
      </vt:variant>
      <vt:variant>
        <vt:i4>35</vt:i4>
      </vt:variant>
    </vt:vector>
  </HeadingPairs>
  <TitlesOfParts>
    <vt:vector size="53" baseType="lpstr">
      <vt:lpstr>Arial</vt:lpstr>
      <vt:lpstr>宋体</vt:lpstr>
      <vt:lpstr>Wingdings</vt:lpstr>
      <vt:lpstr>思源黑体 CN Light</vt:lpstr>
      <vt:lpstr>微软雅黑</vt:lpstr>
      <vt:lpstr>仓耳渔阳体 W05</vt:lpstr>
      <vt:lpstr>思源黑体 CN Bold</vt:lpstr>
      <vt:lpstr>汉仪楷体简</vt:lpstr>
      <vt:lpstr>方正盛世楷书简体_粗</vt:lpstr>
      <vt:lpstr>华康古籍木兰W3</vt:lpstr>
      <vt:lpstr>华文仿宋</vt:lpstr>
      <vt:lpstr>Arial Unicode MS</vt:lpstr>
      <vt:lpstr>Times New Roman</vt:lpstr>
      <vt:lpstr>Segoe UI</vt:lpstr>
      <vt:lpstr>quote-cjk-patch</vt:lpstr>
      <vt:lpstr>Segoe Print</vt:lpstr>
      <vt:lpstr>楷体</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与太阳系相邻是什么星系？</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与太阳系相邻是什么星系？</vt:lpstr>
      <vt:lpstr>PowerPoint 演示文稿</vt:lpstr>
      <vt:lpstr>PowerPoint 演示文稿</vt:lpstr>
      <vt:lpstr>PowerPoint 演示文稿</vt:lpstr>
      <vt:lpstr>PowerPoint 演示文稿</vt:lpstr>
      <vt:lpstr>银河系之外是什么星系？</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Administrator</dc:creator>
  <cp:lastModifiedBy>xiongsongyan</cp:lastModifiedBy>
  <cp:revision>61</cp:revision>
  <dcterms:created xsi:type="dcterms:W3CDTF">2023-03-28T07:58:00Z</dcterms:created>
  <dcterms:modified xsi:type="dcterms:W3CDTF">2026-05-29T10:24:31Z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F57A58FDC926432BBC8F06C0B30B0748_13</vt:lpwstr>
  </property>
  <property fmtid="{D5CDD505-2E9C-101B-9397-08002B2CF9AE}" pid="3" name="KSOProductBuildVer">
    <vt:lpwstr>2052-12.1.0.26375</vt:lpwstr>
  </property>
  <property fmtid="{D5CDD505-2E9C-101B-9397-08002B2CF9AE}" pid="4" name="KSOTemplateUUID">
    <vt:lpwstr>v1.0_mb_T+L95ysIptv7aZdUMe54pw==</vt:lpwstr>
  </property>
</Properties>
</file>