
<file path=[Content_Types].xml><?xml version="1.0" encoding="utf-8"?>
<Types xmlns="http://schemas.openxmlformats.org/package/2006/content-types">
  <Default Extension="jpeg" ContentType="image/jpeg"/>
  <Default Extension="JPG" ContentType="image/.jpg"/>
  <Default Extension="wav" ContentType="audio/x-wav"/>
  <Default Extension="png" ContentType="image/png"/>
  <Default Extension="wdp" ContentType="image/vnd.ms-photo"/>
  <Default Extension="gif" ContentType="image/gif"/>
  <Default Extension="mp4" ContentType="video/mp4"/>
  <Default Extension="wmv" ContentType="video/x-ms-wmv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7"/>
  </p:notesMasterIdLst>
  <p:handoutMasterIdLst>
    <p:handoutMasterId r:id="rId31"/>
  </p:handoutMasterIdLst>
  <p:sldIdLst>
    <p:sldId id="257" r:id="rId3"/>
    <p:sldId id="286" r:id="rId4"/>
    <p:sldId id="320" r:id="rId5"/>
    <p:sldId id="321" r:id="rId6"/>
    <p:sldId id="322" r:id="rId7"/>
    <p:sldId id="325" r:id="rId8"/>
    <p:sldId id="323" r:id="rId9"/>
    <p:sldId id="330" r:id="rId10"/>
    <p:sldId id="326" r:id="rId11"/>
    <p:sldId id="327" r:id="rId12"/>
    <p:sldId id="328" r:id="rId13"/>
    <p:sldId id="324" r:id="rId14"/>
    <p:sldId id="331" r:id="rId15"/>
    <p:sldId id="342" r:id="rId16"/>
    <p:sldId id="334" r:id="rId18"/>
    <p:sldId id="332" r:id="rId19"/>
    <p:sldId id="335" r:id="rId20"/>
    <p:sldId id="343" r:id="rId21"/>
    <p:sldId id="333" r:id="rId22"/>
    <p:sldId id="339" r:id="rId23"/>
    <p:sldId id="344" r:id="rId24"/>
    <p:sldId id="345" r:id="rId25"/>
    <p:sldId id="340" r:id="rId26"/>
    <p:sldId id="285" r:id="rId27"/>
    <p:sldId id="338" r:id="rId28"/>
    <p:sldId id="337" r:id="rId29"/>
    <p:sldId id="277" r:id="rId30"/>
  </p:sldIdLst>
  <p:sldSz cx="12192000" cy="6858000"/>
  <p:notesSz cx="6858000" cy="9144000"/>
  <p:embeddedFontLst>
    <p:embeddedFont>
      <p:font typeface="思源黑体 CN Light" panose="020B0300000000000000" charset="-122"/>
      <p:regular r:id="rId36"/>
    </p:embeddedFont>
    <p:embeddedFont>
      <p:font typeface="微软雅黑" panose="020B0503020204020204" charset="-122"/>
      <p:regular r:id="rId37"/>
      <p:bold r:id="rId38"/>
    </p:embeddedFont>
    <p:embeddedFont>
      <p:font typeface="仓耳渔阳体 W05" panose="02020400000000000000" charset="-122"/>
      <p:regular r:id="rId39"/>
    </p:embeddedFont>
    <p:embeddedFont>
      <p:font typeface="思源黑体 CN Bold" panose="020B0800000000000000" charset="-122"/>
      <p:bold r:id="rId40"/>
    </p:embeddedFont>
    <p:embeddedFont>
      <p:font typeface="汉仪楷体简" panose="02010600000101010101" charset="-128"/>
      <p:regular r:id="rId41"/>
    </p:embeddedFont>
    <p:embeddedFont>
      <p:font typeface="楷体" panose="02010609060101010101" charset="-122"/>
      <p:regular r:id="rId42"/>
    </p:embeddedFont>
  </p:embeddedFontLst>
  <p:custDataLst>
    <p:tags r:id="rId4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96" userDrawn="1">
          <p15:clr>
            <a:srgbClr val="A4A3A4"/>
          </p15:clr>
        </p15:guide>
        <p15:guide id="2" pos="457" userDrawn="1">
          <p15:clr>
            <a:srgbClr val="A4A3A4"/>
          </p15:clr>
        </p15:guide>
        <p15:guide id="3" pos="7238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A" lastIdx="0" clrIdx="0"/>
  <p:cmAuthor id="2" name="Administrator" initials="A" lastIdx="0" clrIdx="1"/>
  <p:cmAuthor id="3" name="admin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7B37"/>
    <a:srgbClr val="FFDA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33AE9EA-1B1B-4A6A-B4DC-06DAD023799E}" styleName="补充样式14">
    <a:wholeTbl>
      <a:tcTxStyle>
        <a:fontRef idx="none">
          <a:srgbClr val="08090C"/>
        </a:fontRef>
      </a:tcTxStyle>
      <a:tcStyle>
        <a:tcBdr>
          <a:left>
            <a:ln w="9525" cmpd="dbl">
              <a:solidFill>
                <a:schemeClr val="dk1"/>
              </a:solidFill>
              <a:prstDash val="solid"/>
            </a:ln>
          </a:left>
          <a:right>
            <a:ln w="9525" cmpd="dbl">
              <a:solidFill>
                <a:schemeClr val="dk1"/>
              </a:solidFill>
              <a:prstDash val="solid"/>
            </a:ln>
          </a:right>
          <a:top>
            <a:ln w="9525" cmpd="dbl">
              <a:solidFill>
                <a:schemeClr val="dk1"/>
              </a:solidFill>
              <a:prstDash val="solid"/>
            </a:ln>
          </a:top>
          <a:bottom>
            <a:ln w="9525" cmpd="dbl">
              <a:solidFill>
                <a:schemeClr val="dk1"/>
              </a:solidFill>
              <a:prstDash val="solid"/>
            </a:ln>
          </a:bottom>
          <a:insideH>
            <a:ln w="9525" cmpd="sng">
              <a:solidFill>
                <a:schemeClr val="dk1">
                  <a:lumMod val="40001"/>
                  <a:lumOff val="59999"/>
                </a:schemeClr>
              </a:solidFill>
              <a:prstDash val="solid"/>
            </a:ln>
          </a:insideH>
          <a:insideV>
            <a:ln w="9525" cmpd="sng">
              <a:solidFill>
                <a:schemeClr val="dk1">
                  <a:lumMod val="40001"/>
                  <a:lumOff val="59999"/>
                </a:schemeClr>
              </a:solidFill>
              <a:prstDash val="solid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chemeClr val="dk1">
              <a:lumMod val="10001"/>
              <a:lumOff val="89999"/>
            </a:schemeClr>
          </a:solidFill>
        </a:fill>
      </a:tcStyle>
    </a:band2H>
    <a:band1V>
      <a:tcTxStyle/>
      <a:tcStyle>
        <a:tcBdr/>
        <a:fill>
          <a:solidFill>
            <a:schemeClr val="dk1">
              <a:lumMod val="10001"/>
              <a:lumOff val="89999"/>
            </a:schemeClr>
          </a:solidFill>
        </a:fill>
      </a:tcStyle>
    </a:band1V>
    <a:lastCol>
      <a:tcTxStyle b="on">
        <a:fontRef idx="none">
          <a:srgbClr val="08090C"/>
        </a:fontRef>
      </a:tcTxStyle>
      <a:tcStyle>
        <a:tcBdr/>
        <a:fill>
          <a:solidFill>
            <a:schemeClr val="dk1">
              <a:lumMod val="20002"/>
              <a:lumOff val="79998"/>
            </a:schemeClr>
          </a:solidFill>
        </a:fill>
      </a:tcStyle>
    </a:lastCol>
    <a:firstCol>
      <a:tcTxStyle b="on">
        <a:fontRef idx="none">
          <a:srgbClr val="08090C"/>
        </a:fontRef>
      </a:tcTxStyle>
      <a:tcStyle>
        <a:tcBdr/>
        <a:fill>
          <a:solidFill>
            <a:schemeClr val="dk1">
              <a:lumMod val="20002"/>
              <a:lumOff val="79998"/>
            </a:schemeClr>
          </a:solidFill>
        </a:fill>
      </a:tcStyle>
    </a:firstCol>
    <a:lastRow>
      <a:tcTxStyle b="on">
        <a:fontRef idx="none">
          <a:schemeClr val="dk1"/>
        </a:fontRef>
      </a:tcTxStyle>
      <a:tcStyle>
        <a:tcBdr/>
        <a:fill>
          <a:solidFill>
            <a:srgbClr val="FFFFFF"/>
          </a:solidFill>
        </a:fill>
      </a:tcStyle>
    </a:lastRow>
    <a:seCell>
      <a:tcTxStyle b="on">
        <a:fontRef idx="none">
          <a:schemeClr val="dk1"/>
        </a:fontRef>
      </a:tcTxStyle>
      <a:tcStyle>
        <a:tcBdr/>
        <a:fill>
          <a:solidFill>
            <a:srgbClr val="FFFFFF"/>
          </a:solidFill>
        </a:fill>
      </a:tcStyle>
    </a:seCell>
    <a:swCell>
      <a:tcTxStyle b="on">
        <a:fontRef idx="none">
          <a:schemeClr val="dk1"/>
        </a:fontRef>
      </a:tcTxStyle>
      <a:tcStyle>
        <a:tcBdr/>
        <a:fill>
          <a:solidFill>
            <a:srgbClr val="FFFFFF"/>
          </a:solidFill>
        </a:fill>
      </a:tcStyle>
    </a:swCell>
    <a:firstRow>
      <a:tcTxStyle b="on">
        <a:fontRef idx="none">
          <a:schemeClr val="dk1"/>
        </a:fontRef>
      </a:tcTxStyle>
      <a:tcStyle>
        <a:tcBdr/>
      </a:tcStyle>
    </a:firstRow>
    <a:neCell>
      <a:tcTxStyle b="on">
        <a:fontRef idx="none">
          <a:schemeClr val="dk1"/>
        </a:fontRef>
      </a:tcTxStyle>
      <a:tcStyle>
        <a:tcBdr/>
        <a:fill>
          <a:solidFill>
            <a:srgbClr val="FFFFFF"/>
          </a:solidFill>
        </a:fill>
      </a:tcStyle>
    </a:neCell>
    <a:nwCell>
      <a:tcTxStyle b="on">
        <a:fontRef idx="none">
          <a:schemeClr val="dk1"/>
        </a:fontRef>
      </a:tcTxStyle>
      <a:tcStyle>
        <a:tcBdr/>
        <a:fill>
          <a:solidFill>
            <a:srgbClr val="FFFFFF"/>
          </a:solidFill>
        </a:fill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1996"/>
        <p:guide pos="457"/>
        <p:guide pos="723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3" Type="http://schemas.openxmlformats.org/officeDocument/2006/relationships/tags" Target="tags/tag133.xml"/><Relationship Id="rId42" Type="http://schemas.openxmlformats.org/officeDocument/2006/relationships/font" Target="fonts/font7.fntdata"/><Relationship Id="rId41" Type="http://schemas.openxmlformats.org/officeDocument/2006/relationships/font" Target="fonts/font6.fntdata"/><Relationship Id="rId40" Type="http://schemas.openxmlformats.org/officeDocument/2006/relationships/font" Target="fonts/font5.fntdata"/><Relationship Id="rId4" Type="http://schemas.openxmlformats.org/officeDocument/2006/relationships/slide" Target="slides/slide2.xml"/><Relationship Id="rId39" Type="http://schemas.openxmlformats.org/officeDocument/2006/relationships/font" Target="fonts/font4.fntdata"/><Relationship Id="rId38" Type="http://schemas.openxmlformats.org/officeDocument/2006/relationships/font" Target="fonts/font3.fntdata"/><Relationship Id="rId37" Type="http://schemas.openxmlformats.org/officeDocument/2006/relationships/font" Target="fonts/font2.fntdata"/><Relationship Id="rId36" Type="http://schemas.openxmlformats.org/officeDocument/2006/relationships/font" Target="fonts/font1.fntdata"/><Relationship Id="rId35" Type="http://schemas.openxmlformats.org/officeDocument/2006/relationships/commentAuthors" Target="commentAuthors.xml"/><Relationship Id="rId34" Type="http://schemas.openxmlformats.org/officeDocument/2006/relationships/tableStyles" Target="tableStyles.xml"/><Relationship Id="rId33" Type="http://schemas.openxmlformats.org/officeDocument/2006/relationships/viewProps" Target="viewProps.xml"/><Relationship Id="rId32" Type="http://schemas.openxmlformats.org/officeDocument/2006/relationships/presProps" Target="presProps.xml"/><Relationship Id="rId31" Type="http://schemas.openxmlformats.org/officeDocument/2006/relationships/handoutMaster" Target="handoutMasters/handoutMaster1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13E388-8A17-44FA-AE8B-AAB64D773570}" type="slidenum">
              <a:rPr lang="zh-CN" altLang="en-US" smtClean="0">
                <a:solidFill>
                  <a:prstClr val="black"/>
                </a:solidFill>
              </a:rPr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image" Target="../media/image5.png"/><Relationship Id="rId4" Type="http://schemas.openxmlformats.org/officeDocument/2006/relationships/tags" Target="../tags/tag2.xml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101" name="图片 100" descr="C:/Users/asus/Desktop/2.jpg2"/>
          <p:cNvPicPr/>
          <p:nvPr userDrawn="1">
            <p:custDataLst>
              <p:tags r:id="rId2"/>
            </p:custDataLst>
          </p:nvPr>
        </p:nvPicPr>
        <p:blipFill>
          <a:blip r:embed="rId3"/>
          <a:srcRect l="3144" r="3144" b="4264"/>
          <a:stretch>
            <a:fillRect/>
          </a:stretch>
        </p:blipFill>
        <p:spPr>
          <a:xfrm>
            <a:off x="1993900" y="635"/>
            <a:ext cx="10195560" cy="68573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矩形 8"/>
          <p:cNvSpPr/>
          <p:nvPr userDrawn="1"/>
        </p:nvSpPr>
        <p:spPr>
          <a:xfrm>
            <a:off x="0" y="0"/>
            <a:ext cx="10262235" cy="685800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tents-glamping"/>
          <p:cNvPicPr>
            <a:picLocks noChangeAspect="1"/>
          </p:cNvPicPr>
          <p:nvPr userDrawn="1"/>
        </p:nvPicPr>
        <p:blipFill>
          <a:blip r:embed="rId2"/>
          <a:srcRect t="36948" b="31531"/>
          <a:stretch>
            <a:fillRect/>
          </a:stretch>
        </p:blipFill>
        <p:spPr>
          <a:xfrm>
            <a:off x="-19050" y="0"/>
            <a:ext cx="12211685" cy="2161540"/>
          </a:xfrm>
          <a:prstGeom prst="rect">
            <a:avLst/>
          </a:prstGeom>
        </p:spPr>
      </p:pic>
      <p:sp>
        <p:nvSpPr>
          <p:cNvPr id="11" name="矩形 10"/>
          <p:cNvSpPr/>
          <p:nvPr userDrawn="1"/>
        </p:nvSpPr>
        <p:spPr>
          <a:xfrm>
            <a:off x="-19050" y="0"/>
            <a:ext cx="12161520" cy="216154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sp>
        <p:nvSpPr>
          <p:cNvPr id="11" name="椭圆 10"/>
          <p:cNvSpPr/>
          <p:nvPr userDrawn="1"/>
        </p:nvSpPr>
        <p:spPr>
          <a:xfrm>
            <a:off x="197485" y="314325"/>
            <a:ext cx="454660" cy="454660"/>
          </a:xfrm>
          <a:prstGeom prst="ellipse">
            <a:avLst/>
          </a:prstGeom>
          <a:solidFill>
            <a:srgbClr val="337B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7" name="椭圆 6"/>
          <p:cNvSpPr/>
          <p:nvPr userDrawn="1"/>
        </p:nvSpPr>
        <p:spPr>
          <a:xfrm>
            <a:off x="499110" y="323215"/>
            <a:ext cx="226060" cy="22606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bg>
      <p:bgPr>
        <a:solidFill>
          <a:srgbClr val="FDCB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1" name="그룹 1001"/>
          <p:cNvGrpSpPr/>
          <p:nvPr userDrawn="1"/>
        </p:nvGrpSpPr>
        <p:grpSpPr>
          <a:xfrm>
            <a:off x="0" y="0"/>
            <a:ext cx="12190476" cy="6857143"/>
            <a:chOff x="0" y="0"/>
            <a:chExt cx="12190476" cy="6857143"/>
          </a:xfrm>
        </p:grpSpPr>
        <p:pic>
          <p:nvPicPr>
            <p:cNvPr id="6" name="Object 2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0476" cy="6857143"/>
            </a:xfrm>
            <a:prstGeom prst="rect">
              <a:avLst/>
            </a:prstGeom>
          </p:spPr>
        </p:pic>
      </p:grpSp>
      <p:sp>
        <p:nvSpPr>
          <p:cNvPr id="2" name="圆角矩形 1"/>
          <p:cNvSpPr/>
          <p:nvPr userDrawn="1"/>
        </p:nvSpPr>
        <p:spPr>
          <a:xfrm>
            <a:off x="152399" y="152400"/>
            <a:ext cx="11887201" cy="6553200"/>
          </a:xfrm>
          <a:prstGeom prst="roundRect">
            <a:avLst>
              <a:gd name="adj" fmla="val 3933"/>
            </a:avLst>
          </a:prstGeom>
          <a:solidFill>
            <a:srgbClr val="FFFEFB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020" name="그룹 1020"/>
          <p:cNvGrpSpPr/>
          <p:nvPr userDrawn="1"/>
        </p:nvGrpSpPr>
        <p:grpSpPr>
          <a:xfrm>
            <a:off x="609600" y="368395"/>
            <a:ext cx="385032" cy="385032"/>
            <a:chOff x="844899" y="754062"/>
            <a:chExt cx="385032" cy="385032"/>
          </a:xfrm>
        </p:grpSpPr>
        <p:pic>
          <p:nvPicPr>
            <p:cNvPr id="61" name="Object 60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4899" y="754062"/>
              <a:ext cx="385032" cy="385032"/>
            </a:xfrm>
            <a:prstGeom prst="rect">
              <a:avLst/>
            </a:prstGeom>
          </p:spPr>
        </p:pic>
      </p:grpSp>
      <p:cxnSp>
        <p:nvCxnSpPr>
          <p:cNvPr id="3" name="直接连接符 2"/>
          <p:cNvCxnSpPr/>
          <p:nvPr userDrawn="1"/>
        </p:nvCxnSpPr>
        <p:spPr>
          <a:xfrm>
            <a:off x="440563" y="838200"/>
            <a:ext cx="11309350" cy="0"/>
          </a:xfrm>
          <a:prstGeom prst="line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6" name="图片 0" descr="二一教育logo反白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134600" y="308292"/>
            <a:ext cx="1209040" cy="328295"/>
          </a:xfrm>
          <a:prstGeom prst="rect">
            <a:avLst/>
          </a:prstGeom>
        </p:spPr>
      </p:pic>
      <p:sp>
        <p:nvSpPr>
          <p:cNvPr id="9" name="任意多边形 8"/>
          <p:cNvSpPr/>
          <p:nvPr userDrawn="1"/>
        </p:nvSpPr>
        <p:spPr>
          <a:xfrm>
            <a:off x="1295400" y="152400"/>
            <a:ext cx="947420" cy="718185"/>
          </a:xfrm>
          <a:custGeom>
            <a:avLst/>
            <a:gdLst>
              <a:gd name="adj" fmla="val 1666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492" h="1131">
                <a:moveTo>
                  <a:pt x="160" y="0"/>
                </a:moveTo>
                <a:lnTo>
                  <a:pt x="1332" y="0"/>
                </a:lnTo>
                <a:cubicBezTo>
                  <a:pt x="1420" y="0"/>
                  <a:pt x="1492" y="72"/>
                  <a:pt x="1492" y="160"/>
                </a:cubicBezTo>
                <a:lnTo>
                  <a:pt x="1492" y="800"/>
                </a:lnTo>
                <a:cubicBezTo>
                  <a:pt x="1492" y="888"/>
                  <a:pt x="1420" y="960"/>
                  <a:pt x="1332" y="960"/>
                </a:cubicBezTo>
                <a:lnTo>
                  <a:pt x="1218" y="960"/>
                </a:lnTo>
                <a:lnTo>
                  <a:pt x="1132" y="1131"/>
                </a:lnTo>
                <a:lnTo>
                  <a:pt x="1047" y="960"/>
                </a:lnTo>
                <a:lnTo>
                  <a:pt x="160" y="960"/>
                </a:lnTo>
                <a:cubicBezTo>
                  <a:pt x="72" y="960"/>
                  <a:pt x="0" y="888"/>
                  <a:pt x="0" y="800"/>
                </a:cubicBezTo>
                <a:lnTo>
                  <a:pt x="0" y="160"/>
                </a:lnTo>
                <a:cubicBezTo>
                  <a:pt x="0" y="72"/>
                  <a:pt x="72" y="0"/>
                  <a:pt x="160" y="0"/>
                </a:cubicBezTo>
                <a:close/>
              </a:path>
            </a:pathLst>
          </a:custGeom>
          <a:solidFill>
            <a:srgbClr val="FFCF60"/>
          </a:solidFill>
          <a:ln w="31750">
            <a:solidFill>
              <a:srgbClr val="1E1E1E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tIns="0" bIns="71755" rtlCol="0" anchor="ctr">
            <a:noAutofit/>
          </a:bodyPr>
          <a:lstStyle/>
          <a:p>
            <a:pPr algn="ctr"/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04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框 23"/>
          <p:cNvSpPr txBox="1"/>
          <p:nvPr userDrawn="1"/>
        </p:nvSpPr>
        <p:spPr>
          <a:xfrm>
            <a:off x="2362200" y="357822"/>
            <a:ext cx="5568636" cy="307340"/>
          </a:xfrm>
          <a:prstGeom prst="rect">
            <a:avLst/>
          </a:prstGeom>
          <a:noFill/>
        </p:spPr>
        <p:txBody>
          <a:bodyPr wrap="square" tIns="0" bIns="0" rtlCol="0">
            <a:spAutoFit/>
          </a:bodyPr>
          <a:lstStyle/>
          <a:p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新知导入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——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知识点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2 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弹簧测力计</a:t>
            </a:r>
            <a:endParaRPr lang="zh-CN" altLang="en-US" sz="2000" b="1" spc="200" dirty="0">
              <a:solidFill>
                <a:srgbClr val="523600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3.xml"/><Relationship Id="rId3" Type="http://schemas.openxmlformats.org/officeDocument/2006/relationships/image" Target="../media/image6.png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tags" Target="../tags/tag5.xml"/><Relationship Id="rId5" Type="http://schemas.openxmlformats.org/officeDocument/2006/relationships/image" Target="../media/image9.png"/><Relationship Id="rId4" Type="http://schemas.microsoft.com/office/2007/relationships/media" Target="../media/media2.wmv"/><Relationship Id="rId3" Type="http://schemas.openxmlformats.org/officeDocument/2006/relationships/video" Target="../media/media2.wmv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tags" Target="../tags/tag11.xml"/><Relationship Id="rId8" Type="http://schemas.openxmlformats.org/officeDocument/2006/relationships/tags" Target="../tags/tag10.xml"/><Relationship Id="rId7" Type="http://schemas.openxmlformats.org/officeDocument/2006/relationships/tags" Target="../tags/tag9.xml"/><Relationship Id="rId6" Type="http://schemas.openxmlformats.org/officeDocument/2006/relationships/tags" Target="../tags/tag8.xml"/><Relationship Id="rId5" Type="http://schemas.openxmlformats.org/officeDocument/2006/relationships/tags" Target="../tags/tag7.xml"/><Relationship Id="rId4" Type="http://schemas.openxmlformats.org/officeDocument/2006/relationships/image" Target="../media/image10.png"/><Relationship Id="rId3" Type="http://schemas.openxmlformats.org/officeDocument/2006/relationships/tags" Target="../tags/tag6.xml"/><Relationship Id="rId2" Type="http://schemas.microsoft.com/office/2007/relationships/media" Target="../media/media3.mp4"/><Relationship Id="rId19" Type="http://schemas.openxmlformats.org/officeDocument/2006/relationships/slideLayout" Target="../slideLayouts/slideLayout7.xml"/><Relationship Id="rId18" Type="http://schemas.openxmlformats.org/officeDocument/2006/relationships/tags" Target="../tags/tag20.xml"/><Relationship Id="rId17" Type="http://schemas.openxmlformats.org/officeDocument/2006/relationships/tags" Target="../tags/tag19.xml"/><Relationship Id="rId16" Type="http://schemas.openxmlformats.org/officeDocument/2006/relationships/tags" Target="../tags/tag18.xml"/><Relationship Id="rId15" Type="http://schemas.openxmlformats.org/officeDocument/2006/relationships/tags" Target="../tags/tag17.xml"/><Relationship Id="rId14" Type="http://schemas.openxmlformats.org/officeDocument/2006/relationships/tags" Target="../tags/tag16.xml"/><Relationship Id="rId13" Type="http://schemas.openxmlformats.org/officeDocument/2006/relationships/tags" Target="../tags/tag15.xml"/><Relationship Id="rId12" Type="http://schemas.openxmlformats.org/officeDocument/2006/relationships/tags" Target="../tags/tag14.xml"/><Relationship Id="rId11" Type="http://schemas.openxmlformats.org/officeDocument/2006/relationships/tags" Target="../tags/tag13.xml"/><Relationship Id="rId10" Type="http://schemas.openxmlformats.org/officeDocument/2006/relationships/tags" Target="../tags/tag12.xml"/><Relationship Id="rId1" Type="http://schemas.openxmlformats.org/officeDocument/2006/relationships/video" Target="../media/media3.mp4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tags" Target="../tags/tag25.xml"/><Relationship Id="rId6" Type="http://schemas.openxmlformats.org/officeDocument/2006/relationships/image" Target="../media/image12.png"/><Relationship Id="rId5" Type="http://schemas.openxmlformats.org/officeDocument/2006/relationships/tags" Target="../tags/tag24.xml"/><Relationship Id="rId4" Type="http://schemas.openxmlformats.org/officeDocument/2006/relationships/tags" Target="../tags/tag23.xml"/><Relationship Id="rId3" Type="http://schemas.openxmlformats.org/officeDocument/2006/relationships/image" Target="../media/image11.jpeg"/><Relationship Id="rId2" Type="http://schemas.openxmlformats.org/officeDocument/2006/relationships/tags" Target="../tags/tag22.xml"/><Relationship Id="rId1" Type="http://schemas.openxmlformats.org/officeDocument/2006/relationships/tags" Target="../tags/tag21.xml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31.xml"/><Relationship Id="rId8" Type="http://schemas.openxmlformats.org/officeDocument/2006/relationships/image" Target="../media/image15.png"/><Relationship Id="rId7" Type="http://schemas.openxmlformats.org/officeDocument/2006/relationships/tags" Target="../tags/tag30.xml"/><Relationship Id="rId6" Type="http://schemas.openxmlformats.org/officeDocument/2006/relationships/image" Target="../media/image14.png"/><Relationship Id="rId5" Type="http://schemas.openxmlformats.org/officeDocument/2006/relationships/tags" Target="../tags/tag29.xml"/><Relationship Id="rId4" Type="http://schemas.openxmlformats.org/officeDocument/2006/relationships/image" Target="../media/image13.jpeg"/><Relationship Id="rId3" Type="http://schemas.openxmlformats.org/officeDocument/2006/relationships/tags" Target="../tags/tag28.xml"/><Relationship Id="rId2" Type="http://schemas.openxmlformats.org/officeDocument/2006/relationships/tags" Target="../tags/tag27.xml"/><Relationship Id="rId10" Type="http://schemas.openxmlformats.org/officeDocument/2006/relationships/slideLayout" Target="../slideLayouts/slideLayout7.xml"/><Relationship Id="rId1" Type="http://schemas.openxmlformats.org/officeDocument/2006/relationships/tags" Target="../tags/tag26.xml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tags" Target="../tags/tag40.xml"/><Relationship Id="rId8" Type="http://schemas.openxmlformats.org/officeDocument/2006/relationships/tags" Target="../tags/tag39.xml"/><Relationship Id="rId7" Type="http://schemas.openxmlformats.org/officeDocument/2006/relationships/tags" Target="../tags/tag38.xml"/><Relationship Id="rId6" Type="http://schemas.openxmlformats.org/officeDocument/2006/relationships/tags" Target="../tags/tag37.xml"/><Relationship Id="rId5" Type="http://schemas.openxmlformats.org/officeDocument/2006/relationships/tags" Target="../tags/tag36.xml"/><Relationship Id="rId4" Type="http://schemas.openxmlformats.org/officeDocument/2006/relationships/tags" Target="../tags/tag35.xml"/><Relationship Id="rId3" Type="http://schemas.openxmlformats.org/officeDocument/2006/relationships/tags" Target="../tags/tag34.xml"/><Relationship Id="rId21" Type="http://schemas.openxmlformats.org/officeDocument/2006/relationships/slideLayout" Target="../slideLayouts/slideLayout7.xml"/><Relationship Id="rId20" Type="http://schemas.openxmlformats.org/officeDocument/2006/relationships/tags" Target="../tags/tag51.xml"/><Relationship Id="rId2" Type="http://schemas.openxmlformats.org/officeDocument/2006/relationships/tags" Target="../tags/tag33.xml"/><Relationship Id="rId19" Type="http://schemas.openxmlformats.org/officeDocument/2006/relationships/tags" Target="../tags/tag50.xml"/><Relationship Id="rId18" Type="http://schemas.openxmlformats.org/officeDocument/2006/relationships/tags" Target="../tags/tag49.xml"/><Relationship Id="rId17" Type="http://schemas.openxmlformats.org/officeDocument/2006/relationships/tags" Target="../tags/tag48.xml"/><Relationship Id="rId16" Type="http://schemas.openxmlformats.org/officeDocument/2006/relationships/tags" Target="../tags/tag47.xml"/><Relationship Id="rId15" Type="http://schemas.openxmlformats.org/officeDocument/2006/relationships/tags" Target="../tags/tag46.xml"/><Relationship Id="rId14" Type="http://schemas.openxmlformats.org/officeDocument/2006/relationships/tags" Target="../tags/tag45.xml"/><Relationship Id="rId13" Type="http://schemas.openxmlformats.org/officeDocument/2006/relationships/tags" Target="../tags/tag44.xml"/><Relationship Id="rId12" Type="http://schemas.openxmlformats.org/officeDocument/2006/relationships/tags" Target="../tags/tag43.xml"/><Relationship Id="rId11" Type="http://schemas.openxmlformats.org/officeDocument/2006/relationships/tags" Target="../tags/tag42.xml"/><Relationship Id="rId10" Type="http://schemas.openxmlformats.org/officeDocument/2006/relationships/tags" Target="../tags/tag41.xml"/><Relationship Id="rId1" Type="http://schemas.openxmlformats.org/officeDocument/2006/relationships/tags" Target="../tags/tag32.xml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tags" Target="../tags/tag53.xml"/><Relationship Id="rId4" Type="http://schemas.openxmlformats.org/officeDocument/2006/relationships/image" Target="../media/image16.png"/><Relationship Id="rId3" Type="http://schemas.openxmlformats.org/officeDocument/2006/relationships/tags" Target="../tags/tag52.xml"/><Relationship Id="rId2" Type="http://schemas.microsoft.com/office/2007/relationships/media" Target="../media/media4.mp4"/><Relationship Id="rId1" Type="http://schemas.openxmlformats.org/officeDocument/2006/relationships/video" Target="../media/media4.mp4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tags" Target="../tags/tag57.xml"/><Relationship Id="rId4" Type="http://schemas.openxmlformats.org/officeDocument/2006/relationships/tags" Target="../tags/tag56.xml"/><Relationship Id="rId3" Type="http://schemas.openxmlformats.org/officeDocument/2006/relationships/tags" Target="../tags/tag55.xml"/><Relationship Id="rId2" Type="http://schemas.openxmlformats.org/officeDocument/2006/relationships/tags" Target="../tags/tag54.xml"/><Relationship Id="rId1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58.xml"/></Relationships>
</file>

<file path=ppt/slides/_rels/slide12.xml.rels><?xml version="1.0" encoding="UTF-8" standalone="yes"?>
<Relationships xmlns="http://schemas.openxmlformats.org/package/2006/relationships"><Relationship Id="rId9" Type="http://schemas.microsoft.com/office/2007/relationships/hdphoto" Target="../media/image20.wdp"/><Relationship Id="rId8" Type="http://schemas.openxmlformats.org/officeDocument/2006/relationships/image" Target="../media/image19.png"/><Relationship Id="rId7" Type="http://schemas.openxmlformats.org/officeDocument/2006/relationships/tags" Target="../tags/tag62.xml"/><Relationship Id="rId6" Type="http://schemas.openxmlformats.org/officeDocument/2006/relationships/tags" Target="../tags/tag61.xml"/><Relationship Id="rId5" Type="http://schemas.openxmlformats.org/officeDocument/2006/relationships/tags" Target="../tags/tag60.xml"/><Relationship Id="rId4" Type="http://schemas.openxmlformats.org/officeDocument/2006/relationships/image" Target="../media/image18.png"/><Relationship Id="rId3" Type="http://schemas.openxmlformats.org/officeDocument/2006/relationships/tags" Target="../tags/tag59.xml"/><Relationship Id="rId2" Type="http://schemas.microsoft.com/office/2007/relationships/media" Target="../media/media5.mp4"/><Relationship Id="rId13" Type="http://schemas.openxmlformats.org/officeDocument/2006/relationships/slideLayout" Target="../slideLayouts/slideLayout7.xml"/><Relationship Id="rId12" Type="http://schemas.openxmlformats.org/officeDocument/2006/relationships/tags" Target="../tags/tag65.xml"/><Relationship Id="rId11" Type="http://schemas.openxmlformats.org/officeDocument/2006/relationships/tags" Target="../tags/tag64.xml"/><Relationship Id="rId10" Type="http://schemas.openxmlformats.org/officeDocument/2006/relationships/tags" Target="../tags/tag63.xml"/><Relationship Id="rId1" Type="http://schemas.openxmlformats.org/officeDocument/2006/relationships/video" Target="../media/media5.mp4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tags" Target="../tags/tag68.xml"/><Relationship Id="rId6" Type="http://schemas.openxmlformats.org/officeDocument/2006/relationships/image" Target="../media/image22.png"/><Relationship Id="rId5" Type="http://schemas.openxmlformats.org/officeDocument/2006/relationships/tags" Target="../tags/tag67.xml"/><Relationship Id="rId4" Type="http://schemas.openxmlformats.org/officeDocument/2006/relationships/image" Target="../media/image21.png"/><Relationship Id="rId3" Type="http://schemas.openxmlformats.org/officeDocument/2006/relationships/tags" Target="../tags/tag66.xml"/><Relationship Id="rId2" Type="http://schemas.microsoft.com/office/2007/relationships/media" Target="../media/media6.mp4"/><Relationship Id="rId1" Type="http://schemas.openxmlformats.org/officeDocument/2006/relationships/video" Target="../media/media6.mp4"/></Relationships>
</file>

<file path=ppt/slides/_rels/slide14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audio1.wav"/><Relationship Id="rId3" Type="http://schemas.openxmlformats.org/officeDocument/2006/relationships/image" Target="../media/image22.png"/><Relationship Id="rId2" Type="http://schemas.openxmlformats.org/officeDocument/2006/relationships/tags" Target="../tags/tag69.xml"/><Relationship Id="rId1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70.xml"/><Relationship Id="rId1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72.xml"/><Relationship Id="rId3" Type="http://schemas.openxmlformats.org/officeDocument/2006/relationships/image" Target="../media/image25.png"/><Relationship Id="rId2" Type="http://schemas.openxmlformats.org/officeDocument/2006/relationships/image" Target="../media/image22.png"/><Relationship Id="rId1" Type="http://schemas.openxmlformats.org/officeDocument/2006/relationships/tags" Target="../tags/tag71.xml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tags" Target="../tags/tag79.xml"/><Relationship Id="rId8" Type="http://schemas.openxmlformats.org/officeDocument/2006/relationships/tags" Target="../tags/tag78.xml"/><Relationship Id="rId7" Type="http://schemas.openxmlformats.org/officeDocument/2006/relationships/image" Target="../media/image27.png"/><Relationship Id="rId6" Type="http://schemas.openxmlformats.org/officeDocument/2006/relationships/tags" Target="../tags/tag77.xml"/><Relationship Id="rId5" Type="http://schemas.openxmlformats.org/officeDocument/2006/relationships/tags" Target="../tags/tag76.xml"/><Relationship Id="rId4" Type="http://schemas.openxmlformats.org/officeDocument/2006/relationships/tags" Target="../tags/tag75.xml"/><Relationship Id="rId3" Type="http://schemas.openxmlformats.org/officeDocument/2006/relationships/image" Target="../media/image26.png"/><Relationship Id="rId2" Type="http://schemas.openxmlformats.org/officeDocument/2006/relationships/tags" Target="../tags/tag74.xml"/><Relationship Id="rId17" Type="http://schemas.openxmlformats.org/officeDocument/2006/relationships/slideLayout" Target="../slideLayouts/slideLayout7.xml"/><Relationship Id="rId16" Type="http://schemas.openxmlformats.org/officeDocument/2006/relationships/tags" Target="../tags/tag85.xml"/><Relationship Id="rId15" Type="http://schemas.openxmlformats.org/officeDocument/2006/relationships/tags" Target="../tags/tag84.xml"/><Relationship Id="rId14" Type="http://schemas.openxmlformats.org/officeDocument/2006/relationships/tags" Target="../tags/tag83.xml"/><Relationship Id="rId13" Type="http://schemas.openxmlformats.org/officeDocument/2006/relationships/tags" Target="../tags/tag82.xml"/><Relationship Id="rId12" Type="http://schemas.openxmlformats.org/officeDocument/2006/relationships/tags" Target="../tags/tag81.xml"/><Relationship Id="rId11" Type="http://schemas.openxmlformats.org/officeDocument/2006/relationships/image" Target="../media/image28.png"/><Relationship Id="rId10" Type="http://schemas.openxmlformats.org/officeDocument/2006/relationships/tags" Target="../tags/tag80.xml"/><Relationship Id="rId1" Type="http://schemas.openxmlformats.org/officeDocument/2006/relationships/tags" Target="../tags/tag73.xml"/></Relationships>
</file>

<file path=ppt/slides/_rels/slide1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tags" Target="../tags/tag87.xml"/><Relationship Id="rId4" Type="http://schemas.openxmlformats.org/officeDocument/2006/relationships/image" Target="../media/image29.png"/><Relationship Id="rId3" Type="http://schemas.openxmlformats.org/officeDocument/2006/relationships/tags" Target="../tags/tag86.xml"/><Relationship Id="rId2" Type="http://schemas.microsoft.com/office/2007/relationships/media" Target="../media/media7.mp4"/><Relationship Id="rId1" Type="http://schemas.openxmlformats.org/officeDocument/2006/relationships/video" Target="../media/media7.mp4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89.xml"/><Relationship Id="rId1" Type="http://schemas.openxmlformats.org/officeDocument/2006/relationships/image" Target="../media/image30.jpeg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tags" Target="../tags/tag95.xml"/><Relationship Id="rId8" Type="http://schemas.openxmlformats.org/officeDocument/2006/relationships/image" Target="../media/image33.jpeg"/><Relationship Id="rId7" Type="http://schemas.openxmlformats.org/officeDocument/2006/relationships/tags" Target="../tags/tag94.xml"/><Relationship Id="rId6" Type="http://schemas.openxmlformats.org/officeDocument/2006/relationships/image" Target="../media/image32.jpeg"/><Relationship Id="rId5" Type="http://schemas.openxmlformats.org/officeDocument/2006/relationships/tags" Target="../tags/tag93.xml"/><Relationship Id="rId4" Type="http://schemas.openxmlformats.org/officeDocument/2006/relationships/image" Target="../media/image31.jpeg"/><Relationship Id="rId3" Type="http://schemas.openxmlformats.org/officeDocument/2006/relationships/tags" Target="../tags/tag92.xml"/><Relationship Id="rId2" Type="http://schemas.openxmlformats.org/officeDocument/2006/relationships/tags" Target="../tags/tag91.xml"/><Relationship Id="rId15" Type="http://schemas.openxmlformats.org/officeDocument/2006/relationships/slideLayout" Target="../slideLayouts/slideLayout7.xml"/><Relationship Id="rId14" Type="http://schemas.openxmlformats.org/officeDocument/2006/relationships/tags" Target="../tags/tag99.xml"/><Relationship Id="rId13" Type="http://schemas.openxmlformats.org/officeDocument/2006/relationships/tags" Target="../tags/tag98.xml"/><Relationship Id="rId12" Type="http://schemas.openxmlformats.org/officeDocument/2006/relationships/tags" Target="../tags/tag97.xml"/><Relationship Id="rId11" Type="http://schemas.openxmlformats.org/officeDocument/2006/relationships/image" Target="../media/image34.png"/><Relationship Id="rId10" Type="http://schemas.openxmlformats.org/officeDocument/2006/relationships/tags" Target="../tags/tag96.xml"/><Relationship Id="rId1" Type="http://schemas.openxmlformats.org/officeDocument/2006/relationships/tags" Target="../tags/tag9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1.xml"/></Relationships>
</file>

<file path=ppt/slides/_rels/slide24.xml.rels><?xml version="1.0" encoding="UTF-8" standalone="yes"?>
<Relationships xmlns="http://schemas.openxmlformats.org/package/2006/relationships"><Relationship Id="rId9" Type="http://schemas.openxmlformats.org/officeDocument/2006/relationships/tags" Target="../tags/tag110.xml"/><Relationship Id="rId8" Type="http://schemas.openxmlformats.org/officeDocument/2006/relationships/tags" Target="../tags/tag109.xml"/><Relationship Id="rId7" Type="http://schemas.openxmlformats.org/officeDocument/2006/relationships/tags" Target="../tags/tag108.xml"/><Relationship Id="rId6" Type="http://schemas.openxmlformats.org/officeDocument/2006/relationships/tags" Target="../tags/tag107.xml"/><Relationship Id="rId5" Type="http://schemas.openxmlformats.org/officeDocument/2006/relationships/tags" Target="../tags/tag106.xml"/><Relationship Id="rId4" Type="http://schemas.openxmlformats.org/officeDocument/2006/relationships/tags" Target="../tags/tag105.xml"/><Relationship Id="rId3" Type="http://schemas.openxmlformats.org/officeDocument/2006/relationships/tags" Target="../tags/tag104.xml"/><Relationship Id="rId21" Type="http://schemas.openxmlformats.org/officeDocument/2006/relationships/slideLayout" Target="../slideLayouts/slideLayout7.xml"/><Relationship Id="rId20" Type="http://schemas.openxmlformats.org/officeDocument/2006/relationships/tags" Target="../tags/tag121.xml"/><Relationship Id="rId2" Type="http://schemas.openxmlformats.org/officeDocument/2006/relationships/tags" Target="../tags/tag103.xml"/><Relationship Id="rId19" Type="http://schemas.openxmlformats.org/officeDocument/2006/relationships/tags" Target="../tags/tag120.xml"/><Relationship Id="rId18" Type="http://schemas.openxmlformats.org/officeDocument/2006/relationships/tags" Target="../tags/tag119.xml"/><Relationship Id="rId17" Type="http://schemas.openxmlformats.org/officeDocument/2006/relationships/tags" Target="../tags/tag118.xml"/><Relationship Id="rId16" Type="http://schemas.openxmlformats.org/officeDocument/2006/relationships/tags" Target="../tags/tag117.xml"/><Relationship Id="rId15" Type="http://schemas.openxmlformats.org/officeDocument/2006/relationships/tags" Target="../tags/tag116.xml"/><Relationship Id="rId14" Type="http://schemas.openxmlformats.org/officeDocument/2006/relationships/tags" Target="../tags/tag115.xml"/><Relationship Id="rId13" Type="http://schemas.openxmlformats.org/officeDocument/2006/relationships/tags" Target="../tags/tag114.xml"/><Relationship Id="rId12" Type="http://schemas.openxmlformats.org/officeDocument/2006/relationships/tags" Target="../tags/tag113.xml"/><Relationship Id="rId11" Type="http://schemas.openxmlformats.org/officeDocument/2006/relationships/tags" Target="../tags/tag112.xml"/><Relationship Id="rId10" Type="http://schemas.openxmlformats.org/officeDocument/2006/relationships/tags" Target="../tags/tag111.xml"/><Relationship Id="rId1" Type="http://schemas.openxmlformats.org/officeDocument/2006/relationships/tags" Target="../tags/tag102.xml"/></Relationships>
</file>

<file path=ppt/slides/_rels/slide25.xml.rels><?xml version="1.0" encoding="UTF-8" standalone="yes"?>
<Relationships xmlns="http://schemas.openxmlformats.org/package/2006/relationships"><Relationship Id="rId9" Type="http://schemas.openxmlformats.org/officeDocument/2006/relationships/tags" Target="../tags/tag128.xml"/><Relationship Id="rId8" Type="http://schemas.openxmlformats.org/officeDocument/2006/relationships/image" Target="../media/image36.png"/><Relationship Id="rId7" Type="http://schemas.openxmlformats.org/officeDocument/2006/relationships/tags" Target="../tags/tag127.xml"/><Relationship Id="rId6" Type="http://schemas.openxmlformats.org/officeDocument/2006/relationships/tags" Target="../tags/tag126.xml"/><Relationship Id="rId5" Type="http://schemas.openxmlformats.org/officeDocument/2006/relationships/tags" Target="../tags/tag125.xml"/><Relationship Id="rId4" Type="http://schemas.openxmlformats.org/officeDocument/2006/relationships/image" Target="../media/image35.GIF"/><Relationship Id="rId3" Type="http://schemas.openxmlformats.org/officeDocument/2006/relationships/tags" Target="../tags/tag124.xml"/><Relationship Id="rId2" Type="http://schemas.openxmlformats.org/officeDocument/2006/relationships/tags" Target="../tags/tag123.xml"/><Relationship Id="rId15" Type="http://schemas.openxmlformats.org/officeDocument/2006/relationships/slideLayout" Target="../slideLayouts/slideLayout7.xml"/><Relationship Id="rId14" Type="http://schemas.openxmlformats.org/officeDocument/2006/relationships/image" Target="../media/image38.jpeg"/><Relationship Id="rId13" Type="http://schemas.openxmlformats.org/officeDocument/2006/relationships/tags" Target="../tags/tag131.xml"/><Relationship Id="rId12" Type="http://schemas.openxmlformats.org/officeDocument/2006/relationships/image" Target="../media/image37.jpeg"/><Relationship Id="rId11" Type="http://schemas.openxmlformats.org/officeDocument/2006/relationships/tags" Target="../tags/tag130.xml"/><Relationship Id="rId10" Type="http://schemas.openxmlformats.org/officeDocument/2006/relationships/tags" Target="../tags/tag129.xml"/><Relationship Id="rId1" Type="http://schemas.openxmlformats.org/officeDocument/2006/relationships/tags" Target="../tags/tag12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995045" y="2028825"/>
            <a:ext cx="8376285" cy="27997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10.2 分子动理论的初步知识</a:t>
            </a:r>
            <a:endParaRPr lang="zh-CN" altLang="en-US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4913630" y="2595880"/>
            <a:ext cx="281940" cy="281940"/>
          </a:xfrm>
          <a:prstGeom prst="ellipse">
            <a:avLst/>
          </a:prstGeom>
          <a:solidFill>
            <a:srgbClr val="FFDA84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20224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沪粤版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10219690" y="6268085"/>
            <a:ext cx="1754505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zh-CN" altLang="en-US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中</a:t>
            </a:r>
            <a:r>
              <a:rPr lang="zh-CN" altLang="en-US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国国</a:t>
            </a:r>
            <a:r>
              <a:rPr lang="zh-CN" altLang="en-US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家图书馆</a:t>
            </a:r>
            <a:endParaRPr lang="zh-CN" altLang="en-US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26979" name="Rectangle 3"/>
          <p:cNvSpPr>
            <a:spLocks noGrp="1" noRot="1" noChangeArrowheads="1"/>
          </p:cNvSpPr>
          <p:nvPr/>
        </p:nvSpPr>
        <p:spPr>
          <a:xfrm>
            <a:off x="997585" y="529590"/>
            <a:ext cx="9415780" cy="140843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pPr>
            <a:r>
              <a:rPr lang="zh-CN" altLang="en-US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我们知道，物体是由大量分子组成的，分子运动吗？</a:t>
            </a:r>
            <a:endParaRPr lang="zh-CN" altLang="en-US"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pic>
        <p:nvPicPr>
          <p:cNvPr id="2" name="【教学实验】气体的扩散-平台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433830" y="1647190"/>
            <a:ext cx="8908415" cy="491490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0" name="Rectangle 44"/>
          <p:cNvSpPr>
            <a:spLocks noChangeArrowheads="1"/>
          </p:cNvSpPr>
          <p:nvPr/>
        </p:nvSpPr>
        <p:spPr bwMode="auto">
          <a:xfrm>
            <a:off x="916940" y="1926590"/>
            <a:ext cx="9516745" cy="332295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zh-CN" altLang="en-US" sz="2800" dirty="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扩散现象</a:t>
            </a:r>
            <a:r>
              <a:rPr kumimoji="1"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：不同的物质在互相接触时彼此进入对方的现象。</a:t>
            </a:r>
            <a:endParaRPr kumimoji="1"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endParaRPr kumimoji="1"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气体的扩散现象说明</a:t>
            </a:r>
            <a:r>
              <a:rPr kumimoji="1" lang="zh-CN" altLang="en-US" sz="2800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气体分子在永不停息地做无规则运动</a:t>
            </a:r>
            <a:r>
              <a:rPr kumimoji="1"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。</a:t>
            </a:r>
            <a:endParaRPr kumimoji="1"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endParaRPr kumimoji="1"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endParaRPr kumimoji="1" lang="zh-CN" altLang="en-US" sz="2800" dirty="0">
              <a:solidFill>
                <a:prstClr val="black"/>
              </a:solidFill>
              <a:latin typeface="汉仪楷体简" panose="02010600000101010101" charset="-128"/>
              <a:ea typeface="宋体" panose="02010600030101010101" pitchFamily="2" charset="-122"/>
              <a:cs typeface="汉仪楷体简" panose="02010600000101010101" charset="-128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34060" y="788035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 b="1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扩散现象</a:t>
            </a:r>
            <a:endParaRPr lang="zh-CN" altLang="en-US" sz="3600" b="1"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67" name="组合 66"/>
          <p:cNvGrpSpPr/>
          <p:nvPr/>
        </p:nvGrpSpPr>
        <p:grpSpPr>
          <a:xfrm>
            <a:off x="1401445" y="2630170"/>
            <a:ext cx="4777105" cy="2336165"/>
            <a:chOff x="4121819" y="2225386"/>
            <a:chExt cx="5862635" cy="2965450"/>
          </a:xfrm>
        </p:grpSpPr>
        <p:pic>
          <p:nvPicPr>
            <p:cNvPr id="68" name="Picture 8"/>
            <p:cNvPicPr>
              <a:picLocks noChangeAspect="1" noChangeArrowheads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02"/>
            <a:stretch>
              <a:fillRect/>
            </a:stretch>
          </p:blipFill>
          <p:spPr bwMode="auto">
            <a:xfrm>
              <a:off x="7149957" y="2225386"/>
              <a:ext cx="1316848" cy="2965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9" name="Picture 9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r="50046"/>
            <a:stretch>
              <a:fillRect/>
            </a:stretch>
          </p:blipFill>
          <p:spPr bwMode="auto">
            <a:xfrm>
              <a:off x="4121819" y="2251769"/>
              <a:ext cx="1363662" cy="29126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0" name="Picture 9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303"/>
            <a:stretch>
              <a:fillRect/>
            </a:stretch>
          </p:blipFill>
          <p:spPr bwMode="auto">
            <a:xfrm>
              <a:off x="5609304" y="2251769"/>
              <a:ext cx="1356635" cy="29126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1" name="Picture 8"/>
            <p:cNvPicPr>
              <a:picLocks noChangeAspect="1" noChangeArrowheads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743"/>
            <a:stretch>
              <a:fillRect/>
            </a:stretch>
          </p:blipFill>
          <p:spPr bwMode="auto">
            <a:xfrm>
              <a:off x="8609679" y="2225386"/>
              <a:ext cx="1374775" cy="2965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2" name="文本框 71"/>
          <p:cNvSpPr txBox="1"/>
          <p:nvPr/>
        </p:nvSpPr>
        <p:spPr>
          <a:xfrm>
            <a:off x="1115060" y="758825"/>
            <a:ext cx="957135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在量筒内装一半的清水，用细管在水的下面注入蓝色的</a:t>
            </a:r>
            <a:r>
              <a:rPr lang="zh-CN" altLang="en-US" sz="2800" dirty="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密度比水大</a:t>
            </a:r>
            <a:r>
              <a:rPr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的硫酸铜溶液。</a:t>
            </a:r>
            <a:endParaRPr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73" name="Rectangle 44"/>
          <p:cNvSpPr>
            <a:spLocks noChangeArrowheads="1"/>
          </p:cNvSpPr>
          <p:nvPr/>
        </p:nvSpPr>
        <p:spPr bwMode="auto">
          <a:xfrm>
            <a:off x="1115060" y="5454015"/>
            <a:ext cx="10271125" cy="73723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液体也发生扩散现象，</a:t>
            </a:r>
            <a:r>
              <a:rPr kumimoji="1" lang="zh-CN" altLang="en-US" sz="2800" dirty="0">
                <a:solidFill>
                  <a:srgbClr val="C0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液体分子在做永不停息地做无规则运动</a:t>
            </a:r>
            <a:r>
              <a:rPr kumimoji="1"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。</a:t>
            </a:r>
            <a:endParaRPr kumimoji="1"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3" name="媒体1 00_00_02-00_01_28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94969" y="2526770"/>
            <a:ext cx="4718612" cy="2157566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73" grpId="0" bldLvl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13.1 固体扩散实验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>
            <a:off x="1023620" y="2334260"/>
            <a:ext cx="3065145" cy="2189480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4275455" y="2675890"/>
            <a:ext cx="2074545" cy="1844675"/>
            <a:chOff x="6037" y="3234"/>
            <a:chExt cx="3267" cy="2905"/>
          </a:xfrm>
        </p:grpSpPr>
        <p:grpSp>
          <p:nvGrpSpPr>
            <p:cNvPr id="23" name="Group 2"/>
            <p:cNvGrpSpPr/>
            <p:nvPr/>
          </p:nvGrpSpPr>
          <p:grpSpPr>
            <a:xfrm>
              <a:off x="6037" y="3234"/>
              <a:ext cx="3267" cy="1783"/>
              <a:chOff x="19" y="130"/>
              <a:chExt cx="1296" cy="1749"/>
            </a:xfrm>
          </p:grpSpPr>
          <p:sp>
            <p:nvSpPr>
              <p:cNvPr id="24" name="AutoShape 3"/>
              <p:cNvSpPr>
                <a:spLocks noChangeArrowheads="1"/>
              </p:cNvSpPr>
              <p:nvPr>
                <p:custDataLst>
                  <p:tags r:id="rId5"/>
                </p:custDataLst>
              </p:nvPr>
            </p:nvSpPr>
            <p:spPr>
              <a:xfrm>
                <a:off x="36" y="130"/>
                <a:ext cx="1279" cy="765"/>
              </a:xfrm>
              <a:prstGeom prst="cube">
                <a:avLst>
                  <a:gd name="adj" fmla="val 25000"/>
                </a:avLst>
              </a:prstGeom>
              <a:solidFill>
                <a:srgbClr val="96969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108013" tIns="54006" rIns="108013" bIns="54006" anchor="ctr"/>
              <a:lstStyle/>
              <a:p>
                <a:pPr algn="ctr"/>
                <a:r>
                  <a:rPr lang="zh-CN" altLang="en-US" sz="2400">
                    <a:solidFill>
                      <a:sysClr val="window" lastClr="FFFFFF"/>
                    </a:solidFill>
                    <a:latin typeface="楷体" panose="02010609060101010101" charset="-122"/>
                    <a:ea typeface="楷体" panose="02010609060101010101" charset="-122"/>
                  </a:rPr>
                  <a:t>铅块</a:t>
                </a:r>
                <a:endParaRPr lang="zh-CN" altLang="en-US" sz="2400">
                  <a:solidFill>
                    <a:sysClr val="window" lastClr="FFFFFF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25" name="AutoShape 4"/>
              <p:cNvSpPr>
                <a:spLocks noChangeArrowheads="1"/>
              </p:cNvSpPr>
              <p:nvPr>
                <p:custDataLst>
                  <p:tags r:id="rId6"/>
                </p:custDataLst>
              </p:nvPr>
            </p:nvSpPr>
            <p:spPr>
              <a:xfrm>
                <a:off x="19" y="1114"/>
                <a:ext cx="1296" cy="765"/>
              </a:xfrm>
              <a:prstGeom prst="cube">
                <a:avLst>
                  <a:gd name="adj" fmla="val 25000"/>
                </a:avLst>
              </a:prstGeom>
              <a:solidFill>
                <a:srgbClr val="FFC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108013" tIns="54006" rIns="108013" bIns="54006" anchor="ctr"/>
              <a:lstStyle/>
              <a:p>
                <a:pPr algn="ctr"/>
                <a:r>
                  <a:rPr lang="zh-CN" altLang="en-US" sz="2400">
                    <a:solidFill>
                      <a:srgbClr val="ED7D31">
                        <a:lumMod val="75000"/>
                      </a:srgbClr>
                    </a:solidFill>
                    <a:latin typeface="楷体" panose="02010609060101010101" charset="-122"/>
                    <a:ea typeface="楷体" panose="02010609060101010101" charset="-122"/>
                  </a:rPr>
                  <a:t>金块</a:t>
                </a:r>
                <a:endParaRPr lang="zh-CN" altLang="en-US" sz="2400">
                  <a:solidFill>
                    <a:srgbClr val="ED7D31">
                      <a:lumMod val="75000"/>
                    </a:srgbClr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  <p:sp>
          <p:nvSpPr>
            <p:cNvPr id="6" name="矩形 5"/>
            <p:cNvSpPr/>
            <p:nvPr>
              <p:custDataLst>
                <p:tags r:id="rId7"/>
              </p:custDataLst>
            </p:nvPr>
          </p:nvSpPr>
          <p:spPr>
            <a:xfrm>
              <a:off x="6903" y="5317"/>
              <a:ext cx="1968" cy="82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zh-CN" altLang="en-US" sz="2800">
                  <a:latin typeface="楷体" panose="02010609060101010101" charset="-122"/>
                  <a:ea typeface="楷体" panose="02010609060101010101" charset="-122"/>
                </a:rPr>
                <a:t>实验前</a:t>
              </a:r>
              <a:endParaRPr lang="zh-CN" altLang="en-US" sz="2800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6563995" y="2837815"/>
            <a:ext cx="2188210" cy="1680210"/>
            <a:chOff x="10337" y="3489"/>
            <a:chExt cx="3446" cy="2646"/>
          </a:xfrm>
        </p:grpSpPr>
        <p:grpSp>
          <p:nvGrpSpPr>
            <p:cNvPr id="28" name="Group 6"/>
            <p:cNvGrpSpPr/>
            <p:nvPr/>
          </p:nvGrpSpPr>
          <p:grpSpPr>
            <a:xfrm>
              <a:off x="10337" y="3489"/>
              <a:ext cx="3446" cy="1511"/>
              <a:chOff x="-3" y="379"/>
              <a:chExt cx="1345" cy="1332"/>
            </a:xfrm>
          </p:grpSpPr>
          <p:sp>
            <p:nvSpPr>
              <p:cNvPr id="29" name="AutoShape 7"/>
              <p:cNvSpPr>
                <a:spLocks noChangeArrowheads="1"/>
              </p:cNvSpPr>
              <p:nvPr>
                <p:custDataLst>
                  <p:tags r:id="rId8"/>
                </p:custDataLst>
              </p:nvPr>
            </p:nvSpPr>
            <p:spPr>
              <a:xfrm>
                <a:off x="-2" y="946"/>
                <a:ext cx="1344" cy="765"/>
              </a:xfrm>
              <a:prstGeom prst="cube">
                <a:avLst>
                  <a:gd name="adj" fmla="val 25000"/>
                </a:avLst>
              </a:prstGeom>
              <a:solidFill>
                <a:srgbClr val="FFC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108013" tIns="54006" rIns="108013" bIns="54006" anchor="ctr"/>
              <a:lstStyle/>
              <a:p>
                <a:pPr algn="ctr"/>
                <a:endParaRPr lang="zh-CN" altLang="en-US" sz="4000">
                  <a:solidFill>
                    <a:srgbClr val="44546A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30" name="AutoShape 8"/>
              <p:cNvSpPr>
                <a:spLocks noChangeArrowheads="1"/>
              </p:cNvSpPr>
              <p:nvPr>
                <p:custDataLst>
                  <p:tags r:id="rId9"/>
                </p:custDataLst>
              </p:nvPr>
            </p:nvSpPr>
            <p:spPr>
              <a:xfrm>
                <a:off x="-3" y="379"/>
                <a:ext cx="1344" cy="765"/>
              </a:xfrm>
              <a:prstGeom prst="cube">
                <a:avLst>
                  <a:gd name="adj" fmla="val 25000"/>
                </a:avLst>
              </a:prstGeom>
              <a:solidFill>
                <a:srgbClr val="96969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108013" tIns="54006" rIns="108013" bIns="54006" anchor="ctr"/>
              <a:lstStyle/>
              <a:p>
                <a:pPr algn="ctr"/>
                <a:endParaRPr lang="zh-CN" altLang="en-US" sz="4000">
                  <a:solidFill>
                    <a:sysClr val="window" lastClr="FFFFFF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  <p:sp>
          <p:nvSpPr>
            <p:cNvPr id="27" name="矩形 26"/>
            <p:cNvSpPr/>
            <p:nvPr>
              <p:custDataLst>
                <p:tags r:id="rId10"/>
              </p:custDataLst>
            </p:nvPr>
          </p:nvSpPr>
          <p:spPr>
            <a:xfrm>
              <a:off x="10675" y="5313"/>
              <a:ext cx="3088" cy="82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zh-CN" altLang="en-US" sz="2800">
                  <a:latin typeface="楷体" panose="02010609060101010101" charset="-122"/>
                  <a:ea typeface="楷体" panose="02010609060101010101" charset="-122"/>
                </a:rPr>
                <a:t>叠放在一起</a:t>
              </a:r>
              <a:endParaRPr lang="zh-CN" altLang="en-US" sz="2800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8977630" y="2811145"/>
            <a:ext cx="2352675" cy="1684655"/>
            <a:chOff x="14813" y="3447"/>
            <a:chExt cx="3705" cy="2653"/>
          </a:xfrm>
        </p:grpSpPr>
        <p:grpSp>
          <p:nvGrpSpPr>
            <p:cNvPr id="18" name="组合 17"/>
            <p:cNvGrpSpPr/>
            <p:nvPr/>
          </p:nvGrpSpPr>
          <p:grpSpPr>
            <a:xfrm>
              <a:off x="14813" y="3447"/>
              <a:ext cx="3690" cy="2653"/>
              <a:chOff x="14813" y="3447"/>
              <a:chExt cx="3690" cy="2653"/>
            </a:xfrm>
          </p:grpSpPr>
          <p:grpSp>
            <p:nvGrpSpPr>
              <p:cNvPr id="33" name="Group 10"/>
              <p:cNvGrpSpPr/>
              <p:nvPr/>
            </p:nvGrpSpPr>
            <p:grpSpPr>
              <a:xfrm>
                <a:off x="14813" y="3447"/>
                <a:ext cx="3690" cy="1574"/>
                <a:chOff x="99" y="443"/>
                <a:chExt cx="1344" cy="1234"/>
              </a:xfrm>
            </p:grpSpPr>
            <p:sp>
              <p:nvSpPr>
                <p:cNvPr id="34" name="AutoShape 11"/>
                <p:cNvSpPr>
                  <a:spLocks noChangeArrowheads="1"/>
                </p:cNvSpPr>
                <p:nvPr>
                  <p:custDataLst>
                    <p:tags r:id="rId11"/>
                  </p:custDataLst>
                </p:nvPr>
              </p:nvSpPr>
              <p:spPr>
                <a:xfrm>
                  <a:off x="99" y="912"/>
                  <a:ext cx="1344" cy="765"/>
                </a:xfrm>
                <a:prstGeom prst="cube">
                  <a:avLst>
                    <a:gd name="adj" fmla="val 25000"/>
                  </a:avLst>
                </a:prstGeom>
                <a:solidFill>
                  <a:srgbClr val="FFCC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108013" tIns="54006" rIns="108013" bIns="54006" anchor="ctr"/>
                <a:lstStyle/>
                <a:p>
                  <a:pPr algn="ctr"/>
                  <a:endParaRPr lang="zh-CN" altLang="en-US" sz="4000">
                    <a:solidFill>
                      <a:srgbClr val="44546A"/>
                    </a:solidFill>
                    <a:latin typeface="楷体" panose="02010609060101010101" charset="-122"/>
                    <a:ea typeface="楷体" panose="02010609060101010101" charset="-122"/>
                  </a:endParaRPr>
                </a:p>
              </p:txBody>
            </p:sp>
            <p:sp>
              <p:nvSpPr>
                <p:cNvPr id="35" name="AutoShape 12"/>
                <p:cNvSpPr>
                  <a:spLocks noChangeArrowheads="1"/>
                </p:cNvSpPr>
                <p:nvPr>
                  <p:custDataLst>
                    <p:tags r:id="rId12"/>
                  </p:custDataLst>
                </p:nvPr>
              </p:nvSpPr>
              <p:spPr>
                <a:xfrm>
                  <a:off x="99" y="443"/>
                  <a:ext cx="1344" cy="765"/>
                </a:xfrm>
                <a:prstGeom prst="cube">
                  <a:avLst>
                    <a:gd name="adj" fmla="val 25000"/>
                  </a:avLst>
                </a:prstGeom>
                <a:solidFill>
                  <a:srgbClr val="96969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108013" tIns="54006" rIns="108013" bIns="54006" anchor="ctr"/>
                <a:lstStyle/>
                <a:p>
                  <a:pPr algn="ctr"/>
                  <a:endParaRPr lang="zh-CN" altLang="en-US" sz="4000">
                    <a:solidFill>
                      <a:sysClr val="window" lastClr="FFFFFF"/>
                    </a:solidFill>
                    <a:latin typeface="楷体" panose="02010609060101010101" charset="-122"/>
                    <a:ea typeface="楷体" panose="02010609060101010101" charset="-122"/>
                  </a:endParaRPr>
                </a:p>
              </p:txBody>
            </p:sp>
            <p:sp>
              <p:nvSpPr>
                <p:cNvPr id="36" name="Rectangle 13"/>
                <p:cNvSpPr>
                  <a:spLocks noChangeArrowheads="1"/>
                </p:cNvSpPr>
                <p:nvPr>
                  <p:custDataLst>
                    <p:tags r:id="rId13"/>
                  </p:custDataLst>
                </p:nvPr>
              </p:nvSpPr>
              <p:spPr>
                <a:xfrm>
                  <a:off x="100" y="990"/>
                  <a:ext cx="1251" cy="288"/>
                </a:xfrm>
                <a:prstGeom prst="rect">
                  <a:avLst/>
                </a:prstGeom>
                <a:gradFill rotWithShape="0">
                  <a:gsLst>
                    <a:gs pos="0">
                      <a:srgbClr val="969696"/>
                    </a:gs>
                    <a:gs pos="100000">
                      <a:srgbClr val="FFCC00"/>
                    </a:gs>
                  </a:gsLst>
                  <a:lin ang="5400000" scaled="1"/>
                  <a:tileRect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algn="r">
                    <a:buFont typeface="Arial" panose="020B0604020202020204" pitchFamily="34" charset="0"/>
                    <a:buNone/>
                  </a:pPr>
                  <a:endParaRPr lang="zh-CN" altLang="en-US" sz="1200">
                    <a:latin typeface="楷体" panose="02010609060101010101" charset="-122"/>
                    <a:ea typeface="楷体" panose="02010609060101010101" charset="-122"/>
                  </a:endParaRPr>
                </a:p>
              </p:txBody>
            </p:sp>
          </p:grpSp>
          <p:sp>
            <p:nvSpPr>
              <p:cNvPr id="39" name="矩形 38"/>
              <p:cNvSpPr/>
              <p:nvPr>
                <p:custDataLst>
                  <p:tags r:id="rId14"/>
                </p:custDataLst>
              </p:nvPr>
            </p:nvSpPr>
            <p:spPr>
              <a:xfrm>
                <a:off x="16019" y="5278"/>
                <a:ext cx="1968" cy="82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:r>
                  <a:rPr lang="zh-CN" altLang="en-US" sz="2800">
                    <a:latin typeface="楷体" panose="02010609060101010101" charset="-122"/>
                    <a:ea typeface="楷体" panose="02010609060101010101" charset="-122"/>
                  </a:rPr>
                  <a:t>五年后</a:t>
                </a:r>
                <a:endParaRPr lang="zh-CN" altLang="en-US" sz="2800"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  <p:sp>
          <p:nvSpPr>
            <p:cNvPr id="9" name="Rectangle 13"/>
            <p:cNvSpPr>
              <a:spLocks noChangeArrowheads="1"/>
            </p:cNvSpPr>
            <p:nvPr>
              <p:custDataLst>
                <p:tags r:id="rId15"/>
              </p:custDataLst>
            </p:nvPr>
          </p:nvSpPr>
          <p:spPr>
            <a:xfrm rot="21180000">
              <a:off x="18000" y="4175"/>
              <a:ext cx="518" cy="368"/>
            </a:xfrm>
            <a:prstGeom prst="rect">
              <a:avLst/>
            </a:prstGeom>
            <a:gradFill rotWithShape="0">
              <a:gsLst>
                <a:gs pos="0">
                  <a:srgbClr val="969696"/>
                </a:gs>
                <a:gs pos="100000">
                  <a:srgbClr val="FFCC00"/>
                </a:gs>
              </a:gsLst>
              <a:lin ang="5400000" scaled="1"/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r">
                <a:buFont typeface="Arial" panose="020B0604020202020204" pitchFamily="34" charset="0"/>
                <a:buNone/>
              </a:pPr>
              <a:endParaRPr lang="zh-CN" altLang="en-US" sz="1200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72" name="文本框 71"/>
          <p:cNvSpPr txBox="1"/>
          <p:nvPr/>
        </p:nvSpPr>
        <p:spPr>
          <a:xfrm>
            <a:off x="1115060" y="758825"/>
            <a:ext cx="9571355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将铅块与金块紧密压在一起，长时间后，会看到什么现象？</a:t>
            </a:r>
            <a:endParaRPr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40" name="Text Box 20"/>
          <p:cNvSpPr txBox="1">
            <a:spLocks noChangeArrowheads="1"/>
          </p:cNvSpPr>
          <p:nvPr>
            <p:custDataLst>
              <p:tags r:id="rId16"/>
            </p:custDataLst>
          </p:nvPr>
        </p:nvSpPr>
        <p:spPr>
          <a:xfrm>
            <a:off x="1424342" y="5125079"/>
            <a:ext cx="1071245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val="windowText" lastClr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1440180">
              <a:spcBef>
                <a:spcPct val="20000"/>
              </a:spcBef>
              <a:buClr>
                <a:srgbClr val="0563C1"/>
              </a:buClr>
              <a:buChar char="•"/>
              <a:defRPr sz="50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1pPr>
            <a:lvl2pPr marL="1170305" indent="-449580" defTabSz="1440180">
              <a:spcBef>
                <a:spcPct val="20000"/>
              </a:spcBef>
              <a:buClr>
                <a:srgbClr val="954F72"/>
              </a:buClr>
              <a:buChar char="•"/>
              <a:defRPr sz="44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2pPr>
            <a:lvl3pPr marL="1800225" indent="-360680" defTabSz="1440180">
              <a:spcBef>
                <a:spcPct val="20000"/>
              </a:spcBef>
              <a:buChar char="•"/>
              <a:defRPr sz="38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3pPr>
            <a:lvl4pPr marL="2520950" indent="-360680" defTabSz="1440180">
              <a:spcBef>
                <a:spcPct val="20000"/>
              </a:spcBef>
              <a:buFont typeface="Times New Roman" panose="02020603050405020304" pitchFamily="18" charset="0"/>
              <a:buChar char="−"/>
              <a:defRPr sz="32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4pPr>
            <a:lvl5pPr marL="3240405" indent="-360680" defTabSz="1440180">
              <a:spcBef>
                <a:spcPct val="20000"/>
              </a:spcBef>
              <a:buFont typeface="Times New Roman" panose="02020603050405020304" pitchFamily="18" charset="0"/>
              <a:buChar char="–"/>
              <a:defRPr sz="32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5pPr>
            <a:lvl6pPr marL="3697605" indent="-360680" defTabSz="1440180" eaLnBrk="0" fontAlgn="base" hangingPunct="0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Char char="–"/>
              <a:defRPr sz="32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6pPr>
            <a:lvl7pPr marL="4154805" indent="-360680" defTabSz="1440180" eaLnBrk="0" fontAlgn="base" hangingPunct="0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Char char="–"/>
              <a:defRPr sz="32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7pPr>
            <a:lvl8pPr marL="4612005" indent="-360680" defTabSz="1440180" eaLnBrk="0" fontAlgn="base" hangingPunct="0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Char char="–"/>
              <a:defRPr sz="32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8pPr>
            <a:lvl9pPr marL="5069205" indent="-360680" defTabSz="1440180" eaLnBrk="0" fontAlgn="base" hangingPunct="0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Char char="–"/>
              <a:defRPr sz="32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现象：五年后金中有铅，铅中有金，互相渗入</a:t>
            </a:r>
            <a:r>
              <a:rPr lang="en-US" altLang="zh-CN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1mm</a:t>
            </a: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，这是固体扩散</a:t>
            </a:r>
            <a:r>
              <a:rPr lang="zh-CN" altLang="en-US" sz="2800" smtClean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。</a:t>
            </a:r>
            <a:endParaRPr lang="zh-CN" altLang="en-US" sz="2800" smtClean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20" name="Text Box 20"/>
          <p:cNvSpPr txBox="1">
            <a:spLocks noChangeArrowheads="1"/>
          </p:cNvSpPr>
          <p:nvPr>
            <p:custDataLst>
              <p:tags r:id="rId17"/>
            </p:custDataLst>
          </p:nvPr>
        </p:nvSpPr>
        <p:spPr>
          <a:xfrm>
            <a:off x="1447245" y="5922643"/>
            <a:ext cx="765048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val="windowText" lastClr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1440180">
              <a:spcBef>
                <a:spcPct val="20000"/>
              </a:spcBef>
              <a:buClr>
                <a:srgbClr val="0563C1"/>
              </a:buClr>
              <a:buChar char="•"/>
              <a:defRPr sz="50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1pPr>
            <a:lvl2pPr marL="1170305" indent="-449580" defTabSz="1440180">
              <a:spcBef>
                <a:spcPct val="20000"/>
              </a:spcBef>
              <a:buClr>
                <a:srgbClr val="954F72"/>
              </a:buClr>
              <a:buChar char="•"/>
              <a:defRPr sz="44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2pPr>
            <a:lvl3pPr marL="1800225" indent="-360680" defTabSz="1440180">
              <a:spcBef>
                <a:spcPct val="20000"/>
              </a:spcBef>
              <a:buChar char="•"/>
              <a:defRPr sz="38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3pPr>
            <a:lvl4pPr marL="2520950" indent="-360680" defTabSz="1440180">
              <a:spcBef>
                <a:spcPct val="20000"/>
              </a:spcBef>
              <a:buFont typeface="Times New Roman" panose="02020603050405020304" pitchFamily="18" charset="0"/>
              <a:buChar char="−"/>
              <a:defRPr sz="32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4pPr>
            <a:lvl5pPr marL="3240405" indent="-360680" defTabSz="1440180">
              <a:spcBef>
                <a:spcPct val="20000"/>
              </a:spcBef>
              <a:buFont typeface="Times New Roman" panose="02020603050405020304" pitchFamily="18" charset="0"/>
              <a:buChar char="–"/>
              <a:defRPr sz="32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5pPr>
            <a:lvl6pPr marL="3697605" indent="-360680" defTabSz="1440180" eaLnBrk="0" fontAlgn="base" hangingPunct="0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Char char="–"/>
              <a:defRPr sz="32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6pPr>
            <a:lvl7pPr marL="4154805" indent="-360680" defTabSz="1440180" eaLnBrk="0" fontAlgn="base" hangingPunct="0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Char char="–"/>
              <a:defRPr sz="32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7pPr>
            <a:lvl8pPr marL="4612005" indent="-360680" defTabSz="1440180" eaLnBrk="0" fontAlgn="base" hangingPunct="0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Char char="–"/>
              <a:defRPr sz="32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8pPr>
            <a:lvl9pPr marL="5069205" indent="-360680" defTabSz="1440180" eaLnBrk="0" fontAlgn="base" hangingPunct="0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Char char="–"/>
              <a:defRPr sz="3200">
                <a:solidFill>
                  <a:sysClr val="windowText" lastClr="000000"/>
                </a:solidFill>
                <a:latin typeface="Arial Black" panose="020B0A04020102020204" pitchFamily="34" charset="0"/>
                <a:ea typeface="宋体" panose="02010600030101010101" pitchFamily="2" charset="-122"/>
              </a:defRPr>
            </a:lvl9pPr>
          </a:lstStyle>
          <a:p>
            <a:pPr algn="l"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2800" smtClean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结论：</a:t>
            </a:r>
            <a:r>
              <a:rPr lang="zh-CN" altLang="en-US" sz="2800" smtClean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</a:rPr>
              <a:t>固体</a:t>
            </a:r>
            <a:r>
              <a:rPr lang="zh-CN" altLang="en-US" sz="2800" smtClean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微软雅黑" panose="020B0503020204020204" charset="-122"/>
              </a:rPr>
              <a:t>分子在做永不停息地做无规则运动。</a:t>
            </a:r>
            <a:endParaRPr lang="zh-CN" altLang="en-US" sz="2800" smtClean="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cs typeface="微软雅黑" panose="020B0503020204020204" charset="-122"/>
            </a:endParaRPr>
          </a:p>
        </p:txBody>
      </p:sp>
    </p:spTree>
    <p:custDataLst>
      <p:tags r:id="rId18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40" grpId="0" bldLvl="0" animBg="1" advAuto="0"/>
      <p:bldP spid="20" grpId="2" bldLvl="0" animBg="1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34060" y="788035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 b="1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生活中的扩散现象</a:t>
            </a:r>
            <a:endParaRPr lang="zh-CN" altLang="en-US" sz="3600" b="1"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301115" y="5288280"/>
            <a:ext cx="3882390" cy="70929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</a:rPr>
              <a:t>墙内开花墙外香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grpSp>
        <p:nvGrpSpPr>
          <p:cNvPr id="16" name="组合 15"/>
          <p:cNvGrpSpPr/>
          <p:nvPr>
            <p:custDataLst>
              <p:tags r:id="rId1"/>
            </p:custDataLst>
          </p:nvPr>
        </p:nvGrpSpPr>
        <p:grpSpPr>
          <a:xfrm>
            <a:off x="6682323" y="1814937"/>
            <a:ext cx="4907328" cy="4024631"/>
            <a:chOff x="2991" y="1369"/>
            <a:chExt cx="8211" cy="7201"/>
          </a:xfrm>
        </p:grpSpPr>
        <p:pic>
          <p:nvPicPr>
            <p:cNvPr id="10" name="图片 9" descr="一氧化碳中毒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3">
              <a:clrChange>
                <a:clrFrom>
                  <a:srgbClr val="FFFEFB">
                    <a:alpha val="100000"/>
                  </a:srgbClr>
                </a:clrFrom>
                <a:clrTo>
                  <a:srgbClr val="FFFEFB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991" y="1369"/>
              <a:ext cx="8211" cy="5532"/>
            </a:xfrm>
            <a:prstGeom prst="rect">
              <a:avLst/>
            </a:prstGeom>
          </p:spPr>
        </p:pic>
        <p:sp>
          <p:nvSpPr>
            <p:cNvPr id="15" name="文本框 14"/>
            <p:cNvSpPr txBox="1"/>
            <p:nvPr>
              <p:custDataLst>
                <p:tags r:id="rId4"/>
              </p:custDataLst>
            </p:nvPr>
          </p:nvSpPr>
          <p:spPr>
            <a:xfrm>
              <a:off x="4470" y="7584"/>
              <a:ext cx="6206" cy="986"/>
            </a:xfrm>
            <a:prstGeom prst="rect">
              <a:avLst/>
            </a:prstGeom>
            <a:noFill/>
            <a:ln w="12700" cap="flat">
              <a:noFill/>
              <a:miter lim="4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vertOverflow="overflow" horzOverflow="overflow" vert="horz" wrap="square" lIns="60958" tIns="60958" rIns="60958" bIns="60958" numCol="1" spcCol="38100" rtlCol="0" anchor="t" forceAA="0">
              <a:spAutoFit/>
            </a:bodyPr>
            <a:p>
              <a: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2800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汉仪楷体简" panose="02010600000101010101" charset="-128"/>
                  <a:ea typeface="汉仪楷体简" panose="02010600000101010101" charset="-128"/>
                  <a:cs typeface="Arial" panose="020B0604020202020204"/>
                  <a:sym typeface="Arial" panose="020B0604020202020204"/>
                </a:rPr>
                <a:t>密闭房间里的煤气中毒</a:t>
              </a:r>
              <a:endParaRPr kumimoji="0" lang="zh-CN" altLang="en-US" sz="280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汉仪楷体简" panose="02010600000101010101" charset="-128"/>
                <a:ea typeface="汉仪楷体简" panose="02010600000101010101" charset="-128"/>
                <a:cs typeface="Arial" panose="020B0604020202020204"/>
                <a:sym typeface="Arial" panose="020B0604020202020204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627505" y="1814830"/>
            <a:ext cx="3556000" cy="327533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6" name="PA-组合 5"/>
          <p:cNvGrpSpPr/>
          <p:nvPr>
            <p:custDataLst>
              <p:tags r:id="rId1"/>
            </p:custDataLst>
          </p:nvPr>
        </p:nvGrpSpPr>
        <p:grpSpPr>
          <a:xfrm>
            <a:off x="1044575" y="1575435"/>
            <a:ext cx="4612640" cy="4192270"/>
            <a:chOff x="479" y="3575"/>
            <a:chExt cx="7264" cy="6602"/>
          </a:xfrm>
        </p:grpSpPr>
        <p:sp>
          <p:nvSpPr>
            <p:cNvPr id="5" name="PA-文本框 4"/>
            <p:cNvSpPr txBox="1"/>
            <p:nvPr>
              <p:custDataLst>
                <p:tags r:id="rId2"/>
              </p:custDataLst>
            </p:nvPr>
          </p:nvSpPr>
          <p:spPr>
            <a:xfrm>
              <a:off x="479" y="8541"/>
              <a:ext cx="7264" cy="16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>
                <a:lnSpc>
                  <a:spcPct val="110000"/>
                </a:lnSpc>
              </a:pPr>
              <a:r>
                <a:rPr lang="zh-CN" altLang="en-US" sz="2800" dirty="0">
                  <a:solidFill>
                    <a:schemeClr val="tx1"/>
                  </a:solidFill>
                  <a:latin typeface="汉仪楷体简" panose="02010600000101010101" charset="-128"/>
                  <a:ea typeface="汉仪楷体简" panose="02010600000101010101" charset="-128"/>
                  <a:sym typeface="+mn-ea"/>
                </a:rPr>
                <a:t>长时间堆放煤的墙角会变黑，扫不干净</a:t>
              </a:r>
              <a:endParaRPr lang="zh-CN" altLang="en-US" sz="2800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endParaRPr>
            </a:p>
          </p:txBody>
        </p:sp>
        <p:pic>
          <p:nvPicPr>
            <p:cNvPr id="3" name="PA-图片 2"/>
            <p:cNvPicPr/>
            <p:nvPr>
              <p:custDataLst>
                <p:tags r:id="rId3"/>
              </p:custDataLst>
            </p:nvPr>
          </p:nvPicPr>
          <p:blipFill>
            <a:blip r:embed="rId4" cstate="print"/>
            <a:stretch>
              <a:fillRect/>
            </a:stretch>
          </p:blipFill>
          <p:spPr>
            <a:xfrm>
              <a:off x="1313" y="3575"/>
              <a:ext cx="5612" cy="4351"/>
            </a:xfrm>
            <a:prstGeom prst="rect">
              <a:avLst/>
            </a:prstGeom>
            <a:ln w="63500" cap="flat" cmpd="sng" algn="ctr">
              <a:solidFill>
                <a:srgbClr val="FFFFFF">
                  <a:alpha val="149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</p:pic>
      </p:grpSp>
      <p:sp>
        <p:nvSpPr>
          <p:cNvPr id="12" name="PA-文本框 11"/>
          <p:cNvSpPr txBox="1"/>
          <p:nvPr>
            <p:custDataLst>
              <p:tags r:id="rId5"/>
            </p:custDataLst>
          </p:nvPr>
        </p:nvSpPr>
        <p:spPr>
          <a:xfrm>
            <a:off x="7251065" y="4886960"/>
            <a:ext cx="3849370" cy="55118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square" lIns="60958" tIns="60958" rIns="60958" bIns="60958" numCol="1" spcCol="38100" rtlCol="0" anchor="t" forceAA="0">
            <a:spAutoFit/>
          </a:bodyPr>
          <a:p>
            <a:pPr marL="0" marR="0" indent="0" algn="ctr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汉仪楷体简" panose="02010600000101010101" charset="-128"/>
                <a:ea typeface="汉仪楷体简" panose="02010600000101010101" charset="-128"/>
                <a:cs typeface="Arial" panose="020B0604020202020204"/>
                <a:sym typeface="Arial" panose="020B0604020202020204"/>
              </a:rPr>
              <a:t>腌咸菜、咸鸭蛋</a:t>
            </a:r>
            <a:endParaRPr kumimoji="0" lang="zh-CN" altLang="en-US" sz="2800" i="0" u="none" strike="noStrike" cap="none" spc="0" normalizeH="0" baseline="0">
              <a:ln>
                <a:noFill/>
              </a:ln>
              <a:solidFill>
                <a:schemeClr val="tx1"/>
              </a:solidFill>
              <a:effectLst/>
              <a:uFillTx/>
              <a:latin typeface="汉仪楷体简" panose="02010600000101010101" charset="-128"/>
              <a:ea typeface="汉仪楷体简" panose="02010600000101010101" charset="-128"/>
              <a:cs typeface="Arial" panose="020B0604020202020204"/>
              <a:sym typeface="Arial" panose="020B0604020202020204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29615" y="53975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 b="1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生活中的扩散现象</a:t>
            </a:r>
            <a:endParaRPr lang="zh-CN" altLang="en-US" sz="3600" b="1"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2190" y="2342515"/>
            <a:ext cx="3138805" cy="199580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7"/>
            </p:custDataLst>
          </p:nvPr>
        </p:nvPicPr>
        <p:blipFill rotWithShape="1">
          <a:blip r:embed="rId8"/>
          <a:stretch>
            <a:fillRect/>
          </a:stretch>
        </p:blipFill>
        <p:spPr>
          <a:xfrm>
            <a:off x="8700770" y="1275080"/>
            <a:ext cx="2399665" cy="2399665"/>
          </a:xfrm>
          <a:prstGeom prst="rect">
            <a:avLst/>
          </a:prstGeom>
        </p:spPr>
      </p:pic>
    </p:spTree>
    <p:custDataLst>
      <p:tags r:id="rId9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文本框 18"/>
          <p:cNvSpPr txBox="1"/>
          <p:nvPr>
            <p:custDataLst>
              <p:tags r:id="rId1"/>
            </p:custDataLst>
          </p:nvPr>
        </p:nvSpPr>
        <p:spPr>
          <a:xfrm>
            <a:off x="1240155" y="840740"/>
            <a:ext cx="9791700" cy="4577715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fontScale="90000"/>
          </a:bodyPr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、下列现象中不能说明“一切物质的分子都在不停地做无规则运动”的是（    ）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   A、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在房间里喷洒一些香水，整个房间会闻到香味         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   B、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长期堆放媒的墙角，墙壁内较深的地方也会发黑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   C、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早晨扫地时，常常看到室内阳光下尘土飞扬    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   D、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开水中放一块糖，整杯水都会变甜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3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4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5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8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9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10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1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2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3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4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5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6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7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8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sp>
        <p:nvSpPr>
          <p:cNvPr id="20" name="文本框 19"/>
          <p:cNvSpPr txBox="1"/>
          <p:nvPr>
            <p:custDataLst>
              <p:tags r:id="rId19"/>
            </p:custDataLst>
          </p:nvPr>
        </p:nvSpPr>
        <p:spPr>
          <a:xfrm>
            <a:off x="5337778" y="1520333"/>
            <a:ext cx="495649" cy="646331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sz="3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C</a:t>
            </a:r>
            <a:endParaRPr lang="zh-CN" altLang="en-US" sz="36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655320" y="81661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观察温度对分子运动的影响</a:t>
            </a:r>
            <a:endParaRPr lang="zh-CN" altLang="en-US" sz="3600"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447165" y="1820545"/>
            <a:ext cx="67087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0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</a:rPr>
              <a:t>在等量的两杯水中同时各滴入两滴红墨水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19" name="10.2 扩散快慢与温度的关系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>
            <a:off x="2690495" y="2581275"/>
            <a:ext cx="6811010" cy="394652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75940" y="1421130"/>
            <a:ext cx="5780405" cy="251714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146175" y="667385"/>
            <a:ext cx="140398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l"/>
            <a:r>
              <a:rPr lang="zh-CN" altLang="en-US" sz="3200" b="1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现象：</a:t>
            </a:r>
            <a:endParaRPr lang="zh-CN" altLang="en-US" sz="3200" b="1" dirty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grpSp>
        <p:nvGrpSpPr>
          <p:cNvPr id="7" name="PA-组合 6"/>
          <p:cNvGrpSpPr/>
          <p:nvPr>
            <p:custDataLst>
              <p:tags r:id="rId2"/>
            </p:custDataLst>
          </p:nvPr>
        </p:nvGrpSpPr>
        <p:grpSpPr>
          <a:xfrm>
            <a:off x="1374140" y="4421505"/>
            <a:ext cx="9977755" cy="1782445"/>
            <a:chOff x="2164" y="6501"/>
            <a:chExt cx="15713" cy="2807"/>
          </a:xfrm>
        </p:grpSpPr>
        <p:sp>
          <p:nvSpPr>
            <p:cNvPr id="3" name="PA-文本框 2"/>
            <p:cNvSpPr txBox="1"/>
            <p:nvPr>
              <p:custDataLst>
                <p:tags r:id="rId3"/>
              </p:custDataLst>
            </p:nvPr>
          </p:nvSpPr>
          <p:spPr>
            <a:xfrm>
              <a:off x="2164" y="7129"/>
              <a:ext cx="15713" cy="217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>
                <a:lnSpc>
                  <a:spcPct val="150000"/>
                </a:lnSpc>
              </a:pPr>
              <a:r>
                <a:rPr lang="zh-CN" altLang="en-US" sz="2800" dirty="0">
                  <a:solidFill>
                    <a:schemeClr val="tx1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  <a:sym typeface="+mn-ea"/>
                </a:rPr>
                <a:t>分子运动的</a:t>
              </a:r>
              <a:r>
                <a:rPr lang="zh-CN" altLang="en-US" sz="2800" dirty="0">
                  <a:solidFill>
                    <a:srgbClr val="FF0000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  <a:sym typeface="+mn-ea"/>
                </a:rPr>
                <a:t>快慢与温度</a:t>
              </a:r>
              <a:r>
                <a:rPr lang="zh-CN" altLang="en-US" sz="2800" dirty="0">
                  <a:solidFill>
                    <a:schemeClr val="tx1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  <a:sym typeface="+mn-ea"/>
                </a:rPr>
                <a:t>有关。温度</a:t>
              </a:r>
              <a:r>
                <a:rPr lang="zh-CN" altLang="en-US" sz="2800" dirty="0">
                  <a:solidFill>
                    <a:srgbClr val="FF0000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  <a:sym typeface="+mn-ea"/>
                </a:rPr>
                <a:t>越高</a:t>
              </a:r>
              <a:r>
                <a:rPr lang="zh-CN" altLang="en-US" sz="2800" dirty="0">
                  <a:solidFill>
                    <a:schemeClr val="tx1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  <a:sym typeface="+mn-ea"/>
                </a:rPr>
                <a:t>，分子运动</a:t>
              </a:r>
              <a:r>
                <a:rPr lang="zh-CN" altLang="en-US" sz="2800" dirty="0">
                  <a:solidFill>
                    <a:srgbClr val="FF0000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  <a:sym typeface="+mn-ea"/>
                </a:rPr>
                <a:t>越快</a:t>
              </a:r>
              <a:r>
                <a:rPr lang="zh-CN" altLang="en-US" sz="2800" dirty="0">
                  <a:solidFill>
                    <a:schemeClr val="tx1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  <a:sym typeface="+mn-ea"/>
                </a:rPr>
                <a:t>；温度</a:t>
              </a:r>
              <a:r>
                <a:rPr lang="zh-CN" altLang="en-US" sz="2800" dirty="0">
                  <a:solidFill>
                    <a:srgbClr val="FF0000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  <a:sym typeface="+mn-ea"/>
                </a:rPr>
                <a:t>越低</a:t>
              </a:r>
              <a:r>
                <a:rPr lang="zh-CN" altLang="en-US" sz="2800" dirty="0">
                  <a:solidFill>
                    <a:schemeClr val="tx1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  <a:sym typeface="+mn-ea"/>
                </a:rPr>
                <a:t>，分子运动</a:t>
              </a:r>
              <a:r>
                <a:rPr lang="zh-CN" altLang="en-US" sz="2800" dirty="0">
                  <a:solidFill>
                    <a:srgbClr val="FF0000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  <a:sym typeface="+mn-ea"/>
                </a:rPr>
                <a:t>越慢</a:t>
              </a:r>
              <a:r>
                <a:rPr lang="zh-CN" altLang="en-US" sz="2800" dirty="0">
                  <a:solidFill>
                    <a:schemeClr val="tx1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  <a:sym typeface="+mn-ea"/>
                </a:rPr>
                <a:t>。</a:t>
              </a:r>
              <a:r>
                <a:rPr lang="en-US" altLang="zh-CN" sz="2800" dirty="0">
                  <a:solidFill>
                    <a:schemeClr val="tx1"/>
                  </a:solidFill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  <a:sym typeface="+mn-ea"/>
                </a:rPr>
                <a:t>       </a:t>
              </a:r>
              <a:endParaRPr lang="en-US" altLang="zh-CN" sz="2800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endParaRPr>
            </a:p>
          </p:txBody>
        </p:sp>
        <p:sp>
          <p:nvSpPr>
            <p:cNvPr id="5" name="PA-文本框 4"/>
            <p:cNvSpPr txBox="1"/>
            <p:nvPr>
              <p:custDataLst>
                <p:tags r:id="rId4"/>
              </p:custDataLst>
            </p:nvPr>
          </p:nvSpPr>
          <p:spPr>
            <a:xfrm>
              <a:off x="2164" y="6501"/>
              <a:ext cx="1977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p>
              <a:pPr algn="l"/>
              <a:r>
                <a:rPr lang="zh-CN" altLang="en-US" sz="2800" b="1" dirty="0">
                  <a:solidFill>
                    <a:schemeClr val="tx1"/>
                  </a:solidFill>
                  <a:latin typeface="汉仪楷体简" panose="02010600000101010101" charset="-128"/>
                  <a:ea typeface="汉仪楷体简" panose="02010600000101010101" charset="-128"/>
                  <a:sym typeface="+mn-ea"/>
                </a:rPr>
                <a:t>结论：</a:t>
              </a:r>
              <a:endParaRPr lang="zh-CN" altLang="en-US" sz="2800" b="1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endParaRPr>
            </a:p>
          </p:txBody>
        </p:sp>
      </p:grp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2" name="文本框 21"/>
          <p:cNvSpPr txBox="1"/>
          <p:nvPr/>
        </p:nvSpPr>
        <p:spPr>
          <a:xfrm>
            <a:off x="965835" y="665480"/>
            <a:ext cx="9773920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3600" kern="0" noProof="0"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扩散现象等大量事实表明：</a:t>
            </a:r>
            <a:endParaRPr lang="zh-CN" altLang="en-US" sz="3600" kern="0" noProof="0"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3200" kern="0" noProof="0"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 b="1" kern="0" noProof="0">
                <a:solidFill>
                  <a:srgbClr val="FF0000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一切</a:t>
            </a:r>
            <a:r>
              <a:rPr lang="zh-CN" altLang="en-US" sz="3200" kern="0" noProof="0"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物质的分子都在永不停息地</a:t>
            </a:r>
            <a:r>
              <a:rPr lang="zh-CN" altLang="en-US" sz="3200" b="1" kern="0" noProof="0">
                <a:solidFill>
                  <a:srgbClr val="FF0000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做无规则的运动</a:t>
            </a:r>
            <a:r>
              <a:rPr lang="zh-CN" altLang="en-US" sz="3200" kern="0" noProof="0">
                <a:solidFill>
                  <a:srgbClr val="FF0000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。</a:t>
            </a:r>
            <a:endParaRPr lang="zh-CN" altLang="en-US" sz="3200" kern="0" noProof="0"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 kern="0" noProof="0"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分子的无规则运动</a:t>
            </a:r>
            <a:r>
              <a:rPr lang="zh-CN" altLang="en-US" sz="3200" b="1" kern="0" noProof="0">
                <a:solidFill>
                  <a:srgbClr val="FF0000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越剧烈</a:t>
            </a:r>
            <a:r>
              <a:rPr lang="zh-CN" altLang="en-US" sz="3200" kern="0" noProof="0"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，物体的</a:t>
            </a:r>
            <a:r>
              <a:rPr lang="zh-CN" altLang="en-US" sz="3200" b="1" kern="0" noProof="0">
                <a:solidFill>
                  <a:srgbClr val="FF0000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温度越高</a:t>
            </a:r>
            <a:r>
              <a:rPr lang="zh-CN" altLang="en-US" sz="3200" kern="0" noProof="0"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。</a:t>
            </a:r>
            <a:endParaRPr lang="zh-CN" altLang="en-US" sz="3200" kern="0" noProof="0"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3200" kern="0" noProof="0"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 kern="0" noProof="0"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因此，分子的无规则运动也称为</a:t>
            </a:r>
            <a:r>
              <a:rPr lang="zh-CN" altLang="en-US" sz="3200" b="1" kern="0" noProof="0">
                <a:solidFill>
                  <a:srgbClr val="FF0000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分子热运动</a:t>
            </a:r>
            <a:r>
              <a:rPr lang="zh-CN" altLang="en-US" sz="3200" kern="0" noProof="0">
                <a:solidFill>
                  <a:schemeClr val="tx1"/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。</a:t>
            </a:r>
            <a:endParaRPr lang="en-US" altLang="zh-CN" sz="3200" kern="0" noProof="0"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13.1分子间存在间隙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8350" y="1021080"/>
            <a:ext cx="5327650" cy="3394075"/>
          </a:xfrm>
          <a:prstGeom prst="rect">
            <a:avLst/>
          </a:prstGeom>
          <a:ln>
            <a:solidFill>
              <a:srgbClr val="FF0000"/>
            </a:solidFill>
          </a:ln>
        </p:spPr>
      </p:pic>
      <p:grpSp>
        <p:nvGrpSpPr>
          <p:cNvPr id="6" name="组合 5"/>
          <p:cNvGrpSpPr/>
          <p:nvPr>
            <p:custDataLst>
              <p:tags r:id="rId5"/>
            </p:custDataLst>
          </p:nvPr>
        </p:nvGrpSpPr>
        <p:grpSpPr>
          <a:xfrm>
            <a:off x="6893560" y="1156335"/>
            <a:ext cx="4496435" cy="3357255"/>
            <a:chOff x="6956681" y="349757"/>
            <a:chExt cx="5127180" cy="4081759"/>
          </a:xfrm>
        </p:grpSpPr>
        <p:sp>
          <p:nvSpPr>
            <p:cNvPr id="5" name="文本框 4"/>
            <p:cNvSpPr txBox="1"/>
            <p:nvPr>
              <p:custDataLst>
                <p:tags r:id="rId6"/>
              </p:custDataLst>
            </p:nvPr>
          </p:nvSpPr>
          <p:spPr>
            <a:xfrm>
              <a:off x="9076399" y="3871791"/>
              <a:ext cx="2524223" cy="55972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2400">
                  <a:latin typeface="汉仪楷体简" panose="02010600000101010101" charset="-128"/>
                  <a:ea typeface="汉仪楷体简" panose="02010600000101010101" charset="-128"/>
                </a:rPr>
                <a:t>酒精与水混合</a:t>
              </a:r>
              <a:endParaRPr lang="zh-CN" altLang="en-US" sz="2400"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  <p:pic>
          <p:nvPicPr>
            <p:cNvPr id="4" name="图片 3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contrast="40000"/>
                      </a14:imgEffect>
                      <a14:imgEffect>
                        <a14:saturation sat="300000"/>
                      </a14:imgEffect>
                      <a14:imgEffect>
                        <a14:sharpenSoften amount="25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956681" y="349757"/>
              <a:ext cx="5127180" cy="3505504"/>
            </a:xfrm>
            <a:prstGeom prst="rect">
              <a:avLst/>
            </a:prstGeom>
          </p:spPr>
        </p:pic>
      </p:grpSp>
      <p:grpSp>
        <p:nvGrpSpPr>
          <p:cNvPr id="7" name="组合 6"/>
          <p:cNvGrpSpPr/>
          <p:nvPr/>
        </p:nvGrpSpPr>
        <p:grpSpPr>
          <a:xfrm>
            <a:off x="1007745" y="4806315"/>
            <a:ext cx="8414385" cy="1568450"/>
            <a:chOff x="1587" y="7569"/>
            <a:chExt cx="13251" cy="2470"/>
          </a:xfrm>
        </p:grpSpPr>
        <p:sp>
          <p:nvSpPr>
            <p:cNvPr id="13" name="下箭头 11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 rot="5400000" flipH="1" flipV="1">
              <a:off x="8747" y="8078"/>
              <a:ext cx="885" cy="1525"/>
            </a:xfrm>
            <a:prstGeom prst="downArrow">
              <a:avLst>
                <a:gd name="adj1" fmla="val 50000"/>
                <a:gd name="adj2" fmla="val 85239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lang="zh-CN" altLang="zh-CN" sz="1010">
                <a:latin typeface="汉仪楷体简" panose="02010600000101010101" charset="-128"/>
                <a:ea typeface="汉仪楷体简" panose="02010600000101010101" charset="-128"/>
                <a:cs typeface="+mn-ea"/>
                <a:sym typeface="+mn-lt"/>
              </a:endParaRPr>
            </a:p>
          </p:txBody>
        </p:sp>
        <p:sp>
          <p:nvSpPr>
            <p:cNvPr id="14" name="Text Box 9"/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10233" y="8326"/>
              <a:ext cx="4605" cy="957"/>
            </a:xfrm>
            <a:prstGeom prst="rect">
              <a:avLst/>
            </a:prstGeom>
            <a:solidFill>
              <a:srgbClr val="FFCC99"/>
            </a:solidFill>
            <a:ln w="25400">
              <a:solidFill>
                <a:schemeClr val="accent1"/>
              </a:solidFill>
              <a:miter lim="800000"/>
            </a:ln>
            <a:effectLst>
              <a:outerShdw dist="107763" dir="2700000" algn="ctr" rotWithShape="0">
                <a:srgbClr val="808080">
                  <a:alpha val="50000"/>
                </a:srgbClr>
              </a:outerShdw>
            </a:effectLst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zh-CN" altLang="en-US" sz="2800" noProof="1">
                  <a:latin typeface="汉仪楷体简" panose="02010600000101010101" charset="-128"/>
                  <a:ea typeface="汉仪楷体简" panose="02010600000101010101" charset="-128"/>
                  <a:cs typeface="+mn-ea"/>
                  <a:sym typeface="+mn-ea"/>
                </a:rPr>
                <a:t>分子间有间隙</a:t>
              </a:r>
              <a:endParaRPr lang="zh-CN" altLang="en-US" sz="2800" noProof="1">
                <a:latin typeface="汉仪楷体简" panose="02010600000101010101" charset="-128"/>
                <a:ea typeface="汉仪楷体简" panose="02010600000101010101" charset="-128"/>
                <a:cs typeface="+mn-ea"/>
                <a:sym typeface="+mn-ea"/>
              </a:endParaRPr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1587" y="7569"/>
              <a:ext cx="6109" cy="247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r>
                <a:rPr lang="zh-CN" altLang="en-US" sz="3200" kern="0">
                  <a:effectLst/>
                  <a:latin typeface="汉仪楷体简" panose="02010600000101010101" charset="-128"/>
                  <a:ea typeface="汉仪楷体简" panose="02010600000101010101" charset="-128"/>
                  <a:sym typeface="+mn-ea"/>
                </a:rPr>
                <a:t>现象：水与酒精混合后的总体积小于混合前的体积之和。</a:t>
              </a:r>
              <a:endParaRPr lang="zh-CN" altLang="en-US" sz="3200" kern="0">
                <a:effectLst/>
                <a:latin typeface="汉仪楷体简" panose="02010600000101010101" charset="-128"/>
                <a:ea typeface="汉仪楷体简" panose="02010600000101010101" charset="-128"/>
                <a:sym typeface="+mn-ea"/>
              </a:endParaRPr>
            </a:p>
          </p:txBody>
        </p:sp>
      </p:grpSp>
    </p:spTree>
    <p:custDataLst>
      <p:tags r:id="rId1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1089660" y="838835"/>
            <a:ext cx="998982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00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活动</a:t>
            </a:r>
            <a:r>
              <a:rPr lang="en-US" altLang="zh-CN" sz="2800">
                <a:solidFill>
                  <a:srgbClr val="00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1</a:t>
            </a:r>
            <a:r>
              <a:rPr lang="zh-CN" altLang="en-US" sz="2800">
                <a:solidFill>
                  <a:srgbClr val="000000"/>
                </a:solidFill>
                <a:latin typeface="汉仪楷体简" panose="02010600000101010101" charset="-128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zh-CN" altLang="en-US" sz="2800">
                <a:solidFill>
                  <a:srgbClr val="00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把两块表面干净铅块压紧，下面吊一个重物，观察是否能把它们拉开</a:t>
            </a:r>
            <a:r>
              <a:rPr lang="en-US" altLang="zh-CN" sz="2800">
                <a:solidFill>
                  <a:srgbClr val="00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?</a:t>
            </a:r>
            <a:endParaRPr lang="en-US" altLang="zh-CN" sz="2800">
              <a:solidFill>
                <a:srgbClr val="000000"/>
              </a:solidFill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6235065" y="2926080"/>
            <a:ext cx="5333365" cy="1568450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>
                <a:latin typeface="汉仪楷体简" panose="02010600000101010101" charset="-128"/>
                <a:ea typeface="汉仪楷体简" panose="02010600000101010101" charset="-128"/>
              </a:rPr>
              <a:t>现象：</a:t>
            </a:r>
            <a:endParaRPr lang="zh-CN" altLang="en-US" sz="3200">
              <a:latin typeface="汉仪楷体简" panose="02010600000101010101" charset="-128"/>
              <a:ea typeface="汉仪楷体简" panose="02010600000101010101" charset="-128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200">
                <a:latin typeface="汉仪楷体简" panose="02010600000101010101" charset="-128"/>
                <a:ea typeface="汉仪楷体简" panose="02010600000101010101" charset="-128"/>
              </a:rPr>
              <a:t>结合的铅柱吊起很多钩码</a:t>
            </a:r>
            <a:endParaRPr lang="en-US" altLang="zh-CN" sz="320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291580" y="4905375"/>
            <a:ext cx="47879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结论：</a:t>
            </a:r>
            <a:r>
              <a:rPr lang="zh-CN" altLang="en-US" sz="32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分子之间有引力</a:t>
            </a:r>
            <a:endParaRPr lang="zh-CN" altLang="en-US" sz="320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12" name="7.1 分子间存在引力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>
            <a:off x="1089660" y="2741295"/>
            <a:ext cx="4624705" cy="3258185"/>
          </a:xfrm>
          <a:prstGeom prst="rect">
            <a:avLst/>
          </a:prstGeom>
        </p:spPr>
      </p:pic>
      <p:pic>
        <p:nvPicPr>
          <p:cNvPr id="55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rcRect/>
          <a:stretch>
            <a:fillRect/>
          </a:stretch>
        </p:blipFill>
        <p:spPr>
          <a:xfrm>
            <a:off x="495300" y="838835"/>
            <a:ext cx="662305" cy="662305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video>
          </p:childTnLst>
        </p:cTn>
      </p:par>
    </p:tnLst>
    <p:bldLst>
      <p:bldP spid="19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1151255" y="523240"/>
            <a:ext cx="998982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00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活动</a:t>
            </a:r>
            <a:r>
              <a:rPr lang="en-US" altLang="zh-CN" sz="2800">
                <a:solidFill>
                  <a:srgbClr val="00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3</a:t>
            </a:r>
            <a:r>
              <a:rPr lang="zh-CN" altLang="en-US" sz="2800">
                <a:solidFill>
                  <a:srgbClr val="000000"/>
                </a:solidFill>
                <a:latin typeface="汉仪楷体简" panose="02010600000101010101" charset="-128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zh-CN" altLang="en-US" sz="2800">
                <a:solidFill>
                  <a:srgbClr val="00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会收缩的液膜</a:t>
            </a:r>
            <a:endParaRPr lang="zh-CN" altLang="en-US" sz="2800">
              <a:solidFill>
                <a:srgbClr val="000000"/>
              </a:solidFill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61394" y="1576119"/>
            <a:ext cx="9218576" cy="2195885"/>
          </a:xfrm>
          <a:prstGeom prst="rect">
            <a:avLst/>
          </a:prstGeom>
        </p:spPr>
      </p:pic>
      <p:sp>
        <p:nvSpPr>
          <p:cNvPr id="27" name="文本框 26"/>
          <p:cNvSpPr txBox="1"/>
          <p:nvPr/>
        </p:nvSpPr>
        <p:spPr>
          <a:xfrm>
            <a:off x="1195413" y="4278963"/>
            <a:ext cx="1955902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dirty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（</a:t>
            </a:r>
            <a:r>
              <a:rPr lang="en-US" altLang="zh-CN" sz="2400" dirty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a</a:t>
            </a:r>
            <a:r>
              <a:rPr lang="zh-CN" altLang="en-US" sz="2400" dirty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）松松地系一根棉线</a:t>
            </a:r>
            <a:endParaRPr lang="zh-CN" altLang="en-US" sz="2400" dirty="0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3151239" y="4274924"/>
            <a:ext cx="2254172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dirty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（</a:t>
            </a:r>
            <a:r>
              <a:rPr lang="en-US" altLang="zh-CN" sz="2400" dirty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b</a:t>
            </a:r>
            <a:r>
              <a:rPr lang="zh-CN" altLang="en-US" sz="2400" dirty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）把铁丝圈浸入肥皂水中</a:t>
            </a:r>
            <a:endParaRPr lang="zh-CN" altLang="en-US" sz="2400" dirty="0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5648960" y="4279265"/>
            <a:ext cx="216725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dirty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（</a:t>
            </a:r>
            <a:r>
              <a:rPr lang="en-US" altLang="zh-CN" sz="2400" dirty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c</a:t>
            </a:r>
            <a:r>
              <a:rPr lang="zh-CN" altLang="en-US" sz="2400" dirty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）轻轻地碰破一侧泡膜</a:t>
            </a:r>
            <a:endParaRPr lang="en-US" altLang="zh-CN" sz="2400" dirty="0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8090535" y="4279265"/>
            <a:ext cx="214757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dirty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（</a:t>
            </a:r>
            <a:r>
              <a:rPr lang="en-US" altLang="zh-CN" sz="2400" dirty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d</a:t>
            </a:r>
            <a:r>
              <a:rPr lang="zh-CN" altLang="en-US" sz="2400" dirty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）棉线被拉到了另一侧</a:t>
            </a:r>
            <a:endParaRPr lang="zh-CN" altLang="en-US" sz="2400" dirty="0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1" name="Text Box 3"/>
          <p:cNvSpPr txBox="1"/>
          <p:nvPr/>
        </p:nvSpPr>
        <p:spPr>
          <a:xfrm>
            <a:off x="1219200" y="5607685"/>
            <a:ext cx="1031938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2800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说明液体分子之间有引力，是</a:t>
            </a:r>
            <a:r>
              <a:rPr lang="zh-CN" altLang="en-US" sz="3200" b="1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</a:rPr>
              <a:t>引力</a:t>
            </a:r>
            <a:r>
              <a:rPr lang="zh-CN" altLang="en-US" sz="2800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把湿棉线拉了过去。</a:t>
            </a:r>
            <a:endParaRPr lang="zh-CN" altLang="en-US" sz="2800" dirty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/>
          <a:stretch>
            <a:fillRect/>
          </a:stretch>
        </p:blipFill>
        <p:spPr>
          <a:xfrm>
            <a:off x="556895" y="523240"/>
            <a:ext cx="662305" cy="66230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0" grpId="0"/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34060" y="788035"/>
            <a:ext cx="661352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 b="1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生活中分子间有引力的现象</a:t>
            </a:r>
            <a:endParaRPr lang="zh-CN" altLang="en-US" sz="3600" b="1"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34060" y="1907540"/>
            <a:ext cx="8943975" cy="3322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1</a:t>
            </a:r>
            <a:r>
              <a:rPr lang="zh-CN" altLang="en-US" sz="2800">
                <a:latin typeface="汉仪楷体简" panose="02010600000101010101" charset="-128"/>
                <a:ea typeface="宋体" panose="02010600030101010101" pitchFamily="2" charset="-122"/>
                <a:sym typeface="+mn-ea"/>
              </a:rPr>
              <a:t>、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分子为什么没有像沙子一样散开</a:t>
            </a:r>
            <a:endParaRPr lang="zh-CN" altLang="en-US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2</a:t>
            </a:r>
            <a:r>
              <a:rPr lang="zh-CN" altLang="en-US" sz="2800">
                <a:latin typeface="汉仪楷体简" panose="02010600000101010101" charset="-128"/>
                <a:ea typeface="宋体" panose="02010600030101010101" pitchFamily="2" charset="-122"/>
                <a:sym typeface="+mn-ea"/>
              </a:rPr>
              <a:t>、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铁丝不易拉断</a:t>
            </a:r>
            <a:endParaRPr lang="zh-CN" altLang="en-US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3</a:t>
            </a:r>
            <a:r>
              <a:rPr lang="zh-CN" altLang="en-US" sz="2800">
                <a:latin typeface="汉仪楷体简" panose="02010600000101010101" charset="-128"/>
                <a:ea typeface="宋体" panose="02010600030101010101" pitchFamily="2" charset="-122"/>
                <a:sym typeface="+mn-ea"/>
              </a:rPr>
              <a:t>、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橡皮筋会有弹性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4</a:t>
            </a:r>
            <a:r>
              <a:rPr lang="zh-CN" altLang="en-US" sz="2800">
                <a:latin typeface="汉仪楷体简" panose="02010600000101010101" charset="-128"/>
                <a:ea typeface="宋体" panose="02010600030101010101" pitchFamily="2" charset="-122"/>
                <a:sym typeface="+mn-ea"/>
              </a:rPr>
              <a:t>、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剥粽叶时，感到粽叶和米之间很粘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……</a:t>
            </a:r>
            <a:endParaRPr lang="en-US" altLang="zh-CN" sz="2800"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pic>
        <p:nvPicPr>
          <p:cNvPr id="4" name="图片 3"/>
          <p:cNvPicPr/>
          <p:nvPr/>
        </p:nvPicPr>
        <p:blipFill>
          <a:blip r:embed="rId1"/>
          <a:stretch>
            <a:fillRect/>
          </a:stretch>
        </p:blipFill>
        <p:spPr>
          <a:xfrm>
            <a:off x="6924040" y="1907540"/>
            <a:ext cx="4893310" cy="338963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1089660" y="838835"/>
            <a:ext cx="998982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00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活动</a:t>
            </a:r>
            <a:r>
              <a:rPr lang="en-US" altLang="zh-CN" sz="2800">
                <a:solidFill>
                  <a:srgbClr val="00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3</a:t>
            </a:r>
            <a:r>
              <a:rPr lang="zh-CN" altLang="en-US" sz="2800">
                <a:solidFill>
                  <a:srgbClr val="000000"/>
                </a:solidFill>
                <a:latin typeface="汉仪楷体简" panose="02010600000101010101" charset="-128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zh-CN" altLang="en-US" sz="2800">
                <a:solidFill>
                  <a:srgbClr val="00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利用针筒抽取半筒水，用食指按住针筒嘴，然后用力推入活塞，看看能否能将水压缩</a:t>
            </a:r>
            <a:r>
              <a:rPr lang="en-US" altLang="zh-CN" sz="2800">
                <a:solidFill>
                  <a:srgbClr val="000000"/>
                </a:solidFill>
                <a:latin typeface="汉仪楷体简" panose="02010600000101010101" charset="-128"/>
                <a:ea typeface="汉仪楷体简" panose="02010600000101010101" charset="-128"/>
                <a:cs typeface="Times New Roman" panose="02020603050405020304" pitchFamily="18" charset="0"/>
                <a:sym typeface="+mn-ea"/>
              </a:rPr>
              <a:t>?</a:t>
            </a:r>
            <a:endParaRPr lang="en-US" altLang="zh-CN" sz="2800">
              <a:solidFill>
                <a:srgbClr val="000000"/>
              </a:solidFill>
              <a:latin typeface="汉仪楷体简" panose="02010600000101010101" charset="-128"/>
              <a:ea typeface="汉仪楷体简" panose="02010600000101010101" charset="-128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/>
          <a:stretch>
            <a:fillRect/>
          </a:stretch>
        </p:blipFill>
        <p:spPr>
          <a:xfrm>
            <a:off x="495300" y="838835"/>
            <a:ext cx="662305" cy="662305"/>
          </a:xfrm>
          <a:prstGeom prst="rect">
            <a:avLst/>
          </a:prstGeom>
        </p:spPr>
      </p:pic>
      <p:sp>
        <p:nvSpPr>
          <p:cNvPr id="7" name="文本框 6"/>
          <p:cNvSpPr txBox="1">
            <a:spLocks noChangeArrowheads="1"/>
          </p:cNvSpPr>
          <p:nvPr/>
        </p:nvSpPr>
        <p:spPr>
          <a:xfrm>
            <a:off x="3940810" y="5472430"/>
            <a:ext cx="3343910" cy="626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121917" tIns="60958" rIns="121917" bIns="60958" anchor="ctr"/>
          <a:lstStyle>
            <a:defPPr>
              <a:defRPr lang="zh-CN"/>
            </a:defPPr>
            <a:lvl1pPr eaLnBrk="1" hangingPunct="1">
              <a:buFont typeface="Arial" panose="020B0604020202020204" pitchFamily="34" charset="0"/>
              <a:buNone/>
              <a:defRPr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结论：</a:t>
            </a:r>
            <a:r>
              <a:rPr lang="zh-CN" altLang="en-US" sz="32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</a:rPr>
              <a:t>分子间存在斥力</a:t>
            </a:r>
            <a:endParaRPr lang="zh-CN" altLang="en-US" sz="320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10" name="Picture 9" descr="01-2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654425" y="2626360"/>
            <a:ext cx="3908425" cy="1436370"/>
          </a:xfrm>
          <a:prstGeom prst="rect">
            <a:avLst/>
          </a:prstGeom>
          <a:noFill/>
          <a:ln w="190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文本框 7"/>
          <p:cNvSpPr txBox="1"/>
          <p:nvPr/>
        </p:nvSpPr>
        <p:spPr>
          <a:xfrm>
            <a:off x="2729865" y="4575810"/>
            <a:ext cx="8134985" cy="681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kern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现象：水不易被压缩，体积几乎没变化。</a:t>
            </a:r>
            <a:endParaRPr lang="zh-CN" altLang="en-US" sz="3200" kern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 prLst="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 prLst="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dvAuto="0"/>
      <p:bldP spid="7" grpId="1" bldLvl="0" animBg="1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16" name="组合 15"/>
          <p:cNvGrpSpPr/>
          <p:nvPr>
            <p:custDataLst>
              <p:tags r:id="rId1"/>
            </p:custDataLst>
          </p:nvPr>
        </p:nvGrpSpPr>
        <p:grpSpPr>
          <a:xfrm>
            <a:off x="1029106" y="1838599"/>
            <a:ext cx="9101230" cy="1271813"/>
            <a:chOff x="1167106" y="1501646"/>
            <a:chExt cx="9897134" cy="1274962"/>
          </a:xfrm>
        </p:grpSpPr>
        <p:pic>
          <p:nvPicPr>
            <p:cNvPr id="17" name="图片 16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3"/>
            <a:srcRect l="14492" t="37943" r="41625" b="43250"/>
            <a:stretch>
              <a:fillRect/>
            </a:stretch>
          </p:blipFill>
          <p:spPr>
            <a:xfrm>
              <a:off x="1167106" y="1501646"/>
              <a:ext cx="5288558" cy="1274962"/>
            </a:xfrm>
            <a:prstGeom prst="roundRect">
              <a:avLst>
                <a:gd name="adj" fmla="val 455"/>
              </a:avLst>
            </a:prstGeom>
          </p:spPr>
        </p:pic>
        <p:cxnSp>
          <p:nvCxnSpPr>
            <p:cNvPr id="18" name="直接连接符 17"/>
            <p:cNvCxnSpPr/>
            <p:nvPr>
              <p:custDataLst>
                <p:tags r:id="rId4"/>
              </p:custDataLst>
            </p:nvPr>
          </p:nvCxnSpPr>
          <p:spPr>
            <a:xfrm flipH="1" flipV="1">
              <a:off x="4231146" y="2749821"/>
              <a:ext cx="6833094" cy="12451"/>
            </a:xfrm>
            <a:prstGeom prst="line">
              <a:avLst/>
            </a:prstGeom>
            <a:noFill/>
            <a:ln w="6350" cap="flat" cmpd="sng" algn="ctr">
              <a:solidFill>
                <a:srgbClr val="131426"/>
              </a:solidFill>
              <a:prstDash val="solid"/>
              <a:miter lim="800000"/>
            </a:ln>
            <a:effectLst/>
          </p:spPr>
        </p:cxnSp>
      </p:grpSp>
      <p:grpSp>
        <p:nvGrpSpPr>
          <p:cNvPr id="19" name="组合 18"/>
          <p:cNvGrpSpPr/>
          <p:nvPr>
            <p:custDataLst>
              <p:tags r:id="rId5"/>
            </p:custDataLst>
          </p:nvPr>
        </p:nvGrpSpPr>
        <p:grpSpPr>
          <a:xfrm>
            <a:off x="1029106" y="3323084"/>
            <a:ext cx="9101230" cy="1231392"/>
            <a:chOff x="1167106" y="3054096"/>
            <a:chExt cx="9897134" cy="1234440"/>
          </a:xfrm>
        </p:grpSpPr>
        <p:pic>
          <p:nvPicPr>
            <p:cNvPr id="20" name="图片 19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7"/>
            <a:srcRect t="39569" r="30500" b="29400"/>
            <a:stretch>
              <a:fillRect/>
            </a:stretch>
          </p:blipFill>
          <p:spPr>
            <a:xfrm>
              <a:off x="1167106" y="3054096"/>
              <a:ext cx="5279414" cy="1234440"/>
            </a:xfrm>
            <a:prstGeom prst="roundRect">
              <a:avLst>
                <a:gd name="adj" fmla="val 0"/>
              </a:avLst>
            </a:prstGeom>
          </p:spPr>
        </p:pic>
        <p:cxnSp>
          <p:nvCxnSpPr>
            <p:cNvPr id="21" name="直接连接符 20"/>
            <p:cNvCxnSpPr/>
            <p:nvPr>
              <p:custDataLst>
                <p:tags r:id="rId8"/>
              </p:custDataLst>
            </p:nvPr>
          </p:nvCxnSpPr>
          <p:spPr>
            <a:xfrm flipH="1" flipV="1">
              <a:off x="4231146" y="4274134"/>
              <a:ext cx="6833094" cy="12451"/>
            </a:xfrm>
            <a:prstGeom prst="line">
              <a:avLst/>
            </a:prstGeom>
            <a:noFill/>
            <a:ln w="6350" cap="flat" cmpd="sng" algn="ctr">
              <a:solidFill>
                <a:srgbClr val="131426"/>
              </a:solidFill>
              <a:prstDash val="solid"/>
              <a:miter lim="800000"/>
            </a:ln>
            <a:effectLst/>
          </p:spPr>
        </p:cxnSp>
      </p:grpSp>
      <p:grpSp>
        <p:nvGrpSpPr>
          <p:cNvPr id="22" name="组合 21"/>
          <p:cNvGrpSpPr/>
          <p:nvPr>
            <p:custDataLst>
              <p:tags r:id="rId9"/>
            </p:custDataLst>
          </p:nvPr>
        </p:nvGrpSpPr>
        <p:grpSpPr>
          <a:xfrm>
            <a:off x="1029106" y="4727863"/>
            <a:ext cx="9063392" cy="1340851"/>
            <a:chOff x="1167106" y="4718303"/>
            <a:chExt cx="9855986" cy="1344170"/>
          </a:xfrm>
        </p:grpSpPr>
        <p:pic>
          <p:nvPicPr>
            <p:cNvPr id="23" name="图片 22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11"/>
            <a:srcRect l="14963" t="35356" r="39059" b="41670"/>
            <a:stretch>
              <a:fillRect/>
            </a:stretch>
          </p:blipFill>
          <p:spPr>
            <a:xfrm>
              <a:off x="1167106" y="4718303"/>
              <a:ext cx="5270270" cy="1344169"/>
            </a:xfrm>
            <a:prstGeom prst="roundRect">
              <a:avLst>
                <a:gd name="adj" fmla="val 3964"/>
              </a:avLst>
            </a:prstGeom>
          </p:spPr>
        </p:pic>
        <p:cxnSp>
          <p:nvCxnSpPr>
            <p:cNvPr id="24" name="直接连接符 23"/>
            <p:cNvCxnSpPr/>
            <p:nvPr>
              <p:custDataLst>
                <p:tags r:id="rId12"/>
              </p:custDataLst>
            </p:nvPr>
          </p:nvCxnSpPr>
          <p:spPr>
            <a:xfrm flipH="1" flipV="1">
              <a:off x="4189998" y="6050022"/>
              <a:ext cx="6833094" cy="12451"/>
            </a:xfrm>
            <a:prstGeom prst="line">
              <a:avLst/>
            </a:prstGeom>
            <a:noFill/>
            <a:ln w="6350" cap="flat" cmpd="sng" algn="ctr">
              <a:solidFill>
                <a:srgbClr val="131426"/>
              </a:solidFill>
              <a:prstDash val="solid"/>
              <a:miter lim="800000"/>
            </a:ln>
            <a:effectLst/>
          </p:spPr>
        </p:cxnSp>
      </p:grpSp>
      <p:sp>
        <p:nvSpPr>
          <p:cNvPr id="25" name="文本框 6151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6040755" y="3504565"/>
            <a:ext cx="5676900" cy="9531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marL="71755" defTabSz="457200"/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②当两个分子的距离变大时，</a:t>
            </a:r>
            <a:endParaRPr lang="en-US" altLang="zh-CN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宋体" panose="02010600030101010101" pitchFamily="2" charset="-122"/>
            </a:endParaRPr>
          </a:p>
          <a:p>
            <a:pPr marL="71755" defTabSz="457200"/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分子间的作用力</a:t>
            </a:r>
            <a:r>
              <a:rPr lang="zh-CN" altLang="en-US" sz="2800" b="1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表现为引力</a:t>
            </a: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。</a:t>
            </a:r>
            <a:endParaRPr lang="zh-CN" altLang="en-US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宋体" panose="02010600030101010101" pitchFamily="2" charset="-122"/>
            </a:endParaRPr>
          </a:p>
        </p:txBody>
      </p:sp>
      <p:sp>
        <p:nvSpPr>
          <p:cNvPr id="26" name="文本框 6151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6076950" y="5053965"/>
            <a:ext cx="5819775" cy="9531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marL="71755" defTabSz="457200"/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③当两个分子的距离变小时，</a:t>
            </a:r>
            <a:endParaRPr lang="en-US" altLang="zh-CN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宋体" panose="02010600030101010101" pitchFamily="2" charset="-122"/>
            </a:endParaRPr>
          </a:p>
          <a:p>
            <a:pPr marL="71755" defTabSz="457200"/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分子间的作用力</a:t>
            </a:r>
            <a:r>
              <a:rPr lang="zh-CN" altLang="en-US" sz="2800" b="1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表现为斥力</a:t>
            </a: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。</a:t>
            </a:r>
            <a:endParaRPr lang="zh-CN" altLang="en-US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宋体" panose="02010600030101010101" pitchFamily="2" charset="-122"/>
            </a:endParaRPr>
          </a:p>
        </p:txBody>
      </p:sp>
      <p:sp>
        <p:nvSpPr>
          <p:cNvPr id="27" name="文本框 6151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6040755" y="1995805"/>
            <a:ext cx="5902325" cy="9531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marL="71755" defTabSz="457200"/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①当两个分子的距离处于平衡距离时，分子间的引力</a:t>
            </a:r>
            <a:r>
              <a:rPr lang="zh-CN" altLang="en-US" sz="2800" b="1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等于</a:t>
            </a: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斥力。</a:t>
            </a:r>
            <a:endParaRPr lang="zh-CN" altLang="en-US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41300" y="521970"/>
            <a:ext cx="8000365" cy="6038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609600" defTabSz="609600" eaLnBrk="0" hangingPunct="0">
              <a:lnSpc>
                <a:spcPts val="4000"/>
              </a:lnSpc>
            </a:pPr>
            <a:r>
              <a:rPr lang="zh-CN" altLang="en-US" sz="3600" b="1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Wingdings" panose="05000000000000000000" pitchFamily="2" charset="2"/>
              </a:rPr>
              <a:t>用类比法理解分子间的作用力</a:t>
            </a:r>
            <a:endParaRPr lang="zh-CN" altLang="en-US" sz="3600" b="1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Wingdings" panose="05000000000000000000" pitchFamily="2" charset="2"/>
            </a:endParaRPr>
          </a:p>
        </p:txBody>
      </p:sp>
    </p:spTree>
    <p:custDataLst>
      <p:tags r:id="rId1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分子间的作用力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466215" y="1256030"/>
            <a:ext cx="9408795" cy="529463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2" name="文本框 1"/>
          <p:cNvSpPr txBox="1"/>
          <p:nvPr/>
        </p:nvSpPr>
        <p:spPr>
          <a:xfrm>
            <a:off x="241300" y="521970"/>
            <a:ext cx="8000365" cy="6038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609600" defTabSz="609600" eaLnBrk="0" hangingPunct="0">
              <a:lnSpc>
                <a:spcPts val="4000"/>
              </a:lnSpc>
            </a:pPr>
            <a:r>
              <a:rPr lang="zh-CN" altLang="en-US" sz="3600" b="1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Wingdings" panose="05000000000000000000" pitchFamily="2" charset="2"/>
              </a:rPr>
              <a:t>用类比法理解分子间的作用力</a:t>
            </a:r>
            <a:endParaRPr lang="zh-CN" altLang="en-US" sz="3600" b="1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Wingdings" panose="05000000000000000000" pitchFamily="2" charset="2"/>
            </a:endParaRPr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9" fill="remove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8" name="文本框 47"/>
          <p:cNvSpPr txBox="1"/>
          <p:nvPr/>
        </p:nvSpPr>
        <p:spPr>
          <a:xfrm>
            <a:off x="603250" y="568325"/>
            <a:ext cx="5492115" cy="645160"/>
          </a:xfrm>
          <a:prstGeom prst="rect">
            <a:avLst/>
          </a:prstGeom>
          <a:noFill/>
          <a:ln>
            <a:noFill/>
          </a:ln>
        </p:spPr>
        <p:txBody>
          <a:bodyPr spcFirstLastPara="0" wrap="square" rtlCol="0" anchorCtr="0" upright="0">
            <a:spAutoFit/>
          </a:bodyPr>
          <a:lstStyle/>
          <a:p>
            <a:pPr lvl="0" rtl="0">
              <a:spcBef>
                <a:spcPct val="50000"/>
              </a:spcBef>
            </a:pPr>
            <a:r>
              <a:rPr lang="zh-CN" altLang="en-US" sz="3600" b="1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分子间作用力的特点</a:t>
            </a:r>
            <a:endParaRPr lang="en-US" altLang="zh-CN" sz="3600" b="1"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60120" y="1710055"/>
            <a:ext cx="10581640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lvl="0" indent="0" rtl="0" fontAlgn="auto">
              <a:lnSpc>
                <a:spcPct val="150000"/>
              </a:lnSpc>
            </a:pP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1</a:t>
            </a:r>
            <a:r>
              <a:rPr lang="zh-CN" altLang="en-US" sz="2400"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  <a:sym typeface="+mn-ea"/>
              </a:rPr>
              <a:t>、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分子间的引力和斥力是同时存在的</a:t>
            </a:r>
            <a:r>
              <a:rPr lang="zh-CN" altLang="en-US" sz="2400"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  <a:sym typeface="+mn-ea"/>
              </a:rPr>
              <a:t>。</a:t>
            </a:r>
            <a:endParaRPr lang="zh-CN" altLang="en-US" sz="2400">
              <a:latin typeface="汉仪楷体简" panose="02010600000101010101" charset="-128"/>
              <a:ea typeface="宋体" panose="02010600030101010101" pitchFamily="2" charset="-122"/>
              <a:cs typeface="汉仪楷体简" panose="02010600000101010101" charset="-128"/>
              <a:sym typeface="+mn-ea"/>
            </a:endParaRPr>
          </a:p>
          <a:p>
            <a:pPr lvl="0" indent="0" rtl="0" fontAlgn="auto">
              <a:lnSpc>
                <a:spcPct val="150000"/>
              </a:lnSpc>
            </a:pPr>
            <a:r>
              <a:rPr lang="en-US" altLang="zh-CN" sz="2400"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  <a:sym typeface="+mn-ea"/>
              </a:rPr>
              <a:t>2</a:t>
            </a:r>
            <a:r>
              <a:rPr lang="zh-CN" altLang="en-US" sz="2400"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  <a:sym typeface="+mn-ea"/>
              </a:rPr>
              <a:t>、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分子间距离较大时</a:t>
            </a:r>
            <a:r>
              <a:rPr 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（大于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10r</a:t>
            </a:r>
            <a:r>
              <a:rPr lang="en-US" altLang="zh-CN" sz="2400" baseline="-250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0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)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，引力大于斥力，表现为引力。</a:t>
            </a:r>
            <a:endParaRPr lang="zh-CN" altLang="en-US" sz="24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lvl="0" indent="0" rtl="0" fontAlgn="auto">
              <a:lnSpc>
                <a:spcPct val="150000"/>
              </a:lnSpc>
            </a:pP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当分子之间距离较小时</a:t>
            </a:r>
            <a:r>
              <a:rPr 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（小于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10r</a:t>
            </a:r>
            <a:r>
              <a:rPr lang="en-US" altLang="zh-CN" sz="2400" baseline="-250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0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)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，斥力大于引力，表现为斥力。</a:t>
            </a:r>
            <a:endParaRPr lang="zh-CN" altLang="en-US" sz="24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lvl="0" indent="0" rtl="0" fontAlgn="auto">
              <a:lnSpc>
                <a:spcPct val="150000"/>
              </a:lnSpc>
            </a:pP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3</a:t>
            </a:r>
            <a:r>
              <a:rPr lang="zh-CN" altLang="en-US" sz="2400"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  <a:sym typeface="+mn-ea"/>
              </a:rPr>
              <a:t>、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若距离</a:t>
            </a:r>
            <a:r>
              <a:rPr 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非常大时（大于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10r</a:t>
            </a:r>
            <a:r>
              <a:rPr lang="en-US" altLang="zh-CN" sz="2400" baseline="-250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0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)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，则分子间不存在相互作用力，比如气体分子之间几乎就没有相互作用力。</a:t>
            </a:r>
            <a:endParaRPr lang="zh-CN" altLang="en-US" sz="24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914400" y="1611630"/>
            <a:ext cx="6096000" cy="37846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32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镜子破了之后，碎片拼在一起，却不能复原，这是为什么？</a:t>
            </a:r>
            <a:endParaRPr lang="zh-CN" altLang="en-US" sz="32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32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这是因为</a:t>
            </a:r>
            <a:r>
              <a:rPr lang="zh-CN" altLang="en-US" sz="32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分子间距离太大，几乎不存在相互作用力。</a:t>
            </a:r>
            <a:endParaRPr lang="zh-CN" altLang="en-US" sz="320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41655" y="56769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3600" b="1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“</a:t>
            </a:r>
            <a:r>
              <a:rPr lang="zh-CN" altLang="en-US" sz="3600" b="1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破镜难圆”</a:t>
            </a:r>
            <a:endParaRPr lang="zh-CN" altLang="en-US" sz="3600" b="1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pic>
        <p:nvPicPr>
          <p:cNvPr id="4" name="图片 3"/>
          <p:cNvPicPr/>
          <p:nvPr/>
        </p:nvPicPr>
        <p:blipFill>
          <a:blip r:embed="rId1"/>
          <a:stretch>
            <a:fillRect/>
          </a:stretch>
        </p:blipFill>
        <p:spPr>
          <a:xfrm>
            <a:off x="7305675" y="974725"/>
            <a:ext cx="4233545" cy="464185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extBox 2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1046896" y="3854116"/>
            <a:ext cx="3564466" cy="629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125000"/>
              </a:lnSpc>
            </a:pP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固体分子间距</a:t>
            </a:r>
            <a:endParaRPr lang="zh-CN" altLang="en-US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6" name="TextBox 2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650944" y="3854116"/>
            <a:ext cx="3299883" cy="629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125000"/>
              </a:lnSpc>
            </a:pP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液体分子间距</a:t>
            </a:r>
            <a:endParaRPr lang="zh-CN" altLang="en-US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7" name="图片 7987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8013" y="1406191"/>
            <a:ext cx="2732405" cy="2299335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图片 79875"/>
          <p:cNvPicPr>
            <a:picLocks noChangeArrowheads="1"/>
          </p:cNvPicPr>
          <p:nvPr>
            <p:custDataLst>
              <p:tags r:id="rId5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59013" y="1401111"/>
            <a:ext cx="2581275" cy="231013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图片 79876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18608" y="1412541"/>
            <a:ext cx="2564765" cy="231013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2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149794" y="3854116"/>
            <a:ext cx="2819400" cy="629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125000"/>
              </a:lnSpc>
            </a:pP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气体分子间距</a:t>
            </a:r>
            <a:endParaRPr lang="zh-CN" altLang="en-US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11" name="Picture 12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11"/>
          <a:srcRect r="67912"/>
          <a:stretch>
            <a:fillRect/>
          </a:stretch>
        </p:blipFill>
        <p:spPr bwMode="auto">
          <a:xfrm>
            <a:off x="1994103" y="4538646"/>
            <a:ext cx="1800860" cy="1798320"/>
          </a:xfrm>
          <a:prstGeom prst="rect">
            <a:avLst/>
          </a:prstGeom>
          <a:noFill/>
        </p:spPr>
      </p:pic>
      <p:pic>
        <p:nvPicPr>
          <p:cNvPr id="12" name="Picture 12"/>
          <p:cNvPicPr>
            <a:picLocks noChangeAspect="1" noChangeArrowheads="1"/>
          </p:cNvPicPr>
          <p:nvPr>
            <p:custDataLst>
              <p:tags r:id="rId12"/>
            </p:custDataLst>
          </p:nvPr>
        </p:nvPicPr>
        <p:blipFill>
          <a:blip r:embed="rId11"/>
          <a:srcRect l="34329" r="31772"/>
          <a:stretch>
            <a:fillRect/>
          </a:stretch>
        </p:blipFill>
        <p:spPr bwMode="auto">
          <a:xfrm>
            <a:off x="5482158" y="4615481"/>
            <a:ext cx="1902460" cy="1798320"/>
          </a:xfrm>
          <a:prstGeom prst="rect">
            <a:avLst/>
          </a:prstGeom>
          <a:noFill/>
        </p:spPr>
      </p:pic>
      <p:pic>
        <p:nvPicPr>
          <p:cNvPr id="13" name="Picture 12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11"/>
          <a:srcRect l="70898"/>
          <a:stretch>
            <a:fillRect/>
          </a:stretch>
        </p:blipFill>
        <p:spPr bwMode="auto">
          <a:xfrm>
            <a:off x="8877482" y="4604051"/>
            <a:ext cx="1633241" cy="1798320"/>
          </a:xfrm>
          <a:prstGeom prst="rect">
            <a:avLst/>
          </a:prstGeom>
          <a:noFill/>
        </p:spPr>
      </p:pic>
      <p:sp>
        <p:nvSpPr>
          <p:cNvPr id="2" name="文本框 1"/>
          <p:cNvSpPr txBox="1"/>
          <p:nvPr/>
        </p:nvSpPr>
        <p:spPr>
          <a:xfrm>
            <a:off x="686435" y="428625"/>
            <a:ext cx="8001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 b="1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固、液、气三态的分子间距的对照</a:t>
            </a:r>
            <a:endParaRPr lang="en-US" altLang="zh-CN" sz="3200" b="1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686435" y="551180"/>
            <a:ext cx="8001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 b="1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固、液、气三态物质宏观和微观的特性</a:t>
            </a:r>
            <a:endParaRPr lang="zh-CN" altLang="en-US" sz="3200" b="1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graphicFrame>
        <p:nvGraphicFramePr>
          <p:cNvPr id="36" name="表格 35"/>
          <p:cNvGraphicFramePr>
            <a:graphicFrameLocks noGrp="1"/>
          </p:cNvGraphicFramePr>
          <p:nvPr/>
        </p:nvGraphicFramePr>
        <p:xfrm>
          <a:off x="1052434" y="1859835"/>
          <a:ext cx="9738995" cy="3069590"/>
        </p:xfrm>
        <a:graphic>
          <a:graphicData uri="http://schemas.openxmlformats.org/drawingml/2006/table">
            <a:tbl>
              <a:tblPr firstRow="1">
                <a:tableStyleId>{E33AE9EA-1B1B-4A6A-B4DC-06DAD023799E}</a:tableStyleId>
              </a:tblPr>
              <a:tblGrid>
                <a:gridCol w="1457325"/>
                <a:gridCol w="2179348"/>
                <a:gridCol w="1953260"/>
                <a:gridCol w="2125980"/>
                <a:gridCol w="2022777"/>
              </a:tblGrid>
              <a:tr h="629920">
                <a:tc rowSpan="2"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物态</a:t>
                      </a:r>
                      <a:endParaRPr lang="zh-CN" altLang="en-US" sz="24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 gridSpan="2"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latin typeface="汉仪楷体简" panose="02010600000101010101" charset="-128"/>
                          <a:ea typeface="汉仪楷体简" panose="02010600000101010101" charset="-128"/>
                        </a:rPr>
                        <a:t>微观特性</a:t>
                      </a:r>
                      <a:endParaRPr lang="zh-CN" altLang="en-US" sz="240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Ctr="0"/>
                </a:tc>
                <a:tc hMerge="1">
                  <a:tcPr anchorCtr="0"/>
                </a:tc>
                <a:tc gridSpan="2"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latin typeface="汉仪楷体简" panose="02010600000101010101" charset="-128"/>
                          <a:ea typeface="汉仪楷体简" panose="02010600000101010101" charset="-128"/>
                        </a:rPr>
                        <a:t>宏观特性</a:t>
                      </a:r>
                      <a:endParaRPr lang="zh-CN" altLang="en-US" sz="240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Ctr="0"/>
                </a:tc>
                <a:tc hMerge="1">
                  <a:tcPr anchorCtr="0"/>
                </a:tc>
              </a:tr>
              <a:tr h="530225">
                <a:tc vMerge="1">
                  <a:tcPr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  <a:buNone/>
                      </a:pPr>
                      <a:r>
                        <a:rPr lang="zh-CN" altLang="en-US" sz="2400">
                          <a:latin typeface="汉仪楷体简" panose="02010600000101010101" charset="-128"/>
                          <a:ea typeface="汉仪楷体简" panose="02010600000101010101" charset="-128"/>
                        </a:rPr>
                        <a:t>分子间距</a:t>
                      </a:r>
                      <a:endParaRPr lang="zh-CN" altLang="en-US" sz="240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  <a:buNone/>
                      </a:pPr>
                      <a:r>
                        <a:rPr lang="zh-CN" altLang="en-US" sz="2400">
                          <a:latin typeface="汉仪楷体简" panose="02010600000101010101" charset="-128"/>
                          <a:ea typeface="汉仪楷体简" panose="02010600000101010101" charset="-128"/>
                        </a:rPr>
                        <a:t>分子作用力</a:t>
                      </a:r>
                      <a:endParaRPr lang="zh-CN" altLang="en-US" sz="240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  <a:buNone/>
                      </a:pPr>
                      <a:r>
                        <a:rPr lang="zh-CN" altLang="en-US" sz="2400"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有无一定形状</a:t>
                      </a:r>
                      <a:endParaRPr lang="zh-CN" altLang="en-US" sz="240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  <a:buNone/>
                      </a:pPr>
                      <a:r>
                        <a:rPr lang="zh-CN" altLang="en-US" sz="2400"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有无一定体积</a:t>
                      </a:r>
                      <a:endParaRPr lang="zh-CN" altLang="en-US" sz="240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Ctr="0"/>
                </a:tc>
              </a:tr>
              <a:tr h="615315"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固态</a:t>
                      </a:r>
                      <a:endParaRPr lang="zh-CN" altLang="en-US" sz="24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汉仪楷体简" panose="02010600000101010101" charset="-128"/>
                          <a:ea typeface="汉仪楷体简" panose="02010600000101010101" charset="-128"/>
                        </a:rPr>
                        <a:t>很小</a:t>
                      </a:r>
                      <a:endParaRPr lang="zh-CN" altLang="en-US" sz="2400">
                        <a:effectLst>
                          <a:outerShdw blurRad="38100" dist="25400" dir="5400000" algn="ctr">
                            <a:srgbClr val="6E747A">
                              <a:alpha val="43000"/>
                            </a:srgbClr>
                          </a:outerShdw>
                        </a:effectLst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汉仪楷体简" panose="02010600000101010101" charset="-128"/>
                          <a:ea typeface="汉仪楷体简" panose="02010600000101010101" charset="-128"/>
                        </a:rPr>
                        <a:t>很大</a:t>
                      </a:r>
                      <a:endParaRPr lang="zh-CN" altLang="en-US" sz="2400">
                        <a:effectLst>
                          <a:outerShdw blurRad="38100" dist="25400" dir="5400000" algn="ctr">
                            <a:srgbClr val="6E747A">
                              <a:alpha val="43000"/>
                            </a:srgbClr>
                          </a:outerShdw>
                        </a:effectLst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有</a:t>
                      </a:r>
                      <a:endParaRPr lang="zh-CN" altLang="en-US" sz="2400">
                        <a:effectLst>
                          <a:outerShdw blurRad="38100" dist="25400" dir="5400000" algn="ctr">
                            <a:srgbClr val="6E747A">
                              <a:alpha val="43000"/>
                            </a:srgbClr>
                          </a:outerShdw>
                        </a:effectLst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  <a:buNone/>
                      </a:pPr>
                      <a:r>
                        <a:rPr lang="zh-CN" altLang="en-US" sz="2400"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有</a:t>
                      </a:r>
                      <a:endParaRPr lang="zh-CN" altLang="en-US" sz="2400">
                        <a:effectLst>
                          <a:outerShdw blurRad="38100" dist="25400" dir="5400000" algn="ctr">
                            <a:srgbClr val="6E747A">
                              <a:alpha val="43000"/>
                            </a:srgbClr>
                          </a:outerShdw>
                        </a:effectLst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</a:tr>
              <a:tr h="615315"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液态</a:t>
                      </a:r>
                      <a:endParaRPr lang="zh-CN" altLang="en-US" sz="24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汉仪楷体简" panose="02010600000101010101" charset="-128"/>
                          <a:ea typeface="汉仪楷体简" panose="02010600000101010101" charset="-128"/>
                        </a:rPr>
                        <a:t>较小</a:t>
                      </a:r>
                      <a:endParaRPr lang="zh-CN" altLang="en-US" sz="2400">
                        <a:effectLst>
                          <a:outerShdw blurRad="38100" dist="25400" dir="5400000" algn="ctr">
                            <a:srgbClr val="6E747A">
                              <a:alpha val="43000"/>
                            </a:srgbClr>
                          </a:outerShdw>
                        </a:effectLst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汉仪楷体简" panose="02010600000101010101" charset="-128"/>
                          <a:ea typeface="汉仪楷体简" panose="02010600000101010101" charset="-128"/>
                        </a:rPr>
                        <a:t>较大</a:t>
                      </a:r>
                      <a:endParaRPr lang="zh-CN" altLang="en-US" sz="2400">
                        <a:effectLst>
                          <a:outerShdw blurRad="38100" dist="25400" dir="5400000" algn="ctr">
                            <a:srgbClr val="6E747A">
                              <a:alpha val="43000"/>
                            </a:srgbClr>
                          </a:outerShdw>
                        </a:effectLst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无</a:t>
                      </a:r>
                      <a:endParaRPr lang="zh-CN" altLang="en-US" sz="2400">
                        <a:effectLst>
                          <a:outerShdw blurRad="38100" dist="25400" dir="5400000" algn="ctr">
                            <a:srgbClr val="6E747A">
                              <a:alpha val="43000"/>
                            </a:srgbClr>
                          </a:outerShdw>
                        </a:effectLst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  <a:buNone/>
                      </a:pPr>
                      <a:r>
                        <a:rPr lang="zh-CN" altLang="en-US" sz="2400"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有</a:t>
                      </a:r>
                      <a:endParaRPr lang="zh-CN" altLang="en-US" sz="2400">
                        <a:effectLst>
                          <a:outerShdw blurRad="38100" dist="25400" dir="5400000" algn="ctr">
                            <a:srgbClr val="6E747A">
                              <a:alpha val="43000"/>
                            </a:srgbClr>
                          </a:outerShdw>
                        </a:effectLst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</a:tr>
              <a:tr h="615315"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/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气态</a:t>
                      </a:r>
                      <a:endParaRPr lang="zh-CN" altLang="en-US" sz="2400">
                        <a:effectLst/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汉仪楷体简" panose="02010600000101010101" charset="-128"/>
                          <a:ea typeface="汉仪楷体简" panose="02010600000101010101" charset="-128"/>
                        </a:rPr>
                        <a:t>较大</a:t>
                      </a:r>
                      <a:endParaRPr lang="zh-CN" altLang="en-US" sz="2400">
                        <a:effectLst>
                          <a:outerShdw blurRad="38100" dist="25400" dir="5400000" algn="ctr">
                            <a:srgbClr val="6E747A">
                              <a:alpha val="43000"/>
                            </a:srgbClr>
                          </a:outerShdw>
                        </a:effectLst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极小</a:t>
                      </a:r>
                      <a:endParaRPr lang="zh-CN" altLang="en-US" sz="2400">
                        <a:effectLst>
                          <a:outerShdw blurRad="38100" dist="25400" dir="5400000" algn="ctr">
                            <a:srgbClr val="6E747A">
                              <a:alpha val="43000"/>
                            </a:srgbClr>
                          </a:outerShdw>
                        </a:effectLst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无</a:t>
                      </a:r>
                      <a:endParaRPr lang="zh-CN" altLang="en-US" sz="2400">
                        <a:effectLst>
                          <a:outerShdw blurRad="38100" dist="25400" dir="5400000" algn="ctr">
                            <a:srgbClr val="6E747A">
                              <a:alpha val="43000"/>
                            </a:srgbClr>
                          </a:outerShdw>
                        </a:effectLst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lstStyle/>
                    <a:p>
                      <a:pPr lvl="0" algn="ctr" rtl="0">
                        <a:lnSpc>
                          <a:spcPct val="150000"/>
                        </a:lnSpc>
                        <a:buNone/>
                      </a:pPr>
                      <a:r>
                        <a:rPr lang="zh-CN" altLang="en-US" sz="2400"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汉仪楷体简" panose="02010600000101010101" charset="-128"/>
                          <a:ea typeface="汉仪楷体简" panose="02010600000101010101" charset="-128"/>
                        </a:rPr>
                        <a:t>无</a:t>
                      </a:r>
                      <a:endParaRPr lang="zh-CN" altLang="en-US" sz="2400">
                        <a:effectLst>
                          <a:outerShdw blurRad="38100" dist="25400" dir="5400000" algn="ctr">
                            <a:srgbClr val="6E747A">
                              <a:alpha val="43000"/>
                            </a:srgbClr>
                          </a:outerShdw>
                        </a:effectLst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</a:tr>
            </a:tbl>
          </a:graphicData>
        </a:graphic>
      </p:graphicFrame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944880" y="828675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 b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分子动理论的初步知识</a:t>
            </a:r>
            <a:endParaRPr lang="zh-CN" altLang="en-US" sz="4000" b="1" smtClean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44880" y="1939290"/>
            <a:ext cx="9709785" cy="37846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1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、物体是由大量分子组成的。</a:t>
            </a:r>
            <a:endParaRPr lang="zh-CN" altLang="en-US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2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、分子永不停息的做无规则运动，温度越高，无规则运动越剧烈。</a:t>
            </a:r>
            <a:endParaRPr lang="zh-CN" altLang="en-US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3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、分子间有间隙。</a:t>
            </a:r>
            <a:endParaRPr lang="zh-CN" altLang="en-US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4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、分子间存在相互作用的引力和斥力。</a:t>
            </a:r>
            <a:endParaRPr lang="zh-CN" altLang="en-US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文本框 18"/>
          <p:cNvSpPr txBox="1"/>
          <p:nvPr>
            <p:custDataLst>
              <p:tags r:id="rId1"/>
            </p:custDataLst>
          </p:nvPr>
        </p:nvSpPr>
        <p:spPr>
          <a:xfrm>
            <a:off x="1240155" y="840740"/>
            <a:ext cx="9791700" cy="4577715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fontScale="80000"/>
          </a:bodyPr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、关于分子力,下列说法中正确的是 (　　)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A.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碎玻璃不能拼合在一起,说明玻璃分子间斥力在起作用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B.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用打气筒给自行车打气需用力向下压活塞,说明气体分子间有斥力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C.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固体很难被压缩,说明分子间有斥力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D.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水和酒精混合后的总体积小于原来二者的体积之和,说明分子间存在引力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3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4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5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8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9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10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1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2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3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4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5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6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7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8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sp>
        <p:nvSpPr>
          <p:cNvPr id="20" name="文本框 19"/>
          <p:cNvSpPr txBox="1"/>
          <p:nvPr>
            <p:custDataLst>
              <p:tags r:id="rId19"/>
            </p:custDataLst>
          </p:nvPr>
        </p:nvSpPr>
        <p:spPr>
          <a:xfrm>
            <a:off x="7253573" y="990743"/>
            <a:ext cx="495649" cy="646331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sz="3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C</a:t>
            </a:r>
            <a:endParaRPr lang="zh-CN" altLang="en-US" sz="36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本框 7" descr="1"/>
          <p:cNvSpPr txBox="1"/>
          <p:nvPr>
            <p:custDataLst>
              <p:tags r:id="rId1"/>
            </p:custDataLst>
          </p:nvPr>
        </p:nvSpPr>
        <p:spPr>
          <a:xfrm>
            <a:off x="488315" y="255270"/>
            <a:ext cx="10174605" cy="176720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fontAlgn="base">
              <a:lnSpc>
                <a:spcPct val="150000"/>
              </a:lnSpc>
            </a:pPr>
            <a:r>
              <a:rPr lang="en-US" sz="3200" b="1">
                <a:solidFill>
                  <a:schemeClr val="tx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</a:t>
            </a:r>
            <a:r>
              <a:rPr lang="zh-CN" altLang="en-US" sz="3200" b="1">
                <a:solidFill>
                  <a:schemeClr val="tx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拓展：布朗运动</a:t>
            </a:r>
            <a:endParaRPr lang="zh-CN" altLang="en-US" sz="3200" b="1">
              <a:solidFill>
                <a:schemeClr val="tx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fontAlgn="base">
              <a:lnSpc>
                <a:spcPct val="150000"/>
              </a:lnSpc>
            </a:pPr>
            <a:r>
              <a:rPr lang="en-US" sz="2800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1827年，</a:t>
            </a:r>
            <a:r>
              <a:rPr lang="en-US" sz="2800">
                <a:solidFill>
                  <a:schemeClr val="tx1">
                    <a:alpha val="100000"/>
                  </a:schemeClr>
                </a:solidFill>
                <a:highlight>
                  <a:srgbClr val="FFFF00"/>
                </a:highlight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布朗</a:t>
            </a:r>
            <a:r>
              <a:rPr lang="en-US" sz="2800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用显微镜观察植物的</a:t>
            </a:r>
            <a:r>
              <a:rPr lang="en-US" sz="2800">
                <a:solidFill>
                  <a:schemeClr val="tx1">
                    <a:alpha val="100000"/>
                  </a:schemeClr>
                </a:solidFill>
                <a:highlight>
                  <a:srgbClr val="FFFF00"/>
                </a:highlight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花粉微粒</a:t>
            </a:r>
            <a:r>
              <a:rPr lang="en-US" sz="2800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悬浮在静止水面上的形态时，却惊奇地发现这些花粉微粒在不停地作</a:t>
            </a:r>
            <a:r>
              <a:rPr lang="en-US" sz="2800">
                <a:solidFill>
                  <a:schemeClr val="tx1">
                    <a:alpha val="100000"/>
                  </a:schemeClr>
                </a:solidFill>
                <a:highlight>
                  <a:srgbClr val="FFFF00"/>
                </a:highlight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无规则运动</a:t>
            </a:r>
            <a:r>
              <a:rPr lang="en-US" sz="2800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。</a:t>
            </a:r>
            <a:endParaRPr lang="en-US" altLang="en-US" sz="2800">
              <a:solidFill>
                <a:schemeClr val="tx1">
                  <a:alpha val="100000"/>
                </a:schemeClr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grpSp>
        <p:nvGrpSpPr>
          <p:cNvPr id="16" name="组合 15" descr="1"/>
          <p:cNvGrpSpPr/>
          <p:nvPr>
            <p:custDataLst>
              <p:tags r:id="rId2"/>
            </p:custDataLst>
          </p:nvPr>
        </p:nvGrpSpPr>
        <p:grpSpPr>
          <a:xfrm>
            <a:off x="8719808" y="2791195"/>
            <a:ext cx="3403394" cy="3479373"/>
            <a:chOff x="2288" y="5581"/>
            <a:chExt cx="4164" cy="3970"/>
          </a:xfrm>
        </p:grpSpPr>
        <p:pic>
          <p:nvPicPr>
            <p:cNvPr id="20" name="图片 13" descr="t01dd1d7a86e2566a4b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2627" y="5581"/>
              <a:ext cx="3351" cy="307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5" name="Text Box 13"/>
            <p:cNvSpPr txBox="1"/>
            <p:nvPr>
              <p:custDataLst>
                <p:tags r:id="rId5"/>
              </p:custDataLst>
            </p:nvPr>
          </p:nvSpPr>
          <p:spPr>
            <a:xfrm>
              <a:off x="2288" y="9026"/>
              <a:ext cx="4164" cy="525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txBody>
            <a:bodyPr wrap="square" anchor="t" anchorCtr="0">
              <a:spAutoFit/>
            </a:bodyPr>
            <a:lstStyle/>
            <a:p>
              <a:pPr algn="ctr">
                <a:lnSpc>
                  <a:spcPct val="100000"/>
                </a:lnSpc>
                <a:spcBef>
                  <a:spcPct val="50000"/>
                </a:spcBef>
              </a:pPr>
              <a:r>
                <a:rPr lang="zh-CN" altLang="en-US" sz="2400" b="1">
                  <a:latin typeface="楷体" panose="02010609060101010101" charset="-122"/>
                  <a:ea typeface="楷体" panose="02010609060101010101" charset="-122"/>
                </a:rPr>
                <a:t>显微镜下的微粒</a:t>
              </a:r>
              <a:endParaRPr lang="zh-CN" altLang="en-US" sz="2400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9" name="组合 8" descr="1"/>
          <p:cNvGrpSpPr/>
          <p:nvPr>
            <p:custDataLst>
              <p:tags r:id="rId6"/>
            </p:custDataLst>
          </p:nvPr>
        </p:nvGrpSpPr>
        <p:grpSpPr>
          <a:xfrm>
            <a:off x="249094" y="2606455"/>
            <a:ext cx="2970432" cy="3805886"/>
            <a:chOff x="390" y="3149"/>
            <a:chExt cx="4679" cy="5995"/>
          </a:xfrm>
        </p:grpSpPr>
        <p:pic>
          <p:nvPicPr>
            <p:cNvPr id="10" name="图片 9"/>
            <p:cNvPicPr/>
            <p:nvPr>
              <p:custDataLst>
                <p:tags r:id="rId7"/>
              </p:custDataLst>
            </p:nvPr>
          </p:nvPicPr>
          <p:blipFill>
            <a:blip r:embed="rId8">
              <a:lum contrast="18000"/>
            </a:blip>
            <a:stretch>
              <a:fillRect/>
            </a:stretch>
          </p:blipFill>
          <p:spPr>
            <a:xfrm>
              <a:off x="767" y="3149"/>
              <a:ext cx="3926" cy="4710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>
              <a:off x="390" y="7837"/>
              <a:ext cx="4679" cy="13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indent="160020" algn="ctr">
                <a:lnSpc>
                  <a:spcPct val="150000"/>
                </a:lnSpc>
              </a:pPr>
              <a:r>
                <a:rPr lang="zh-CN" altLang="en-US" sz="1600">
                  <a:latin typeface="Times New Roman" panose="02020603050405020304" pitchFamily="18" charset="0"/>
                  <a:ea typeface="Arial" panose="020B0604020202020204"/>
                  <a:cs typeface="Times New Roman" panose="02020603050405020304" pitchFamily="18" charset="0"/>
                </a:rPr>
                <a:t>罗伯特</a:t>
              </a:r>
              <a:r>
                <a:rPr lang="en-US" altLang="zh-CN" sz="1600">
                  <a:latin typeface="Times New Roman" panose="02020603050405020304" pitchFamily="18" charset="0"/>
                  <a:ea typeface="Arial" panose="020B0604020202020204"/>
                  <a:cs typeface="Times New Roman" panose="02020603050405020304" pitchFamily="18" charset="0"/>
                </a:rPr>
                <a:t>·</a:t>
              </a:r>
              <a:r>
                <a:rPr lang="zh-CN" altLang="en-US" sz="1600">
                  <a:latin typeface="Times New Roman" panose="02020603050405020304" pitchFamily="18" charset="0"/>
                  <a:ea typeface="Arial" panose="020B0604020202020204"/>
                  <a:cs typeface="Times New Roman" panose="02020603050405020304" pitchFamily="18" charset="0"/>
                </a:rPr>
                <a:t>布朗（</a:t>
              </a:r>
              <a:r>
                <a:rPr lang="en-US" altLang="zh-CN" sz="1600">
                  <a:latin typeface="Times New Roman" panose="02020603050405020304" pitchFamily="18" charset="0"/>
                  <a:ea typeface="Arial" panose="020B0604020202020204"/>
                  <a:cs typeface="Times New Roman" panose="02020603050405020304" pitchFamily="18" charset="0"/>
                </a:rPr>
                <a:t>Robert Brown</a:t>
              </a:r>
              <a:r>
                <a:rPr lang="zh-CN" altLang="en-US" sz="1600">
                  <a:latin typeface="Times New Roman" panose="02020603050405020304" pitchFamily="18" charset="0"/>
                  <a:ea typeface="Arial" panose="020B0604020202020204"/>
                  <a:cs typeface="Times New Roman" panose="02020603050405020304" pitchFamily="18" charset="0"/>
                </a:rPr>
                <a:t>，</a:t>
              </a:r>
              <a:endParaRPr lang="zh-CN" altLang="en-US" sz="1600">
                <a:latin typeface="Times New Roman" panose="02020603050405020304" pitchFamily="18" charset="0"/>
                <a:ea typeface="Arial" panose="020B0604020202020204"/>
                <a:cs typeface="Times New Roman" panose="02020603050405020304" pitchFamily="18" charset="0"/>
              </a:endParaRPr>
            </a:p>
            <a:p>
              <a:pPr indent="160020" algn="ctr">
                <a:lnSpc>
                  <a:spcPct val="150000"/>
                </a:lnSpc>
              </a:pPr>
              <a:r>
                <a:rPr lang="en-US" altLang="zh-CN" sz="1600">
                  <a:latin typeface="Times New Roman" panose="02020603050405020304" pitchFamily="18" charset="0"/>
                  <a:ea typeface="Arial" panose="020B0604020202020204"/>
                  <a:cs typeface="Times New Roman" panose="02020603050405020304" pitchFamily="18" charset="0"/>
                </a:rPr>
                <a:t>1773</a:t>
              </a:r>
              <a:r>
                <a:rPr lang="zh-CN" altLang="en-US" sz="1600">
                  <a:latin typeface="Times New Roman" panose="02020603050405020304" pitchFamily="18" charset="0"/>
                  <a:ea typeface="Arial" panose="020B0604020202020204"/>
                  <a:cs typeface="Times New Roman" panose="02020603050405020304" pitchFamily="18" charset="0"/>
                </a:rPr>
                <a:t>－</a:t>
              </a:r>
              <a:r>
                <a:rPr lang="en-US" altLang="zh-CN" sz="1600" smtClean="0">
                  <a:latin typeface="Times New Roman" panose="02020603050405020304" pitchFamily="18" charset="0"/>
                  <a:ea typeface="Arial" panose="020B0604020202020204"/>
                  <a:cs typeface="Times New Roman" panose="02020603050405020304" pitchFamily="18" charset="0"/>
                </a:rPr>
                <a:t>1858,</a:t>
              </a:r>
              <a:r>
                <a:rPr lang="zh-CN" altLang="en-US" sz="1600" smtClean="0">
                  <a:latin typeface="Times New Roman" panose="02020603050405020304" pitchFamily="18" charset="0"/>
                  <a:ea typeface="Arial" panose="020B0604020202020204"/>
                  <a:cs typeface="Times New Roman" panose="02020603050405020304" pitchFamily="18" charset="0"/>
                </a:rPr>
                <a:t>英国植物学家</a:t>
              </a:r>
              <a:endParaRPr lang="en-US" altLang="zh-CN" sz="1600">
                <a:latin typeface="Times New Roman" panose="02020603050405020304" pitchFamily="18" charset="0"/>
                <a:ea typeface="Arial" panose="020B0604020202020204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2" name="组合 11" descr="1"/>
          <p:cNvGrpSpPr/>
          <p:nvPr>
            <p:custDataLst>
              <p:tags r:id="rId10"/>
            </p:custDataLst>
          </p:nvPr>
        </p:nvGrpSpPr>
        <p:grpSpPr>
          <a:xfrm>
            <a:off x="3157311" y="2697238"/>
            <a:ext cx="5766916" cy="2791405"/>
            <a:chOff x="4971" y="3292"/>
            <a:chExt cx="9084" cy="4397"/>
          </a:xfrm>
        </p:grpSpPr>
        <p:pic>
          <p:nvPicPr>
            <p:cNvPr id="13" name="图片 12"/>
            <p:cNvPicPr/>
            <p:nvPr>
              <p:custDataLst>
                <p:tags r:id="rId11"/>
              </p:custDataLst>
            </p:nvPr>
          </p:nvPicPr>
          <p:blipFill>
            <a:blip r:embed="rId12"/>
            <a:srcRect l="20538" t="25144" b="8610"/>
            <a:stretch>
              <a:fillRect/>
            </a:stretch>
          </p:blipFill>
          <p:spPr>
            <a:xfrm>
              <a:off x="8851" y="3427"/>
              <a:ext cx="5205" cy="4262"/>
            </a:xfrm>
            <a:prstGeom prst="rect">
              <a:avLst/>
            </a:prstGeom>
          </p:spPr>
        </p:pic>
        <p:pic>
          <p:nvPicPr>
            <p:cNvPr id="14" name="图片 13"/>
            <p:cNvPicPr/>
            <p:nvPr>
              <p:custDataLst>
                <p:tags r:id="rId13"/>
              </p:custDataLst>
            </p:nvPr>
          </p:nvPicPr>
          <p:blipFill>
            <a:blip r:embed="rId14">
              <a:lum contrast="24000"/>
            </a:blip>
            <a:srcRect l="15915" r="6975" b="4213"/>
            <a:stretch>
              <a:fillRect/>
            </a:stretch>
          </p:blipFill>
          <p:spPr>
            <a:xfrm>
              <a:off x="4971" y="3292"/>
              <a:ext cx="4910" cy="4397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random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872490" y="709930"/>
            <a:ext cx="10022205" cy="5262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kumimoji="1"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什么布朗运动？</a:t>
            </a:r>
            <a:endParaRPr kumimoji="1"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布朗运动是指悬浮在液体（或气体）中的微小颗粒永不停息地无规则运动。比如，房间里烟雾缭绕。</a:t>
            </a:r>
            <a:endParaRPr kumimoji="1"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endParaRPr kumimoji="1"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扩散运动与布朗运动区别和联系：</a:t>
            </a:r>
            <a:endParaRPr kumimoji="1"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共同点：都能说明分子的无规则运动。</a:t>
            </a:r>
            <a:endParaRPr kumimoji="1"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2800" dirty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不同点：布朗运动是分子无规则运动的间接反映，扩散现象是分子无规则的直接反映。</a:t>
            </a:r>
            <a:endParaRPr kumimoji="1" lang="zh-CN" altLang="en-US" sz="2800" dirty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椭圆 10"/>
          <p:cNvSpPr/>
          <p:nvPr/>
        </p:nvSpPr>
        <p:spPr>
          <a:xfrm>
            <a:off x="5189855" y="2233930"/>
            <a:ext cx="685800" cy="68580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955040" y="3959225"/>
            <a:ext cx="287655" cy="287655"/>
          </a:xfrm>
          <a:prstGeom prst="ellipse">
            <a:avLst/>
          </a:prstGeom>
          <a:solidFill>
            <a:srgbClr val="FFDA84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68655" y="2293620"/>
            <a:ext cx="1562100" cy="1599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9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感</a:t>
            </a:r>
            <a:endParaRPr lang="zh-CN" altLang="en-US" sz="9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2705735" y="3353435"/>
            <a:ext cx="386080" cy="386080"/>
          </a:xfrm>
          <a:prstGeom prst="ellipse">
            <a:avLst/>
          </a:prstGeom>
          <a:solidFill>
            <a:srgbClr val="FFDA84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724281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学习全力以赴，未来必不辜负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cxnSp>
        <p:nvCxnSpPr>
          <p:cNvPr id="27" name="直接连接符 26"/>
          <p:cNvCxnSpPr/>
          <p:nvPr/>
        </p:nvCxnSpPr>
        <p:spPr>
          <a:xfrm>
            <a:off x="11455400" y="1836420"/>
            <a:ext cx="0" cy="3319145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725170" y="3635375"/>
            <a:ext cx="4801870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en-US" altLang="zh-CN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THASNKS</a:t>
            </a:r>
            <a:endParaRPr lang="en-US" altLang="zh-CN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6" name="任意多边形 5"/>
          <p:cNvSpPr/>
          <p:nvPr/>
        </p:nvSpPr>
        <p:spPr>
          <a:xfrm>
            <a:off x="590550" y="3124200"/>
            <a:ext cx="5343525" cy="249555"/>
          </a:xfrm>
          <a:custGeom>
            <a:avLst/>
            <a:gdLst>
              <a:gd name="connisteX0" fmla="*/ 0 w 5343525"/>
              <a:gd name="connsiteY0" fmla="*/ 19097 h 249518"/>
              <a:gd name="connisteX1" fmla="*/ 1704975 w 5343525"/>
              <a:gd name="connsiteY1" fmla="*/ 228647 h 249518"/>
              <a:gd name="connisteX2" fmla="*/ 2771775 w 5343525"/>
              <a:gd name="connsiteY2" fmla="*/ 47 h 249518"/>
              <a:gd name="connisteX3" fmla="*/ 4048125 w 5343525"/>
              <a:gd name="connsiteY3" fmla="*/ 247697 h 249518"/>
              <a:gd name="connisteX4" fmla="*/ 5343525 w 5343525"/>
              <a:gd name="connsiteY4" fmla="*/ 95297 h 249518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rect l="l" t="t" r="r" b="b"/>
            <a:pathLst>
              <a:path w="5343525" h="249518">
                <a:moveTo>
                  <a:pt x="0" y="19097"/>
                </a:moveTo>
                <a:cubicBezTo>
                  <a:pt x="319405" y="65452"/>
                  <a:pt x="1150620" y="232457"/>
                  <a:pt x="1704975" y="228647"/>
                </a:cubicBezTo>
                <a:cubicBezTo>
                  <a:pt x="2259330" y="224837"/>
                  <a:pt x="2303145" y="-3763"/>
                  <a:pt x="2771775" y="47"/>
                </a:cubicBezTo>
                <a:cubicBezTo>
                  <a:pt x="3240405" y="3857"/>
                  <a:pt x="3533775" y="228647"/>
                  <a:pt x="4048125" y="247697"/>
                </a:cubicBezTo>
                <a:cubicBezTo>
                  <a:pt x="4562475" y="266747"/>
                  <a:pt x="5109845" y="130857"/>
                  <a:pt x="5343525" y="95297"/>
                </a:cubicBezTo>
              </a:path>
            </a:pathLst>
          </a:custGeom>
          <a:noFill/>
          <a:ln w="50800">
            <a:solidFill>
              <a:srgbClr val="FFDA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 rot="21540000">
            <a:off x="3281045" y="2385060"/>
            <a:ext cx="172021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谢</a:t>
            </a:r>
            <a:endParaRPr lang="zh-CN" altLang="en-US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DOCER_RESOURCE_TRACE_INFO" val="{&quot;id&quot;:&quot;26513309&quot;,&quot;origin&quot;:0,&quot;type&quot;:&quot;pictures&quot;,&quot;user&quot;:&quot;425579029&quot;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4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5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6.xml><?xml version="1.0" encoding="utf-8"?>
<p:tagLst xmlns:p="http://schemas.openxmlformats.org/presentationml/2006/main">
  <p:tag name="KSO_WM_MEDIACOVER_FLAG" val="1"/>
  <p:tag name="KSO_WM_UNIT_MEDIACOVER_BTN_POS" val="c"/>
  <p:tag name="KSO_WM_UNIT_MEDIACOVER_BTN_STATE" val="1"/>
  <p:tag name="KSO_WM_UNIT_MEDIACOVER_BTN_STYLE" val="ee0bc779c1f3d7f3e90c96344320e69a"/>
  <p:tag name="KSO_WM_UNIT_MEDIACOVER_BTNRECT" val="2038*1348*750*750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21.xml><?xml version="1.0" encoding="utf-8"?>
<p:tagLst xmlns:p="http://schemas.openxmlformats.org/presentationml/2006/main">
  <p:tag name="AS_UNIQUEID" val="1437"/>
</p:tagLst>
</file>

<file path=ppt/tags/tag22.xml><?xml version="1.0" encoding="utf-8"?>
<p:tagLst xmlns:p="http://schemas.openxmlformats.org/presentationml/2006/main">
  <p:tag name="AS_UNIQUEID" val="1438"/>
</p:tagLst>
</file>

<file path=ppt/tags/tag23.xml><?xml version="1.0" encoding="utf-8"?>
<p:tagLst xmlns:p="http://schemas.openxmlformats.org/presentationml/2006/main">
  <p:tag name="AS_UNIQUEID" val="1439"/>
</p:tagLst>
</file>

<file path=ppt/tags/tag24.xml><?xml version="1.0" encoding="utf-8"?>
<p:tagLst xmlns:p="http://schemas.openxmlformats.org/presentationml/2006/main">
  <p:tag name="AS_UNIQUEID" val="2081"/>
</p:tagLst>
</file>

<file path=ppt/tags/tag25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26.xml><?xml version="1.0" encoding="utf-8"?>
<p:tagLst xmlns:p="http://schemas.openxmlformats.org/presentationml/2006/main">
  <p:tag name="PA" val="v5.2.11"/>
</p:tagLst>
</file>

<file path=ppt/tags/tag27.xml><?xml version="1.0" encoding="utf-8"?>
<p:tagLst xmlns:p="http://schemas.openxmlformats.org/presentationml/2006/main">
  <p:tag name="PA" val="v5.2.11"/>
</p:tagLst>
</file>

<file path=ppt/tags/tag28.xml><?xml version="1.0" encoding="utf-8"?>
<p:tagLst xmlns:p="http://schemas.openxmlformats.org/presentationml/2006/main">
  <p:tag name="KSO_WM_UNIT_PLACING_PICTURE_USER_VIEWPORT" val="{&quot;height&quot;:5216.110236220472,&quot;width&quot;:8383.034645669291}"/>
  <p:tag name="PA" val="v5.2.11"/>
</p:tagLst>
</file>

<file path=ppt/tags/tag29.xml><?xml version="1.0" encoding="utf-8"?>
<p:tagLst xmlns:p="http://schemas.openxmlformats.org/presentationml/2006/main">
  <p:tag name="AS_UNIQUEID" val="1436"/>
  <p:tag name="PA" val="v5.2.11"/>
</p:tagLst>
</file>

<file path=ppt/tags/tag30.xml><?xml version="1.0" encoding="utf-8"?>
<p:tagLst xmlns:p="http://schemas.openxmlformats.org/presentationml/2006/main">
  <p:tag name="KSO_WM_DIAGRAM_VIRTUALLY_FRAME" val="{&quot;height&quot;:281.05,&quot;left&quot;:38.85,&quot;top&quot;:133.85,&quot;width&quot;:876.4}"/>
</p:tagLst>
</file>

<file path=ppt/tags/tag31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3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7110_1*a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6468faaa1d34a06b9a7e82560e43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2dedad87e30b4c1d801efe0441f09418"/>
  <p:tag name="KSO_WM_UNIT_TEXT_FILL_FORE_SCHEMECOLOR_INDEX_BRIGHTNESS" val="0"/>
  <p:tag name="KSO_WM_UNIT_TEXT_FILL_FORE_SCHEMECOLOR_INDEX" val="13"/>
  <p:tag name="KSO_WM_UNIT_TEXT_FILL_TYPE" val="1"/>
  <p:tag name="KSO_WM_TEMPLATE_ASSEMBLE_XID" val="6065706a4054ed1e2fb814f8"/>
  <p:tag name="KSO_WM_TEMPLATE_ASSEMBLE_GROUPID" val="6065706a4054ed1e2fb814f8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50.xml><?xml version="1.0" encoding="utf-8"?>
<p:tagLst xmlns:p="http://schemas.openxmlformats.org/presentationml/2006/main">
  <p:tag name="AS_UNIQUEID" val="2087"/>
</p:tagLst>
</file>

<file path=ppt/tags/tag51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52.xml><?xml version="1.0" encoding="utf-8"?>
<p:tagLst xmlns:p="http://schemas.openxmlformats.org/presentationml/2006/main">
  <p:tag name="KSO_WM_UNIT_MEDIACOVER_BTN_POS" val="c"/>
  <p:tag name="KSO_WM_UNIT_MEDIACOVER_BTN_STATE" val="1"/>
  <p:tag name="KSO_WM_UNIT_MEDIACOVER_BTN_STYLE" val="ee0bc779c1f3d7f3e90c96344320e69a"/>
  <p:tag name="KSO_WM_UNIT_MEDIACOVER_BTNRECT" val="4987*2732*750*750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53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54.xml><?xml version="1.0" encoding="utf-8"?>
<p:tagLst xmlns:p="http://schemas.openxmlformats.org/presentationml/2006/main">
  <p:tag name="PA" val="v5.2.11"/>
</p:tagLst>
</file>

<file path=ppt/tags/tag55.xml><?xml version="1.0" encoding="utf-8"?>
<p:tagLst xmlns:p="http://schemas.openxmlformats.org/presentationml/2006/main">
  <p:tag name="PA" val="v5.2.11"/>
</p:tagLst>
</file>

<file path=ppt/tags/tag56.xml><?xml version="1.0" encoding="utf-8"?>
<p:tagLst xmlns:p="http://schemas.openxmlformats.org/presentationml/2006/main">
  <p:tag name="PA" val="v5.2.11"/>
</p:tagLst>
</file>

<file path=ppt/tags/tag57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58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59.xml><?xml version="1.0" encoding="utf-8"?>
<p:tagLst xmlns:p="http://schemas.openxmlformats.org/presentationml/2006/main">
  <p:tag name="AS_UNIQUEID" val="2055"/>
</p:tagLst>
</file>

<file path=ppt/tags/tag60.xml><?xml version="1.0" encoding="utf-8"?>
<p:tagLst xmlns:p="http://schemas.openxmlformats.org/presentationml/2006/main">
  <p:tag name="AS_UNIQUEID" val="1614"/>
</p:tagLst>
</file>

<file path=ppt/tags/tag61.xml><?xml version="1.0" encoding="utf-8"?>
<p:tagLst xmlns:p="http://schemas.openxmlformats.org/presentationml/2006/main">
  <p:tag name="AS_UNIQUEID" val="1615"/>
</p:tagLst>
</file>

<file path=ppt/tags/tag62.xml><?xml version="1.0" encoding="utf-8"?>
<p:tagLst xmlns:p="http://schemas.openxmlformats.org/presentationml/2006/main">
  <p:tag name="AS_UNIQUEID" val="1616"/>
</p:tagLst>
</file>

<file path=ppt/tags/tag63.xml><?xml version="1.0" encoding="utf-8"?>
<p:tagLst xmlns:p="http://schemas.openxmlformats.org/presentationml/2006/main">
  <p:tag name="AS_UNIQUEID" val="1612"/>
</p:tagLst>
</file>

<file path=ppt/tags/tag64.xml><?xml version="1.0" encoding="utf-8"?>
<p:tagLst xmlns:p="http://schemas.openxmlformats.org/presentationml/2006/main">
  <p:tag name="AS_UNIQUEID" val="2056"/>
</p:tagLst>
</file>

<file path=ppt/tags/tag65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66.xml><?xml version="1.0" encoding="utf-8"?>
<p:tagLst xmlns:p="http://schemas.openxmlformats.org/presentationml/2006/main">
  <p:tag name="KSO_WM_MEDIACOVER_FLAG" val="1"/>
  <p:tag name="KSO_WM_UNIT_MEDIACOVER_BTN_POS" val="c"/>
  <p:tag name="KSO_WM_UNIT_MEDIACOVER_BTN_STATE" val="1"/>
  <p:tag name="KSO_WM_UNIT_MEDIACOVER_BTN_STYLE" val="ee0bc779c1f3d7f3e90c96344320e69a"/>
  <p:tag name="KSO_WM_UNIT_MEDIACOVER_BTNRECT" val="3266*2190*750*750"/>
  <p:tag name="KSO_WM_UNIT_MEDIACOVER_RGB" val="D2D2D2"/>
  <p:tag name="KSO_WM_UNIT_MEDIACOVER_STYLEID" val="1"/>
  <p:tag name="KSO_WM_UNIT_MEDIACOVER_TEXTSTATE" val="0"/>
  <p:tag name="KSO_WM_UNIT_MEDIACOVER_TRANSPARENCY" val="0.2"/>
</p:tagLst>
</file>

<file path=ppt/tags/tag67.xml><?xml version="1.0" encoding="utf-8"?>
<p:tagLst xmlns:p="http://schemas.openxmlformats.org/presentationml/2006/main">
  <p:tag name="AS_UNIQUEID" val="3692"/>
</p:tagLst>
</file>

<file path=ppt/tags/tag68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69.xml><?xml version="1.0" encoding="utf-8"?>
<p:tagLst xmlns:p="http://schemas.openxmlformats.org/presentationml/2006/main">
  <p:tag name="AS_UNIQUEID" val="3692"/>
</p:tagLst>
</file>

<file path=ppt/tags/tag70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71.xml><?xml version="1.0" encoding="utf-8"?>
<p:tagLst xmlns:p="http://schemas.openxmlformats.org/presentationml/2006/main">
  <p:tag name="AS_UNIQUEID" val="3692"/>
</p:tagLst>
</file>

<file path=ppt/tags/tag72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73.xml><?xml version="1.0" encoding="utf-8"?>
<p:tagLst xmlns:p="http://schemas.openxmlformats.org/presentationml/2006/main">
  <p:tag name="AS_UNIQUEID" val="1223"/>
</p:tagLst>
</file>

<file path=ppt/tags/tag74.xml><?xml version="1.0" encoding="utf-8"?>
<p:tagLst xmlns:p="http://schemas.openxmlformats.org/presentationml/2006/main">
  <p:tag name="AS_UNIQUEID" val="1224"/>
</p:tagLst>
</file>

<file path=ppt/tags/tag75.xml><?xml version="1.0" encoding="utf-8"?>
<p:tagLst xmlns:p="http://schemas.openxmlformats.org/presentationml/2006/main">
  <p:tag name="AS_UNIQUEID" val="1225"/>
</p:tagLst>
</file>

<file path=ppt/tags/tag76.xml><?xml version="1.0" encoding="utf-8"?>
<p:tagLst xmlns:p="http://schemas.openxmlformats.org/presentationml/2006/main">
  <p:tag name="AS_UNIQUEID" val="1226"/>
</p:tagLst>
</file>

<file path=ppt/tags/tag77.xml><?xml version="1.0" encoding="utf-8"?>
<p:tagLst xmlns:p="http://schemas.openxmlformats.org/presentationml/2006/main">
  <p:tag name="AS_UNIQUEID" val="1227"/>
</p:tagLst>
</file>

<file path=ppt/tags/tag78.xml><?xml version="1.0" encoding="utf-8"?>
<p:tagLst xmlns:p="http://schemas.openxmlformats.org/presentationml/2006/main">
  <p:tag name="AS_UNIQUEID" val="1228"/>
</p:tagLst>
</file>

<file path=ppt/tags/tag79.xml><?xml version="1.0" encoding="utf-8"?>
<p:tagLst xmlns:p="http://schemas.openxmlformats.org/presentationml/2006/main">
  <p:tag name="AS_UNIQUEID" val="1229"/>
</p:tagLst>
</file>

<file path=ppt/tags/tag80.xml><?xml version="1.0" encoding="utf-8"?>
<p:tagLst xmlns:p="http://schemas.openxmlformats.org/presentationml/2006/main">
  <p:tag name="AS_UNIQUEID" val="1230"/>
</p:tagLst>
</file>

<file path=ppt/tags/tag81.xml><?xml version="1.0" encoding="utf-8"?>
<p:tagLst xmlns:p="http://schemas.openxmlformats.org/presentationml/2006/main">
  <p:tag name="AS_UNIQUEID" val="1231"/>
</p:tagLst>
</file>

<file path=ppt/tags/tag82.xml><?xml version="1.0" encoding="utf-8"?>
<p:tagLst xmlns:p="http://schemas.openxmlformats.org/presentationml/2006/main">
  <p:tag name="AS_UNIQUEID" val="1219"/>
  <p:tag name="KSO_WM_DIAGRAM_VIRTUALLY_FRAME" val="{&quot;height&quot;:333.07992125984254,&quot;left&quot;:83.081968503937,&quot;top&quot;:196.97157480314962,&quot;width&quot;:805.5770078740159}"/>
</p:tagLst>
</file>

<file path=ppt/tags/tag83.xml><?xml version="1.0" encoding="utf-8"?>
<p:tagLst xmlns:p="http://schemas.openxmlformats.org/presentationml/2006/main">
  <p:tag name="AS_UNIQUEID" val="1220"/>
  <p:tag name="KSO_WM_DIAGRAM_VIRTUALLY_FRAME" val="{&quot;height&quot;:333.07992125984254,&quot;left&quot;:83.081968503937,&quot;top&quot;:196.97157480314962,&quot;width&quot;:805.5770078740159}"/>
</p:tagLst>
</file>

<file path=ppt/tags/tag84.xml><?xml version="1.0" encoding="utf-8"?>
<p:tagLst xmlns:p="http://schemas.openxmlformats.org/presentationml/2006/main">
  <p:tag name="AS_UNIQUEID" val="1222"/>
  <p:tag name="KSO_WM_DIAGRAM_VIRTUALLY_FRAME" val="{&quot;height&quot;:333.07992125984254,&quot;left&quot;:83.081968503937,&quot;top&quot;:196.97157480314962,&quot;width&quot;:805.5770078740159}"/>
</p:tagLst>
</file>

<file path=ppt/tags/tag85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86.xml><?xml version="1.0" encoding="utf-8"?>
<p:tagLst xmlns:p="http://schemas.openxmlformats.org/presentationml/2006/main">
  <p:tag name="AS_UNIQUEID" val="1813"/>
</p:tagLst>
</file>

<file path=ppt/tags/tag87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88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89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90.xml><?xml version="1.0" encoding="utf-8"?>
<p:tagLst xmlns:p="http://schemas.openxmlformats.org/presentationml/2006/main">
  <p:tag name="AS_UNIQUEID" val="2212"/>
  <p:tag name="KSO_WM_DIAGRAM_VIRTUALLY_FRAME" val="{&quot;height&quot;:394.69999999999993,&quot;left&quot;:82.43275590551181,&quot;top&quot;:110.32370078740158,&quot;width&quot;:781.2833070866142}"/>
</p:tagLst>
</file>

<file path=ppt/tags/tag91.xml><?xml version="1.0" encoding="utf-8"?>
<p:tagLst xmlns:p="http://schemas.openxmlformats.org/presentationml/2006/main">
  <p:tag name="AS_UNIQUEID" val="2213"/>
  <p:tag name="KSO_WM_DIAGRAM_VIRTUALLY_FRAME" val="{&quot;height&quot;:394.69999999999993,&quot;left&quot;:82.43275590551181,&quot;top&quot;:110.32370078740158,&quot;width&quot;:781.2833070866142}"/>
</p:tagLst>
</file>

<file path=ppt/tags/tag92.xml><?xml version="1.0" encoding="utf-8"?>
<p:tagLst xmlns:p="http://schemas.openxmlformats.org/presentationml/2006/main">
  <p:tag name="AS_UNIQUEID" val="2214"/>
  <p:tag name="KSO_WM_DIAGRAM_VIRTUALLY_FRAME" val="{&quot;height&quot;:394.69999999999993,&quot;left&quot;:82.43275590551181,&quot;top&quot;:110.32370078740158,&quot;width&quot;:781.2833070866142}"/>
</p:tagLst>
</file>

<file path=ppt/tags/tag93.xml><?xml version="1.0" encoding="utf-8"?>
<p:tagLst xmlns:p="http://schemas.openxmlformats.org/presentationml/2006/main">
  <p:tag name="AS_UNIQUEID" val="2215"/>
  <p:tag name="KSO_WM_DIAGRAM_VIRTUALLY_FRAME" val="{&quot;height&quot;:394.69999999999993,&quot;left&quot;:82.43275590551181,&quot;top&quot;:110.32370078740158,&quot;width&quot;:781.2833070866142}"/>
</p:tagLst>
</file>

<file path=ppt/tags/tag94.xml><?xml version="1.0" encoding="utf-8"?>
<p:tagLst xmlns:p="http://schemas.openxmlformats.org/presentationml/2006/main">
  <p:tag name="AS_UNIQUEID" val="2216"/>
  <p:tag name="KSO_WM_DIAGRAM_VIRTUALLY_FRAME" val="{&quot;height&quot;:394.69999999999993,&quot;left&quot;:82.43275590551181,&quot;top&quot;:110.32370078740158,&quot;width&quot;:781.2833070866142}"/>
</p:tagLst>
</file>

<file path=ppt/tags/tag95.xml><?xml version="1.0" encoding="utf-8"?>
<p:tagLst xmlns:p="http://schemas.openxmlformats.org/presentationml/2006/main">
  <p:tag name="AS_UNIQUEID" val="2217"/>
  <p:tag name="KSO_WM_DIAGRAM_VIRTUALLY_FRAME" val="{&quot;height&quot;:394.69999999999993,&quot;left&quot;:82.43275590551181,&quot;top&quot;:110.32370078740158,&quot;width&quot;:781.2833070866142}"/>
</p:tagLst>
</file>

<file path=ppt/tags/tag96.xml><?xml version="1.0" encoding="utf-8"?>
<p:tagLst xmlns:p="http://schemas.openxmlformats.org/presentationml/2006/main">
  <p:tag name="AS_UNIQUEID" val="2218"/>
  <p:tag name="KSO_WM_DIAGRAM_VIRTUALLY_FRAME" val="{&quot;height&quot;:394.69999999999993,&quot;left&quot;:82.43275590551181,&quot;top&quot;:110.32370078740158,&quot;width&quot;:781.2833070866142}"/>
</p:tagLst>
</file>

<file path=ppt/tags/tag97.xml><?xml version="1.0" encoding="utf-8"?>
<p:tagLst xmlns:p="http://schemas.openxmlformats.org/presentationml/2006/main">
  <p:tag name="AS_UNIQUEID" val="2219"/>
  <p:tag name="KSO_WM_DIAGRAM_VIRTUALLY_FRAME" val="{&quot;height&quot;:394.69999999999993,&quot;left&quot;:82.43275590551181,&quot;top&quot;:110.32370078740158,&quot;width&quot;:781.2833070866142}"/>
</p:tagLst>
</file>

<file path=ppt/tags/tag98.xml><?xml version="1.0" encoding="utf-8"?>
<p:tagLst xmlns:p="http://schemas.openxmlformats.org/presentationml/2006/main">
  <p:tag name="AS_UNIQUEID" val="2220"/>
  <p:tag name="KSO_WM_DIAGRAM_VIRTUALLY_FRAME" val="{&quot;height&quot;:394.69999999999993,&quot;left&quot;:82.43275590551181,&quot;top&quot;:110.32370078740158,&quot;width&quot;:781.2833070866142}"/>
</p:tagLst>
</file>

<file path=ppt/tags/tag99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00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  <p:tag name="resource_record_key" val="{&quot;29&quot;:[50000140,50000193],&quot;65&quot;:[20212457]}"/>
</p:tagLst>
</file>

<file path=ppt/tags/tag101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0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7110_1*a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6468faaa1d34a06b9a7e82560e43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2dedad87e30b4c1d801efe0441f09418"/>
  <p:tag name="KSO_WM_UNIT_TEXT_FILL_FORE_SCHEMECOLOR_INDEX_BRIGHTNESS" val="0"/>
  <p:tag name="KSO_WM_UNIT_TEXT_FILL_FORE_SCHEMECOLOR_INDEX" val="13"/>
  <p:tag name="KSO_WM_UNIT_TEXT_FILL_TYPE" val="1"/>
  <p:tag name="KSO_WM_TEMPLATE_ASSEMBLE_XID" val="6065706a4054ed1e2fb814f8"/>
  <p:tag name="KSO_WM_TEMPLATE_ASSEMBLE_GROUPID" val="6065706a4054ed1e2fb814f8"/>
</p:tagLst>
</file>

<file path=ppt/tags/tag1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0.xml><?xml version="1.0" encoding="utf-8"?>
<p:tagLst xmlns:p="http://schemas.openxmlformats.org/presentationml/2006/main">
  <p:tag name="AS_UNIQUEID" val="2087"/>
</p:tagLst>
</file>

<file path=ppt/tags/tag121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122.xml><?xml version="1.0" encoding="utf-8"?>
<p:tagLst xmlns:p="http://schemas.openxmlformats.org/presentationml/2006/main">
  <p:tag name="AS_UNIQUEID" val="8182"/>
</p:tagLst>
</file>

<file path=ppt/tags/tag123.xml><?xml version="1.0" encoding="utf-8"?>
<p:tagLst xmlns:p="http://schemas.openxmlformats.org/presentationml/2006/main">
  <p:tag name="AS_UNIQUEID" val="2211"/>
</p:tagLst>
</file>

<file path=ppt/tags/tag124.xml><?xml version="1.0" encoding="utf-8"?>
<p:tagLst xmlns:p="http://schemas.openxmlformats.org/presentationml/2006/main">
  <p:tag name="AS_UNIQUEID" val="1758"/>
</p:tagLst>
</file>

<file path=ppt/tags/tag125.xml><?xml version="1.0" encoding="utf-8"?>
<p:tagLst xmlns:p="http://schemas.openxmlformats.org/presentationml/2006/main">
  <p:tag name="AS_UNIQUEID" val="1757"/>
</p:tagLst>
</file>

<file path=ppt/tags/tag126.xml><?xml version="1.0" encoding="utf-8"?>
<p:tagLst xmlns:p="http://schemas.openxmlformats.org/presentationml/2006/main">
  <p:tag name="AS_UNIQUEID" val="8183"/>
</p:tagLst>
</file>

<file path=ppt/tags/tag127.xml><?xml version="1.0" encoding="utf-8"?>
<p:tagLst xmlns:p="http://schemas.openxmlformats.org/presentationml/2006/main">
  <p:tag name="AS_UNIQUEID" val="8184"/>
</p:tagLst>
</file>

<file path=ppt/tags/tag128.xml><?xml version="1.0" encoding="utf-8"?>
<p:tagLst xmlns:p="http://schemas.openxmlformats.org/presentationml/2006/main">
  <p:tag name="AS_UNIQUEID" val="8185"/>
</p:tagLst>
</file>

<file path=ppt/tags/tag129.xml><?xml version="1.0" encoding="utf-8"?>
<p:tagLst xmlns:p="http://schemas.openxmlformats.org/presentationml/2006/main">
  <p:tag name="AS_UNIQUEID" val="8186"/>
</p:tagLst>
</file>

<file path=ppt/tags/tag130.xml><?xml version="1.0" encoding="utf-8"?>
<p:tagLst xmlns:p="http://schemas.openxmlformats.org/presentationml/2006/main">
  <p:tag name="AS_UNIQUEID" val="8187"/>
</p:tagLst>
</file>

<file path=ppt/tags/tag131.xml><?xml version="1.0" encoding="utf-8"?>
<p:tagLst xmlns:p="http://schemas.openxmlformats.org/presentationml/2006/main">
  <p:tag name="AS_UNIQUEID" val="8188"/>
</p:tagLst>
</file>

<file path=ppt/tags/tag132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33.xml><?xml version="1.0" encoding="utf-8"?>
<p:tagLst xmlns:p="http://schemas.openxmlformats.org/presentationml/2006/main">
  <p:tag name="COMMONDATA" val="eyJoZGlkIjoiMGM3ZDNiNjQ5MjMwNGE4NGUzZGUzN2M4NzZkODkzZjgifQ=="/>
  <p:tag name="KSO_WPP_MARK_KEY" val="aefd2560-03eb-4c5c-b0e5-6c2d06ca4ba3"/>
  <p:tag name="resource_record_key" val="{&quot;29&quot;:[50000140,50000193],&quot;65&quot;:[20212457]}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1816</Words>
  <Application>WPS 演示</Application>
  <PresentationFormat>宽屏</PresentationFormat>
  <Paragraphs>236</Paragraphs>
  <Slides>27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27</vt:i4>
      </vt:variant>
    </vt:vector>
  </HeadingPairs>
  <TitlesOfParts>
    <vt:vector size="46" baseType="lpstr">
      <vt:lpstr>Arial</vt:lpstr>
      <vt:lpstr>宋体</vt:lpstr>
      <vt:lpstr>Wingdings</vt:lpstr>
      <vt:lpstr>思源黑体 CN Light</vt:lpstr>
      <vt:lpstr>微软雅黑</vt:lpstr>
      <vt:lpstr>仓耳渔阳体 W05</vt:lpstr>
      <vt:lpstr>思源黑体 CN Bold</vt:lpstr>
      <vt:lpstr>汉仪楷体简</vt:lpstr>
      <vt:lpstr>Times New Roman</vt:lpstr>
      <vt:lpstr>Arial Unicode MS</vt:lpstr>
      <vt:lpstr>方正盛世楷书简体_粗</vt:lpstr>
      <vt:lpstr>华康古籍木兰W3</vt:lpstr>
      <vt:lpstr>Wingdings</vt:lpstr>
      <vt:lpstr>黑体</vt:lpstr>
      <vt:lpstr>楷体</vt:lpstr>
      <vt:lpstr>Arial Black</vt:lpstr>
      <vt:lpstr>Arial</vt:lpstr>
      <vt:lpstr>Times New Roman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xiongsongyan</cp:lastModifiedBy>
  <cp:revision>48</cp:revision>
  <dcterms:created xsi:type="dcterms:W3CDTF">2023-03-28T07:58:00Z</dcterms:created>
  <dcterms:modified xsi:type="dcterms:W3CDTF">2026-05-19T12:43:39Z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1E14D02D1845426DBA64F9B2AED11170_13</vt:lpwstr>
  </property>
  <property fmtid="{D5CDD505-2E9C-101B-9397-08002B2CF9AE}" pid="3" name="KSOProductBuildVer">
    <vt:lpwstr>2052-12.1.0.26375</vt:lpwstr>
  </property>
  <property fmtid="{D5CDD505-2E9C-101B-9397-08002B2CF9AE}" pid="4" name="KSOTemplateUUID">
    <vt:lpwstr>v1.0_mb_T+L95ysIptv7aZdUMe54pw==</vt:lpwstr>
  </property>
</Properties>
</file>