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31" r:id="rId4"/>
    <p:sldId id="269" r:id="rId5"/>
    <p:sldId id="338" r:id="rId6"/>
    <p:sldId id="332" r:id="rId7"/>
    <p:sldId id="333" r:id="rId8"/>
    <p:sldId id="259" r:id="rId9"/>
    <p:sldId id="334" r:id="rId10"/>
    <p:sldId id="335" r:id="rId11"/>
    <p:sldId id="339" r:id="rId12"/>
    <p:sldId id="349" r:id="rId13"/>
    <p:sldId id="340" r:id="rId14"/>
    <p:sldId id="341" r:id="rId15"/>
    <p:sldId id="310" r:id="rId16"/>
    <p:sldId id="262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8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8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6.xml"/><Relationship Id="rId2" Type="http://schemas.openxmlformats.org/officeDocument/2006/relationships/image" Target="../media/image7.png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hyperlink" Target="../../&#29579;&#23398;&#20891;/Local%20Settings/Temp/HZ$D.038.4436/HZ$D.038.4437/&#26464;&#26438;&#30340;&#24179;&#34913;&#26465;&#20214;.ex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13.jpeg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2.xml"/><Relationship Id="rId2" Type="http://schemas.openxmlformats.org/officeDocument/2006/relationships/image" Target="../media/image7.png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4.xml"/><Relationship Id="rId2" Type="http://schemas.openxmlformats.org/officeDocument/2006/relationships/image" Target="../media/image7.png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419735" y="1323340"/>
            <a:ext cx="113728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6.5</a:t>
            </a:r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探究杠杆平衡条件</a:t>
            </a:r>
            <a:endParaRPr lang="zh-CN" altLang="en-US" sz="8000" b="1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335" y="4222115"/>
            <a:ext cx="3011805" cy="22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3790315"/>
            <a:ext cx="2522855" cy="25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6555" y="4222115"/>
            <a:ext cx="3717925" cy="2244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48000" y="28905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6910" y="436245"/>
            <a:ext cx="1101725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猜想与假设：</a:t>
            </a:r>
            <a:endParaRPr lang="zh-CN" altLang="en-US" sz="36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杠杆达到平衡可能与力的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大小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有关，还与力的作用点到支点的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距离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有关。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64460" y="3025775"/>
            <a:ext cx="6373495" cy="3698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48000" y="28905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6910" y="436245"/>
            <a:ext cx="1101725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实验设计与制定计划：</a:t>
            </a:r>
            <a:endParaRPr lang="zh-CN" altLang="en-US" sz="36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器材：带刻度的中间有孔的木尺，钩码，铁架台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9565" y="356447"/>
            <a:ext cx="11197167" cy="954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735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探究杠杆的平衡条件</a:t>
            </a:r>
            <a:endParaRPr lang="zh-CN" altLang="en-US" sz="3735" dirty="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pic>
        <p:nvPicPr>
          <p:cNvPr id="10245" name="图片 10244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80" y="1583055"/>
            <a:ext cx="5598160" cy="328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35330" y="5547360"/>
            <a:ext cx="107911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动力×动力作用点至支点的距离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=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阻力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×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阻力作用点至支点的距离</a:t>
            </a:r>
            <a:endParaRPr lang="zh-CN" altLang="en-US" sz="2800" dirty="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609600" y="657225"/>
            <a:ext cx="2038350" cy="838200"/>
          </a:xfrm>
          <a:prstGeom prst="wedgeEllipseCallout">
            <a:avLst>
              <a:gd name="adj1" fmla="val 148940"/>
              <a:gd name="adj2" fmla="val 107954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动力作用点</a:t>
            </a:r>
            <a:endParaRPr lang="zh-CN" altLang="en-US"/>
          </a:p>
        </p:txBody>
      </p:sp>
      <p:sp>
        <p:nvSpPr>
          <p:cNvPr id="7" name="椭圆形标注 6"/>
          <p:cNvSpPr/>
          <p:nvPr/>
        </p:nvSpPr>
        <p:spPr>
          <a:xfrm>
            <a:off x="9010015" y="2238375"/>
            <a:ext cx="2038350" cy="838200"/>
          </a:xfrm>
          <a:prstGeom prst="wedgeEllipseCallout">
            <a:avLst>
              <a:gd name="adj1" fmla="val -151526"/>
              <a:gd name="adj2" fmla="val -75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阻力作用点</a:t>
            </a:r>
            <a:endParaRPr lang="zh-CN" altLang="en-US"/>
          </a:p>
        </p:txBody>
      </p:sp>
      <p:sp>
        <p:nvSpPr>
          <p:cNvPr id="8" name="椭圆形标注 7"/>
          <p:cNvSpPr/>
          <p:nvPr/>
        </p:nvSpPr>
        <p:spPr>
          <a:xfrm>
            <a:off x="8442325" y="657225"/>
            <a:ext cx="2038350" cy="838200"/>
          </a:xfrm>
          <a:prstGeom prst="wedgeEllipseCallout">
            <a:avLst>
              <a:gd name="adj1" fmla="val -167881"/>
              <a:gd name="adj2" fmla="val 94318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支点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95d549cd8105ef051632bc86a1459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1690" y="1355725"/>
            <a:ext cx="5873750" cy="3935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1800" y="356447"/>
            <a:ext cx="11197167" cy="954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735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探究杠杆的平衡条件</a:t>
            </a:r>
            <a:endParaRPr lang="zh-CN" altLang="en-US" sz="3735" dirty="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330" y="5785485"/>
            <a:ext cx="107911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动力×动力臂</a:t>
            </a:r>
            <a:r>
              <a:rPr lang="en-US" altLang="zh-CN" sz="2800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=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阻力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×</a:t>
            </a:r>
            <a:r>
              <a:rPr lang="zh-CN" altLang="en-US" sz="2800" dirty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阻力臂</a:t>
            </a:r>
            <a:endParaRPr lang="zh-CN" altLang="en-US" sz="2800" dirty="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372225" y="1857375"/>
            <a:ext cx="1495425" cy="885825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038465" y="2647950"/>
            <a:ext cx="463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289050" y="1202690"/>
            <a:ext cx="988695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55600" lvl="0" indent="-355600" fontAlgn="base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下列做法属于减小摩擦的是(　　)</a:t>
            </a:r>
            <a:endParaRPr sz="28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marL="355600" lvl="0" indent="-355600" fontAlgn="base">
              <a:lnSpc>
                <a:spcPct val="150000"/>
              </a:lnSpc>
              <a:buNone/>
            </a:pPr>
            <a:r>
              <a:rPr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A．冬天，在结冰的马路上撒一些细沙以方便路人的行走</a:t>
            </a:r>
            <a:endParaRPr sz="28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marL="355600" lvl="0" indent="-355600" fontAlgn="base">
              <a:lnSpc>
                <a:spcPct val="150000"/>
              </a:lnSpc>
              <a:buNone/>
            </a:pPr>
            <a:r>
              <a:rPr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B．在生锈的自行车轴上滴一些油，骑车就会感觉轻松一些</a:t>
            </a:r>
            <a:endParaRPr sz="28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marL="355600" lvl="0" indent="-355600" fontAlgn="base">
              <a:lnSpc>
                <a:spcPct val="150000"/>
              </a:lnSpc>
              <a:buNone/>
            </a:pPr>
            <a:r>
              <a:rPr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C．当汽车后轮陷入泥坑打滑时，司机会就近寻找石块等物垫在车轮下</a:t>
            </a:r>
            <a:endParaRPr sz="28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marL="355600" lvl="0" indent="-355600" fontAlgn="base">
              <a:lnSpc>
                <a:spcPct val="150000"/>
              </a:lnSpc>
              <a:buNone/>
            </a:pPr>
            <a:r>
              <a:rPr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D．体操运动员进行双杠表演前，在手上涂抹滑石粉以防止人从杠上滑落</a:t>
            </a:r>
            <a:endParaRPr lang="zh-CN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华康正颜楷体W7P" panose="03000700000000000000" charset="-122"/>
              <a:ea typeface="华康正颜楷体W7P" panose="03000700000000000000" charset="-122"/>
              <a:cs typeface="华康正颜楷体W7P" panose="03000700000000000000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认识杠杆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557020" y="3429000"/>
            <a:ext cx="832739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它们使用过程中有什么共同之处？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</a:rPr>
              <a:t>1.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绕固定点转动；</a:t>
            </a:r>
            <a:endParaRPr lang="zh-CN" altLang="en-US" sz="28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</a:rPr>
              <a:t>2.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受到力的作用；</a:t>
            </a:r>
            <a:endParaRPr lang="zh-CN" altLang="en-US" sz="28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</a:rPr>
              <a:t>3.比较坚硬。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5810" y="878840"/>
            <a:ext cx="3011805" cy="22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050" y="447040"/>
            <a:ext cx="2522855" cy="25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6030" y="878840"/>
            <a:ext cx="3717925" cy="2244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12975" y="3712210"/>
            <a:ext cx="28257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华文中宋" panose="02010600040101010101" charset="-122"/>
                <a:sym typeface="+mn-ea"/>
              </a:rPr>
              <a:t>坚硬的物体</a:t>
            </a:r>
            <a:endParaRPr lang="zh-CN" sz="36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71208" y="5776172"/>
            <a:ext cx="5977467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华文中宋" panose="02010600040101010101" charset="-122"/>
                <a:sym typeface="+mn-ea"/>
              </a:rPr>
              <a:t>两个力产生的效果相反</a:t>
            </a:r>
            <a:endParaRPr lang="zh-CN" sz="3600" dirty="0">
              <a:latin typeface="方正盛世楷书简体_粗" panose="02000000000000000000" charset="-122"/>
              <a:ea typeface="方正盛世楷书简体_粗" panose="02000000000000000000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86370" y="1777365"/>
            <a:ext cx="3315547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华文中宋" panose="02010600040101010101" charset="-122"/>
                <a:sym typeface="+mn-ea"/>
              </a:rPr>
              <a:t>受到两个力</a:t>
            </a:r>
            <a:endParaRPr lang="zh-CN" sz="36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88742" y="3711998"/>
            <a:ext cx="3813387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华文中宋" panose="02010600040101010101" charset="-122"/>
                <a:sym typeface="+mn-ea"/>
              </a:rPr>
              <a:t>一定有个支撑点</a:t>
            </a:r>
            <a:endParaRPr 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94843" y="5453592"/>
            <a:ext cx="2053167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华文中宋" panose="02010600040101010101" charset="-122"/>
                <a:sym typeface="+mn-ea"/>
              </a:rPr>
              <a:t>会转动</a:t>
            </a:r>
            <a:endParaRPr lang="zh-CN" sz="36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4198" y="4634018"/>
            <a:ext cx="47040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华文中宋" panose="02010600040101010101" charset="-122"/>
                <a:sym typeface="+mn-ea"/>
              </a:rPr>
              <a:t>两个力可能大小不同</a:t>
            </a:r>
            <a:endParaRPr 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73275" y="2790190"/>
            <a:ext cx="83273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它们使用过程中有什么共同之处？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7380" y="323215"/>
            <a:ext cx="3011805" cy="22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620" y="-108585"/>
            <a:ext cx="2522855" cy="25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323215"/>
            <a:ext cx="3717925" cy="224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48000" y="28905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7375" y="982345"/>
            <a:ext cx="1101725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物理学中,把在力的作用下能绕某一固定点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转动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硬棒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，叫做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杠杆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一根硬棒要成为杠杆，应同时具备两个条件：</a:t>
            </a:r>
            <a:br>
              <a:rPr lang="zh-CN" altLang="en-US" sz="2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</a:br>
            <a:r>
              <a:rPr lang="zh-CN" altLang="en-US" sz="2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①要有力的作用； ②能绕某一固定点转动。</a:t>
            </a:r>
            <a:endParaRPr lang="zh-CN" altLang="en-US" sz="2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258" name="https://img8.file.cache.docer.com/storage/1636688528018142470/9afbdf49-c954-4470-be95-7591a5743c29tjwjv2.png" descr="&amp;pky52174615349_探究未来_&amp;39&amp;src_toppic_inpsrchzd1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0825" y="2240915"/>
            <a:ext cx="6273800" cy="3336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3770" y="763905"/>
            <a:ext cx="69005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微软雅黑" panose="020B0503020204020204" charset="-122"/>
                <a:sym typeface="+mn-ea"/>
              </a:rPr>
              <a:t>杠杆的形状可以是直的，也可以是弯的，但必须是坚硬的物体。</a:t>
            </a:r>
            <a:endParaRPr lang="zh-CN" altLang="en-US" sz="3200" dirty="0" smtClean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3" name="PA-图片 4" descr="几何图形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7144993" y="3356053"/>
            <a:ext cx="3728440" cy="2796329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3" name="图片 2" descr="65385b5214158e1682b72670384d23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560955"/>
            <a:ext cx="3799205" cy="37992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2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什么是杠杆平衡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48000" y="28905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7375" y="982345"/>
            <a:ext cx="110172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当杠杆绕着支点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匀速转动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时或杠杆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静止不动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时，我们称之为杠杆平衡。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64460" y="3025775"/>
            <a:ext cx="6373495" cy="3698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7375" y="307340"/>
            <a:ext cx="110172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提出问题：</a:t>
            </a:r>
            <a:endParaRPr lang="zh-CN" altLang="en-US" sz="40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跷跷板平衡时，两边受到的力并不相等，试猜想杠杆平衡可能与哪些因素有关？</a:t>
            </a:r>
            <a:endParaRPr lang="zh-CN" altLang="en-US" sz="2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64460" y="3025775"/>
            <a:ext cx="6373495" cy="3698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VALUE" val="687*917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37_1*ζ_h_d*1_3_1"/>
  <p:tag name="KSO_WM_TEMPLATE_CATEGORY" val="mixed"/>
  <p:tag name="KSO_WM_TEMPLATE_INDEX" val="20199737"/>
  <p:tag name="KSO_WM_UNIT_LAYERLEVEL" val="1_1_1"/>
  <p:tag name="KSO_WM_TAG_VERSION" val="1.0"/>
  <p:tag name="PA" val="v5.2.4"/>
  <p:tag name="RESOURCELIBID_ANIM" val="557083"/>
  <p:tag name="KSO_WM_UNIT_FLASH_PICTURE_RATE" val="2"/>
  <p:tag name="KSO_WM_DIAGRAM_VIRTUALLY_FRAME" val="{&quot;height&quot;:432.08338582677163,&quot;left&quot;:-269.7540157480315,&quot;top&quot;:32.906141732283466,&quot;width&quot;:1259.5080314960628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UNIT_PLACING_PICTURE_USER_VIEWPORT" val="{&quot;height&quot;:3760,&quot;width&quot;:6480}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PLACING_PICTURE_USER_VIEWPORT" val="{&quot;height&quot;:3760,&quot;width&quot;:6480}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PLACING_PICTURE_USER_VIEWPORT" val="{&quot;height&quot;:3760,&quot;width&quot;:6480}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COMMONDATA" val="eyJoZGlkIjoiOTZkNzlmNmM0ZmUzNTJiZmI0ZDg1OGQ1N2NkZTA3ZTEifQ=="/>
  <p:tag name="KSO_WPP_MARK_KEY" val="2f4d9ed9-d6b7-452f-ab4b-f2c5e79f1e9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WPS 演示</Application>
  <PresentationFormat>宽屏</PresentationFormat>
  <Paragraphs>81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方正盛世楷书简体_粗</vt:lpstr>
      <vt:lpstr>汉仪颜楷简</vt:lpstr>
      <vt:lpstr>汉仪颜楷W</vt:lpstr>
      <vt:lpstr>楷体_GB2312</vt:lpstr>
      <vt:lpstr>华文中宋</vt:lpstr>
      <vt:lpstr>微软雅黑</vt:lpstr>
      <vt:lpstr>方正大标宋简体</vt:lpstr>
      <vt:lpstr>华康正颜楷体W7P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165</cp:revision>
  <dcterms:created xsi:type="dcterms:W3CDTF">2019-06-19T02:08:00Z</dcterms:created>
  <dcterms:modified xsi:type="dcterms:W3CDTF">2024-03-14T07:11:57Z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ICV">
    <vt:lpwstr>6141C23D78F844D495716B85C493FC4C_13</vt:lpwstr>
  </property>
</Properties>
</file>