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69" r:id="rId4"/>
    <p:sldId id="270" r:id="rId5"/>
    <p:sldId id="260" r:id="rId6"/>
    <p:sldId id="259" r:id="rId7"/>
    <p:sldId id="275" r:id="rId8"/>
    <p:sldId id="276" r:id="rId9"/>
    <p:sldId id="277" r:id="rId10"/>
    <p:sldId id="278" r:id="rId11"/>
    <p:sldId id="261" r:id="rId12"/>
    <p:sldId id="280" r:id="rId13"/>
    <p:sldId id="282" r:id="rId14"/>
    <p:sldId id="283" r:id="rId15"/>
    <p:sldId id="285" r:id="rId16"/>
    <p:sldId id="287" r:id="rId17"/>
    <p:sldId id="286" r:id="rId18"/>
    <p:sldId id="292" r:id="rId19"/>
    <p:sldId id="293" r:id="rId20"/>
    <p:sldId id="311" r:id="rId21"/>
    <p:sldId id="294" r:id="rId22"/>
    <p:sldId id="300" r:id="rId23"/>
    <p:sldId id="295" r:id="rId24"/>
    <p:sldId id="296" r:id="rId25"/>
    <p:sldId id="297" r:id="rId26"/>
    <p:sldId id="298" r:id="rId27"/>
    <p:sldId id="312" r:id="rId28"/>
    <p:sldId id="299" r:id="rId29"/>
    <p:sldId id="301" r:id="rId30"/>
    <p:sldId id="313" r:id="rId31"/>
    <p:sldId id="302" r:id="rId32"/>
    <p:sldId id="303" r:id="rId33"/>
    <p:sldId id="304" r:id="rId34"/>
    <p:sldId id="305" r:id="rId35"/>
    <p:sldId id="306" r:id="rId36"/>
    <p:sldId id="307" r:id="rId37"/>
    <p:sldId id="309" r:id="rId38"/>
    <p:sldId id="310" r:id="rId39"/>
    <p:sldId id="262" r:id="rId40"/>
  </p:sldIdLst>
  <p:sldSz cx="12192000" cy="6858000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5" Type="http://schemas.openxmlformats.org/officeDocument/2006/relationships/tags" Target="tags/tag93.xml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5.xml"/><Relationship Id="rId5" Type="http://schemas.openxmlformats.org/officeDocument/2006/relationships/image" Target="../media/image8.jpeg"/><Relationship Id="rId4" Type="http://schemas.openxmlformats.org/officeDocument/2006/relationships/tags" Target="../tags/tag74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7.xml"/><Relationship Id="rId6" Type="http://schemas.openxmlformats.org/officeDocument/2006/relationships/image" Target="../media/image12.GIF"/><Relationship Id="rId5" Type="http://schemas.openxmlformats.org/officeDocument/2006/relationships/tags" Target="../tags/tag76.xml"/><Relationship Id="rId4" Type="http://schemas.openxmlformats.org/officeDocument/2006/relationships/image" Target="../media/image11.png"/><Relationship Id="rId3" Type="http://schemas.openxmlformats.org/officeDocument/2006/relationships/hyperlink" Target="&#31607;&#23376;&#25552;&#31859;&#23454;&#39564;&#28436;&#31034;.flv" TargetMode="External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tags" Target="../tags/tag79.xml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tags" Target="../tags/tag8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tags" Target="../tags/tag81.xml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tags" Target="../tags/tag8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openxmlformats.org/officeDocument/2006/relationships/tags" Target="../tags/tag83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tags" Target="../tags/tag84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jpeg"/><Relationship Id="rId3" Type="http://schemas.openxmlformats.org/officeDocument/2006/relationships/tags" Target="../tags/tag86.xml"/><Relationship Id="rId2" Type="http://schemas.openxmlformats.org/officeDocument/2006/relationships/image" Target="../media/image22.png"/><Relationship Id="rId1" Type="http://schemas.openxmlformats.org/officeDocument/2006/relationships/slide" Target="slide20.xml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87.xml"/><Relationship Id="rId4" Type="http://schemas.openxmlformats.org/officeDocument/2006/relationships/image" Target="../media/image25.png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88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2.xml"/><Relationship Id="rId2" Type="http://schemas.openxmlformats.org/officeDocument/2006/relationships/image" Target="../media/image30.jpeg"/><Relationship Id="rId1" Type="http://schemas.openxmlformats.org/officeDocument/2006/relationships/tags" Target="../tags/tag9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9.xml"/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0.xml"/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1.xml"/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3.xml"/><Relationship Id="rId5" Type="http://schemas.openxmlformats.org/officeDocument/2006/relationships/image" Target="../media/image7.jpeg"/><Relationship Id="rId4" Type="http://schemas.openxmlformats.org/officeDocument/2006/relationships/tags" Target="../tags/tag7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419735" y="1323340"/>
            <a:ext cx="1137285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6.4</a:t>
            </a:r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探究滑动摩擦力</a:t>
            </a:r>
            <a:endParaRPr lang="zh-CN" altLang="en-US" sz="8000" b="1">
              <a:gradFill>
                <a:gsLst>
                  <a:gs pos="22000">
                    <a:srgbClr val="00B050">
                      <a:lumMod val="85000"/>
                    </a:srgbClr>
                  </a:gs>
                  <a:gs pos="89000">
                    <a:schemeClr val="accent2">
                      <a:lumMod val="39000"/>
                    </a:schemeClr>
                  </a:gs>
                </a:gsLst>
                <a:lin scaled="0"/>
                <a:tileRect/>
              </a:gra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289050" y="1202690"/>
            <a:ext cx="98869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试判断在爬杆过程中，军人受到的摩擦力的方向，并画出力的示意图。</a:t>
            </a:r>
            <a:endParaRPr lang="zh-CN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5"/>
          <a:stretch>
            <a:fillRect/>
          </a:stretch>
        </p:blipFill>
        <p:spPr>
          <a:xfrm>
            <a:off x="7614285" y="2329180"/>
            <a:ext cx="2544445" cy="394843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398145" y="3947160"/>
            <a:ext cx="607250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请判断这些摩擦分别属于什么类型的摩擦？</a:t>
            </a:r>
            <a:endParaRPr lang="zh-CN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87041" name="Picture 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62280" y="391160"/>
            <a:ext cx="344932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6"/>
          <p:cNvSpPr txBox="1"/>
          <p:nvPr/>
        </p:nvSpPr>
        <p:spPr>
          <a:xfrm>
            <a:off x="738505" y="2911475"/>
            <a:ext cx="32467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dirty="0" smtClean="0">
                <a:latin typeface="方正盛世楷书简体_粗" panose="02000000000000000000" charset="-122"/>
                <a:ea typeface="方正盛世楷书简体_粗" panose="02000000000000000000" charset="-122"/>
              </a:rPr>
              <a:t>黑板擦擦黑板</a:t>
            </a:r>
            <a:endParaRPr lang="zh-CN" altLang="en-US" sz="2800" dirty="0" smtClean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4307840" y="391160"/>
            <a:ext cx="3577590" cy="2406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626610" y="3027680"/>
            <a:ext cx="30822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dirty="0" smtClean="0">
                <a:latin typeface="方正盛世楷书简体_粗" panose="02000000000000000000" charset="-122"/>
                <a:ea typeface="方正盛世楷书简体_粗" panose="02000000000000000000" charset="-122"/>
              </a:rPr>
              <a:t>圆珠笔在纸上书写</a:t>
            </a:r>
            <a:endParaRPr lang="zh-CN" altLang="en-US" sz="2800" dirty="0" smtClean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6" name="图片 5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670" y="391160"/>
            <a:ext cx="3212465" cy="240474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411845" y="3027680"/>
            <a:ext cx="30822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dirty="0" smtClean="0">
                <a:latin typeface="方正盛世楷书简体_粗" panose="02000000000000000000" charset="-122"/>
                <a:ea typeface="方正盛世楷书简体_粗" panose="02000000000000000000" charset="-122"/>
              </a:rPr>
              <a:t>筷子提米杯</a:t>
            </a:r>
            <a:endParaRPr lang="zh-CN" altLang="en-US" sz="2800" dirty="0" smtClean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9" name="图片 8" descr="tim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281670" y="3781425"/>
            <a:ext cx="3576955" cy="2221230"/>
          </a:xfrm>
          <a:prstGeom prst="rect">
            <a:avLst/>
          </a:prstGeom>
        </p:spPr>
      </p:pic>
      <p:sp>
        <p:nvSpPr>
          <p:cNvPr id="10" name="TextBox 7"/>
          <p:cNvSpPr txBox="1"/>
          <p:nvPr/>
        </p:nvSpPr>
        <p:spPr>
          <a:xfrm>
            <a:off x="8538845" y="6073140"/>
            <a:ext cx="30822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dirty="0" smtClean="0">
                <a:latin typeface="方正盛世楷书简体_粗" panose="02000000000000000000" charset="-122"/>
                <a:ea typeface="方正盛世楷书简体_粗" panose="02000000000000000000" charset="-122"/>
              </a:rPr>
              <a:t>传送带上的物体</a:t>
            </a:r>
            <a:endParaRPr lang="zh-CN" altLang="en-US" sz="2800" dirty="0" smtClean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2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探究滑动摩擦力的影响因素</a:t>
            </a:r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46760" y="628650"/>
            <a:ext cx="7777480" cy="6229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sz="4400" dirty="0">
                <a:solidFill>
                  <a:srgbClr val="00B0F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活动：</a:t>
            </a:r>
            <a:r>
              <a:rPr lang="zh-CN" sz="4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推桌子</a:t>
            </a:r>
            <a:endParaRPr lang="zh-CN" sz="44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sz="24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）</a:t>
            </a: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推动空课桌；</a:t>
            </a:r>
            <a:endParaRPr lang="zh-CN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）</a:t>
            </a: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用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“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边抬边拖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”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方式移动空课桌；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3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）</a:t>
            </a: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推动有书的课桌。</a:t>
            </a:r>
            <a:endParaRPr lang="zh-CN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1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你认为滑动摩擦力的</a:t>
            </a:r>
            <a:r>
              <a:rPr lang="zh-CN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大小</a:t>
            </a: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与什么因素有关？</a:t>
            </a:r>
            <a:endParaRPr lang="zh-CN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29030" y="882650"/>
            <a:ext cx="10353040" cy="3230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40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猜想与假设：</a:t>
            </a:r>
            <a:endParaRPr lang="zh-CN" sz="40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sz="24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滑动摩擦力的大小可能与</a:t>
            </a:r>
            <a:r>
              <a:rPr lang="zh-CN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压力大小、接触面的粗糙程度</a:t>
            </a:r>
            <a:r>
              <a:rPr lang="zh-CN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有关。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13790" y="694690"/>
            <a:ext cx="9990455" cy="6229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sz="4400" dirty="0">
                <a:solidFill>
                  <a:srgbClr val="00B0F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活动：</a:t>
            </a:r>
            <a:r>
              <a:rPr lang="zh-CN" sz="4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抓泥鳅</a:t>
            </a:r>
            <a:endParaRPr lang="zh-CN" sz="44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sz="24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</a:t>
            </a:r>
            <a:r>
              <a:rPr lang="en-US" alt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）</a:t>
            </a:r>
            <a:r>
              <a:rPr 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用手试着抓泥鳅；</a:t>
            </a:r>
            <a:endParaRPr lang="zh-CN" sz="373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</a:t>
            </a:r>
            <a:r>
              <a:rPr lang="en-US" alt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）</a:t>
            </a:r>
            <a:r>
              <a:rPr 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垫上毛巾再试着抓泥鳅</a:t>
            </a:r>
            <a:r>
              <a:rPr 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。</a:t>
            </a:r>
            <a:endParaRPr lang="zh-CN" sz="373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1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sz="373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你认为滑动摩擦力的</a:t>
            </a:r>
            <a:r>
              <a:rPr lang="zh-CN" sz="373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大小</a:t>
            </a:r>
            <a:r>
              <a:rPr lang="zh-CN" sz="373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与什么因素有关？</a:t>
            </a:r>
            <a:endParaRPr lang="zh-CN" sz="373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373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33145" y="803275"/>
            <a:ext cx="1012571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40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设计实验与制定计划：</a:t>
            </a:r>
            <a:endParaRPr lang="zh-CN" sz="40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sz="24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、由于多个影响因素，需要采用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____________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方法，即实验过程分两部分进行，分别是：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）当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__________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一定，探究滑动摩擦力与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_______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的关系。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）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当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__________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一定，探究滑动摩擦力与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_______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的关系。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33145" y="803275"/>
            <a:ext cx="10125710" cy="5446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40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第一阶段实验的设计：</a:t>
            </a:r>
            <a:endParaRPr lang="zh-CN" sz="40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sz="1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关于进行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“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接触面的粗糙程度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一定，探究滑动摩擦力与压力的关系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”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实验过程的准备工作需要注意什么？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</a:t>
            </a: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）</a:t>
            </a:r>
            <a:r>
              <a:rPr 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在实验室里，我们选用什么物体作为研究对象？</a:t>
            </a:r>
            <a:endParaRPr lang="zh-CN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</a:t>
            </a: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）如何测量滑动摩擦力的大小？这是运用了什么方法？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</a:t>
            </a: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3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）如何改变压力大小？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</a:t>
            </a: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4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）要记录哪些数据，记录实验数据的表格如何设计？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87997" y="1579225"/>
            <a:ext cx="9697077" cy="6819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sz="3200" dirty="0" smtClean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木块、弹簧测力计、砝码、木板。</a:t>
            </a:r>
            <a:endParaRPr lang="zh-CN" altLang="en-US" sz="3200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487488" y="2564904"/>
            <a:ext cx="8736971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1133263" y="642620"/>
            <a:ext cx="2214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00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实验器材</a:t>
            </a:r>
            <a:endParaRPr lang="zh-CN" altLang="en-US" sz="400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936615" y="2853690"/>
            <a:ext cx="4745990" cy="1319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832485" y="5052060"/>
            <a:ext cx="4745355" cy="158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55320" y="309880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40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进行实验与收集证据：</a:t>
            </a:r>
            <a:endParaRPr lang="zh-CN" altLang="en-US" sz="40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2" name="探究滑动摩擦力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6716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60220" y="1601470"/>
            <a:ext cx="8822690" cy="5136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vol="97000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5642610" y="1582420"/>
            <a:ext cx="6138545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小朋友推动桌子为什么会费力？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这说明地面对</a:t>
            </a:r>
            <a:r>
              <a:rPr lang="zh-CN" altLang="en-US" sz="2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滑动</a:t>
            </a:r>
            <a:r>
              <a:rPr lang="zh-CN" alt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的桌子有</a:t>
            </a:r>
            <a:r>
              <a:rPr lang="zh-CN" altLang="en-US" sz="2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阻碍</a:t>
            </a:r>
            <a:r>
              <a:rPr lang="zh-CN" alt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这种阻碍</a:t>
            </a:r>
            <a:r>
              <a:rPr lang="zh-CN" altLang="en-US" sz="2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现象</a:t>
            </a:r>
            <a:r>
              <a:rPr lang="zh-CN" alt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称为</a:t>
            </a:r>
            <a:r>
              <a:rPr lang="zh-CN" altLang="en-US" sz="2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滑动摩擦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这种阻碍</a:t>
            </a:r>
            <a:r>
              <a:rPr lang="zh-CN" altLang="en-US" sz="2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作用</a:t>
            </a:r>
            <a:r>
              <a:rPr lang="zh-CN" alt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称为</a:t>
            </a:r>
            <a:r>
              <a:rPr lang="zh-CN" altLang="en-US" sz="2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滑动摩擦力</a:t>
            </a:r>
            <a:r>
              <a:rPr lang="zh-CN" alt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2" name="图片 1" descr="C:/Users/asus/Desktop/08fcc54b21b9f030136a6610af818d39.jpg08fcc54b21b9f030136a6610af818d39"/>
          <p:cNvPicPr>
            <a:picLocks noChangeAspect="1"/>
          </p:cNvPicPr>
          <p:nvPr/>
        </p:nvPicPr>
        <p:blipFill>
          <a:blip r:embed="rId1"/>
          <a:srcRect t="465" b="465"/>
          <a:stretch>
            <a:fillRect/>
          </a:stretch>
        </p:blipFill>
        <p:spPr>
          <a:xfrm>
            <a:off x="824230" y="1789430"/>
            <a:ext cx="4199255" cy="31203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832485" y="5052060"/>
            <a:ext cx="4745355" cy="158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55320" y="598170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40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进行实验与收集证据：</a:t>
            </a:r>
            <a:endParaRPr lang="zh-CN" altLang="en-US" sz="40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917815" y="2642235"/>
          <a:ext cx="3486150" cy="23145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3105"/>
                <a:gridCol w="927735"/>
                <a:gridCol w="810895"/>
                <a:gridCol w="1034415"/>
              </a:tblGrid>
              <a:tr h="914400">
                <a:tc>
                  <a:txBody>
                    <a:bodyPr/>
                    <a:p>
                      <a:pPr algn="ctr"/>
                      <a:r>
                        <a:rPr lang="zh-CN" altLang="en-US" sz="1800" b="1" baseline="0" dirty="0" smtClean="0">
                          <a:ln>
                            <a:solidFill>
                              <a:schemeClr val="bg1"/>
                            </a:solidFill>
                          </a:ln>
                        </a:rPr>
                        <a:t>实验序号</a:t>
                      </a:r>
                      <a:endParaRPr lang="zh-CN" altLang="en-US" sz="1800" b="1" baseline="0" dirty="0" smtClean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zh-CN" altLang="en-US" sz="1800" b="1" dirty="0" smtClean="0">
                          <a:ln>
                            <a:solidFill>
                              <a:schemeClr val="bg1"/>
                            </a:solidFill>
                          </a:ln>
                          <a:sym typeface="+mn-ea"/>
                        </a:rPr>
                        <a:t>接触面的粗糙程度</a:t>
                      </a:r>
                      <a:endParaRPr lang="zh-CN" altLang="en-US" sz="1800" b="1" baseline="0" dirty="0" smtClean="0">
                        <a:ln>
                          <a:solidFill>
                            <a:schemeClr val="bg1"/>
                          </a:solidFill>
                        </a:ln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zh-CN" altLang="en-US" sz="1800" b="1" dirty="0" smtClean="0">
                          <a:ln>
                            <a:solidFill>
                              <a:schemeClr val="bg1"/>
                            </a:solidFill>
                          </a:ln>
                          <a:sym typeface="+mn-ea"/>
                        </a:rPr>
                        <a:t>压力大小</a:t>
                      </a:r>
                      <a:r>
                        <a:rPr lang="en-US" altLang="zh-CN" sz="1800" b="1" dirty="0" smtClean="0">
                          <a:ln>
                            <a:solidFill>
                              <a:schemeClr val="bg1"/>
                            </a:solidFill>
                          </a:ln>
                          <a:sym typeface="+mn-ea"/>
                        </a:rPr>
                        <a:t>F/N</a:t>
                      </a:r>
                      <a:endParaRPr lang="en-US" altLang="zh-CN" sz="1800" b="1" baseline="0" dirty="0" smtClean="0">
                        <a:ln>
                          <a:solidFill>
                            <a:schemeClr val="bg1"/>
                          </a:solidFill>
                        </a:ln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zh-CN" altLang="en-US" sz="1800" b="1" baseline="0" dirty="0" smtClean="0">
                          <a:ln>
                            <a:solidFill>
                              <a:schemeClr val="bg1"/>
                            </a:solidFill>
                          </a:ln>
                        </a:rPr>
                        <a:t>摩擦力大小</a:t>
                      </a:r>
                      <a:r>
                        <a:rPr lang="en-US" altLang="zh-CN" sz="1800" b="1" baseline="0" dirty="0" smtClean="0">
                          <a:ln>
                            <a:solidFill>
                              <a:schemeClr val="bg1"/>
                            </a:solidFill>
                          </a:ln>
                        </a:rPr>
                        <a:t>f/N</a:t>
                      </a:r>
                      <a:endParaRPr lang="en-US" altLang="zh-CN" sz="1800" b="1" baseline="0" dirty="0" smtClean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</a:tr>
              <a:tr h="485140">
                <a:tc>
                  <a:txBody>
                    <a:bodyPr/>
                    <a:p>
                      <a:pPr algn="ctr"/>
                      <a:r>
                        <a:rPr lang="en-US" altLang="zh-CN" sz="2000" kern="1200" baseline="0" dirty="0" smtClean="0">
                          <a:ln>
                            <a:solidFill>
                              <a:schemeClr val="bg1"/>
                            </a:solidFill>
                          </a:ln>
                        </a:rPr>
                        <a:t>1</a:t>
                      </a:r>
                      <a:endParaRPr lang="en-US" altLang="zh-CN" sz="2000" kern="1200" baseline="0" dirty="0" smtClean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  <a:tc rowSpan="3">
                  <a:txBody>
                    <a:bodyPr/>
                    <a:p>
                      <a:pPr algn="ctr"/>
                      <a:endParaRPr lang="zh-CN" altLang="en-US" sz="2000" baseline="0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endParaRPr lang="zh-CN" altLang="en-US" sz="2000" baseline="0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endParaRPr lang="zh-CN" altLang="en-US" sz="2000" baseline="0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p>
                      <a:pPr algn="ctr"/>
                      <a:r>
                        <a:rPr lang="en-US" altLang="zh-CN" sz="2000" kern="1200" baseline="0" dirty="0" smtClean="0">
                          <a:ln>
                            <a:solidFill>
                              <a:schemeClr val="bg1"/>
                            </a:solidFill>
                          </a:ln>
                        </a:rPr>
                        <a:t>2</a:t>
                      </a:r>
                      <a:endParaRPr lang="en-US" altLang="zh-CN" sz="2000" kern="1200" baseline="0" dirty="0" smtClean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  <a:tc vMerge="1">
                  <a:tcPr/>
                </a:tc>
                <a:tc>
                  <a:txBody>
                    <a:bodyPr/>
                    <a:p>
                      <a:pPr algn="ctr"/>
                      <a:endParaRPr lang="zh-CN" altLang="en-US" sz="2000" baseline="0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endParaRPr lang="zh-CN" altLang="en-US" sz="2000" baseline="0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</a:tr>
              <a:tr h="4578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kern="1200" baseline="0" dirty="0" smtClean="0">
                          <a:ln>
                            <a:solidFill>
                              <a:schemeClr val="bg1"/>
                            </a:solidFill>
                          </a:ln>
                        </a:rPr>
                        <a:t>3</a:t>
                      </a:r>
                      <a:endParaRPr lang="en-US" altLang="zh-CN" sz="2000" kern="1200" baseline="0" dirty="0" smtClean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 baseline="0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 baseline="0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" y="2546985"/>
            <a:ext cx="6400800" cy="2505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55320" y="598170"/>
            <a:ext cx="880491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40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实验结论：</a:t>
            </a:r>
            <a:endParaRPr lang="zh-CN" altLang="en-US" sz="40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57275" y="3013710"/>
            <a:ext cx="103638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当接触面的粗糙程度一定时，压力越大，</a:t>
            </a: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滑动摩擦力越大。</a:t>
            </a:r>
            <a:endParaRPr lang="zh-CN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6819265" y="2022475"/>
            <a:ext cx="4745512" cy="4548899"/>
            <a:chOff x="812" y="1371"/>
            <a:chExt cx="5989" cy="5366"/>
          </a:xfrm>
        </p:grpSpPr>
        <p:pic>
          <p:nvPicPr>
            <p:cNvPr id="2" name="图片 1" descr="3b8cc0ec9aed26d51d3213a3f4af025b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49" y="1371"/>
              <a:ext cx="5331" cy="4994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812" y="4829"/>
              <a:ext cx="5989" cy="1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655320" y="598170"/>
            <a:ext cx="880491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40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实验过程存在的问题的反思（评估）：</a:t>
            </a:r>
            <a:endParaRPr lang="zh-CN" altLang="en-US" sz="40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6575" y="2141855"/>
            <a:ext cx="609600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</a:t>
            </a: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）</a:t>
            </a:r>
            <a:r>
              <a:rPr 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在实验过程中，我们如何做到匀速拉动？</a:t>
            </a:r>
            <a:endParaRPr lang="zh-CN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</a:t>
            </a: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）读数时，能不能让木块停下来读数？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</a:t>
            </a: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3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）针对这套实验装置，我们如何改进？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55320" y="598170"/>
            <a:ext cx="880491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40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实验过程存在的问题的反思（评估）：</a:t>
            </a:r>
            <a:endParaRPr lang="zh-CN" altLang="en-US" sz="40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41425" y="2261235"/>
            <a:ext cx="609600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新的实验装置有什么优点？</a:t>
            </a:r>
            <a:endParaRPr lang="zh-CN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仍存在什么问题？</a:t>
            </a:r>
            <a:endParaRPr lang="zh-CN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35610" y="4577715"/>
            <a:ext cx="485902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7" descr="图片1"/>
          <p:cNvPicPr>
            <a:picLocks noChangeAspect="1"/>
          </p:cNvPicPr>
          <p:nvPr/>
        </p:nvPicPr>
        <p:blipFill>
          <a:blip r:embed="rId2"/>
          <a:srcRect l="50114"/>
          <a:stretch>
            <a:fillRect/>
          </a:stretch>
        </p:blipFill>
        <p:spPr>
          <a:xfrm>
            <a:off x="7078345" y="2668270"/>
            <a:ext cx="4159885" cy="3382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33145" y="803275"/>
            <a:ext cx="10125710" cy="3507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40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第二阶段实验的设计：</a:t>
            </a:r>
            <a:endParaRPr lang="zh-CN" sz="40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sz="1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关于进行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“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压力一定，探究滑动摩擦力与接触面的粗糙程度的关系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”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实验过程的准备工作需要注意什么？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</a:t>
            </a: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）如何改变接触面的粗糙程度？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87997" y="1579225"/>
            <a:ext cx="9697077" cy="6819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sz="3200" dirty="0" smtClean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木块、弹簧测力计、木板、玻璃、毛巾。</a:t>
            </a:r>
            <a:endParaRPr lang="zh-CN" altLang="en-US" sz="3200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487488" y="2564904"/>
            <a:ext cx="8736971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1133263" y="642620"/>
            <a:ext cx="2214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00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实验器材</a:t>
            </a:r>
            <a:endParaRPr lang="zh-CN" altLang="en-US" sz="400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52980" y="3195320"/>
            <a:ext cx="2690495" cy="1151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平行四边形 3"/>
          <p:cNvSpPr/>
          <p:nvPr/>
        </p:nvSpPr>
        <p:spPr>
          <a:xfrm>
            <a:off x="1133475" y="3056255"/>
            <a:ext cx="3888740" cy="615315"/>
          </a:xfrm>
          <a:prstGeom prst="parallelogram">
            <a:avLst>
              <a:gd name="adj" fmla="val 65221"/>
            </a:avLst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832485" y="5052060"/>
            <a:ext cx="4745355" cy="158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55320" y="309880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40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进行实验与收集证据：</a:t>
            </a:r>
            <a:endParaRPr lang="zh-CN" altLang="en-US" sz="40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2" name="探究滑动摩擦力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356.000000" end="440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60220" y="1601470"/>
            <a:ext cx="8822690" cy="5136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vol="97000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55320" y="598170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40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进行实验与收集证据：</a:t>
            </a:r>
            <a:endParaRPr lang="zh-CN" altLang="en-US" sz="40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818120" y="2686050"/>
          <a:ext cx="3585845" cy="2466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3915"/>
                <a:gridCol w="843280"/>
                <a:gridCol w="972185"/>
                <a:gridCol w="926465"/>
              </a:tblGrid>
              <a:tr h="914400">
                <a:tc>
                  <a:txBody>
                    <a:bodyPr/>
                    <a:p>
                      <a:pPr algn="ctr"/>
                      <a:r>
                        <a:rPr lang="zh-CN" altLang="en-US" sz="1800" b="1" baseline="0" dirty="0" smtClean="0">
                          <a:ln>
                            <a:solidFill>
                              <a:schemeClr val="bg1"/>
                            </a:solidFill>
                          </a:ln>
                        </a:rPr>
                        <a:t>实验序号</a:t>
                      </a:r>
                      <a:endParaRPr lang="zh-CN" altLang="en-US" sz="1800" b="1" baseline="0" dirty="0" smtClean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zh-CN" altLang="en-US" sz="1800" b="1" baseline="0" dirty="0" smtClean="0">
                          <a:ln>
                            <a:solidFill>
                              <a:schemeClr val="bg1"/>
                            </a:solidFill>
                          </a:ln>
                        </a:rPr>
                        <a:t>压力大小</a:t>
                      </a:r>
                      <a:r>
                        <a:rPr lang="en-US" altLang="zh-CN" sz="1800" b="1" baseline="0" dirty="0" smtClean="0">
                          <a:ln>
                            <a:solidFill>
                              <a:schemeClr val="bg1"/>
                            </a:solidFill>
                          </a:ln>
                        </a:rPr>
                        <a:t>F/N</a:t>
                      </a:r>
                      <a:endParaRPr lang="en-US" altLang="zh-CN" sz="1800" b="1" baseline="0" dirty="0" smtClean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zh-CN" altLang="en-US" sz="1800" b="1" baseline="0" dirty="0" smtClean="0">
                          <a:ln>
                            <a:solidFill>
                              <a:schemeClr val="bg1"/>
                            </a:solidFill>
                          </a:ln>
                        </a:rPr>
                        <a:t>接触面的粗糙程度</a:t>
                      </a:r>
                      <a:endParaRPr lang="zh-CN" altLang="en-US" sz="1800" b="1" baseline="0" dirty="0" smtClean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zh-CN" altLang="en-US" sz="1800" b="1" baseline="0" dirty="0" smtClean="0">
                          <a:ln>
                            <a:solidFill>
                              <a:schemeClr val="bg1"/>
                            </a:solidFill>
                          </a:ln>
                        </a:rPr>
                        <a:t>摩擦力大小</a:t>
                      </a:r>
                      <a:r>
                        <a:rPr lang="en-US" altLang="zh-CN" sz="1800" b="1" baseline="0" dirty="0" smtClean="0">
                          <a:ln>
                            <a:solidFill>
                              <a:schemeClr val="bg1"/>
                            </a:solidFill>
                          </a:ln>
                        </a:rPr>
                        <a:t>f/N</a:t>
                      </a:r>
                      <a:endParaRPr lang="en-US" altLang="zh-CN" sz="1800" b="1" baseline="0" dirty="0" smtClean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</a:tr>
              <a:tr h="537210">
                <a:tc>
                  <a:txBody>
                    <a:bodyPr/>
                    <a:p>
                      <a:pPr algn="ctr"/>
                      <a:r>
                        <a:rPr lang="en-US" altLang="zh-CN" sz="2000" kern="1200" baseline="0" dirty="0" smtClean="0">
                          <a:ln>
                            <a:solidFill>
                              <a:schemeClr val="bg1"/>
                            </a:solidFill>
                          </a:ln>
                        </a:rPr>
                        <a:t>1</a:t>
                      </a:r>
                      <a:endParaRPr lang="en-US" altLang="zh-CN" sz="2000" kern="1200" baseline="0" dirty="0" smtClean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  <a:tc rowSpan="3">
                  <a:txBody>
                    <a:bodyPr/>
                    <a:p>
                      <a:pPr algn="ctr"/>
                      <a:endParaRPr lang="zh-CN" altLang="en-US" sz="2000" baseline="0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endParaRPr lang="zh-CN" altLang="en-US" sz="2000" baseline="0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endParaRPr lang="zh-CN" altLang="en-US" sz="2000" baseline="0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</a:tr>
              <a:tr h="507365">
                <a:tc>
                  <a:txBody>
                    <a:bodyPr/>
                    <a:p>
                      <a:pPr algn="ctr"/>
                      <a:r>
                        <a:rPr lang="en-US" altLang="zh-CN" sz="2000" kern="1200" baseline="0" dirty="0" smtClean="0">
                          <a:ln>
                            <a:solidFill>
                              <a:schemeClr val="bg1"/>
                            </a:solidFill>
                          </a:ln>
                        </a:rPr>
                        <a:t>2</a:t>
                      </a:r>
                      <a:endParaRPr lang="en-US" altLang="zh-CN" sz="2000" kern="1200" baseline="0" dirty="0" smtClean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  <a:tc vMerge="1">
                  <a:tcPr/>
                </a:tc>
                <a:tc>
                  <a:txBody>
                    <a:bodyPr/>
                    <a:p>
                      <a:pPr algn="ctr"/>
                      <a:endParaRPr lang="zh-CN" altLang="en-US" sz="2000" baseline="0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endParaRPr lang="zh-CN" altLang="en-US" sz="2000" baseline="0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</a:tr>
              <a:tr h="5073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kern="1200" baseline="0" dirty="0" smtClean="0">
                          <a:ln>
                            <a:solidFill>
                              <a:schemeClr val="bg1"/>
                            </a:solidFill>
                          </a:ln>
                        </a:rPr>
                        <a:t>3</a:t>
                      </a:r>
                      <a:endParaRPr lang="en-US" altLang="zh-CN" sz="2000" kern="1200" baseline="0" dirty="0" smtClean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 baseline="0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 baseline="0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60" y="2647315"/>
            <a:ext cx="6400800" cy="2505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55320" y="598170"/>
            <a:ext cx="880491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40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实验结论：</a:t>
            </a:r>
            <a:endParaRPr lang="zh-CN" altLang="en-US" sz="40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0250" y="3013710"/>
            <a:ext cx="107797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当</a:t>
            </a: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压力</a:t>
            </a: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一定时，</a:t>
            </a: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接触面的粗糙程度</a:t>
            </a: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越粗糙，</a:t>
            </a: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滑动摩擦力越大。</a:t>
            </a:r>
            <a:endParaRPr lang="zh-CN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55320" y="280670"/>
            <a:ext cx="880491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改进后的实验视频：</a:t>
            </a:r>
            <a:endParaRPr lang="zh-CN" altLang="en-US" sz="40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2" name="探究滑动摩擦力的影响因素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82675" y="1295400"/>
            <a:ext cx="10027285" cy="541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4997450" y="962025"/>
            <a:ext cx="683387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滚动的足球为什么最终会停下来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？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这说明草地对</a:t>
            </a:r>
            <a:r>
              <a:rPr lang="zh-CN" altLang="en-US" sz="2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滚动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的足球有</a:t>
            </a:r>
            <a:r>
              <a:rPr lang="zh-CN" altLang="en-US" sz="2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阻碍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这种对滚动的阻碍现象称为</a:t>
            </a:r>
            <a:r>
              <a:rPr lang="zh-CN" altLang="en-US" sz="2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滚动</a:t>
            </a:r>
            <a:r>
              <a:rPr lang="zh-CN" altLang="en-US" sz="2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摩擦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这种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对滚动的阻碍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作用称为</a:t>
            </a:r>
            <a:r>
              <a:rPr lang="zh-CN" altLang="en-US" sz="2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滚动</a:t>
            </a:r>
            <a:r>
              <a:rPr lang="zh-CN" altLang="en-US" sz="2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摩擦力</a:t>
            </a:r>
            <a:r>
              <a:rPr lang="zh-CN" alt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3" name="图片 2" descr="C:/Users/asus/Desktop/48a3addb2575df05894eb1a4704b55fb.jpg48a3addb2575df05894eb1a4704b55fb"/>
          <p:cNvPicPr>
            <a:picLocks noChangeAspect="1"/>
          </p:cNvPicPr>
          <p:nvPr/>
        </p:nvPicPr>
        <p:blipFill>
          <a:blip r:embed="rId1"/>
          <a:srcRect t="464" b="464"/>
          <a:stretch>
            <a:fillRect/>
          </a:stretch>
        </p:blipFill>
        <p:spPr>
          <a:xfrm>
            <a:off x="527050" y="1637665"/>
            <a:ext cx="4175125" cy="3102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963295" y="433705"/>
            <a:ext cx="98488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探究滑动摩擦力与运动速度大小、受力面积的关系。</a:t>
            </a:r>
            <a:endParaRPr lang="zh-CN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2" name="探究滑动摩擦力与运动速度，面积的关系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18590" y="1666240"/>
            <a:ext cx="9144635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3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增大摩擦与减小摩擦的方法</a:t>
            </a:r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00810" y="1367790"/>
            <a:ext cx="939038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</a:rPr>
              <a:t>你认为摩擦与我们的生活、生产中，是有益的，还是有害的？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</a:rPr>
              <a:t>如果是有害的摩擦，你将如何减小摩擦？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636078" y="4774248"/>
            <a:ext cx="170688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方法：</a:t>
            </a:r>
            <a:endParaRPr lang="zh-CN" altLang="en-US" sz="400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33408" y="5452110"/>
            <a:ext cx="520192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buChar char="•"/>
            </a:pP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</a:rPr>
              <a:t>加润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滑剂（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hlinkClick r:id="rId1" action="ppaction://hlinksldjump"/>
              </a:rPr>
              <a:t>使接触面分离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）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92780" y="4835843"/>
            <a:ext cx="316992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buChar char="•"/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用滚动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</a:rPr>
              <a:t>代替滑动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142933" y="6118860"/>
            <a:ext cx="642112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buChar char="•"/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减少压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</a:rPr>
              <a:t>力或减小接触面的粗糙程度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895" y="909320"/>
            <a:ext cx="4518025" cy="2891790"/>
          </a:xfrm>
          <a:prstGeom prst="rect">
            <a:avLst/>
          </a:prstGeom>
        </p:spPr>
      </p:pic>
      <p:pic>
        <p:nvPicPr>
          <p:cNvPr id="106" name="图片 105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48995" y="909320"/>
            <a:ext cx="5513705" cy="30264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5" name="文本框 37894"/>
          <p:cNvSpPr txBox="1"/>
          <p:nvPr/>
        </p:nvSpPr>
        <p:spPr>
          <a:xfrm>
            <a:off x="1433513" y="5603875"/>
            <a:ext cx="155638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字体管家娜娜体" panose="00020600040101010101" charset="-122"/>
                <a:ea typeface="字体管家娜娜体" panose="00020600040101010101" charset="-122"/>
              </a:rPr>
              <a:t>方法：</a:t>
            </a:r>
            <a:endParaRPr lang="zh-CN" altLang="en-US" sz="3600" b="1">
              <a:solidFill>
                <a:srgbClr val="FF0000"/>
              </a:solidFill>
              <a:latin typeface="字体管家娜娜体" panose="00020600040101010101" charset="-122"/>
              <a:ea typeface="字体管家娜娜体" panose="00020600040101010101" charset="-122"/>
            </a:endParaRPr>
          </a:p>
        </p:txBody>
      </p:sp>
      <p:sp>
        <p:nvSpPr>
          <p:cNvPr id="37896" name="文本框 37895"/>
          <p:cNvSpPr txBox="1"/>
          <p:nvPr/>
        </p:nvSpPr>
        <p:spPr>
          <a:xfrm>
            <a:off x="2989898" y="5665470"/>
            <a:ext cx="552640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800" b="1">
                <a:latin typeface="华康古籍木兰W3" panose="02020309000000000000" charset="-122"/>
                <a:ea typeface="华康古籍木兰W3" panose="02020309000000000000" charset="-122"/>
              </a:rPr>
              <a:t>增加接触面的粗糙程度或增大压力</a:t>
            </a:r>
            <a:endParaRPr lang="zh-CN" altLang="en-US" sz="2800" b="1">
              <a:latin typeface="华康古籍木兰W3" panose="02020309000000000000" charset="-122"/>
              <a:ea typeface="华康古籍木兰W3" panose="02020309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3585" y="2870835"/>
            <a:ext cx="2296160" cy="2293620"/>
          </a:xfrm>
          <a:prstGeom prst="rect">
            <a:avLst/>
          </a:prstGeom>
        </p:spPr>
      </p:pic>
      <p:pic>
        <p:nvPicPr>
          <p:cNvPr id="3" name="多辆在雪地上滑行的汽车相撞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395" y="1998980"/>
            <a:ext cx="4813935" cy="316547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433830" y="537845"/>
            <a:ext cx="93903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</a:rPr>
              <a:t>如果是有益的摩擦，你将如何增大摩擦？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7895" grpId="0"/>
      <p:bldP spid="3789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3075"/>
          <p:cNvSpPr>
            <a:spLocks noGrp="1"/>
          </p:cNvSpPr>
          <p:nvPr>
            <p:ph type="title"/>
          </p:nvPr>
        </p:nvSpPr>
        <p:spPr>
          <a:xfrm>
            <a:off x="772160" y="492125"/>
            <a:ext cx="10220325" cy="692150"/>
          </a:xfrm>
        </p:spPr>
        <p:txBody>
          <a:bodyPr wrap="square" lIns="91440" tIns="45720" rIns="91440" bIns="45720" anchor="b"/>
          <a:lstStyle/>
          <a:p>
            <a:pPr lvl="0" indent="0" algn="l"/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生活中的摩擦现象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670" y="2031365"/>
            <a:ext cx="3733800" cy="24149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005" y="4313555"/>
            <a:ext cx="3705860" cy="24707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080" y="1558925"/>
            <a:ext cx="3994150" cy="25279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265" y="3656965"/>
            <a:ext cx="4199890" cy="27997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503410" y="1636395"/>
            <a:ext cx="259715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方正盛世楷书简体_粗" panose="02000000000000000000" charset="-122"/>
                <a:ea typeface="方正盛世楷书简体_粗" panose="02000000000000000000" charset="-122"/>
              </a:rPr>
              <a:t>使用冰刀是为了增大还是减少摩擦，为什么？</a:t>
            </a:r>
            <a:endParaRPr lang="zh-CN" altLang="en-US" sz="240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0655" y="4787265"/>
            <a:ext cx="25844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方正盛世楷书简体_粗" panose="02000000000000000000" charset="-122"/>
                <a:ea typeface="方正盛世楷书简体_粗" panose="02000000000000000000" charset="-122"/>
              </a:rPr>
              <a:t>体操运动员比赛前抹粉是为了增大还是减少摩擦，为什么？</a:t>
            </a:r>
            <a:endParaRPr lang="zh-CN" altLang="en-US" sz="240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fltVal val="0.6082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fltVal val="0.60828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905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fltVal val="0.809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fltVal val="0.8091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73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1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893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fltVal val="0.7373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fltVal val="0.73736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70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1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90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09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865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fltVal val="0.4722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fltVal val="0.47226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7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1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948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09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940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373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4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3"/>
          <p:cNvSpPr txBox="1"/>
          <p:nvPr/>
        </p:nvSpPr>
        <p:spPr>
          <a:xfrm>
            <a:off x="1080460" y="1489856"/>
            <a:ext cx="2496277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增大有益摩擦</a:t>
            </a:r>
            <a:endParaRPr lang="zh-CN" altLang="en-US" sz="2800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13" name="左大括号 12"/>
          <p:cNvSpPr/>
          <p:nvPr/>
        </p:nvSpPr>
        <p:spPr bwMode="auto">
          <a:xfrm>
            <a:off x="3576955" y="1346200"/>
            <a:ext cx="384175" cy="1024890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121920" tIns="60960" rIns="121920" bIns="6096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14" name="TextBox 3"/>
          <p:cNvSpPr txBox="1"/>
          <p:nvPr/>
        </p:nvSpPr>
        <p:spPr>
          <a:xfrm>
            <a:off x="4056790" y="913792"/>
            <a:ext cx="2496277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增大压力</a:t>
            </a:r>
            <a:endParaRPr lang="zh-CN" altLang="en-US" sz="2800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15" name="TextBox 3"/>
          <p:cNvSpPr txBox="1"/>
          <p:nvPr/>
        </p:nvSpPr>
        <p:spPr>
          <a:xfrm>
            <a:off x="4056790" y="1812561"/>
            <a:ext cx="3840427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增大接触面粗糙程度</a:t>
            </a:r>
            <a:endParaRPr lang="zh-CN" altLang="en-US" sz="2800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22" name="TextBox 3"/>
          <p:cNvSpPr txBox="1"/>
          <p:nvPr/>
        </p:nvSpPr>
        <p:spPr>
          <a:xfrm>
            <a:off x="984449" y="3986133"/>
            <a:ext cx="2496277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减小有害摩擦</a:t>
            </a:r>
            <a:endParaRPr lang="zh-CN" altLang="en-US" sz="2800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23" name="左大括号 22"/>
          <p:cNvSpPr/>
          <p:nvPr/>
        </p:nvSpPr>
        <p:spPr bwMode="auto">
          <a:xfrm>
            <a:off x="3576737" y="3314058"/>
            <a:ext cx="384043" cy="2208245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121920" tIns="60960" rIns="121920" bIns="6096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24" name="TextBox 3"/>
          <p:cNvSpPr txBox="1"/>
          <p:nvPr/>
        </p:nvSpPr>
        <p:spPr>
          <a:xfrm>
            <a:off x="4056790" y="3026026"/>
            <a:ext cx="2496277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减小压力</a:t>
            </a:r>
            <a:endParaRPr lang="zh-CN" altLang="en-US" sz="2800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25" name="TextBox 3"/>
          <p:cNvSpPr txBox="1"/>
          <p:nvPr/>
        </p:nvSpPr>
        <p:spPr>
          <a:xfrm>
            <a:off x="4056790" y="3602090"/>
            <a:ext cx="3840427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减小接触面粗糙程度</a:t>
            </a:r>
            <a:endParaRPr lang="zh-CN" altLang="en-US" sz="2800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26" name="TextBox 3"/>
          <p:cNvSpPr txBox="1"/>
          <p:nvPr/>
        </p:nvSpPr>
        <p:spPr>
          <a:xfrm>
            <a:off x="3960780" y="4946240"/>
            <a:ext cx="4416491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变滑动摩擦为滚动摩擦</a:t>
            </a:r>
            <a:endParaRPr lang="zh-CN" altLang="en-US" sz="2800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32" name="TextBox 3"/>
          <p:cNvSpPr txBox="1"/>
          <p:nvPr/>
        </p:nvSpPr>
        <p:spPr>
          <a:xfrm>
            <a:off x="4056790" y="4274165"/>
            <a:ext cx="4416491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使接触面彼此分离</a:t>
            </a:r>
            <a:endParaRPr lang="zh-CN" altLang="en-US" sz="2800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33" name="左大括号 32"/>
          <p:cNvSpPr/>
          <p:nvPr/>
        </p:nvSpPr>
        <p:spPr bwMode="auto">
          <a:xfrm>
            <a:off x="7609185" y="3890122"/>
            <a:ext cx="384043" cy="1536171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121920" tIns="60960" rIns="121920" bIns="6096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34" name="TextBox 3"/>
          <p:cNvSpPr txBox="1"/>
          <p:nvPr/>
        </p:nvSpPr>
        <p:spPr>
          <a:xfrm>
            <a:off x="7993228" y="3506080"/>
            <a:ext cx="2496277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加润滑油</a:t>
            </a:r>
            <a:endParaRPr lang="zh-CN" altLang="en-US" sz="2800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35" name="TextBox 3"/>
          <p:cNvSpPr txBox="1"/>
          <p:nvPr/>
        </p:nvSpPr>
        <p:spPr>
          <a:xfrm>
            <a:off x="8055458" y="4915389"/>
            <a:ext cx="2496277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加气垫</a:t>
            </a:r>
            <a:endParaRPr lang="zh-CN" altLang="en-US" sz="2800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  <p:bldP spid="14" grpId="0"/>
      <p:bldP spid="15" grpId="0"/>
      <p:bldP spid="22" grpId="0"/>
      <p:bldP spid="23" grpId="0" bldLvl="0" animBg="1"/>
      <p:bldP spid="24" grpId="0"/>
      <p:bldP spid="25" grpId="0"/>
      <p:bldP spid="26" grpId="0"/>
      <p:bldP spid="32" grpId="0"/>
      <p:bldP spid="33" grpId="0" bldLvl="0" animBg="1"/>
      <p:bldP spid="34" grpId="0"/>
      <p:bldP spid="3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289050" y="1202690"/>
            <a:ext cx="988695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altLang="zh-CN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alt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下列做法属于减小摩擦的是(　　)</a:t>
            </a:r>
            <a:endParaRPr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A．冬天，在结冰的马路上撒一些细沙以方便路人的行走</a:t>
            </a:r>
            <a:endParaRPr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B．在生锈的自行车轴上滴一些油，骑车就会感觉轻松一些</a:t>
            </a:r>
            <a:endParaRPr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C．当汽车后轮陷入泥坑打滑时，司机会就近寻找石块等物垫在车轮下</a:t>
            </a:r>
            <a:endParaRPr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D．体操运动员进行双杠表演前，在手上涂抹滑石粉以防止人从杠上滑落</a:t>
            </a:r>
            <a:endParaRPr lang="zh-CN"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581025" y="3983355"/>
            <a:ext cx="110299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学习，永远不晚。</a:t>
            </a:r>
            <a:r>
              <a:rPr lang="en-US" altLang="zh-CN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 </a:t>
            </a:r>
            <a:endParaRPr lang="en-US" altLang="zh-CN" sz="9600">
              <a:gradFill>
                <a:gsLst>
                  <a:gs pos="0">
                    <a:srgbClr val="9EE256">
                      <a:lumMod val="59000"/>
                    </a:srgbClr>
                  </a:gs>
                  <a:gs pos="87000">
                    <a:schemeClr val="accent1">
                      <a:lumMod val="75000"/>
                    </a:schemeClr>
                  </a:gs>
                </a:gsLst>
                <a:lin ang="3600000" scaled="0"/>
              </a:gradFill>
              <a:latin typeface="华康正颜楷体W7P" panose="03000700000000000000" charset="-122"/>
              <a:ea typeface="华康正颜楷体W7P" panose="03000700000000000000" charset="-122"/>
              <a:cs typeface="华康正颜楷体W7P" panose="03000700000000000000" charset="-122"/>
            </a:endParaRPr>
          </a:p>
        </p:txBody>
      </p:sp>
      <p:pic>
        <p:nvPicPr>
          <p:cNvPr id="7" name="http://photo-static-api.fotomore.com/creative/vcg/400/new/VCG41N1018773878.jpg" descr="&amp;pky330_sjzg_VCG41N1018773878&amp;2&amp;src_toppic_inpsrchzd1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52390" b="5440"/>
          <a:stretch>
            <a:fillRect/>
          </a:stretch>
        </p:blipFill>
        <p:spPr>
          <a:xfrm>
            <a:off x="0" y="0"/>
            <a:ext cx="12186920" cy="3425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4997450" y="962025"/>
            <a:ext cx="683387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货物为什么不会滑下？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这说明传送带对货物的</a:t>
            </a:r>
            <a:r>
              <a:rPr lang="zh-CN" altLang="en-US" sz="2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下滑趋势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有</a:t>
            </a:r>
            <a:r>
              <a:rPr lang="zh-CN" altLang="en-US" sz="2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阻碍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这种对运动趋势的阻碍现象称为</a:t>
            </a:r>
            <a:r>
              <a:rPr lang="zh-CN" altLang="en-US" sz="2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静</a:t>
            </a:r>
            <a:r>
              <a:rPr lang="zh-CN" altLang="en-US" sz="2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摩擦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这种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对运动趋势的阻碍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作用称为</a:t>
            </a:r>
            <a:r>
              <a:rPr lang="zh-CN" altLang="en-US" sz="2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静摩擦力</a:t>
            </a:r>
            <a:r>
              <a:rPr lang="zh-CN" alt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2" name="图片 1" descr="5d49687916c646913a86e15aecdccbaf"/>
          <p:cNvPicPr>
            <a:picLocks noChangeAspect="1"/>
          </p:cNvPicPr>
          <p:nvPr/>
        </p:nvPicPr>
        <p:blipFill>
          <a:blip r:embed="rId1"/>
          <a:srcRect l="12833" r="7089" b="20667"/>
          <a:stretch>
            <a:fillRect/>
          </a:stretch>
        </p:blipFill>
        <p:spPr>
          <a:xfrm>
            <a:off x="527050" y="1737995"/>
            <a:ext cx="4175125" cy="3102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1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试分析不同摩擦的相同之处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789940" y="3192780"/>
            <a:ext cx="1074864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三种摩擦现象有相同之处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？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、都是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阻碍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3" name="图片 2" descr="C:/Users/asus/Desktop/48a3addb2575df05894eb1a4704b55fb.jpg48a3addb2575df05894eb1a4704b55fb"/>
          <p:cNvPicPr>
            <a:picLocks noChangeAspect="1"/>
          </p:cNvPicPr>
          <p:nvPr/>
        </p:nvPicPr>
        <p:blipFill>
          <a:blip r:embed="rId1"/>
          <a:srcRect t="464" b="464"/>
          <a:stretch>
            <a:fillRect/>
          </a:stretch>
        </p:blipFill>
        <p:spPr>
          <a:xfrm>
            <a:off x="4509135" y="493395"/>
            <a:ext cx="2845435" cy="2115185"/>
          </a:xfrm>
          <a:prstGeom prst="rect">
            <a:avLst/>
          </a:prstGeom>
        </p:spPr>
      </p:pic>
      <p:pic>
        <p:nvPicPr>
          <p:cNvPr id="2" name="图片 1" descr="5d49687916c646913a86e15aecdccbaf"/>
          <p:cNvPicPr>
            <a:picLocks noChangeAspect="1"/>
          </p:cNvPicPr>
          <p:nvPr/>
        </p:nvPicPr>
        <p:blipFill>
          <a:blip r:embed="rId2"/>
          <a:srcRect l="12833" r="7089" b="20667"/>
          <a:stretch>
            <a:fillRect/>
          </a:stretch>
        </p:blipFill>
        <p:spPr>
          <a:xfrm>
            <a:off x="8364855" y="493395"/>
            <a:ext cx="2825115" cy="2099945"/>
          </a:xfrm>
          <a:prstGeom prst="rect">
            <a:avLst/>
          </a:prstGeom>
        </p:spPr>
      </p:pic>
      <p:pic>
        <p:nvPicPr>
          <p:cNvPr id="4" name="图片 3" descr="C:/Users/asus/Desktop/08fcc54b21b9f030136a6610af818d39.jpg08fcc54b21b9f030136a6610af818d39"/>
          <p:cNvPicPr>
            <a:picLocks noChangeAspect="1"/>
          </p:cNvPicPr>
          <p:nvPr/>
        </p:nvPicPr>
        <p:blipFill>
          <a:blip r:embed="rId3"/>
          <a:srcRect t="465" b="465"/>
          <a:stretch>
            <a:fillRect/>
          </a:stretch>
        </p:blipFill>
        <p:spPr>
          <a:xfrm>
            <a:off x="977900" y="493395"/>
            <a:ext cx="2846705" cy="21151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789940" y="3192780"/>
            <a:ext cx="1074864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三种摩擦现象有相同之处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？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被阻碍物体</a:t>
            </a:r>
            <a:r>
              <a:rPr lang="zh-CN" altLang="en-US" sz="3200" dirty="0">
                <a:solidFill>
                  <a:srgbClr val="00206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相对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接触面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要么有</a:t>
            </a:r>
            <a:r>
              <a:rPr lang="zh-CN" altLang="en-US" sz="3200" dirty="0">
                <a:solidFill>
                  <a:srgbClr val="00206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运动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，要么有</a:t>
            </a:r>
            <a:r>
              <a:rPr lang="zh-CN" altLang="en-US" sz="3200" dirty="0">
                <a:solidFill>
                  <a:srgbClr val="00206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运动趋势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3" name="图片 2" descr="C:/Users/asus/Desktop/48a3addb2575df05894eb1a4704b55fb.jpg48a3addb2575df05894eb1a4704b55fb"/>
          <p:cNvPicPr>
            <a:picLocks noChangeAspect="1"/>
          </p:cNvPicPr>
          <p:nvPr/>
        </p:nvPicPr>
        <p:blipFill>
          <a:blip r:embed="rId1"/>
          <a:srcRect t="464" b="464"/>
          <a:stretch>
            <a:fillRect/>
          </a:stretch>
        </p:blipFill>
        <p:spPr>
          <a:xfrm>
            <a:off x="4509135" y="493395"/>
            <a:ext cx="2845435" cy="2115185"/>
          </a:xfrm>
          <a:prstGeom prst="rect">
            <a:avLst/>
          </a:prstGeom>
        </p:spPr>
      </p:pic>
      <p:pic>
        <p:nvPicPr>
          <p:cNvPr id="2" name="图片 1" descr="5d49687916c646913a86e15aecdccbaf"/>
          <p:cNvPicPr>
            <a:picLocks noChangeAspect="1"/>
          </p:cNvPicPr>
          <p:nvPr/>
        </p:nvPicPr>
        <p:blipFill>
          <a:blip r:embed="rId2"/>
          <a:srcRect l="12833" r="7089" b="20667"/>
          <a:stretch>
            <a:fillRect/>
          </a:stretch>
        </p:blipFill>
        <p:spPr>
          <a:xfrm>
            <a:off x="8364855" y="493395"/>
            <a:ext cx="2825115" cy="2099945"/>
          </a:xfrm>
          <a:prstGeom prst="rect">
            <a:avLst/>
          </a:prstGeom>
        </p:spPr>
      </p:pic>
      <p:pic>
        <p:nvPicPr>
          <p:cNvPr id="4" name="图片 3" descr="C:/Users/asus/Desktop/08fcc54b21b9f030136a6610af818d39.jpg08fcc54b21b9f030136a6610af818d39"/>
          <p:cNvPicPr>
            <a:picLocks noChangeAspect="1"/>
          </p:cNvPicPr>
          <p:nvPr/>
        </p:nvPicPr>
        <p:blipFill>
          <a:blip r:embed="rId3"/>
          <a:srcRect t="465" b="465"/>
          <a:stretch>
            <a:fillRect/>
          </a:stretch>
        </p:blipFill>
        <p:spPr>
          <a:xfrm>
            <a:off x="977900" y="493395"/>
            <a:ext cx="2846705" cy="21151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89940" y="5119370"/>
            <a:ext cx="1006665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注：</a:t>
            </a:r>
            <a:r>
              <a:rPr lang="zh-CN" altLang="en-US" sz="2400"/>
              <a:t>被阻碍物相对接触面的运动叫做</a:t>
            </a:r>
            <a:r>
              <a:rPr lang="zh-CN" altLang="en-US" sz="2400" b="1">
                <a:solidFill>
                  <a:srgbClr val="FF0000"/>
                </a:solidFill>
              </a:rPr>
              <a:t>相对运动</a:t>
            </a:r>
            <a:r>
              <a:rPr lang="zh-CN" altLang="en-US" sz="2400"/>
              <a:t>，被阻碍物相对接触面的运动趋势叫做</a:t>
            </a:r>
            <a:r>
              <a:rPr lang="zh-CN" altLang="en-US" sz="2400" b="1">
                <a:solidFill>
                  <a:srgbClr val="FF0000"/>
                </a:solidFill>
              </a:rPr>
              <a:t>相对运动趋势</a:t>
            </a:r>
            <a:r>
              <a:rPr lang="zh-CN" altLang="en-US" sz="2400"/>
              <a:t>。</a:t>
            </a:r>
            <a:endParaRPr lang="zh-CN" altLang="en-US" sz="2400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789940" y="3192780"/>
            <a:ext cx="1074864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三种摩擦现象有相同之处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？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3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摩擦力方向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总是与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相对运动方向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（或相对运动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趋势方向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）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相反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3" name="图片 2" descr="C:/Users/asus/Desktop/48a3addb2575df05894eb1a4704b55fb.jpg48a3addb2575df05894eb1a4704b55fb"/>
          <p:cNvPicPr>
            <a:picLocks noChangeAspect="1"/>
          </p:cNvPicPr>
          <p:nvPr/>
        </p:nvPicPr>
        <p:blipFill>
          <a:blip r:embed="rId1"/>
          <a:srcRect t="464" b="464"/>
          <a:stretch>
            <a:fillRect/>
          </a:stretch>
        </p:blipFill>
        <p:spPr>
          <a:xfrm>
            <a:off x="4509135" y="493395"/>
            <a:ext cx="2845435" cy="2115185"/>
          </a:xfrm>
          <a:prstGeom prst="rect">
            <a:avLst/>
          </a:prstGeom>
        </p:spPr>
      </p:pic>
      <p:pic>
        <p:nvPicPr>
          <p:cNvPr id="2" name="图片 1" descr="5d49687916c646913a86e15aecdccbaf"/>
          <p:cNvPicPr>
            <a:picLocks noChangeAspect="1"/>
          </p:cNvPicPr>
          <p:nvPr/>
        </p:nvPicPr>
        <p:blipFill>
          <a:blip r:embed="rId2"/>
          <a:srcRect l="12833" r="7089" b="20667"/>
          <a:stretch>
            <a:fillRect/>
          </a:stretch>
        </p:blipFill>
        <p:spPr>
          <a:xfrm>
            <a:off x="8364855" y="493395"/>
            <a:ext cx="2825115" cy="2099945"/>
          </a:xfrm>
          <a:prstGeom prst="rect">
            <a:avLst/>
          </a:prstGeom>
        </p:spPr>
      </p:pic>
      <p:pic>
        <p:nvPicPr>
          <p:cNvPr id="4" name="图片 3" descr="C:/Users/asus/Desktop/08fcc54b21b9f030136a6610af818d39.jpg08fcc54b21b9f030136a6610af818d39"/>
          <p:cNvPicPr>
            <a:picLocks noChangeAspect="1"/>
          </p:cNvPicPr>
          <p:nvPr/>
        </p:nvPicPr>
        <p:blipFill>
          <a:blip r:embed="rId3"/>
          <a:srcRect t="465" b="465"/>
          <a:stretch>
            <a:fillRect/>
          </a:stretch>
        </p:blipFill>
        <p:spPr>
          <a:xfrm>
            <a:off x="977900" y="493395"/>
            <a:ext cx="2846705" cy="21151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289050" y="1202690"/>
            <a:ext cx="98869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试判断箱子在被推动过程中受到的摩擦力的方向，并画出力的示意图。</a:t>
            </a:r>
            <a:endParaRPr lang="zh-CN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61" name="图片 61" descr="37d3d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750" y="3133090"/>
            <a:ext cx="4052570" cy="28225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TABLE_BEAUTIFY" val="smartTable{ee6ac81d-3e4e-47e1-b473-97cefe22e760}"/>
  <p:tag name="KSO_WM_BEAUTIFY_FLAG" val=""/>
  <p:tag name="TABLE_ENDDRAG_ORIGIN_RECT" val="274*178"/>
  <p:tag name="TABLE_ENDDRAG_RECT" val="623*245*274*178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UNIT_TABLE_BEAUTIFY" val="smartTable{458a3a6f-79a1-40f3-9db3-32599f5e03d4}"/>
  <p:tag name="KSO_WM_BEAUTIFY_FLAG" val=""/>
  <p:tag name="TABLE_ENDDRAG_ORIGIN_RECT" val="282*182"/>
  <p:tag name="TABLE_ENDDRAG_RECT" val="615*222*282*182"/>
</p:tagLst>
</file>

<file path=ppt/tags/tag8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8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SLIDE_ANIMATION_ID" val="3110599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3.xml><?xml version="1.0" encoding="utf-8"?>
<p:tagLst xmlns:p="http://schemas.openxmlformats.org/presentationml/2006/main">
  <p:tag name="COMMONDATA" val="eyJoZGlkIjoiOTZkNzlmNmM0ZmUzNTJiZmI0ZDg1OGQ1N2NkZTA3ZTEifQ=="/>
  <p:tag name="KSO_WPP_MARK_KEY" val="2f4d9ed9-d6b7-452f-ab4b-f2c5e79f1e90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1722</Words>
  <Application>WPS 演示</Application>
  <PresentationFormat>宽屏</PresentationFormat>
  <Paragraphs>218</Paragraphs>
  <Slides>38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3" baseType="lpstr">
      <vt:lpstr>Arial</vt:lpstr>
      <vt:lpstr>宋体</vt:lpstr>
      <vt:lpstr>Wingdings</vt:lpstr>
      <vt:lpstr>Wingdings</vt:lpstr>
      <vt:lpstr>方正盛世楷书简体_粗</vt:lpstr>
      <vt:lpstr>汉仪颜楷简</vt:lpstr>
      <vt:lpstr>汉仪颜楷W</vt:lpstr>
      <vt:lpstr>楷体_GB2312</vt:lpstr>
      <vt:lpstr>华康正颜楷体W7P</vt:lpstr>
      <vt:lpstr>微软雅黑</vt:lpstr>
      <vt:lpstr>Arial Unicode MS</vt:lpstr>
      <vt:lpstr>Calibri</vt:lpstr>
      <vt:lpstr>字体管家娜娜体</vt:lpstr>
      <vt:lpstr>华康古籍木兰W3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生活中的摩擦现象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xiongsongyan</cp:lastModifiedBy>
  <cp:revision>164</cp:revision>
  <dcterms:created xsi:type="dcterms:W3CDTF">2019-06-19T02:08:00Z</dcterms:created>
  <dcterms:modified xsi:type="dcterms:W3CDTF">2024-03-07T05:35:25Z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2052-12.1.0.16399</vt:lpwstr>
  </property>
  <property fmtid="{D5CDD505-2E9C-101B-9397-08002B2CF9AE}" pid="3" name="ICV">
    <vt:lpwstr>6141C23D78F844D495716B85C493FC4C_13</vt:lpwstr>
  </property>
</Properties>
</file>