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3" r:id="rId5"/>
    <p:sldId id="266" r:id="rId6"/>
    <p:sldId id="264" r:id="rId7"/>
    <p:sldId id="275" r:id="rId8"/>
    <p:sldId id="267" r:id="rId9"/>
    <p:sldId id="268" r:id="rId10"/>
    <p:sldId id="272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80" r:id="rId20"/>
    <p:sldId id="279" r:id="rId21"/>
    <p:sldId id="281" r:id="rId22"/>
    <p:sldId id="261" r:id="rId23"/>
    <p:sldId id="262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1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image" Target="../media/image9.jpeg"/><Relationship Id="rId5" Type="http://schemas.openxmlformats.org/officeDocument/2006/relationships/tags" Target="../tags/tag84.xml"/><Relationship Id="rId4" Type="http://schemas.openxmlformats.org/officeDocument/2006/relationships/image" Target="../media/image8.jpeg"/><Relationship Id="rId3" Type="http://schemas.openxmlformats.org/officeDocument/2006/relationships/tags" Target="../tags/tag83.xml"/><Relationship Id="rId2" Type="http://schemas.openxmlformats.org/officeDocument/2006/relationships/image" Target="../media/image7.jpe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112.xml"/><Relationship Id="rId3" Type="http://schemas.openxmlformats.org/officeDocument/2006/relationships/tags" Target="../tags/tag88.xml"/><Relationship Id="rId29" Type="http://schemas.openxmlformats.org/officeDocument/2006/relationships/image" Target="../media/image13.png"/><Relationship Id="rId28" Type="http://schemas.openxmlformats.org/officeDocument/2006/relationships/tags" Target="../tags/tag111.xml"/><Relationship Id="rId27" Type="http://schemas.openxmlformats.org/officeDocument/2006/relationships/tags" Target="../tags/tag110.xml"/><Relationship Id="rId26" Type="http://schemas.openxmlformats.org/officeDocument/2006/relationships/image" Target="../media/image12.png"/><Relationship Id="rId25" Type="http://schemas.openxmlformats.org/officeDocument/2006/relationships/tags" Target="../tags/tag109.xml"/><Relationship Id="rId24" Type="http://schemas.openxmlformats.org/officeDocument/2006/relationships/image" Target="../media/image11.png"/><Relationship Id="rId23" Type="http://schemas.openxmlformats.org/officeDocument/2006/relationships/tags" Target="../tags/tag108.xml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image" Target="../media/image10.png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5.xml"/><Relationship Id="rId6" Type="http://schemas.openxmlformats.org/officeDocument/2006/relationships/image" Target="../media/image14.png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" Type="http://schemas.openxmlformats.org/officeDocument/2006/relationships/image" Target="../media/image15.jpeg"/><Relationship Id="rId1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AVSEQ02.DA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" name="http://photo-static-api.fotomore.com/creative/vcg/400/new/VCG41N1053810430.jpg" descr="C:/Users/asus/Desktop/新建文件夹 (3)/8f20eba590e2285e493b4f8c1d5518ae.jpg8f20eba590e2285e493b4f8c1d5518a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79586" t="13100" r="-73779" b="7169"/>
          <a:stretch>
            <a:fillRect/>
          </a:stretch>
        </p:blipFill>
        <p:spPr>
          <a:xfrm>
            <a:off x="0" y="3912870"/>
            <a:ext cx="12192000" cy="294513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419735" y="132334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6.2 怎样测量和表示力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22000"/>
          </a:blip>
          <a:srcRect r="68050" b="13452"/>
          <a:stretch>
            <a:fillRect/>
          </a:stretch>
        </p:blipFill>
        <p:spPr bwMode="auto">
          <a:xfrm rot="10800000">
            <a:off x="2024380" y="610870"/>
            <a:ext cx="1260475" cy="51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984750" y="1549400"/>
            <a:ext cx="66617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弹簧测力计是否可以倒着使用？</a:t>
            </a:r>
            <a:endParaRPr 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22000"/>
          </a:blip>
          <a:srcRect r="40606" b="13452"/>
          <a:stretch>
            <a:fillRect/>
          </a:stretch>
        </p:blipFill>
        <p:spPr bwMode="auto">
          <a:xfrm>
            <a:off x="1706245" y="610870"/>
            <a:ext cx="2343150" cy="51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984750" y="1549400"/>
            <a:ext cx="66617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使用前为什么要拉动两下？</a:t>
            </a:r>
            <a:endParaRPr 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31790" y="1420495"/>
            <a:ext cx="62255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测量时, 弹簧测力计的</a:t>
            </a:r>
            <a:r>
              <a:rPr lang="zh-CN" sz="36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弹簧伸长方向</a:t>
            </a: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要跟所测的</a:t>
            </a:r>
            <a:r>
              <a:rPr lang="zh-CN" sz="36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拉力方向</a:t>
            </a: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在</a:t>
            </a:r>
            <a:r>
              <a:rPr lang="zh-CN" sz="36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同一直线上。</a:t>
            </a:r>
            <a:endParaRPr lang="zh-CN" sz="360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22000"/>
          </a:blip>
          <a:srcRect r="70611" b="17910"/>
          <a:stretch>
            <a:fillRect/>
          </a:stretch>
        </p:blipFill>
        <p:spPr bwMode="auto">
          <a:xfrm>
            <a:off x="1052839" y="1494776"/>
            <a:ext cx="10715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直接箭头连接符 13"/>
          <p:cNvCxnSpPr/>
          <p:nvPr>
            <p:custDataLst>
              <p:tags r:id="rId3"/>
            </p:custDataLst>
          </p:nvPr>
        </p:nvCxnSpPr>
        <p:spPr>
          <a:xfrm rot="5400000">
            <a:off x="1375104" y="4744411"/>
            <a:ext cx="64294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767087" y="4495172"/>
            <a:ext cx="54737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smtClean="0">
                <a:solidFill>
                  <a:prstClr val="black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F</a:t>
            </a:r>
            <a:r>
              <a:rPr lang="en-US" altLang="zh-CN" sz="3600" baseline="-25000" smtClean="0">
                <a:solidFill>
                  <a:prstClr val="black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endParaRPr lang="en-US" altLang="zh-CN" sz="3600" baseline="-25000" smtClean="0">
              <a:solidFill>
                <a:prstClr val="black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2624475" y="4566610"/>
            <a:ext cx="5765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smtClean="0">
                <a:solidFill>
                  <a:prstClr val="black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F</a:t>
            </a:r>
            <a:r>
              <a:rPr lang="en-US" altLang="zh-CN" sz="3600" baseline="-25000" smtClean="0">
                <a:solidFill>
                  <a:prstClr val="black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endParaRPr lang="en-US" altLang="zh-CN" sz="3600" baseline="-25000" smtClean="0">
              <a:solidFill>
                <a:prstClr val="black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">
            <a:lum bright="-12000" contrast="22000"/>
          </a:blip>
          <a:srcRect r="70611" b="17910"/>
          <a:stretch>
            <a:fillRect/>
          </a:stretch>
        </p:blipFill>
        <p:spPr bwMode="auto">
          <a:xfrm>
            <a:off x="2481599" y="1494776"/>
            <a:ext cx="10715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箭头连接符 15"/>
          <p:cNvCxnSpPr/>
          <p:nvPr>
            <p:custDataLst>
              <p:tags r:id="rId7"/>
            </p:custDataLst>
          </p:nvPr>
        </p:nvCxnSpPr>
        <p:spPr>
          <a:xfrm rot="16200000" flipH="1">
            <a:off x="3081657" y="4466618"/>
            <a:ext cx="514396" cy="428628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>
            <p:custDataLst>
              <p:tags r:id="rId8"/>
            </p:custDataLst>
          </p:nvPr>
        </p:nvSpPr>
        <p:spPr>
          <a:xfrm>
            <a:off x="1124277" y="5209552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smtClean="0">
                <a:solidFill>
                  <a:prstClr val="black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正确</a:t>
            </a:r>
            <a:endParaRPr lang="zh-CN" altLang="en-US" sz="3600" smtClean="0">
              <a:solidFill>
                <a:prstClr val="black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2624475" y="5209552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600" smtClean="0">
                <a:solidFill>
                  <a:prstClr val="black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错误</a:t>
            </a:r>
            <a:endParaRPr lang="zh-CN" altLang="en-US" sz="3600" smtClean="0">
              <a:solidFill>
                <a:prstClr val="black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3935" y="1162685"/>
            <a:ext cx="66617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弹簧测力是否可以水平方向使用？</a:t>
            </a:r>
            <a:endParaRPr 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3" name="图片 2" descr="f68698bad2d01522d59cad1bc8830a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0" y="2654300"/>
            <a:ext cx="54292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3935" y="1162685"/>
            <a:ext cx="66617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弹簧测力是否可以倾斜方向使用？</a:t>
            </a:r>
            <a:endParaRPr 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4" name="图片 3" descr="2e44bdb0a571894f98ae1d2eaf9d3791"/>
          <p:cNvPicPr>
            <a:picLocks noChangeAspect="1"/>
          </p:cNvPicPr>
          <p:nvPr/>
        </p:nvPicPr>
        <p:blipFill>
          <a:blip r:embed="rId1"/>
          <a:srcRect b="18134"/>
          <a:stretch>
            <a:fillRect/>
          </a:stretch>
        </p:blipFill>
        <p:spPr>
          <a:xfrm>
            <a:off x="3070225" y="2856865"/>
            <a:ext cx="6051550" cy="237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能用力的示意图描述力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73860" y="2577465"/>
            <a:ext cx="88449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怎样形象化表示力？哪几个方面描述？</a:t>
            </a:r>
            <a:endParaRPr lang="zh-CN" altLang="en-US" sz="40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6830" y="1574800"/>
            <a:ext cx="99860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类似光线，用一根带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箭头</a:t>
            </a: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线段</a:t>
            </a:r>
            <a:r>
              <a:rPr lang="zh-CN" altLang="en-US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表示力的三要素。</a:t>
            </a:r>
            <a:endParaRPr lang="zh-CN" altLang="en-US" sz="36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1835" y="2760345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大小：线段的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长度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/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方向：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箭头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/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作用点：</a:t>
            </a:r>
            <a:r>
              <a:rPr lang="zh-CN" altLang="en-US" sz="36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起点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3719195" y="5504182"/>
            <a:ext cx="2376488" cy="144463"/>
          </a:xfrm>
          <a:prstGeom prst="rightArrow">
            <a:avLst>
              <a:gd name="adj1" fmla="val 48657"/>
              <a:gd name="adj2" fmla="val 4032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 sz="32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345557" y="5284153"/>
            <a:ext cx="230346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3200" b="0">
                <a:latin typeface="方正盛世楷书简体_粗" panose="02000000000000000000" charset="-122"/>
                <a:ea typeface="方正盛世楷书简体_粗" panose="02000000000000000000" charset="-122"/>
              </a:rPr>
              <a:t>Ｆ</a:t>
            </a:r>
            <a:r>
              <a:rPr lang="zh-CN" altLang="en-US" sz="3200" b="0" baseline="-25000">
                <a:latin typeface="方正盛世楷书简体_粗" panose="02000000000000000000" charset="-122"/>
                <a:ea typeface="方正盛世楷书简体_粗" panose="02000000000000000000" charset="-122"/>
              </a:rPr>
              <a:t>１</a:t>
            </a:r>
            <a:r>
              <a:rPr lang="zh-CN" altLang="en-US" sz="3200" b="0">
                <a:latin typeface="方正盛世楷书简体_粗" panose="02000000000000000000" charset="-122"/>
                <a:ea typeface="方正盛世楷书简体_粗" panose="02000000000000000000" charset="-122"/>
              </a:rPr>
              <a:t>＝５Ｎ</a:t>
            </a:r>
            <a:endParaRPr lang="zh-CN" altLang="en-US" sz="3200" b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13150" y="5488305"/>
            <a:ext cx="148590" cy="14922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4455" grpId="1" animBg="1"/>
      <p:bldP spid="104457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4185" y="1777365"/>
            <a:ext cx="609600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⑴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确定受力</a:t>
            </a:r>
            <a:r>
              <a:rPr lang="zh-CN" altLang="en-US" sz="2800" dirty="0" smtClean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物体；</a:t>
            </a:r>
            <a:endParaRPr lang="zh-CN" altLang="en-US" sz="28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⑵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确定受力的作用点和力的</a:t>
            </a:r>
            <a:r>
              <a:rPr lang="zh-CN" altLang="en-US" sz="2800" dirty="0" smtClean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方向；</a:t>
            </a:r>
            <a:endParaRPr lang="zh-CN" altLang="en-US" sz="28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⑶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画出线段和箭头表示</a:t>
            </a:r>
            <a:r>
              <a:rPr lang="zh-CN" altLang="en-US" sz="2800" dirty="0" smtClean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力；</a:t>
            </a:r>
            <a:endParaRPr lang="zh-CN" altLang="en-US" sz="28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⑷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标出力的大小和</a:t>
            </a:r>
            <a:r>
              <a:rPr lang="zh-CN" altLang="en-US" sz="2800" dirty="0" smtClean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符号。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endParaRPr lang="zh-CN" altLang="en-US" sz="2800" dirty="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114694" name="Group 6"/>
          <p:cNvGrpSpPr/>
          <p:nvPr/>
        </p:nvGrpSpPr>
        <p:grpSpPr bwMode="auto">
          <a:xfrm>
            <a:off x="7664768" y="3340101"/>
            <a:ext cx="3581400" cy="1841500"/>
            <a:chOff x="672" y="2440"/>
            <a:chExt cx="2256" cy="1160"/>
          </a:xfrm>
        </p:grpSpPr>
        <p:sp>
          <p:nvSpPr>
            <p:cNvPr id="114695" name="Rectangle 7" descr="栎木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2" y="2736"/>
              <a:ext cx="2256" cy="9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14696" name="Rectangle 8" descr="花岗岩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92" y="2440"/>
              <a:ext cx="672" cy="288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14697" name="Rectangle 9" descr="软木塞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6" y="2832"/>
              <a:ext cx="96" cy="768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14698" name="Rectangle 10" descr="软木塞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88" y="2832"/>
              <a:ext cx="96" cy="768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</p:grp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6096000" y="1544955"/>
            <a:ext cx="5848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例：</a:t>
            </a:r>
            <a:r>
              <a:rPr lang="en-US" altLang="zh-CN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10N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重的石块对水平桌面的压力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9379268" y="3830639"/>
            <a:ext cx="0" cy="1143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9339580" y="3802063"/>
            <a:ext cx="76200" cy="76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9441181" y="4660900"/>
            <a:ext cx="1277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en-US" altLang="zh-CN" sz="2800" b="0" i="1">
                <a:solidFill>
                  <a:srgbClr val="CC3300"/>
                </a:solidFill>
              </a:rPr>
              <a:t>F</a:t>
            </a:r>
            <a:r>
              <a:rPr lang="en-US" altLang="zh-CN" sz="2800" b="0">
                <a:solidFill>
                  <a:srgbClr val="CC3300"/>
                </a:solidFill>
              </a:rPr>
              <a:t> = 10</a:t>
            </a:r>
            <a:r>
              <a:rPr lang="en-US" altLang="zh-CN" sz="2800" b="0">
                <a:solidFill>
                  <a:srgbClr val="CC33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</a:t>
            </a:r>
            <a:endParaRPr lang="en-US" altLang="zh-CN" sz="2800" b="0">
              <a:solidFill>
                <a:srgbClr val="CC33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34670" y="327660"/>
            <a:ext cx="88449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怎样用示意图来表示力？</a:t>
            </a:r>
            <a:endParaRPr lang="zh-CN" altLang="en-US" sz="40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2" grpId="0" animBg="1"/>
      <p:bldP spid="114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理解弹簧测力计的原理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42000" contrast="38000"/>
          </a:blip>
          <a:srcRect l="8772" t="2083" r="66667" b="19583"/>
          <a:stretch>
            <a:fillRect/>
          </a:stretch>
        </p:blipFill>
        <p:spPr bwMode="auto">
          <a:xfrm>
            <a:off x="1689428" y="2039603"/>
            <a:ext cx="10001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868" name="Group 3"/>
          <p:cNvGrpSpPr/>
          <p:nvPr/>
        </p:nvGrpSpPr>
        <p:grpSpPr>
          <a:xfrm>
            <a:off x="5785803" y="3810318"/>
            <a:ext cx="4537075" cy="647700"/>
            <a:chOff x="0" y="0"/>
            <a:chExt cx="2858" cy="408"/>
          </a:xfrm>
        </p:grpSpPr>
        <p:grpSp>
          <p:nvGrpSpPr>
            <p:cNvPr id="36873" name="Group 4"/>
            <p:cNvGrpSpPr/>
            <p:nvPr/>
          </p:nvGrpSpPr>
          <p:grpSpPr>
            <a:xfrm>
              <a:off x="0" y="318"/>
              <a:ext cx="2858" cy="90"/>
              <a:chOff x="0" y="0"/>
              <a:chExt cx="2858" cy="90"/>
            </a:xfrm>
          </p:grpSpPr>
          <p:sp>
            <p:nvSpPr>
              <p:cNvPr id="36875" name="Line 5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285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76" name="Line 6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46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77" name="Line 7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227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78" name="Line 8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363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79" name="Line 9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499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0" name="Line 10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681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1" name="Line 11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817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2" name="Line 12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998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3" name="Line 13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1134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4" name="Line 14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1270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5" name="Line 15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1406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6" name="Line 16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1542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7" name="Line 17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1679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8" name="Line 18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1815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89" name="Line 19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1951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90" name="Line 20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2087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91" name="Line 21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2223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92" name="Line 22"/>
              <p:cNvSpPr/>
              <p:nvPr>
                <p:custDataLst>
                  <p:tags r:id="rId20"/>
                </p:custDataLst>
              </p:nvPr>
            </p:nvSpPr>
            <p:spPr>
              <a:xfrm flipH="1">
                <a:off x="2359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893" name="Line 23"/>
              <p:cNvSpPr/>
              <p:nvPr>
                <p:custDataLst>
                  <p:tags r:id="rId21"/>
                </p:custDataLst>
              </p:nvPr>
            </p:nvSpPr>
            <p:spPr>
              <a:xfrm flipH="1">
                <a:off x="2540" y="0"/>
                <a:ext cx="136" cy="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36874" name="Rectangle 24"/>
            <p:cNvSpPr/>
            <p:nvPr>
              <p:custDataLst>
                <p:tags r:id="rId22"/>
              </p:custDataLst>
            </p:nvPr>
          </p:nvSpPr>
          <p:spPr>
            <a:xfrm>
              <a:off x="227" y="0"/>
              <a:ext cx="318" cy="318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8E163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78095" y="189738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一个人用</a:t>
            </a:r>
            <a:r>
              <a:rPr lang="zh-CN" altLang="zh-CN" sz="20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10</a:t>
            </a:r>
            <a:r>
              <a:rPr lang="zh-CN" altLang="en-US" sz="20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Ｎ的力拉着一个物块在水平地面上向右运动，请画出物块所受水平拉力的示意图。</a:t>
            </a:r>
            <a:endParaRPr lang="zh-CN" altLang="en-US" sz="20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17" name="图片 16" descr="资源 10@4x-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>
            <p:custDataLst>
              <p:tags r:id="rId30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239520" y="1137920"/>
            <a:ext cx="9886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画出下面各图中力的示意图.</a:t>
            </a:r>
            <a:endParaRPr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 l="2343"/>
          <a:stretch>
            <a:fillRect/>
          </a:stretch>
        </p:blipFill>
        <p:spPr bwMode="auto">
          <a:xfrm>
            <a:off x="868045" y="2820035"/>
            <a:ext cx="1063625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img5.imgtn.bdimg.com/it/u=983417517,966008396&amp;fm=21&amp;gp=0.jpg"/>
          <p:cNvSpPr>
            <a:spLocks noChangeAspect="1" noChangeArrowheads="1"/>
          </p:cNvSpPr>
          <p:nvPr/>
        </p:nvSpPr>
        <p:spPr bwMode="auto">
          <a:xfrm>
            <a:off x="207433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2292" name="AutoShape 4" descr="http://img5.imgtn.bdimg.com/it/u=983417517,966008396&amp;fm=21&amp;gp=0.jpg"/>
          <p:cNvSpPr>
            <a:spLocks noChangeAspect="1" noChangeArrowheads="1"/>
          </p:cNvSpPr>
          <p:nvPr/>
        </p:nvSpPr>
        <p:spPr bwMode="auto">
          <a:xfrm>
            <a:off x="207433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pic>
        <p:nvPicPr>
          <p:cNvPr id="7" name="Picture 2" descr="C:/Users/asus/Desktop/微信图片_20240228191903.jpg微信图片_20240228191903"/>
          <p:cNvPicPr>
            <a:picLocks noChangeAspect="1" noChangeArrowheads="1"/>
          </p:cNvPicPr>
          <p:nvPr/>
        </p:nvPicPr>
        <p:blipFill>
          <a:blip r:embed="rId1"/>
          <a:srcRect t="5556" b="7469"/>
          <a:stretch>
            <a:fillRect/>
          </a:stretch>
        </p:blipFill>
        <p:spPr bwMode="auto">
          <a:xfrm>
            <a:off x="1685925" y="1325245"/>
            <a:ext cx="7957185" cy="49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>
            <a:off x="5754363" y="3750305"/>
            <a:ext cx="952507" cy="21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083428" y="5248278"/>
            <a:ext cx="1524011" cy="21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410061" y="2640953"/>
            <a:ext cx="5384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L</a:t>
            </a:r>
            <a:r>
              <a:rPr lang="en-US" altLang="zh-CN" sz="4000" baseline="-25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1</a:t>
            </a:r>
            <a:endParaRPr lang="en-US" altLang="zh-CN" sz="4000" baseline="-25000" smtClean="0">
              <a:latin typeface="方正盛世楷书简体_粗" panose="02000000000000000000" charset="-122"/>
              <a:ea typeface="方正盛世楷书简体_粗" panose="02000000000000000000" charset="-122"/>
              <a:cs typeface="Arial Unicode MS" panose="020B0604020202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28834" y="4078602"/>
            <a:ext cx="57086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L</a:t>
            </a:r>
            <a:r>
              <a:rPr lang="en-US" altLang="zh-CN" sz="4000" baseline="-25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2</a:t>
            </a:r>
            <a:endParaRPr lang="en-US" altLang="zh-CN" sz="4000" baseline="-25000" smtClean="0">
              <a:latin typeface="方正盛世楷书简体_粗" panose="02000000000000000000" charset="-122"/>
              <a:ea typeface="方正盛世楷书简体_粗" panose="02000000000000000000" charset="-122"/>
              <a:cs typeface="Arial Unicode MS" panose="020B0604020202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21802" y="3493759"/>
            <a:ext cx="58801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F</a:t>
            </a:r>
            <a:r>
              <a:rPr lang="en-US" altLang="zh-CN" sz="4000" baseline="-25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1</a:t>
            </a:r>
            <a:endParaRPr lang="en-US" altLang="zh-CN" sz="4000" baseline="-25000" smtClean="0">
              <a:latin typeface="方正盛世楷书简体_粗" panose="02000000000000000000" charset="-122"/>
              <a:ea typeface="方正盛世楷书简体_粗" panose="02000000000000000000" charset="-122"/>
              <a:cs typeface="Arial Unicode MS" panose="020B0604020202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63642" y="4855207"/>
            <a:ext cx="62039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F</a:t>
            </a:r>
            <a:r>
              <a:rPr lang="en-US" altLang="zh-CN" sz="4000" baseline="-25000" smtClean="0">
                <a:latin typeface="方正盛世楷书简体_粗" panose="02000000000000000000" charset="-122"/>
                <a:ea typeface="方正盛世楷书简体_粗" panose="02000000000000000000" charset="-122"/>
                <a:cs typeface="Arial Unicode MS" panose="020B0604020202020204" charset="-122"/>
              </a:rPr>
              <a:t>2</a:t>
            </a:r>
            <a:endParaRPr lang="en-US" altLang="zh-CN" sz="4000" baseline="-25000" smtClean="0">
              <a:latin typeface="方正盛世楷书简体_粗" panose="02000000000000000000" charset="-122"/>
              <a:ea typeface="方正盛世楷书简体_粗" panose="02000000000000000000" charset="-122"/>
              <a:cs typeface="Arial Unicode MS" panose="020B0604020202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2435" y="461010"/>
            <a:ext cx="1113409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smtClean="0">
                <a:solidFill>
                  <a:srgbClr val="0066FF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在弹性限度范围内，</a:t>
            </a:r>
            <a:r>
              <a:rPr lang="zh-CN" altLang="en-US" sz="4000" b="1" smtClean="0">
                <a:solidFill>
                  <a:srgbClr val="C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弹簧的伸长量</a:t>
            </a:r>
            <a:r>
              <a:rPr lang="zh-CN" altLang="en-US" sz="4000" b="1" smtClean="0">
                <a:solidFill>
                  <a:srgbClr val="0066FF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跟拉力成正比</a:t>
            </a:r>
            <a:r>
              <a:rPr lang="en-US" altLang="zh-CN" sz="4000" b="1" smtClean="0">
                <a:solidFill>
                  <a:srgbClr val="0066FF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.</a:t>
            </a:r>
            <a:endParaRPr lang="en-US" altLang="zh-CN" sz="4000" b="1" smtClean="0">
              <a:solidFill>
                <a:srgbClr val="0066FF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82825" y="1219200"/>
            <a:ext cx="6096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smtClean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怎样测量力的大小？</a:t>
            </a:r>
            <a:endParaRPr lang="zh-CN" altLang="en-US" sz="480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endParaRPr lang="zh-CN" altLang="en-US" sz="4800" smtClean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r>
              <a:rPr lang="zh-CN" altLang="en-US" sz="4800" smtClean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弹簧测力计</a:t>
            </a:r>
            <a:endParaRPr lang="zh-CN" altLang="en-US" sz="4800" smtClean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endParaRPr lang="zh-CN" altLang="en-US" sz="4800" smtClean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34" name="http://photo-static-api.fotomore.com/creative/vcg/400/new/VCG41N1053810430.jpg" descr="C:/Users/asus/Desktop/新建文件夹 (3)/8f20eba590e2285e493b4f8c1d5518ae.jpg8f20eba590e2285e493b4f8c1d5518ae"/>
          <p:cNvPicPr>
            <a:picLocks noChangeAspect="1"/>
          </p:cNvPicPr>
          <p:nvPr/>
        </p:nvPicPr>
        <p:blipFill>
          <a:blip r:embed="rId1"/>
          <a:srcRect l="182" t="13100" r="-475" b="7169"/>
          <a:stretch>
            <a:fillRect/>
          </a:stretch>
        </p:blipFill>
        <p:spPr>
          <a:xfrm>
            <a:off x="7512050" y="2872740"/>
            <a:ext cx="377317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8" descr="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41" y="1710338"/>
            <a:ext cx="2303956" cy="475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21"/>
          <p:cNvGrpSpPr/>
          <p:nvPr/>
        </p:nvGrpSpPr>
        <p:grpSpPr bwMode="auto">
          <a:xfrm>
            <a:off x="1703512" y="1815231"/>
            <a:ext cx="7696200" cy="4708525"/>
            <a:chOff x="197" y="972"/>
            <a:chExt cx="4848" cy="2966"/>
          </a:xfrm>
        </p:grpSpPr>
        <p:sp>
          <p:nvSpPr>
            <p:cNvPr id="111621" name="Text Box 3"/>
            <p:cNvSpPr txBox="1">
              <a:spLocks noChangeArrowheads="1"/>
            </p:cNvSpPr>
            <p:nvPr/>
          </p:nvSpPr>
          <p:spPr bwMode="auto">
            <a:xfrm>
              <a:off x="197" y="1012"/>
              <a:ext cx="129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kumimoji="1" lang="zh-CN" altLang="en-US" sz="2400" b="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sp>
          <p:nvSpPr>
            <p:cNvPr id="111623" name="Line 9"/>
            <p:cNvSpPr>
              <a:spLocks noChangeShapeType="1"/>
            </p:cNvSpPr>
            <p:nvPr/>
          </p:nvSpPr>
          <p:spPr bwMode="auto">
            <a:xfrm>
              <a:off x="2873" y="206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24" name="Text Box 10"/>
            <p:cNvSpPr txBox="1">
              <a:spLocks noChangeArrowheads="1"/>
            </p:cNvSpPr>
            <p:nvPr/>
          </p:nvSpPr>
          <p:spPr bwMode="auto">
            <a:xfrm>
              <a:off x="4325" y="1924"/>
              <a:ext cx="6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弹簧</a:t>
              </a:r>
              <a:endParaRPr kumimoji="1" lang="zh-CN" altLang="en-US" sz="2400" b="0" dirty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sp>
          <p:nvSpPr>
            <p:cNvPr id="111625" name="Line 11"/>
            <p:cNvSpPr>
              <a:spLocks noChangeShapeType="1"/>
            </p:cNvSpPr>
            <p:nvPr/>
          </p:nvSpPr>
          <p:spPr bwMode="auto">
            <a:xfrm>
              <a:off x="282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26" name="Text Box 12"/>
            <p:cNvSpPr txBox="1">
              <a:spLocks noChangeArrowheads="1"/>
            </p:cNvSpPr>
            <p:nvPr/>
          </p:nvSpPr>
          <p:spPr bwMode="auto">
            <a:xfrm>
              <a:off x="4320" y="3648"/>
              <a:ext cx="57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0">
                  <a:latin typeface="方正盛世楷书简体_粗" panose="02000000000000000000" charset="-122"/>
                  <a:ea typeface="方正盛世楷书简体_粗" panose="02000000000000000000" charset="-122"/>
                </a:rPr>
                <a:t>挂钩</a:t>
              </a:r>
              <a:endParaRPr kumimoji="1" lang="zh-CN" altLang="en-US" sz="2400" b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sp>
          <p:nvSpPr>
            <p:cNvPr id="111627" name="Line 13"/>
            <p:cNvSpPr>
              <a:spLocks noChangeShapeType="1"/>
            </p:cNvSpPr>
            <p:nvPr/>
          </p:nvSpPr>
          <p:spPr bwMode="auto">
            <a:xfrm>
              <a:off x="3067" y="1116"/>
              <a:ext cx="1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28" name="Text Box 14"/>
            <p:cNvSpPr txBox="1">
              <a:spLocks noChangeArrowheads="1"/>
            </p:cNvSpPr>
            <p:nvPr/>
          </p:nvSpPr>
          <p:spPr bwMode="auto">
            <a:xfrm>
              <a:off x="4325" y="972"/>
              <a:ext cx="72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吊环</a:t>
              </a:r>
              <a:endParaRPr kumimoji="1" lang="zh-CN" altLang="en-US" sz="2400" b="0" dirty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sp>
          <p:nvSpPr>
            <p:cNvPr id="111629" name="Line 15"/>
            <p:cNvSpPr>
              <a:spLocks noChangeShapeType="1"/>
            </p:cNvSpPr>
            <p:nvPr/>
          </p:nvSpPr>
          <p:spPr bwMode="auto">
            <a:xfrm flipH="1">
              <a:off x="1104" y="2215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30" name="Text Box 16"/>
            <p:cNvSpPr txBox="1">
              <a:spLocks noChangeArrowheads="1"/>
            </p:cNvSpPr>
            <p:nvPr/>
          </p:nvSpPr>
          <p:spPr bwMode="auto">
            <a:xfrm>
              <a:off x="560" y="2106"/>
              <a:ext cx="6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指针</a:t>
              </a:r>
              <a:endParaRPr kumimoji="1" lang="zh-CN" altLang="en-US" sz="2400" b="0" dirty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sp>
          <p:nvSpPr>
            <p:cNvPr id="111631" name="Line 17"/>
            <p:cNvSpPr>
              <a:spLocks noChangeShapeType="1"/>
            </p:cNvSpPr>
            <p:nvPr/>
          </p:nvSpPr>
          <p:spPr bwMode="auto">
            <a:xfrm flipH="1">
              <a:off x="1296" y="259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32" name="Text Box 18"/>
            <p:cNvSpPr txBox="1">
              <a:spLocks noChangeArrowheads="1"/>
            </p:cNvSpPr>
            <p:nvPr/>
          </p:nvSpPr>
          <p:spPr bwMode="auto">
            <a:xfrm>
              <a:off x="624" y="2448"/>
              <a:ext cx="52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0">
                  <a:latin typeface="方正盛世楷书简体_粗" panose="02000000000000000000" charset="-122"/>
                  <a:ea typeface="方正盛世楷书简体_粗" panose="02000000000000000000" charset="-122"/>
                </a:rPr>
                <a:t>刻度板</a:t>
              </a:r>
              <a:endParaRPr kumimoji="1" lang="zh-CN" altLang="en-US" sz="2400" b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sp>
          <p:nvSpPr>
            <p:cNvPr id="111633" name="Line 19"/>
            <p:cNvSpPr>
              <a:spLocks noChangeShapeType="1"/>
            </p:cNvSpPr>
            <p:nvPr/>
          </p:nvSpPr>
          <p:spPr bwMode="auto">
            <a:xfrm flipH="1">
              <a:off x="1248" y="297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34" name="Text Box 20"/>
            <p:cNvSpPr txBox="1">
              <a:spLocks noChangeArrowheads="1"/>
            </p:cNvSpPr>
            <p:nvPr/>
          </p:nvSpPr>
          <p:spPr bwMode="auto">
            <a:xfrm>
              <a:off x="624" y="2832"/>
              <a:ext cx="52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kumimoji="1" lang="zh-CN" altLang="zh-CN" sz="2400" b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5430" y="620688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sz="4000" dirty="0" smtClean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弹簧测力计的构造</a:t>
            </a:r>
            <a:endParaRPr kumimoji="1" lang="zh-CN" altLang="en-US" sz="4000" dirty="0" smtClean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会正确使用弹簧测力计</a:t>
            </a:r>
            <a:endParaRPr lang="zh-CN" altLang="en-US" sz="4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22000"/>
          </a:blip>
          <a:srcRect r="40606" b="13452"/>
          <a:stretch>
            <a:fillRect/>
          </a:stretch>
        </p:blipFill>
        <p:spPr bwMode="auto">
          <a:xfrm>
            <a:off x="1706245" y="610870"/>
            <a:ext cx="2343150" cy="51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984750" y="1549400"/>
            <a:ext cx="66617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使用前认清量程和分度值</a:t>
            </a:r>
            <a:endParaRPr lang="zh-CN" altLang="en-US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量程是</a:t>
            </a:r>
            <a:r>
              <a:rPr lang="zh-CN" altLang="en-US" sz="3600" u="sng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      </a:t>
            </a:r>
            <a:r>
              <a:rPr lang="en-US" alt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,</a:t>
            </a:r>
            <a:endParaRPr lang="en-US" alt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分度值</a:t>
            </a:r>
            <a:r>
              <a:rPr lang="zh-CN" altLang="en-US" sz="3600" u="sng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       </a:t>
            </a:r>
            <a:r>
              <a:rPr lang="en-US" alt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lang="en-US" alt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1265" y="5165090"/>
            <a:ext cx="75844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注意：</a:t>
            </a:r>
            <a:r>
              <a:rPr lang="zh-CN" altLang="en-US" sz="28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弹簧测力计的</a:t>
            </a:r>
            <a:r>
              <a:rPr lang="zh-CN" altLang="en-US" sz="28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示数</a:t>
            </a:r>
            <a:r>
              <a:rPr lang="en-US" altLang="zh-CN" sz="28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</a:t>
            </a:r>
            <a:r>
              <a:rPr lang="en-US" altLang="zh-CN" sz="2800" noProof="0" smtClean="0">
                <a:ln>
                  <a:noFill/>
                </a:ln>
                <a:effectLst/>
                <a:uLnTx/>
                <a:uFillTx/>
                <a:latin typeface="汉仪综艺体简" panose="02010600000101010101" charset="-122"/>
                <a:ea typeface="汉仪综艺体简" panose="02010600000101010101" charset="-122"/>
                <a:cs typeface="方正盛世楷书简体_粗" panose="02000000000000000000" charset="-122"/>
                <a:sym typeface="+mn-ea"/>
              </a:rPr>
              <a:t>= </a:t>
            </a:r>
            <a:r>
              <a:rPr lang="zh-CN" altLang="en-US" sz="28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挂钩</a:t>
            </a:r>
            <a:r>
              <a:rPr lang="zh-CN" altLang="en-US" sz="28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上受到的拉力</a:t>
            </a:r>
            <a:endParaRPr lang="zh-CN" altLang="en-US" sz="28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22000"/>
          </a:blip>
          <a:srcRect r="40606" b="13452"/>
          <a:stretch>
            <a:fillRect/>
          </a:stretch>
        </p:blipFill>
        <p:spPr bwMode="auto">
          <a:xfrm>
            <a:off x="1706245" y="610870"/>
            <a:ext cx="2343150" cy="51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984750" y="1549400"/>
            <a:ext cx="66617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测量前要使指针对准零刻度线</a:t>
            </a: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sz="36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校零</a:t>
            </a:r>
            <a:r>
              <a:rPr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22000"/>
          </a:blip>
          <a:srcRect r="40606" b="13452"/>
          <a:stretch>
            <a:fillRect/>
          </a:stretch>
        </p:blipFill>
        <p:spPr bwMode="auto">
          <a:xfrm>
            <a:off x="1706245" y="610870"/>
            <a:ext cx="2343150" cy="51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984750" y="1549400"/>
            <a:ext cx="66617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测量前要使指针对准零刻度线</a:t>
            </a:r>
            <a:r>
              <a:rPr lang="zh-CN"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sz="36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校零</a:t>
            </a:r>
            <a:r>
              <a:rPr sz="3600" noProof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sz="3600" noProof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DIAGRAM_VIRTUALLY_FRAME" val="{&quot;height&quot;:305.93110236220474,&quot;left&quot;:0,&quot;top&quot;:67.49905511811023,&quot;width&quot;:720}"/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8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演示</Application>
  <PresentationFormat>宽屏</PresentationFormat>
  <Paragraphs>100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7" baseType="lpstr">
      <vt:lpstr>Arial</vt:lpstr>
      <vt:lpstr>宋体</vt:lpstr>
      <vt:lpstr>Wingdings</vt:lpstr>
      <vt:lpstr>Wingdings</vt:lpstr>
      <vt:lpstr>方正盛世楷书简体_粗</vt:lpstr>
      <vt:lpstr>华康正颜楷体W7P</vt:lpstr>
      <vt:lpstr>汉仪颜楷W</vt:lpstr>
      <vt:lpstr>楷体_GB2312</vt:lpstr>
      <vt:lpstr>汉仪颜楷简</vt:lpstr>
      <vt:lpstr>微软雅黑</vt:lpstr>
      <vt:lpstr>Arial Unicode MS</vt:lpstr>
      <vt:lpstr>Calibri</vt:lpstr>
      <vt:lpstr>华文新魏</vt:lpstr>
      <vt:lpstr>Times New Roman</vt:lpstr>
      <vt:lpstr>黑体</vt:lpstr>
      <vt:lpstr>汉仪旗黑Y4-85简</vt:lpstr>
      <vt:lpstr>汉仪粗黑简</vt:lpstr>
      <vt:lpstr>汉仪铁线黑-65简</vt:lpstr>
      <vt:lpstr>汉仪刚艺体-35W</vt:lpstr>
      <vt:lpstr>明康欧楷</vt:lpstr>
      <vt:lpstr>华文楷体</vt:lpstr>
      <vt:lpstr>兰米楷体</vt:lpstr>
      <vt:lpstr>方正大标宋简体</vt:lpstr>
      <vt:lpstr>兰米粗楷简体</vt:lpstr>
      <vt:lpstr>汉仪综艺体简</vt:lpstr>
      <vt:lpstr>华康平剧体P W7</vt:lpstr>
      <vt:lpstr>华康行楷体 W5</vt:lpstr>
      <vt:lpstr>华文中宋</vt:lpstr>
      <vt:lpstr>仓耳章鱼小丸子体 W01</vt:lpstr>
      <vt:lpstr>华文彩云</vt:lpstr>
      <vt:lpstr>方正姚体</vt:lpstr>
      <vt:lpstr>方正大黑体_GBK</vt:lpstr>
      <vt:lpstr>方正仿宋_GB2312</vt:lpstr>
      <vt:lpstr>华文隶书</vt:lpstr>
      <vt:lpstr>Office 主题​​</vt:lpstr>
      <vt:lpstr>PowerPoint 演示文稿</vt:lpstr>
      <vt:lpstr>PowerPoint 演示文稿</vt:lpstr>
      <vt:lpstr>2.弹簧测力计的原理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159</cp:revision>
  <dcterms:created xsi:type="dcterms:W3CDTF">2019-06-19T02:08:00Z</dcterms:created>
  <dcterms:modified xsi:type="dcterms:W3CDTF">2024-02-28T12:54:46Z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1CC491DA75BE45AF8A60F3A45B5BDA7E_11</vt:lpwstr>
  </property>
</Properties>
</file>