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63" r:id="rId4"/>
    <p:sldId id="264" r:id="rId5"/>
    <p:sldId id="270" r:id="rId6"/>
    <p:sldId id="272" r:id="rId7"/>
    <p:sldId id="273" r:id="rId9"/>
    <p:sldId id="275" r:id="rId10"/>
    <p:sldId id="277" r:id="rId11"/>
    <p:sldId id="276" r:id="rId12"/>
    <p:sldId id="274" r:id="rId13"/>
    <p:sldId id="259" r:id="rId14"/>
    <p:sldId id="265" r:id="rId15"/>
    <p:sldId id="266" r:id="rId16"/>
    <p:sldId id="268" r:id="rId17"/>
    <p:sldId id="269" r:id="rId18"/>
    <p:sldId id="279" r:id="rId19"/>
    <p:sldId id="278" r:id="rId20"/>
    <p:sldId id="280" r:id="rId21"/>
    <p:sldId id="260" r:id="rId22"/>
    <p:sldId id="282" r:id="rId23"/>
    <p:sldId id="284" r:id="rId24"/>
    <p:sldId id="286" r:id="rId25"/>
    <p:sldId id="287" r:id="rId26"/>
    <p:sldId id="285" r:id="rId27"/>
    <p:sldId id="262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7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1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Notes Placeholder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A64EEE-FFD3-43B2-AB49-FCD44167AA58}" type="slidenum">
              <a:rPr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Notes Placeholder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A64EEE-FFD3-43B2-AB49-FCD44167AA58}" type="slidenum">
              <a:rPr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D6E362-50E7-461A-86E8-FF7515F53C9C}" type="slidenum">
              <a:rPr altLang="en-US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7" name="备注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FF555F-895B-4663-B022-C596C3C2167E}" type="slidenum">
              <a:rPr altLang="en-US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Notes Placeholder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5FD06C-75F9-4420-90CC-3932B38D0457}" type="slidenum">
              <a:rPr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D1F6-B464-4FF8-9DD0-3AC0118E3B59}" type="slidenum">
              <a:rPr lang="fr-BE" altLang="zh-CN"/>
            </a:fld>
            <a:endParaRPr lang="fr-BE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7" Type="http://schemas.openxmlformats.org/officeDocument/2006/relationships/image" Target="../media/image3.jpeg"/><Relationship Id="rId6" Type="http://schemas.openxmlformats.org/officeDocument/2006/relationships/tags" Target="../tags/tag66.xml"/><Relationship Id="rId5" Type="http://schemas.openxmlformats.org/officeDocument/2006/relationships/image" Target="../media/image2.jpeg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16.jpeg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tags" Target="../tags/tag90.xml"/><Relationship Id="rId5" Type="http://schemas.openxmlformats.org/officeDocument/2006/relationships/image" Target="../media/image18.jpe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17.png"/><Relationship Id="rId1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../media/image22.png"/><Relationship Id="rId7" Type="http://schemas.openxmlformats.org/officeDocument/2006/relationships/tags" Target="../tags/tag95.xml"/><Relationship Id="rId6" Type="http://schemas.openxmlformats.org/officeDocument/2006/relationships/image" Target="../media/image21.jpeg"/><Relationship Id="rId5" Type="http://schemas.openxmlformats.org/officeDocument/2006/relationships/tags" Target="../tags/tag94.xml"/><Relationship Id="rId4" Type="http://schemas.openxmlformats.org/officeDocument/2006/relationships/image" Target="../media/image20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23.png"/><Relationship Id="rId1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3.xml"/><Relationship Id="rId7" Type="http://schemas.openxmlformats.org/officeDocument/2006/relationships/image" Target="../media/image26.png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25.png"/><Relationship Id="rId3" Type="http://schemas.openxmlformats.org/officeDocument/2006/relationships/tags" Target="../tags/tag100.xml"/><Relationship Id="rId2" Type="http://schemas.openxmlformats.org/officeDocument/2006/relationships/image" Target="../media/image24.png"/><Relationship Id="rId1" Type="http://schemas.openxmlformats.org/officeDocument/2006/relationships/tags" Target="../tags/tag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1.xml"/><Relationship Id="rId7" Type="http://schemas.openxmlformats.org/officeDocument/2006/relationships/image" Target="../media/image26.png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../media/image25.png"/><Relationship Id="rId3" Type="http://schemas.openxmlformats.org/officeDocument/2006/relationships/tags" Target="../tags/tag108.xml"/><Relationship Id="rId2" Type="http://schemas.openxmlformats.org/officeDocument/2006/relationships/image" Target="../media/image24.png"/><Relationship Id="rId1" Type="http://schemas.openxmlformats.org/officeDocument/2006/relationships/tags" Target="../tags/tag10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" Type="http://schemas.openxmlformats.org/officeDocument/2006/relationships/image" Target="../media/image29.jpeg"/><Relationship Id="rId1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hyperlink" Target="../../&#26700;&#38754;/&#23548;&#20307;&#12289;&#32477;&#32536;&#20307;(&#38085;&#31508;&#33455;).rmvb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19735" y="1323340"/>
            <a:ext cx="113728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5.4 认识物质的一些物理属性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79886" y="4387428"/>
            <a:ext cx="2761480" cy="247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67518" y="4494104"/>
            <a:ext cx="2988056" cy="226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32214" y="4405945"/>
            <a:ext cx="2443635" cy="244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rot="10800000" flipH="1">
            <a:off x="6011863" y="1335088"/>
            <a:ext cx="0" cy="3783012"/>
          </a:xfrm>
          <a:prstGeom prst="line">
            <a:avLst/>
          </a:prstGeom>
          <a:noFill/>
          <a:ln w="25400" cap="flat">
            <a:solidFill>
              <a:srgbClr val="3B3833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217678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345">
              <a:latin typeface="+mn-lt"/>
              <a:ea typeface="+mn-ea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639503" y="5122545"/>
            <a:ext cx="1390650" cy="1390650"/>
          </a:xfrm>
          <a:prstGeom prst="ellipse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National First Font"/>
                <a:sym typeface="National First Font"/>
              </a:rPr>
              <a:t>导体</a:t>
            </a:r>
            <a:endParaRPr lang="zh-CN" altLang="en-US" sz="2400">
              <a:solidFill>
                <a:srgbClr val="FFFFFF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National First Font"/>
              <a:sym typeface="National First Font"/>
            </a:endParaRPr>
          </a:p>
        </p:txBody>
      </p:sp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83275" flipV="1">
            <a:off x="2605723" y="5161915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0"/>
          <p:cNvSpPr txBox="1"/>
          <p:nvPr/>
        </p:nvSpPr>
        <p:spPr>
          <a:xfrm>
            <a:off x="1450658" y="450533"/>
            <a:ext cx="5592762" cy="8845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5745" noProof="1">
                <a:latin typeface="方正盛世楷书简体_粗" panose="02000000000000000000" charset="-122"/>
                <a:ea typeface="方正盛世楷书简体_粗" panose="02000000000000000000" charset="-122"/>
              </a:rPr>
              <a:t>物质的导电性</a:t>
            </a:r>
            <a:endParaRPr lang="zh-CN" altLang="en-US" sz="5745" noProof="1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37893" name="Oval 16"/>
          <p:cNvSpPr>
            <a:spLocks noChangeArrowheads="1"/>
          </p:cNvSpPr>
          <p:nvPr/>
        </p:nvSpPr>
        <p:spPr bwMode="auto">
          <a:xfrm>
            <a:off x="8213725" y="5243513"/>
            <a:ext cx="1390650" cy="1390650"/>
          </a:xfrm>
          <a:prstGeom prst="ellipse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National First Font"/>
                <a:sym typeface="National First Font"/>
              </a:rPr>
              <a:t>绝缘体</a:t>
            </a:r>
            <a:endParaRPr lang="zh-CN" altLang="en-US" sz="2400">
              <a:solidFill>
                <a:srgbClr val="FFFFFF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National First Font"/>
              <a:sym typeface="National First Font"/>
            </a:endParaRPr>
          </a:p>
        </p:txBody>
      </p:sp>
      <p:pic>
        <p:nvPicPr>
          <p:cNvPr id="37894" name="Picture 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62451">
            <a:off x="9845675" y="4983163"/>
            <a:ext cx="787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9" name="TextBox 1"/>
          <p:cNvSpPr txBox="1">
            <a:spLocks noChangeArrowheads="1"/>
          </p:cNvSpPr>
          <p:nvPr/>
        </p:nvSpPr>
        <p:spPr bwMode="auto">
          <a:xfrm>
            <a:off x="7043420" y="3235960"/>
            <a:ext cx="17640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纯水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57" name="TextBox 12"/>
          <p:cNvSpPr txBox="1">
            <a:spLocks noChangeArrowheads="1"/>
          </p:cNvSpPr>
          <p:nvPr/>
        </p:nvSpPr>
        <p:spPr bwMode="auto">
          <a:xfrm>
            <a:off x="3198495" y="1868805"/>
            <a:ext cx="18465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铅笔芯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55" name="TextBox 37"/>
          <p:cNvSpPr txBox="1">
            <a:spLocks noChangeArrowheads="1"/>
          </p:cNvSpPr>
          <p:nvPr/>
        </p:nvSpPr>
        <p:spPr bwMode="auto">
          <a:xfrm>
            <a:off x="9124950" y="2105025"/>
            <a:ext cx="1444625" cy="5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>
                <a:latin typeface="方正盛世楷书简体_粗" panose="02000000000000000000" charset="-122"/>
                <a:ea typeface="方正盛世楷书简体_粗" panose="02000000000000000000" charset="-122"/>
              </a:rPr>
              <a:t>木筷</a:t>
            </a:r>
            <a:endParaRPr lang="zh-CN" altLang="en-US" sz="33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53" name="TextBox 21"/>
          <p:cNvSpPr txBox="1">
            <a:spLocks noChangeArrowheads="1"/>
          </p:cNvSpPr>
          <p:nvPr/>
        </p:nvSpPr>
        <p:spPr bwMode="auto">
          <a:xfrm>
            <a:off x="7175500" y="2105025"/>
            <a:ext cx="14433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吸管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51" name="TextBox 34"/>
          <p:cNvSpPr txBox="1">
            <a:spLocks noChangeArrowheads="1"/>
          </p:cNvSpPr>
          <p:nvPr/>
        </p:nvSpPr>
        <p:spPr bwMode="auto">
          <a:xfrm>
            <a:off x="9163685" y="3225800"/>
            <a:ext cx="14439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糖水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49" name="TextBox 37"/>
          <p:cNvSpPr txBox="1">
            <a:spLocks noChangeArrowheads="1"/>
          </p:cNvSpPr>
          <p:nvPr/>
        </p:nvSpPr>
        <p:spPr bwMode="auto">
          <a:xfrm>
            <a:off x="7609840" y="4137025"/>
            <a:ext cx="17075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橡皮擦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47" name="TextBox 15"/>
          <p:cNvSpPr txBox="1">
            <a:spLocks noChangeArrowheads="1"/>
          </p:cNvSpPr>
          <p:nvPr/>
        </p:nvSpPr>
        <p:spPr bwMode="auto">
          <a:xfrm>
            <a:off x="4473575" y="2964180"/>
            <a:ext cx="14433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盐水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45" name="TextBox 18"/>
          <p:cNvSpPr txBox="1">
            <a:spLocks noChangeArrowheads="1"/>
          </p:cNvSpPr>
          <p:nvPr/>
        </p:nvSpPr>
        <p:spPr bwMode="auto">
          <a:xfrm>
            <a:off x="2277110" y="2924175"/>
            <a:ext cx="14439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铜线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43" name="TextBox 12"/>
          <p:cNvSpPr txBox="1">
            <a:spLocks noChangeArrowheads="1"/>
          </p:cNvSpPr>
          <p:nvPr/>
        </p:nvSpPr>
        <p:spPr bwMode="auto">
          <a:xfrm>
            <a:off x="2270125" y="4137025"/>
            <a:ext cx="18465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大地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56341" name="TextBox 18"/>
          <p:cNvSpPr txBox="1">
            <a:spLocks noChangeArrowheads="1"/>
          </p:cNvSpPr>
          <p:nvPr/>
        </p:nvSpPr>
        <p:spPr bwMode="auto">
          <a:xfrm>
            <a:off x="4164965" y="4137025"/>
            <a:ext cx="14439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人体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2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6" grpId="1" bldLvl="0" animBg="1"/>
      <p:bldP spid="37893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实验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探究物质的导热性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40790" y="2450465"/>
            <a:ext cx="98742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实验器材：烧杯、开水、金属汤匙、木筷子等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实验方法：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7420" y="1179195"/>
            <a:ext cx="98742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现象：金属汤匙烫手、木筷子不烫手。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物理学中，把容易导热的物体叫做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热的良导体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，不容易导热的物体叫做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热的不良导体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0113" y="1341438"/>
            <a:ext cx="2095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7" y="1617663"/>
            <a:ext cx="2111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0"/>
          <p:cNvSpPr txBox="1"/>
          <p:nvPr/>
        </p:nvSpPr>
        <p:spPr>
          <a:xfrm>
            <a:off x="1065530" y="275590"/>
            <a:ext cx="9890125" cy="12306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atin typeface="方正盛世楷书简体_粗" panose="02000000000000000000" charset="-122"/>
                <a:ea typeface="方正盛世楷书简体_粗" panose="02000000000000000000" charset="-122"/>
              </a:rPr>
              <a:t>辨一辨：哪些是热的良导体，哪些热的不良导体？</a:t>
            </a:r>
            <a:endParaRPr lang="zh-CN" altLang="en-US" sz="4000" noProof="1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5365" name="图片 22" descr="8ff564422b426f05887a4430a45f_1575_1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950" y="1505903"/>
            <a:ext cx="2052638" cy="1847850"/>
          </a:xfrm>
          <a:prstGeom prst="rect">
            <a:avLst/>
          </a:prstGeom>
          <a:noFill/>
          <a:ln w="952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109788" y="3457258"/>
            <a:ext cx="20828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棉衣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5367" name="TextBox 16"/>
          <p:cNvSpPr txBox="1">
            <a:spLocks noChangeArrowheads="1"/>
          </p:cNvSpPr>
          <p:nvPr/>
        </p:nvSpPr>
        <p:spPr bwMode="auto">
          <a:xfrm>
            <a:off x="5103813" y="3457258"/>
            <a:ext cx="151288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杯垫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3297238" y="6145213"/>
            <a:ext cx="208121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锅体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8193088" y="3457258"/>
            <a:ext cx="226853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烘焙手套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7051993" y="6054090"/>
            <a:ext cx="20828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油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186" y="1596781"/>
            <a:ext cx="1682923" cy="168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2" name="图片 14347" descr="5451374_171025208130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88" t="-4996" r="-21680" b="-5579"/>
          <a:stretch>
            <a:fillRect/>
          </a:stretch>
        </p:blipFill>
        <p:spPr bwMode="auto">
          <a:xfrm>
            <a:off x="2833688" y="3920490"/>
            <a:ext cx="28130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29" descr="t01c542c5dbcc9463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880" y="1596708"/>
            <a:ext cx="17891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470" y="4174490"/>
            <a:ext cx="1774190" cy="17741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25525" y="614680"/>
            <a:ext cx="987425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结论：</a:t>
            </a:r>
            <a:endParaRPr lang="zh-CN" altLang="en-US" sz="480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、金属都是热的良导体，瓷、纸、玻璃、木头、皮革、塑料、羊毛、羽毛、棉花、石棉等都是热的不良导体；</a:t>
            </a:r>
            <a:endParaRPr lang="zh-CN" altLang="en-US" sz="36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、液体除了水银，其他都是热的不良导体；</a:t>
            </a:r>
            <a:endParaRPr lang="zh-CN" altLang="en-US" sz="36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、气体比液体更不容易导热。</a:t>
            </a:r>
            <a:endParaRPr lang="zh-CN" altLang="en-US" sz="36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36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3375"/>
          <a:stretch>
            <a:fillRect/>
          </a:stretch>
        </p:blipFill>
        <p:spPr>
          <a:xfrm>
            <a:off x="4639810" y="1548782"/>
            <a:ext cx="6384426" cy="4148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4037" name="TextBox 10"/>
          <p:cNvSpPr txBox="1"/>
          <p:nvPr>
            <p:custDataLst>
              <p:tags r:id="rId3"/>
            </p:custDataLst>
          </p:nvPr>
        </p:nvSpPr>
        <p:spPr>
          <a:xfrm>
            <a:off x="1647190" y="849630"/>
            <a:ext cx="5592763" cy="8842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5745" b="1" noProof="1">
                <a:latin typeface="微软雅黑" panose="020B0503020204020204" charset="-122"/>
                <a:ea typeface="微软雅黑" panose="020B0503020204020204" charset="-122"/>
              </a:rPr>
              <a:t>找一找</a:t>
            </a:r>
            <a:endParaRPr lang="en-US" altLang="zh-CN" sz="5745" b="1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物质的磁性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903605" y="420158"/>
            <a:ext cx="10617200" cy="24917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50000"/>
              </a:lnSpc>
            </a:pPr>
            <a:r>
              <a:rPr lang="zh-CN" sz="4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什么是磁性？</a:t>
            </a:r>
            <a:endParaRPr lang="zh-CN" sz="48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sz="2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具有吸引</a:t>
            </a: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铁、钴、镍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等物质的性质叫磁性</a:t>
            </a: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1585" y="3180080"/>
            <a:ext cx="3919220" cy="292417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712200" y="6386195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方正盛世楷书简体_粗" panose="02000000000000000000" charset="-122"/>
                <a:ea typeface="方正盛世楷书简体_粗" panose="02000000000000000000" charset="-122"/>
              </a:rPr>
              <a:t>电磁起重机</a:t>
            </a:r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" name="图片 101" descr="C:/Users/asus/Desktop/db07b924243c4881d7329dea115bf205.jpegdb07b924243c4881d7329dea115bf205"/>
          <p:cNvPicPr/>
          <p:nvPr>
            <p:custDataLst>
              <p:tags r:id="rId4"/>
            </p:custDataLst>
          </p:nvPr>
        </p:nvPicPr>
        <p:blipFill>
          <a:blip r:embed="rId5"/>
          <a:srcRect l="1910" r="1910"/>
          <a:stretch>
            <a:fillRect/>
          </a:stretch>
        </p:blipFill>
        <p:spPr>
          <a:xfrm>
            <a:off x="4065905" y="3429000"/>
            <a:ext cx="3338830" cy="2642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124450" y="6171565"/>
            <a:ext cx="16579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磁铁矿石</a:t>
            </a:r>
            <a:endParaRPr lang="zh-CN" altLang="en-US" sz="2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0" y="3550920"/>
            <a:ext cx="3599180" cy="2620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200150" y="667385"/>
            <a:ext cx="8810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磁性</a:t>
            </a: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的应用</a:t>
            </a:r>
            <a:r>
              <a:rPr lang="en-US" alt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指明方向</a:t>
            </a:r>
            <a:endParaRPr lang="zh-CN" altLang="en-US" sz="44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4165" y="5678805"/>
            <a:ext cx="11099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司南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（战国）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指南鱼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（魏晋南北朝）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罗盘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（唐朝）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905" y="2451100"/>
            <a:ext cx="3682365" cy="2842260"/>
          </a:xfrm>
          <a:prstGeom prst="rect">
            <a:avLst/>
          </a:prstGeom>
        </p:spPr>
      </p:pic>
      <p:pic>
        <p:nvPicPr>
          <p:cNvPr id="5" name="https://photo-static-api.fotomore.com/creative/vcg/400/version23/VCG41183273082.jpg?uid=386&amp;timestamp=1701908557&amp;sign=6908d826ecc983f1054bb5c6071ea25f" descr="templates\picture_hover\&amp;pky170_sjzg_VCG41183273082&amp;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4889"/>
          <a:stretch>
            <a:fillRect/>
          </a:stretch>
        </p:blipFill>
        <p:spPr>
          <a:xfrm>
            <a:off x="8246745" y="2049145"/>
            <a:ext cx="2667635" cy="3007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15460" y="2541905"/>
            <a:ext cx="3076575" cy="25146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7609" t="32398" r="35625" b="-1805"/>
          <a:stretch>
            <a:fillRect/>
          </a:stretch>
        </p:blipFill>
        <p:spPr>
          <a:xfrm>
            <a:off x="886460" y="1194435"/>
            <a:ext cx="4482465" cy="475996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935980" y="1649730"/>
            <a:ext cx="59512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不同液体会分层，这说明这些液体的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哪种属性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不同？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200150" y="667385"/>
            <a:ext cx="8810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磁性</a:t>
            </a: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的应用</a:t>
            </a:r>
            <a:r>
              <a:rPr lang="en-US" alt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磁悬浮列车</a:t>
            </a:r>
            <a:endParaRPr lang="zh-CN" altLang="en-US" sz="44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80" y="1925955"/>
            <a:ext cx="5715000" cy="3800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1002030" y="1362075"/>
            <a:ext cx="101879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1.“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勾践剑和夫差矛” 是由 青铜和锡等合金 组成，主要利用它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_________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的属性。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17" name="图片 16" descr="资源 10@4x-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物质的硬度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1851" b="10335"/>
          <a:stretch>
            <a:fillRect/>
          </a:stretch>
        </p:blipFill>
        <p:spPr>
          <a:xfrm>
            <a:off x="307975" y="1945640"/>
            <a:ext cx="5384800" cy="339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8750"/>
          <a:stretch>
            <a:fillRect/>
          </a:stretch>
        </p:blipFill>
        <p:spPr>
          <a:xfrm>
            <a:off x="6301105" y="1214120"/>
            <a:ext cx="5004435" cy="4066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5530" y="5577840"/>
            <a:ext cx="107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玻璃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98535" y="5447030"/>
            <a:ext cx="107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玻璃</a:t>
            </a:r>
            <a:r>
              <a:rPr lang="en-US" altLang="zh-CN"/>
              <a:t> </a:t>
            </a:r>
            <a:r>
              <a:rPr lang="zh-CN" altLang="en-US"/>
              <a:t>刀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1919288" y="1347470"/>
            <a:ext cx="8424862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现有铁、铜、木块、橡胶、纸张、食用油、锗等物质，请你按照导电性能将它们分类填写在下表中。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23555" name="组合 23554"/>
          <p:cNvGrpSpPr/>
          <p:nvPr/>
        </p:nvGrpSpPr>
        <p:grpSpPr>
          <a:xfrm>
            <a:off x="1890713" y="3573463"/>
            <a:ext cx="8382000" cy="2286000"/>
            <a:chOff x="0" y="0"/>
            <a:chExt cx="5280" cy="1440"/>
          </a:xfrm>
        </p:grpSpPr>
        <p:sp>
          <p:nvSpPr>
            <p:cNvPr id="23556" name="矩形 23555"/>
            <p:cNvSpPr/>
            <p:nvPr/>
          </p:nvSpPr>
          <p:spPr>
            <a:xfrm>
              <a:off x="0" y="0"/>
              <a:ext cx="5280" cy="144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7" name="直接连接符 23556"/>
            <p:cNvSpPr/>
            <p:nvPr/>
          </p:nvSpPr>
          <p:spPr>
            <a:xfrm>
              <a:off x="0" y="528"/>
              <a:ext cx="5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58" name="直接连接符 23557"/>
            <p:cNvSpPr/>
            <p:nvPr/>
          </p:nvSpPr>
          <p:spPr>
            <a:xfrm>
              <a:off x="0" y="1008"/>
              <a:ext cx="5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59" name="直接连接符 23558"/>
            <p:cNvSpPr/>
            <p:nvPr/>
          </p:nvSpPr>
          <p:spPr>
            <a:xfrm>
              <a:off x="960" y="0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560" name="矩形 23559"/>
          <p:cNvSpPr/>
          <p:nvPr/>
        </p:nvSpPr>
        <p:spPr>
          <a:xfrm>
            <a:off x="1992313" y="3789363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　体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1" name="矩形 23560"/>
          <p:cNvSpPr/>
          <p:nvPr/>
        </p:nvSpPr>
        <p:spPr>
          <a:xfrm>
            <a:off x="1992313" y="5229225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半导体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2" name="矩形 23561"/>
          <p:cNvSpPr/>
          <p:nvPr/>
        </p:nvSpPr>
        <p:spPr>
          <a:xfrm>
            <a:off x="1992313" y="45085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绝缘体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 descr="资源 10@4x-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</p:spTree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699895" y="1877060"/>
            <a:ext cx="9291955" cy="1880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物质具有的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属性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除了密度外，还有哪些属性可以帮助我们鉴别物质？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实验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探究物质的导电性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6">
            <a:hlinkClick r:id="rId1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01303" y="2984818"/>
            <a:ext cx="5334000" cy="263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57885" y="563245"/>
            <a:ext cx="10048240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</a:rPr>
              <a:t>实验</a:t>
            </a:r>
            <a:r>
              <a:rPr lang="en-US" altLang="zh-CN" sz="4000"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</a:rPr>
              <a:t>：将</a:t>
            </a:r>
            <a:r>
              <a:rPr lang="zh-CN" altLang="en-US" sz="4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被测物体</a:t>
            </a:r>
            <a:r>
              <a:rPr lang="zh-CN" altLang="en-US" sz="40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（铅笔芯，木棍）</a:t>
            </a: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</a:rPr>
              <a:t>接入电路中的两个接头处，观察灯泡是否发光。</a:t>
            </a:r>
            <a:endParaRPr lang="zh-CN" altLang="en-US" sz="40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808663" y="4365625"/>
            <a:ext cx="1460500" cy="1252538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6450" noProof="1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16330" y="741680"/>
            <a:ext cx="10266680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</a:rPr>
              <a:t>实验</a:t>
            </a:r>
            <a:r>
              <a:rPr lang="en-US" altLang="zh-CN" sz="4000"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</a:rPr>
              <a:t>：将</a:t>
            </a:r>
            <a:r>
              <a:rPr lang="zh-CN" altLang="en-US" sz="4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被测液体</a:t>
            </a: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（纯水、糖水、盐水）</a:t>
            </a:r>
            <a:endParaRPr lang="zh-CN" altLang="en-US" sz="400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latin typeface="方正盛世楷书简体_粗" panose="02000000000000000000" charset="-122"/>
                <a:ea typeface="方正盛世楷书简体_粗" panose="02000000000000000000" charset="-122"/>
              </a:rPr>
              <a:t>接入电路中的两个接头处，观察灯泡是否发光。</a:t>
            </a:r>
            <a:endParaRPr lang="zh-CN" altLang="en-US" sz="40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655" y="2788285"/>
            <a:ext cx="8368665" cy="37928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47690" y="5061585"/>
            <a:ext cx="69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C0C0C0"/>
                </a:highlight>
              </a:rPr>
              <a:t>白糖</a:t>
            </a:r>
            <a:endParaRPr lang="zh-CN" altLang="en-US">
              <a:highlight>
                <a:srgbClr val="C0C0C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372985" y="5061585"/>
            <a:ext cx="69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C0C0C0"/>
                </a:highlight>
              </a:rPr>
              <a:t>盐</a:t>
            </a:r>
            <a:endParaRPr lang="zh-CN" altLang="en-US">
              <a:highlight>
                <a:srgbClr val="C0C0C0"/>
              </a:highlight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648075" y="5257800"/>
            <a:ext cx="69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C0C0C0"/>
                </a:highlight>
              </a:rPr>
              <a:t>盐</a:t>
            </a:r>
            <a:endParaRPr lang="zh-CN" altLang="en-US">
              <a:highlight>
                <a:srgbClr val="C0C0C0"/>
              </a:highligh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7420" y="1179195"/>
            <a:ext cx="987425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现象：接入铅笔芯，盐水，灯发光，容易导电，木筷子，纯水，糖水灯不发光，不容易导电。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物理学中，把容易导电的物体叫做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导体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，不容易导电的物体叫做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绝缘体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 noChangeArrowheads="1"/>
          </p:cNvSpPr>
          <p:nvPr>
            <p:ph type="title"/>
          </p:nvPr>
        </p:nvSpPr>
        <p:spPr>
          <a:xfrm>
            <a:off x="1774825" y="138747"/>
            <a:ext cx="10972800" cy="1143001"/>
          </a:xfrm>
        </p:spPr>
        <p:txBody>
          <a:bodyPr lIns="108854" tIns="54426" rIns="108854" bIns="54426"/>
          <a:lstStyle/>
          <a:p>
            <a:pPr algn="l" eaLnBrk="1" hangingPunct="1"/>
            <a:r>
              <a:rPr lang="zh-CN" altLang="en-US" sz="4800" b="1"/>
              <a:t>生活应急箱</a:t>
            </a:r>
            <a:endParaRPr lang="zh-CN" altLang="en-US" sz="4800" b="1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4825" y="1770063"/>
            <a:ext cx="3816350" cy="3851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24930" y="2092325"/>
          <a:ext cx="5229225" cy="3448050"/>
        </p:xfrm>
        <a:graphic>
          <a:graphicData uri="http://schemas.openxmlformats.org/drawingml/2006/table">
            <a:tbl>
              <a:tblPr/>
              <a:tblGrid>
                <a:gridCol w="5229225"/>
              </a:tblGrid>
              <a:tr h="3448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4000">
                          <a:latin typeface="方正盛世楷书简体_粗" panose="02000000000000000000" charset="-122"/>
                          <a:ea typeface="方正盛世楷书简体_粗" panose="02000000000000000000" charset="-122"/>
                          <a:sym typeface="+mn-ea"/>
                        </a:rPr>
                        <a:t>湿手上有盐分，盐分溶液能够导电，易发生触电事故。</a:t>
                      </a:r>
                      <a:endParaRPr lang="zh-CN" altLang="en-US" sz="4000" b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  <a:p>
                      <a:endParaRPr lang="zh-CN" altLang="en-US" sz="4000" b="1"/>
                    </a:p>
                  </a:txBody>
                  <a:tcPr marL="45711" marR="45711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59896" y="1766783"/>
            <a:ext cx="2761480" cy="247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10"/>
          <p:cNvSpPr txBox="1">
            <a:spLocks noGrp="1"/>
          </p:cNvSpPr>
          <p:nvPr>
            <p:ph type="title"/>
          </p:nvPr>
        </p:nvSpPr>
        <p:spPr>
          <a:xfrm>
            <a:off x="1344613" y="519589"/>
            <a:ext cx="10972800" cy="738505"/>
          </a:xfrm>
        </p:spPr>
        <p:txBody>
          <a:bodyPr lIns="0" tIns="0" rIns="0" bIns="0" rtlCol="0">
            <a:spAutoFit/>
          </a:bodyPr>
          <a:lstStyle/>
          <a:p>
            <a:pPr algn="l" defTabSz="2176780" eaLnBrk="1" fontAlgn="auto" hangingPunct="1">
              <a:spcAft>
                <a:spcPct val="0"/>
              </a:spcAft>
              <a:defRPr/>
            </a:pPr>
            <a:r>
              <a:rPr lang="zh-CN" altLang="en-US" sz="4800" b="0">
                <a:latin typeface="方正盛世楷书简体_粗" panose="02000000000000000000" charset="-122"/>
                <a:ea typeface="方正盛世楷书简体_粗" panose="02000000000000000000" charset="-122"/>
              </a:rPr>
              <a:t>我们身边应用</a:t>
            </a:r>
            <a:endParaRPr lang="zh-CN" altLang="en-US" sz="4800" b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873459"/>
            <a:ext cx="2988056" cy="226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785300"/>
            <a:ext cx="2443635" cy="244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10"/>
          <p:cNvSpPr txBox="1"/>
          <p:nvPr/>
        </p:nvSpPr>
        <p:spPr>
          <a:xfrm>
            <a:off x="2748280" y="5100003"/>
            <a:ext cx="2087245" cy="55372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algn="ctr" defTabSz="2176780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ct val="0"/>
              </a:spcAft>
              <a:defRPr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绝缘手套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6238875" y="5248593"/>
            <a:ext cx="1044575" cy="55372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algn="ctr" defTabSz="2176780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ct val="0"/>
              </a:spcAft>
              <a:defRPr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插头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75675" y="5166043"/>
            <a:ext cx="2197100" cy="55372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algn="ctr" defTabSz="2176780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ct val="0"/>
              </a:spcAft>
              <a:defRPr/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闸刀开关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TABLE_ENDDRAG_ORIGIN_RECT" val="411*164"/>
  <p:tag name="TABLE_ENDDRAG_RECT" val="520*235*411*164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WPS 演示</Application>
  <PresentationFormat>宽屏</PresentationFormat>
  <Paragraphs>133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方正盛世楷书简体_粗</vt:lpstr>
      <vt:lpstr>汉仪颜楷简</vt:lpstr>
      <vt:lpstr>汉仪颜楷W</vt:lpstr>
      <vt:lpstr>楷体_GB2312</vt:lpstr>
      <vt:lpstr>National First Font</vt:lpstr>
      <vt:lpstr>Segoe Print</vt:lpstr>
      <vt:lpstr>微软雅黑</vt:lpstr>
      <vt:lpstr>Arial Unicode MS</vt:lpstr>
      <vt:lpstr>Calibri</vt:lpstr>
      <vt:lpstr>华康正颜楷体W7P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生活应急箱</vt:lpstr>
      <vt:lpstr>我们身边应用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162</cp:revision>
  <dcterms:created xsi:type="dcterms:W3CDTF">2019-06-19T02:08:00Z</dcterms:created>
  <dcterms:modified xsi:type="dcterms:W3CDTF">2023-12-20T12:57:12Z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FFF8B00C18CC4C42BCA601E9F462C272_12</vt:lpwstr>
  </property>
</Properties>
</file>