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tiff" ContentType="image/tiff"/>
  <Default Extension="wmf" ContentType="image/x-wmf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6" r:id="rId6"/>
    <p:sldId id="267" r:id="rId7"/>
    <p:sldId id="268" r:id="rId8"/>
    <p:sldId id="260" r:id="rId9"/>
    <p:sldId id="275" r:id="rId10"/>
    <p:sldId id="271" r:id="rId11"/>
    <p:sldId id="276" r:id="rId12"/>
    <p:sldId id="281" r:id="rId13"/>
    <p:sldId id="283" r:id="rId14"/>
    <p:sldId id="278" r:id="rId15"/>
    <p:sldId id="277" r:id="rId16"/>
    <p:sldId id="279" r:id="rId17"/>
    <p:sldId id="280" r:id="rId18"/>
    <p:sldId id="272" r:id="rId19"/>
    <p:sldId id="284" r:id="rId20"/>
    <p:sldId id="286" r:id="rId21"/>
    <p:sldId id="285" r:id="rId22"/>
    <p:sldId id="287" r:id="rId23"/>
    <p:sldId id="288" r:id="rId24"/>
    <p:sldId id="289" r:id="rId25"/>
    <p:sldId id="282" r:id="rId26"/>
    <p:sldId id="299" r:id="rId27"/>
    <p:sldId id="274" r:id="rId28"/>
    <p:sldId id="300" r:id="rId29"/>
    <p:sldId id="301" r:id="rId30"/>
    <p:sldId id="262" r:id="rId31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0C0C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58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gs" Target="tags/tag147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7" Type="http://schemas.openxmlformats.org/officeDocument/2006/relationships/image" Target="../media/image10.wmf"/><Relationship Id="rId6" Type="http://schemas.openxmlformats.org/officeDocument/2006/relationships/image" Target="../media/image9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3" Type="http://schemas.openxmlformats.org/officeDocument/2006/relationships/image" Target="../media/image1.tiff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8" Type="http://schemas.openxmlformats.org/officeDocument/2006/relationships/tags" Target="../tags/tag83.xml"/><Relationship Id="rId7" Type="http://schemas.openxmlformats.org/officeDocument/2006/relationships/image" Target="../media/image7.wmf"/><Relationship Id="rId6" Type="http://schemas.openxmlformats.org/officeDocument/2006/relationships/tags" Target="../tags/tag82.xml"/><Relationship Id="rId5" Type="http://schemas.openxmlformats.org/officeDocument/2006/relationships/image" Target="../media/image6.wmf"/><Relationship Id="rId4" Type="http://schemas.openxmlformats.org/officeDocument/2006/relationships/tags" Target="../tags/tag81.xml"/><Relationship Id="rId3" Type="http://schemas.openxmlformats.org/officeDocument/2006/relationships/image" Target="../media/image5.wmf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80.xml"/><Relationship Id="rId19" Type="http://schemas.openxmlformats.org/officeDocument/2006/relationships/tags" Target="../tags/tag91.xml"/><Relationship Id="rId18" Type="http://schemas.openxmlformats.org/officeDocument/2006/relationships/tags" Target="../tags/tag90.xml"/><Relationship Id="rId17" Type="http://schemas.openxmlformats.org/officeDocument/2006/relationships/tags" Target="../tags/tag89.xml"/><Relationship Id="rId16" Type="http://schemas.openxmlformats.org/officeDocument/2006/relationships/tags" Target="../tags/tag88.xml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image" Target="../media/image10.wmf"/><Relationship Id="rId12" Type="http://schemas.openxmlformats.org/officeDocument/2006/relationships/tags" Target="../tags/tag85.xml"/><Relationship Id="rId11" Type="http://schemas.openxmlformats.org/officeDocument/2006/relationships/image" Target="../media/image9.wmf"/><Relationship Id="rId10" Type="http://schemas.openxmlformats.org/officeDocument/2006/relationships/tags" Target="../tags/tag84.xml"/><Relationship Id="rId1" Type="http://schemas.openxmlformats.org/officeDocument/2006/relationships/tags" Target="../tags/tag7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4.xml"/><Relationship Id="rId2" Type="http://schemas.openxmlformats.org/officeDocument/2006/relationships/image" Target="../media/image1.tiff"/><Relationship Id="rId1" Type="http://schemas.openxmlformats.org/officeDocument/2006/relationships/tags" Target="../tags/tag9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2" Type="http://schemas.openxmlformats.org/officeDocument/2006/relationships/image" Target="../media/image11.png"/><Relationship Id="rId1" Type="http://schemas.openxmlformats.org/officeDocument/2006/relationships/tags" Target="../tags/tag95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image" Target="../media/image4.jpeg"/><Relationship Id="rId6" Type="http://schemas.openxmlformats.org/officeDocument/2006/relationships/tags" Target="../tags/tag101.xml"/><Relationship Id="rId5" Type="http://schemas.openxmlformats.org/officeDocument/2006/relationships/image" Target="../media/image3.png"/><Relationship Id="rId4" Type="http://schemas.openxmlformats.org/officeDocument/2006/relationships/tags" Target="../tags/tag100.xml"/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2" Type="http://schemas.openxmlformats.org/officeDocument/2006/relationships/slideLayout" Target="../slideLayouts/slideLayout7.xml"/><Relationship Id="rId11" Type="http://schemas.openxmlformats.org/officeDocument/2006/relationships/tags" Target="../tags/tag104.xml"/><Relationship Id="rId10" Type="http://schemas.openxmlformats.org/officeDocument/2006/relationships/image" Target="../media/image12.jpeg"/><Relationship Id="rId1" Type="http://schemas.openxmlformats.org/officeDocument/2006/relationships/tags" Target="../tags/tag9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6.xml"/><Relationship Id="rId1" Type="http://schemas.openxmlformats.org/officeDocument/2006/relationships/tags" Target="../tags/tag10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11.xml"/><Relationship Id="rId8" Type="http://schemas.openxmlformats.org/officeDocument/2006/relationships/image" Target="../media/image14.wmf"/><Relationship Id="rId7" Type="http://schemas.openxmlformats.org/officeDocument/2006/relationships/oleObject" Target="../embeddings/oleObject2.bin"/><Relationship Id="rId6" Type="http://schemas.openxmlformats.org/officeDocument/2006/relationships/tags" Target="../tags/tag110.x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33" Type="http://schemas.openxmlformats.org/officeDocument/2006/relationships/vmlDrawing" Target="../drawings/vmlDrawing1.vml"/><Relationship Id="rId32" Type="http://schemas.openxmlformats.org/officeDocument/2006/relationships/slideLayout" Target="../slideLayouts/slideLayout7.xml"/><Relationship Id="rId31" Type="http://schemas.openxmlformats.org/officeDocument/2006/relationships/tags" Target="../tags/tag121.xml"/><Relationship Id="rId30" Type="http://schemas.openxmlformats.org/officeDocument/2006/relationships/tags" Target="../tags/tag120.xml"/><Relationship Id="rId3" Type="http://schemas.openxmlformats.org/officeDocument/2006/relationships/tags" Target="../tags/tag109.xml"/><Relationship Id="rId29" Type="http://schemas.openxmlformats.org/officeDocument/2006/relationships/tags" Target="../tags/tag119.xml"/><Relationship Id="rId28" Type="http://schemas.openxmlformats.org/officeDocument/2006/relationships/tags" Target="../tags/tag118.xml"/><Relationship Id="rId27" Type="http://schemas.openxmlformats.org/officeDocument/2006/relationships/tags" Target="../tags/tag117.xml"/><Relationship Id="rId26" Type="http://schemas.openxmlformats.org/officeDocument/2006/relationships/image" Target="../media/image18.wmf"/><Relationship Id="rId25" Type="http://schemas.openxmlformats.org/officeDocument/2006/relationships/oleObject" Target="../embeddings/oleObject8.bin"/><Relationship Id="rId24" Type="http://schemas.openxmlformats.org/officeDocument/2006/relationships/tags" Target="../tags/tag116.xml"/><Relationship Id="rId23" Type="http://schemas.openxmlformats.org/officeDocument/2006/relationships/image" Target="../media/image10.wmf"/><Relationship Id="rId22" Type="http://schemas.openxmlformats.org/officeDocument/2006/relationships/oleObject" Target="../embeddings/oleObject7.bin"/><Relationship Id="rId21" Type="http://schemas.openxmlformats.org/officeDocument/2006/relationships/tags" Target="../tags/tag115.xml"/><Relationship Id="rId20" Type="http://schemas.openxmlformats.org/officeDocument/2006/relationships/image" Target="../media/image9.wmf"/><Relationship Id="rId2" Type="http://schemas.openxmlformats.org/officeDocument/2006/relationships/tags" Target="../tags/tag108.xml"/><Relationship Id="rId19" Type="http://schemas.openxmlformats.org/officeDocument/2006/relationships/oleObject" Target="../embeddings/oleObject6.bin"/><Relationship Id="rId18" Type="http://schemas.openxmlformats.org/officeDocument/2006/relationships/tags" Target="../tags/tag114.xml"/><Relationship Id="rId17" Type="http://schemas.openxmlformats.org/officeDocument/2006/relationships/image" Target="../media/image17.wmf"/><Relationship Id="rId16" Type="http://schemas.openxmlformats.org/officeDocument/2006/relationships/oleObject" Target="../embeddings/oleObject5.bin"/><Relationship Id="rId15" Type="http://schemas.openxmlformats.org/officeDocument/2006/relationships/tags" Target="../tags/tag113.xml"/><Relationship Id="rId14" Type="http://schemas.openxmlformats.org/officeDocument/2006/relationships/image" Target="../media/image16.wmf"/><Relationship Id="rId13" Type="http://schemas.openxmlformats.org/officeDocument/2006/relationships/oleObject" Target="../embeddings/oleObject4.bin"/><Relationship Id="rId12" Type="http://schemas.openxmlformats.org/officeDocument/2006/relationships/tags" Target="../tags/tag112.xml"/><Relationship Id="rId11" Type="http://schemas.openxmlformats.org/officeDocument/2006/relationships/image" Target="../media/image15.wmf"/><Relationship Id="rId10" Type="http://schemas.openxmlformats.org/officeDocument/2006/relationships/oleObject" Target="../embeddings/oleObject3.bin"/><Relationship Id="rId1" Type="http://schemas.openxmlformats.org/officeDocument/2006/relationships/tags" Target="../tags/tag10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image" Target="../media/image19.jpeg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image" Target="../media/image4.jpeg"/><Relationship Id="rId1" Type="http://schemas.openxmlformats.org/officeDocument/2006/relationships/tags" Target="../tags/tag1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1.xml"/><Relationship Id="rId1" Type="http://schemas.openxmlformats.org/officeDocument/2006/relationships/tags" Target="../tags/tag130.xml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tags" Target="../tags/tag133.xml"/><Relationship Id="rId2" Type="http://schemas.openxmlformats.org/officeDocument/2006/relationships/image" Target="../media/image4.jpeg"/><Relationship Id="rId1" Type="http://schemas.openxmlformats.org/officeDocument/2006/relationships/tags" Target="../tags/tag13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7.xml"/><Relationship Id="rId1" Type="http://schemas.openxmlformats.org/officeDocument/2006/relationships/tags" Target="../tags/tag1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9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1.xml"/><Relationship Id="rId2" Type="http://schemas.openxmlformats.org/officeDocument/2006/relationships/image" Target="../media/image22.png"/><Relationship Id="rId1" Type="http://schemas.openxmlformats.org/officeDocument/2006/relationships/tags" Target="../tags/tag1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2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4.xml"/><Relationship Id="rId3" Type="http://schemas.openxmlformats.org/officeDocument/2006/relationships/image" Target="../media/image23.wmf"/><Relationship Id="rId2" Type="http://schemas.openxmlformats.org/officeDocument/2006/relationships/oleObject" Target="../embeddings/oleObject9.bin"/><Relationship Id="rId1" Type="http://schemas.openxmlformats.org/officeDocument/2006/relationships/tags" Target="../tags/tag143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46.xml"/><Relationship Id="rId2" Type="http://schemas.openxmlformats.org/officeDocument/2006/relationships/image" Target="../media/image24.jpeg"/><Relationship Id="rId1" Type="http://schemas.openxmlformats.org/officeDocument/2006/relationships/tags" Target="../tags/tag1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2.png"/><Relationship Id="rId1" Type="http://schemas.openxmlformats.org/officeDocument/2006/relationships/tags" Target="../tags/tag69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76.xml"/><Relationship Id="rId7" Type="http://schemas.openxmlformats.org/officeDocument/2006/relationships/image" Target="../media/image4.jpeg"/><Relationship Id="rId6" Type="http://schemas.openxmlformats.org/officeDocument/2006/relationships/tags" Target="../tags/tag75.xml"/><Relationship Id="rId5" Type="http://schemas.openxmlformats.org/officeDocument/2006/relationships/image" Target="../media/image3.png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8.xml"/><Relationship Id="rId1" Type="http://schemas.openxmlformats.org/officeDocument/2006/relationships/tags" Target="../tags/tag7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419735" y="1323340"/>
            <a:ext cx="1137285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en-US" altLang="zh-CN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5.3 </a:t>
            </a:r>
            <a:r>
              <a:rPr lang="zh-CN" altLang="en-US" sz="8000" b="1">
                <a:gradFill>
                  <a:gsLst>
                    <a:gs pos="22000">
                      <a:srgbClr val="00B050">
                        <a:lumMod val="85000"/>
                      </a:srgbClr>
                    </a:gs>
                    <a:gs pos="89000">
                      <a:schemeClr val="accent2">
                        <a:lumMod val="39000"/>
                      </a:schemeClr>
                    </a:gs>
                  </a:gsLst>
                  <a:lin scaled="0"/>
                  <a:tileRect/>
                </a:gra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密度知识的应用</a:t>
            </a:r>
            <a:endParaRPr lang="zh-CN" altLang="en-US" sz="8000" b="1">
              <a:gradFill>
                <a:gsLst>
                  <a:gs pos="22000">
                    <a:srgbClr val="00B050">
                      <a:lumMod val="85000"/>
                    </a:srgbClr>
                  </a:gs>
                  <a:gs pos="89000">
                    <a:schemeClr val="accent2">
                      <a:lumMod val="39000"/>
                    </a:schemeClr>
                  </a:gs>
                </a:gsLst>
                <a:lin scaled="0"/>
                <a:tileRect/>
              </a:gra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  <p:pic>
        <p:nvPicPr>
          <p:cNvPr id="3" name="image521.jpeg"/>
          <p:cNvPicPr/>
          <p:nvPr>
            <p:custDataLst>
              <p:tags r:id="rId2"/>
            </p:custDataLst>
          </p:nvPr>
        </p:nvPicPr>
        <p:blipFill>
          <a:blip r:embed="rId3"/>
          <a:srcRect t="40218" r="76884" b="12109"/>
          <a:stretch>
            <a:fillRect/>
          </a:stretch>
        </p:blipFill>
        <p:spPr>
          <a:xfrm>
            <a:off x="4017645" y="4275455"/>
            <a:ext cx="3366770" cy="23050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12507" name="Group 21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81050" y="1508760"/>
          <a:ext cx="10629900" cy="3347720"/>
        </p:xfrm>
        <a:graphic>
          <a:graphicData uri="http://schemas.openxmlformats.org/drawingml/2006/table">
            <a:tbl>
              <a:tblPr/>
              <a:tblGrid>
                <a:gridCol w="2336800"/>
                <a:gridCol w="1959610"/>
                <a:gridCol w="1875790"/>
                <a:gridCol w="2144395"/>
                <a:gridCol w="2313305"/>
              </a:tblGrid>
              <a:tr h="246570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硬币的质量</a:t>
                      </a: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lt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m</a:t>
                      </a:r>
                      <a:r>
                        <a:rPr kumimoji="1" lang="en-US" altLang="zh-C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（g） </a:t>
                      </a:r>
                      <a:endParaRPr kumimoji="1" lang="en-US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lt"/>
                      </a:endParaRPr>
                    </a:p>
                  </a:txBody>
                  <a:tcPr marL="91437" marR="91437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F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硬币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放入前水的体积 </a:t>
                      </a: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lt"/>
                      </a:endParaRPr>
                    </a:p>
                  </a:txBody>
                  <a:tcPr marL="91437" marR="91437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F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硬币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和水的总体积 </a:t>
                      </a: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lt"/>
                      </a:endParaRPr>
                    </a:p>
                  </a:txBody>
                  <a:tcPr marL="91437" marR="91437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F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smtClean="0">
                          <a:ln>
                            <a:noFill/>
                          </a:ln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硬币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的体积 </a:t>
                      </a: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lt"/>
                      </a:endParaRPr>
                    </a:p>
                  </a:txBody>
                  <a:tcPr marL="91437" marR="91437" marT="45734" marB="45734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FC"/>
                    </a:solidFill>
                  </a:tcPr>
                </a:tc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2400" b="0" smtClean="0">
                          <a:ln>
                            <a:noFill/>
                          </a:ln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硬币</a:t>
                      </a:r>
                      <a:r>
                        <a:rPr kumimoji="1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的密度 </a:t>
                      </a:r>
                      <a:endParaRPr kumimoji="1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lt"/>
                      </a:endParaRPr>
                    </a:p>
                  </a:txBody>
                  <a:tcPr marL="91437" marR="91437" marT="45734" marB="45734" anchor="ctr" anchorCt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FC"/>
                    </a:solidFill>
                  </a:tcPr>
                </a:tc>
              </a:tr>
              <a:tr h="882015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+mn-ea"/>
                        <a:sym typeface="+mn-lt"/>
                      </a:endParaRPr>
                    </a:p>
                  </a:txBody>
                  <a:tcPr marL="91437" marR="91437"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F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+mn-ea"/>
                        <a:sym typeface="+mn-lt"/>
                      </a:endParaRPr>
                    </a:p>
                  </a:txBody>
                  <a:tcPr marL="91437" marR="91437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F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+mn-ea"/>
                        <a:sym typeface="+mn-lt"/>
                      </a:endParaRPr>
                    </a:p>
                  </a:txBody>
                  <a:tcPr marL="91437" marR="91437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F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+mn-ea"/>
                        <a:sym typeface="+mn-lt"/>
                      </a:endParaRPr>
                    </a:p>
                  </a:txBody>
                  <a:tcPr marL="91437" marR="91437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FC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方正盛世楷书简体_粗" panose="02000000000000000000" charset="-122"/>
                        <a:ea typeface="方正盛世楷书简体_粗" panose="02000000000000000000" charset="-122"/>
                        <a:cs typeface="+mn-ea"/>
                        <a:sym typeface="+mn-lt"/>
                      </a:endParaRPr>
                    </a:p>
                  </a:txBody>
                  <a:tcPr marL="91437" marR="91437"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FFFC"/>
                    </a:solidFill>
                  </a:tcPr>
                </a:tc>
              </a:tr>
            </a:tbl>
          </a:graphicData>
        </a:graphic>
      </p:graphicFrame>
      <p:pic>
        <p:nvPicPr>
          <p:cNvPr id="27670" name="Object 6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643313" y="3356293"/>
            <a:ext cx="1176337" cy="51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71" name="Object 6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314950" y="3289618"/>
            <a:ext cx="1371600" cy="579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72" name="Object 6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962775" y="2924493"/>
            <a:ext cx="1676400" cy="536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73" name="Object 7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613650" y="3356293"/>
            <a:ext cx="914400" cy="534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74" name="Object 7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304338" y="3003868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75" name="Object 7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9827578" y="2924810"/>
            <a:ext cx="1295400" cy="565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14"/>
            </p:custDataLst>
          </p:nvPr>
        </p:nvSpPr>
        <p:spPr>
          <a:xfrm>
            <a:off x="1153160" y="1684020"/>
            <a:ext cx="1698625" cy="196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>
            <p:custDataLst>
              <p:tags r:id="rId15"/>
            </p:custDataLst>
          </p:nvPr>
        </p:nvSpPr>
        <p:spPr>
          <a:xfrm>
            <a:off x="3155950" y="1906905"/>
            <a:ext cx="1776730" cy="196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6"/>
            </p:custDataLst>
          </p:nvPr>
        </p:nvSpPr>
        <p:spPr>
          <a:xfrm>
            <a:off x="5106670" y="1929130"/>
            <a:ext cx="1693545" cy="196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>
            <p:custDataLst>
              <p:tags r:id="rId17"/>
            </p:custDataLst>
          </p:nvPr>
        </p:nvSpPr>
        <p:spPr>
          <a:xfrm>
            <a:off x="6962775" y="1906905"/>
            <a:ext cx="1827530" cy="196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18"/>
            </p:custDataLst>
          </p:nvPr>
        </p:nvSpPr>
        <p:spPr>
          <a:xfrm>
            <a:off x="9304655" y="1929130"/>
            <a:ext cx="1807210" cy="18726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3" grpId="0" bldLvl="0" animBg="1"/>
      <p:bldP spid="4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78610" y="1479550"/>
            <a:ext cx="9410700" cy="2971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  <a:spcAft>
                <a:spcPct val="0"/>
              </a:spcAft>
            </a:pPr>
            <a:r>
              <a:rPr lang="zh-CN" altLang="en-US" sz="400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思考</a:t>
            </a:r>
            <a:endParaRPr lang="zh-CN" altLang="en-US" sz="400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ct val="0"/>
              </a:spcAft>
            </a:pPr>
            <a:endParaRPr lang="zh-CN" altLang="zh-CN" sz="320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ct val="0"/>
              </a:spcAft>
            </a:pPr>
            <a:r>
              <a:rPr lang="zh-CN" altLang="zh-CN" sz="36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测量时如果先测硬币体积，硬币表面会</a:t>
            </a:r>
            <a:r>
              <a:rPr lang="zh-CN" altLang="zh-CN" sz="3600" u="sng">
                <a:uFill>
                  <a:solidFill>
                    <a:srgbClr val="000000"/>
                  </a:solidFill>
                </a:u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　　　</a:t>
            </a:r>
            <a:r>
              <a:rPr lang="zh-CN" altLang="zh-CN" sz="36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，再测质量会使测得的质量偏</a:t>
            </a:r>
            <a:r>
              <a:rPr lang="zh-CN" altLang="zh-CN" sz="3600" u="sng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　</a:t>
            </a:r>
            <a:r>
              <a:rPr lang="zh-CN" altLang="en-US" sz="3600" u="sng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    </a:t>
            </a:r>
            <a:r>
              <a:rPr lang="zh-CN" altLang="zh-CN" sz="3600" u="sng">
                <a:solidFill>
                  <a:schemeClr val="tx1"/>
                </a:solidFill>
                <a:uFill>
                  <a:solidFill>
                    <a:srgbClr val="000000"/>
                  </a:solidFill>
                </a:u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　</a:t>
            </a:r>
            <a:r>
              <a:rPr lang="en-US" altLang="zh-CN" sz="360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. </a:t>
            </a:r>
            <a:endParaRPr lang="en-US" altLang="zh-CN" sz="360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90955" y="665480"/>
            <a:ext cx="9410700" cy="2971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30000"/>
              </a:lnSpc>
              <a:spcAft>
                <a:spcPct val="0"/>
              </a:spcAft>
            </a:pPr>
            <a:r>
              <a:rPr lang="zh-CN" altLang="en-US" sz="400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思考</a:t>
            </a:r>
            <a:endParaRPr lang="zh-CN" altLang="en-US" sz="400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ct val="0"/>
              </a:spcAft>
            </a:pPr>
            <a:endParaRPr lang="zh-CN" altLang="zh-CN" sz="320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  <a:spcAft>
                <a:spcPct val="0"/>
              </a:spcAft>
            </a:pPr>
            <a:r>
              <a:rPr lang="zh-CN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如果是测量会吸水的</a:t>
            </a:r>
            <a:r>
              <a:rPr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石头密度</a:t>
            </a:r>
            <a:r>
              <a:rPr lang="zh-CN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，则测</a:t>
            </a:r>
            <a:r>
              <a:rPr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量值</a:t>
            </a:r>
            <a:r>
              <a:rPr lang="zh-CN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会</a:t>
            </a:r>
            <a:r>
              <a:rPr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偏</a:t>
            </a:r>
            <a:r>
              <a:rPr lang="en-US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______</a:t>
            </a:r>
            <a:r>
              <a:rPr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，原因是</a:t>
            </a:r>
            <a:r>
              <a:rPr lang="en-US" sz="36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______________________.</a:t>
            </a:r>
            <a:endParaRPr sz="360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</p:txBody>
      </p:sp>
      <p:pic>
        <p:nvPicPr>
          <p:cNvPr id="3" name="image521.jpeg"/>
          <p:cNvPicPr/>
          <p:nvPr>
            <p:custDataLst>
              <p:tags r:id="rId1"/>
            </p:custDataLst>
          </p:nvPr>
        </p:nvPicPr>
        <p:blipFill>
          <a:blip r:embed="rId2"/>
          <a:srcRect t="40218" r="76884" b="12109"/>
          <a:stretch>
            <a:fillRect/>
          </a:stretch>
        </p:blipFill>
        <p:spPr>
          <a:xfrm>
            <a:off x="8256905" y="3868420"/>
            <a:ext cx="3366770" cy="23050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5525770" y="2506980"/>
            <a:ext cx="59512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如何测量出未知液体的密度？</a:t>
            </a:r>
            <a:endParaRPr lang="zh-CN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6021" r="23373"/>
          <a:stretch>
            <a:fillRect/>
          </a:stretch>
        </p:blipFill>
        <p:spPr>
          <a:xfrm>
            <a:off x="606425" y="1734820"/>
            <a:ext cx="4150995" cy="31045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8" name="Text Box 4"/>
          <p:cNvSpPr txBox="1"/>
          <p:nvPr>
            <p:custDataLst>
              <p:tags r:id="rId1"/>
            </p:custDataLst>
          </p:nvPr>
        </p:nvSpPr>
        <p:spPr>
          <a:xfrm>
            <a:off x="1544955" y="910590"/>
            <a:ext cx="6102985" cy="9271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1000"/>
              </a:lnSpc>
              <a:buSzTx/>
              <a:buFont typeface="Arial" panose="020B0604020202020204" pitchFamily="34" charset="0"/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Arial" panose="020B0604020202020204" pitchFamily="34" charset="0"/>
              </a:rPr>
              <a:t>实验原理：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Arial" panose="020B0604020202020204" pitchFamily="34" charset="0"/>
              </a:rPr>
              <a:t>________</a:t>
            </a:r>
            <a:endParaRPr lang="en-US" altLang="zh-CN" sz="3600" dirty="0">
              <a:latin typeface="方正盛世楷书简体_粗" panose="02000000000000000000" charset="-122"/>
              <a:ea typeface="方正盛世楷书简体_粗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4163" y="1931353"/>
            <a:ext cx="28924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marL="0" marR="0" lvl="0" indent="0" algn="l" defTabSz="914400" rtl="0" eaLnBrk="0" fontAlgn="base" latinLnBrk="0" hangingPunct="0">
              <a:lnSpc>
                <a:spcPct val="15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+mn-ea"/>
                <a:sym typeface="+mn-lt"/>
              </a:rPr>
              <a:t>实验器材：</a:t>
            </a:r>
            <a:endParaRPr kumimoji="0" lang="zh-CN" altLang="en-US" sz="3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+mn-ea"/>
              <a:sym typeface="+mn-lt"/>
            </a:endParaRPr>
          </a:p>
        </p:txBody>
      </p:sp>
      <p:sp>
        <p:nvSpPr>
          <p:cNvPr id="11271" name="Text Box 7"/>
          <p:cNvSpPr txBox="1"/>
          <p:nvPr>
            <p:custDataLst>
              <p:tags r:id="rId3"/>
            </p:custDataLst>
          </p:nvPr>
        </p:nvSpPr>
        <p:spPr>
          <a:xfrm>
            <a:off x="3983355" y="1931670"/>
            <a:ext cx="6661785" cy="176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1000"/>
              </a:lnSpc>
              <a:buSzTx/>
              <a:buFont typeface="Arial" panose="020B0604020202020204" pitchFamily="34" charset="0"/>
            </a:pP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Arial" panose="020B0604020202020204" pitchFamily="34" charset="0"/>
              </a:rPr>
              <a:t>___________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Arial" panose="020B0604020202020204" pitchFamily="34" charset="0"/>
              </a:rPr>
              <a:t>、量筒、烧杯、某种液体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Arial" panose="020B0604020202020204" pitchFamily="34" charset="0"/>
            </a:endParaRPr>
          </a:p>
        </p:txBody>
      </p:sp>
      <p:pic>
        <p:nvPicPr>
          <p:cNvPr id="13318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20865" y="4318318"/>
            <a:ext cx="727075" cy="20272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2755265" y="4638675"/>
            <a:ext cx="3276600" cy="1706880"/>
            <a:chOff x="4368" y="7308"/>
            <a:chExt cx="5160" cy="2688"/>
          </a:xfrm>
        </p:grpSpPr>
        <p:pic>
          <p:nvPicPr>
            <p:cNvPr id="2" name="Picture 1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8" y="7308"/>
              <a:ext cx="5161" cy="26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矩形 3"/>
            <p:cNvSpPr/>
            <p:nvPr>
              <p:custDataLst>
                <p:tags r:id="rId8"/>
              </p:custDataLst>
            </p:nvPr>
          </p:nvSpPr>
          <p:spPr>
            <a:xfrm>
              <a:off x="5029" y="7952"/>
              <a:ext cx="858" cy="515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4342" name="Picture 6" descr="烧杯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30958" y="4899978"/>
            <a:ext cx="946150" cy="12954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112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60145" y="623570"/>
            <a:ext cx="9888855" cy="5862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400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实验步骤：</a:t>
            </a:r>
            <a:endParaRPr lang="zh-CN" altLang="zh-CN" sz="3200">
              <a:effectLst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①</a:t>
            </a:r>
            <a:r>
              <a:rPr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用天平测出烧杯和液体的总质量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；</a:t>
            </a:r>
            <a:endParaRPr lang="zh-CN" altLang="zh-CN" sz="3200">
              <a:effectLst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②</a:t>
            </a:r>
            <a:r>
              <a:rPr lang="zh-CN" alt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将一部分液体倒入量筒中，读出量筒中液体的体积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_____; </a:t>
            </a:r>
            <a:endParaRPr lang="zh-CN" altLang="zh-CN" sz="3200">
              <a:effectLst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③</a:t>
            </a:r>
            <a:r>
              <a:rPr lang="zh-CN" altLang="zh-CN" sz="320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用天平测出烧杯和剩余液体的质量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_____; </a:t>
            </a:r>
            <a:endParaRPr lang="en-US" altLang="zh-CN" sz="3200" i="1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④此未知液体的密度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ρ</a:t>
            </a:r>
            <a:r>
              <a:rPr lang="zh-CN" altLang="en-US" sz="3200" i="1" baseline="-250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液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＝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_______________</a:t>
            </a:r>
            <a:r>
              <a:rPr lang="zh-CN" alt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。</a:t>
            </a:r>
            <a:endParaRPr lang="zh-CN" altLang="en-US" sz="3200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zh-CN" altLang="en-US" sz="3200" u="sng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78313" y="836613"/>
            <a:ext cx="3311525" cy="83439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5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lt"/>
              </a:rPr>
              <a:t>实验数据的记录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lt"/>
              </a:rPr>
              <a:t>:</a:t>
            </a:r>
            <a:endParaRPr kumimoji="0" lang="en-US" altLang="zh-CN" sz="320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lt"/>
            </a:endParaRP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1703705" y="1916430"/>
          <a:ext cx="9306560" cy="3173730"/>
        </p:xfrm>
        <a:graphic>
          <a:graphicData uri="http://schemas.openxmlformats.org/drawingml/2006/table">
            <a:tbl>
              <a:tblPr/>
              <a:tblGrid>
                <a:gridCol w="1818640"/>
                <a:gridCol w="1753870"/>
                <a:gridCol w="2326005"/>
                <a:gridCol w="1652905"/>
                <a:gridCol w="1755140"/>
              </a:tblGrid>
              <a:tr h="231902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烧杯和液体的质量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                  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lt"/>
                      </a:endParaRPr>
                    </a:p>
                  </a:txBody>
                  <a:tcPr marL="91447" marR="91447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+mn-ea"/>
                          <a:sym typeface="+mn-lt"/>
                        </a:rPr>
                        <a:t>烧杯和剩余液体的质量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方正盛世楷书简体_粗" panose="02000000000000000000" charset="-122"/>
                        <a:ea typeface="方正盛世楷书简体_粗" panose="02000000000000000000" charset="-122"/>
                        <a:cs typeface="+mn-ea"/>
                        <a:sym typeface="+mn-lt"/>
                      </a:endParaRPr>
                    </a:p>
                  </a:txBody>
                  <a:tcPr marL="91447" marR="91447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量筒中液体质量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 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lt"/>
                      </a:endParaRPr>
                    </a:p>
                  </a:txBody>
                  <a:tcPr marL="91447" marR="91447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量筒中液体的体积 </a:t>
                      </a:r>
                      <a:endParaRPr kumimoji="0" lang="zh-CN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lt"/>
                      </a:endParaRPr>
                    </a:p>
                  </a:txBody>
                  <a:tcPr marL="91447" marR="91447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液体的密度</a:t>
                      </a:r>
                      <a:r>
                        <a:rPr kumimoji="0" lang="zh-CN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方正盛世楷书简体_粗" panose="02000000000000000000" charset="-122"/>
                          <a:ea typeface="方正盛世楷书简体_粗" panose="02000000000000000000" charset="-122"/>
                          <a:cs typeface="方正盛世楷书简体_粗" panose="02000000000000000000" charset="-122"/>
                          <a:sym typeface="+mn-lt"/>
                        </a:rPr>
                        <a:t> </a:t>
                      </a:r>
                      <a:endParaRPr kumimoji="0" lang="zh-CN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方正盛世楷书简体_粗" panose="02000000000000000000" charset="-122"/>
                        <a:ea typeface="方正盛世楷书简体_粗" panose="02000000000000000000" charset="-122"/>
                        <a:cs typeface="方正盛世楷书简体_粗" panose="02000000000000000000" charset="-122"/>
                        <a:sym typeface="+mn-lt"/>
                      </a:endParaRPr>
                    </a:p>
                  </a:txBody>
                  <a:tcPr marL="91447" marR="91447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4710"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方正盛世楷书简体_粗" panose="02000000000000000000" charset="-122"/>
                        <a:ea typeface="方正盛世楷书简体_粗" panose="02000000000000000000" charset="-122"/>
                        <a:cs typeface="+mn-ea"/>
                        <a:sym typeface="+mn-lt"/>
                      </a:endParaRPr>
                    </a:p>
                  </a:txBody>
                  <a:tcPr marL="91447" marR="91447"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方正盛世楷书简体_粗" panose="02000000000000000000" charset="-122"/>
                        <a:ea typeface="方正盛世楷书简体_粗" panose="02000000000000000000" charset="-122"/>
                        <a:cs typeface="+mn-ea"/>
                        <a:sym typeface="+mn-lt"/>
                      </a:endParaRPr>
                    </a:p>
                  </a:txBody>
                  <a:tcPr marL="91447" marR="91447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方正盛世楷书简体_粗" panose="02000000000000000000" charset="-122"/>
                        <a:ea typeface="方正盛世楷书简体_粗" panose="02000000000000000000" charset="-122"/>
                        <a:cs typeface="+mn-ea"/>
                        <a:sym typeface="+mn-lt"/>
                      </a:endParaRPr>
                    </a:p>
                  </a:txBody>
                  <a:tcPr marL="91447" marR="91447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方正盛世楷书简体_粗" panose="02000000000000000000" charset="-122"/>
                        <a:ea typeface="方正盛世楷书简体_粗" panose="02000000000000000000" charset="-122"/>
                        <a:cs typeface="+mn-ea"/>
                        <a:sym typeface="+mn-lt"/>
                      </a:endParaRPr>
                    </a:p>
                  </a:txBody>
                  <a:tcPr marL="91447" marR="91447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5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方正盛世楷书简体_粗" panose="02000000000000000000" charset="-122"/>
                        <a:ea typeface="方正盛世楷书简体_粗" panose="02000000000000000000" charset="-122"/>
                        <a:cs typeface="+mn-ea"/>
                        <a:sym typeface="+mn-lt"/>
                      </a:endParaRPr>
                    </a:p>
                  </a:txBody>
                  <a:tcPr marL="91447" marR="91447"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266" name="Object 26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3797935" y="3200401"/>
          <a:ext cx="1191260" cy="65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4" imgW="444500" imgH="241300" progId="Equation.3">
                  <p:embed/>
                </p:oleObj>
              </mc:Choice>
              <mc:Fallback>
                <p:oleObj name="" r:id="rId4" imgW="444500" imgH="2413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7935" y="3200401"/>
                        <a:ext cx="1191260" cy="65659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6"/>
          <p:cNvGraphicFramePr>
            <a:graphicFrameLocks noChangeAspect="1"/>
          </p:cNvGraphicFramePr>
          <p:nvPr>
            <p:custDataLst>
              <p:tags r:id="rId6"/>
            </p:custDataLst>
          </p:nvPr>
        </p:nvGraphicFramePr>
        <p:xfrm>
          <a:off x="2010887" y="3238818"/>
          <a:ext cx="1190625" cy="62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7" imgW="444500" imgH="228600" progId="Equation.3">
                  <p:embed/>
                </p:oleObj>
              </mc:Choice>
              <mc:Fallback>
                <p:oleObj name="" r:id="rId7" imgW="444500" imgH="228600" progId="Equation.3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10887" y="3238818"/>
                        <a:ext cx="1190625" cy="6216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7" name="Object 27"/>
          <p:cNvGraphicFramePr>
            <a:graphicFrameLocks noChangeAspect="1"/>
          </p:cNvGraphicFramePr>
          <p:nvPr>
            <p:custDataLst>
              <p:tags r:id="rId9"/>
            </p:custDataLst>
          </p:nvPr>
        </p:nvGraphicFramePr>
        <p:xfrm>
          <a:off x="5463858" y="2904808"/>
          <a:ext cx="178625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0" imgW="749300" imgH="215900" progId="Equation.3">
                  <p:embed/>
                </p:oleObj>
              </mc:Choice>
              <mc:Fallback>
                <p:oleObj name="" r:id="rId10" imgW="749300" imgH="215900" progId="Equation.3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63858" y="2904808"/>
                        <a:ext cx="1786255" cy="523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69" name="Object 29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8211503" y="2974658"/>
          <a:ext cx="3841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3" imgW="152400" imgH="177165" progId="Equation.3">
                  <p:embed/>
                </p:oleObj>
              </mc:Choice>
              <mc:Fallback>
                <p:oleObj name="" r:id="rId13" imgW="152400" imgH="177165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11503" y="2974658"/>
                        <a:ext cx="384175" cy="454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1" name="Object 3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7947343" y="3428683"/>
          <a:ext cx="912812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16" imgW="393700" imgH="228600" progId="Equation.3">
                  <p:embed/>
                </p:oleObj>
              </mc:Choice>
              <mc:Fallback>
                <p:oleObj name="" r:id="rId16" imgW="393700" imgH="2286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947343" y="3428683"/>
                        <a:ext cx="912812" cy="536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2" name="Object 32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9923145" y="2724150"/>
          <a:ext cx="431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19" imgW="153035" imgH="165735" progId="Equation.3">
                  <p:embed/>
                </p:oleObj>
              </mc:Choice>
              <mc:Fallback>
                <p:oleObj name="" r:id="rId19" imgW="153035" imgH="165735" progId="Equation.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923145" y="2724150"/>
                        <a:ext cx="4318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3" name="Object 33"/>
          <p:cNvGraphicFramePr>
            <a:graphicFrameLocks noChangeAspect="1"/>
          </p:cNvGraphicFramePr>
          <p:nvPr>
            <p:custDataLst>
              <p:tags r:id="rId21"/>
            </p:custDataLst>
          </p:nvPr>
        </p:nvGraphicFramePr>
        <p:xfrm>
          <a:off x="9613900" y="3275013"/>
          <a:ext cx="1252538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22" imgW="521335" imgH="228600" progId="Equation.3">
                  <p:embed/>
                </p:oleObj>
              </mc:Choice>
              <mc:Fallback>
                <p:oleObj name="" r:id="rId22" imgW="521335" imgH="228600" progId="Equation.3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9613900" y="3275013"/>
                        <a:ext cx="1252538" cy="547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1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6003767" y="3585211"/>
          <a:ext cx="559435" cy="477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" r:id="rId25" imgW="241300" imgH="203200" progId="Equation.3">
                  <p:embed/>
                </p:oleObj>
              </mc:Choice>
              <mc:Fallback>
                <p:oleObj name="" r:id="rId25" imgW="241300" imgH="2032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003767" y="3585211"/>
                        <a:ext cx="559435" cy="4775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748790" y="2025015"/>
            <a:ext cx="1698625" cy="196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27"/>
            </p:custDataLst>
          </p:nvPr>
        </p:nvSpPr>
        <p:spPr>
          <a:xfrm>
            <a:off x="3578225" y="2120265"/>
            <a:ext cx="1604010" cy="194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28"/>
            </p:custDataLst>
          </p:nvPr>
        </p:nvSpPr>
        <p:spPr>
          <a:xfrm>
            <a:off x="5339715" y="2100580"/>
            <a:ext cx="2155190" cy="1886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>
            <p:custDataLst>
              <p:tags r:id="rId29"/>
            </p:custDataLst>
          </p:nvPr>
        </p:nvSpPr>
        <p:spPr>
          <a:xfrm>
            <a:off x="7705090" y="2003425"/>
            <a:ext cx="1391285" cy="1983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30"/>
            </p:custDataLst>
          </p:nvPr>
        </p:nvSpPr>
        <p:spPr>
          <a:xfrm>
            <a:off x="9365615" y="2120265"/>
            <a:ext cx="1473200" cy="1962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3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452880"/>
            <a:ext cx="94043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3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等效替代法</a:t>
            </a:r>
            <a:r>
              <a:rPr lang="zh-CN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测</a:t>
            </a:r>
            <a:r>
              <a:rPr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密度</a:t>
            </a:r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17220" y="1119505"/>
            <a:ext cx="109575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如图，如果只有天平，是否可以测出未知液体的密度？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47750" y="3429000"/>
            <a:ext cx="3277235" cy="1706880"/>
            <a:chOff x="4368" y="7308"/>
            <a:chExt cx="5161" cy="2688"/>
          </a:xfrm>
        </p:grpSpPr>
        <p:pic>
          <p:nvPicPr>
            <p:cNvPr id="2" name="Picture 1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8" y="7308"/>
              <a:ext cx="5161" cy="26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>
              <a:off x="5029" y="7952"/>
              <a:ext cx="999" cy="546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77130" y="2890520"/>
            <a:ext cx="3685540" cy="242189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742055" y="5845810"/>
            <a:ext cx="1488440" cy="624840"/>
            <a:chOff x="5893" y="9206"/>
            <a:chExt cx="2344" cy="984"/>
          </a:xfrm>
        </p:grpSpPr>
        <p:sp>
          <p:nvSpPr>
            <p:cNvPr id="7" name="椭圆形标注 6"/>
            <p:cNvSpPr/>
            <p:nvPr/>
          </p:nvSpPr>
          <p:spPr>
            <a:xfrm>
              <a:off x="5893" y="9206"/>
              <a:ext cx="2345" cy="985"/>
            </a:xfrm>
            <a:prstGeom prst="wedgeEllipseCallout">
              <a:avLst>
                <a:gd name="adj1" fmla="val 90511"/>
                <a:gd name="adj2" fmla="val -220050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047" y="9408"/>
              <a:ext cx="203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未知液体</a:t>
              </a:r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65645" y="5843905"/>
            <a:ext cx="1489075" cy="625475"/>
            <a:chOff x="5893" y="9206"/>
            <a:chExt cx="2345" cy="985"/>
          </a:xfrm>
        </p:grpSpPr>
        <p:sp>
          <p:nvSpPr>
            <p:cNvPr id="11" name="椭圆形标注 10"/>
            <p:cNvSpPr/>
            <p:nvPr>
              <p:custDataLst>
                <p:tags r:id="rId6"/>
              </p:custDataLst>
            </p:nvPr>
          </p:nvSpPr>
          <p:spPr>
            <a:xfrm>
              <a:off x="5893" y="9206"/>
              <a:ext cx="2345" cy="985"/>
            </a:xfrm>
            <a:prstGeom prst="wedgeEllipseCallout">
              <a:avLst>
                <a:gd name="adj1" fmla="val -14179"/>
                <a:gd name="adj2" fmla="val -220050"/>
              </a:avLst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>
              <p:custDataLst>
                <p:tags r:id="rId7"/>
              </p:custDataLst>
            </p:nvPr>
          </p:nvSpPr>
          <p:spPr>
            <a:xfrm>
              <a:off x="6781" y="9408"/>
              <a:ext cx="130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/>
                <a:t>水</a:t>
              </a:r>
              <a:endParaRPr lang="zh-CN" altLang="en-US"/>
            </a:p>
          </p:txBody>
        </p:sp>
      </p:grpSp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27375" y="1905635"/>
            <a:ext cx="6096000" cy="2787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zh-CN" sz="48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方法：</a:t>
            </a:r>
            <a:r>
              <a:rPr lang="zh-CN" altLang="zh-CN" sz="4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等效替代法</a:t>
            </a:r>
            <a:endParaRPr lang="zh-CN" altLang="zh-CN" sz="480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 algn="ctr"/>
            <a:endParaRPr lang="zh-CN" altLang="zh-CN" sz="4800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 algn="ctr"/>
            <a:r>
              <a:rPr lang="zh-CN" altLang="zh-CN" sz="48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利用体积相等：</a:t>
            </a:r>
            <a:r>
              <a:rPr lang="en-US" altLang="zh-CN" sz="4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V</a:t>
            </a:r>
            <a:r>
              <a:rPr lang="zh-CN" altLang="en-US" sz="4800" baseline="-250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液</a:t>
            </a:r>
            <a:r>
              <a:rPr lang="en-US" altLang="zh-CN" sz="4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=V</a:t>
            </a:r>
            <a:r>
              <a:rPr lang="zh-CN" altLang="en-US" sz="4800" baseline="-250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水</a:t>
            </a:r>
            <a:endParaRPr lang="zh-CN" altLang="zh-CN" sz="4800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 algn="ctr"/>
            <a:endParaRPr lang="zh-CN" altLang="en-US" sz="4800" baseline="-2500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33855" y="624840"/>
            <a:ext cx="940435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8000" dirty="0">
                <a:solidFill>
                  <a:srgbClr val="A15F32"/>
                </a:solidFill>
                <a:latin typeface="华康正颜楷体W7P" panose="03000700000000000000" charset="-122"/>
                <a:ea typeface="华康正颜楷体W7P" panose="03000700000000000000" charset="-122"/>
              </a:rPr>
              <a:t>前置知识</a:t>
            </a:r>
            <a:r>
              <a:rPr lang="zh-CN" altLang="en-US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：</a:t>
            </a:r>
            <a:endParaRPr lang="zh-CN" altLang="en-US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请写出密度公式及变形公式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2042795" y="368998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60145" y="623570"/>
            <a:ext cx="9888855" cy="66008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400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实验步骤：</a:t>
            </a:r>
            <a:endParaRPr lang="zh-CN" altLang="zh-CN" sz="3200">
              <a:effectLst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1</a:t>
            </a:r>
            <a:r>
              <a:rPr lang="zh-CN" alt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、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用天平</a:t>
            </a:r>
            <a:r>
              <a:rPr lang="zh-CN" alt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测出空烧杯的质量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_____; </a:t>
            </a:r>
            <a:endParaRPr lang="en-US" altLang="zh-CN" sz="3200" i="1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2</a:t>
            </a:r>
            <a:r>
              <a:rPr lang="zh-CN" alt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、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向烧杯内倒入</a:t>
            </a:r>
            <a:r>
              <a:rPr lang="zh-CN" altLang="zh-CN" sz="32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适量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的水，作好记号，用天平测出烧杯与水的总质量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_____; </a:t>
            </a:r>
            <a:endParaRPr lang="zh-CN" altLang="zh-CN" sz="3200">
              <a:effectLst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3</a:t>
            </a:r>
            <a:r>
              <a:rPr lang="zh-CN" alt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、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向烧杯内倒入未知液体直至记号处，用天平测出烧杯与未知液体的总质量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_____; </a:t>
            </a:r>
            <a:endParaRPr lang="en-US" altLang="zh-CN" sz="3200" i="1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4</a:t>
            </a:r>
            <a:r>
              <a:rPr lang="zh-CN" alt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、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此</a:t>
            </a:r>
            <a:r>
              <a:rPr 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未知液体的密度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ρ</a:t>
            </a:r>
            <a:r>
              <a:rPr lang="zh-CN" altLang="en-US" sz="3200" i="1" baseline="-250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液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＝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_______________</a:t>
            </a:r>
            <a:r>
              <a:rPr lang="zh-CN" alt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。</a:t>
            </a:r>
            <a:endParaRPr lang="zh-CN" altLang="en-US" sz="3200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zh-CN" altLang="en-US" sz="3200" u="sng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617220" y="1119505"/>
            <a:ext cx="1095756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如图，如果只有天平，是否可以测出某石块的密度？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47750" y="3429000"/>
            <a:ext cx="3277235" cy="1706880"/>
            <a:chOff x="4368" y="7308"/>
            <a:chExt cx="5161" cy="2688"/>
          </a:xfrm>
        </p:grpSpPr>
        <p:pic>
          <p:nvPicPr>
            <p:cNvPr id="2" name="Picture 1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8" y="7308"/>
              <a:ext cx="5161" cy="26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>
              <a:off x="5029" y="7952"/>
              <a:ext cx="999" cy="546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045" y="3161030"/>
            <a:ext cx="2141855" cy="21151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2960" y="3924935"/>
            <a:ext cx="1798955" cy="13862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3127375" y="1905635"/>
            <a:ext cx="6096000" cy="27870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zh-CN" sz="48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方法：</a:t>
            </a:r>
            <a:r>
              <a:rPr lang="zh-CN" altLang="zh-CN" sz="4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等效替代法</a:t>
            </a:r>
            <a:endParaRPr lang="zh-CN" altLang="zh-CN" sz="480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 algn="ctr"/>
            <a:endParaRPr lang="zh-CN" altLang="zh-CN" sz="4800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 algn="ctr"/>
            <a:r>
              <a:rPr lang="zh-CN" altLang="zh-CN" sz="48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利用体积相等：</a:t>
            </a:r>
            <a:r>
              <a:rPr lang="en-US" altLang="zh-CN" sz="4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V</a:t>
            </a:r>
            <a:r>
              <a:rPr lang="zh-CN" altLang="en-US" sz="4800" baseline="-250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石</a:t>
            </a:r>
            <a:r>
              <a:rPr lang="en-US" altLang="zh-CN" sz="48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=V</a:t>
            </a:r>
            <a:r>
              <a:rPr lang="zh-CN" altLang="en-US" sz="4800" baseline="-250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溢</a:t>
            </a:r>
            <a:endParaRPr lang="zh-CN" altLang="zh-CN" sz="4800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 algn="ctr"/>
            <a:endParaRPr lang="zh-CN" altLang="en-US" sz="4800" baseline="-25000">
              <a:solidFill>
                <a:srgbClr val="FF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60145" y="623570"/>
            <a:ext cx="9888855" cy="66008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400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实验步骤：</a:t>
            </a:r>
            <a:endParaRPr lang="zh-CN" altLang="zh-CN" sz="3200">
              <a:effectLst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1</a:t>
            </a:r>
            <a:r>
              <a:rPr lang="zh-CN" alt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、将烧杯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用天平</a:t>
            </a:r>
            <a:r>
              <a:rPr lang="zh-CN" alt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测出空烧杯的质量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_____; </a:t>
            </a:r>
            <a:endParaRPr lang="en-US" altLang="zh-CN" sz="3200" i="1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2</a:t>
            </a:r>
            <a:r>
              <a:rPr lang="zh-CN" alt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、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向烧杯内倒入</a:t>
            </a:r>
            <a:r>
              <a:rPr lang="zh-CN" altLang="zh-CN" sz="32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适量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的水，作好记号，用天平测出烧杯与水的总质量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_____; </a:t>
            </a:r>
            <a:endParaRPr lang="zh-CN" altLang="zh-CN" sz="3200">
              <a:effectLst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3</a:t>
            </a:r>
            <a:r>
              <a:rPr lang="zh-CN" alt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、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向烧杯内倒入未知液体直至记号处，用天平测出烧杯与未知液体的总质量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_____; </a:t>
            </a:r>
            <a:endParaRPr lang="en-US" altLang="zh-CN" sz="3200" i="1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en-US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4</a:t>
            </a:r>
            <a:r>
              <a:rPr lang="zh-CN" alt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、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此</a:t>
            </a:r>
            <a:r>
              <a:rPr 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未知液体的密度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ρ</a:t>
            </a:r>
            <a:r>
              <a:rPr lang="zh-CN" altLang="en-US" sz="3200" i="1" baseline="-250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液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＝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_______________</a:t>
            </a:r>
            <a:r>
              <a:rPr lang="zh-CN" alt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。</a:t>
            </a:r>
            <a:endParaRPr lang="zh-CN" altLang="en-US" sz="3200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zh-CN" altLang="en-US" sz="3200" u="sng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429385" y="802005"/>
            <a:ext cx="9639300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</a:pP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例题：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一小瓶的质量为78g，装满水时总质量为178g。一次测量中，先在空瓶中装入少许某固体颗粒，称得总质量为132g，再往瓶内注满水，称得总质量为212g，则这种固体物质的密度是多少？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452880"/>
            <a:ext cx="94043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4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有关空心问题的计算</a:t>
            </a:r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1498600" y="844550"/>
            <a:ext cx="996251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例题：有一个质量为540 g，体积为360 cm</a:t>
            </a:r>
            <a:r>
              <a:rPr lang="zh-CN" sz="3600" baseline="30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3</a:t>
            </a:r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的铝球，这个铝球是空心的还是实心的？若为空心的，空心部分的体积多大?</a:t>
            </a:r>
            <a:endParaRPr lang="zh-CN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145" y="3264535"/>
            <a:ext cx="3707130" cy="2774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23925" y="4109085"/>
            <a:ext cx="60960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3600" dirty="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技巧：</a:t>
            </a: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先求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V</a:t>
            </a:r>
            <a:r>
              <a:rPr lang="zh-CN" altLang="en-US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实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，再求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V</a:t>
            </a:r>
            <a:r>
              <a:rPr lang="zh-CN" altLang="en-US" sz="3600" baseline="-25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空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。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452880"/>
            <a:ext cx="940435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5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有关合金问题的计算</a:t>
            </a:r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923925" y="447675"/>
            <a:ext cx="99726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例题：</a:t>
            </a: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已知合金由铝与钢两种材料合成，</a:t>
            </a:r>
            <a:r>
              <a:rPr 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该合金构件质量为374g，体积是100cm</a:t>
            </a:r>
            <a:r>
              <a:rPr lang="zh-CN" sz="3200" baseline="30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3</a:t>
            </a:r>
            <a:r>
              <a:rPr 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．且铝的密度为2.7×10</a:t>
            </a:r>
            <a:r>
              <a:rPr lang="zh-CN" sz="3200" baseline="30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3</a:t>
            </a:r>
            <a:r>
              <a:rPr 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kg／m</a:t>
            </a:r>
            <a:r>
              <a:rPr lang="zh-CN" sz="3200" baseline="300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3</a:t>
            </a:r>
            <a:r>
              <a:rPr 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，钢的密度为7.9×</a:t>
            </a: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10</a:t>
            </a:r>
            <a:r>
              <a:rPr lang="zh-CN" sz="3200" baseline="30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3</a:t>
            </a:r>
            <a:r>
              <a:rPr lang="zh-CN" sz="32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kg／m</a:t>
            </a:r>
            <a:r>
              <a:rPr lang="zh-CN" sz="3200" baseline="30000" dirty="0"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3</a:t>
            </a:r>
            <a:r>
              <a:rPr lang="zh-CN" sz="32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，如果构件的体积等于原来两种金属体积之和。求：这种合金的平均密度；</a:t>
            </a:r>
            <a:endParaRPr lang="zh-CN" sz="32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973830" y="3865245"/>
          <a:ext cx="2122170" cy="134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2" imgW="723900" imgH="457200" progId="Equation.KSEE3">
                  <p:embed/>
                </p:oleObj>
              </mc:Choice>
              <mc:Fallback>
                <p:oleObj name="" r:id="rId2" imgW="723900" imgH="4572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73830" y="3865245"/>
                        <a:ext cx="2122170" cy="1340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581025" y="3983355"/>
            <a:ext cx="110299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学习，永远不晚。</a:t>
            </a:r>
            <a:r>
              <a:rPr lang="en-US" altLang="zh-CN" sz="9600">
                <a:gradFill>
                  <a:gsLst>
                    <a:gs pos="0">
                      <a:srgbClr val="9EE256">
                        <a:lumMod val="59000"/>
                      </a:srgbClr>
                    </a:gs>
                    <a:gs pos="87000">
                      <a:schemeClr val="accent1">
                        <a:lumMod val="75000"/>
                      </a:schemeClr>
                    </a:gs>
                  </a:gsLst>
                  <a:lin ang="3600000" scaled="0"/>
                </a:gradFill>
                <a:latin typeface="华康正颜楷体W7P" panose="03000700000000000000" charset="-122"/>
                <a:ea typeface="华康正颜楷体W7P" panose="03000700000000000000" charset="-122"/>
                <a:cs typeface="华康正颜楷体W7P" panose="03000700000000000000" charset="-122"/>
              </a:rPr>
              <a:t> </a:t>
            </a:r>
            <a:endParaRPr lang="en-US" altLang="zh-CN" sz="9600">
              <a:gradFill>
                <a:gsLst>
                  <a:gs pos="0">
                    <a:srgbClr val="9EE256">
                      <a:lumMod val="59000"/>
                    </a:srgbClr>
                  </a:gs>
                  <a:gs pos="87000">
                    <a:schemeClr val="accent1">
                      <a:lumMod val="75000"/>
                    </a:schemeClr>
                  </a:gs>
                </a:gsLst>
                <a:lin ang="3600000" scaled="0"/>
              </a:gradFill>
              <a:latin typeface="华康正颜楷体W7P" panose="03000700000000000000" charset="-122"/>
              <a:ea typeface="华康正颜楷体W7P" panose="03000700000000000000" charset="-122"/>
              <a:cs typeface="华康正颜楷体W7P" panose="03000700000000000000" charset="-122"/>
            </a:endParaRPr>
          </a:p>
        </p:txBody>
      </p:sp>
      <p:pic>
        <p:nvPicPr>
          <p:cNvPr id="7" name="http://photo-static-api.fotomore.com/creative/vcg/400/new/VCG41N1018773878.jpg" descr="&amp;pky330_sjzg_VCG41N1018773878&amp;2&amp;src_toppic_inpsrchzd1&amp;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t="52390" b="5440"/>
          <a:stretch>
            <a:fillRect/>
          </a:stretch>
        </p:blipFill>
        <p:spPr>
          <a:xfrm>
            <a:off x="0" y="0"/>
            <a:ext cx="12186920" cy="34251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1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认识密度表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58950" y="2501900"/>
            <a:ext cx="86747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ct val="150000"/>
              </a:lnSpc>
            </a:pPr>
            <a:r>
              <a:rPr 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+mn-ea"/>
              </a:rPr>
              <a:t>请查阅课本上的密度表，你有什么发现？</a:t>
            </a:r>
            <a:endParaRPr lang="zh-CN" altLang="zh-CN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" name="文本框 29"/>
          <p:cNvSpPr txBox="1"/>
          <p:nvPr/>
        </p:nvSpPr>
        <p:spPr>
          <a:xfrm>
            <a:off x="719667" y="548640"/>
            <a:ext cx="10617200" cy="41541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结论：</a:t>
            </a:r>
            <a:endParaRPr lang="en-US" altLang="zh-CN" sz="3200" dirty="0">
              <a:solidFill>
                <a:srgbClr val="0070C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endParaRPr lang="en-US" altLang="zh-CN" sz="32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1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、不同的物质，密度一般不相同。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altLang="zh-CN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2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、一般地，固体密度大，液体密度次之，气体密度最小。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3</a:t>
            </a:r>
            <a:r>
              <a:rPr lang="zh-CN" altLang="en-US" sz="32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</a:rPr>
              <a:t>、同种物质的密度与状态有关。</a:t>
            </a:r>
            <a:endParaRPr lang="zh-CN" altLang="en-US" sz="32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/>
        </p:nvSpPr>
        <p:spPr>
          <a:xfrm>
            <a:off x="1675130" y="1906905"/>
            <a:ext cx="940435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2</a:t>
            </a:r>
            <a:r>
              <a:rPr lang="zh-CN" altLang="en-US" sz="8000" dirty="0">
                <a:solidFill>
                  <a:srgbClr val="A15F32"/>
                </a:solidFill>
                <a:latin typeface="汉仪颜楷简" panose="00020600040101010101" charset="-122"/>
                <a:ea typeface="汉仪颜楷简" panose="00020600040101010101" charset="-122"/>
                <a:cs typeface="汉仪颜楷简" panose="00020600040101010101" charset="-122"/>
              </a:rPr>
              <a:t>、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密度知识的应用</a:t>
            </a:r>
            <a:r>
              <a:rPr lang="en-US" altLang="zh-CN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——</a:t>
            </a:r>
            <a:r>
              <a:rPr lang="zh-CN" altLang="en-US" sz="44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方正盛世楷书简体_粗" panose="02000000000000000000" charset="-122"/>
                <a:ea typeface="方正盛世楷书简体_粗" panose="02000000000000000000" charset="-122"/>
                <a:sym typeface="+mn-ea"/>
              </a:rPr>
              <a:t>鉴别物质</a:t>
            </a:r>
            <a:endParaRPr lang="zh-CN" altLang="en-US" sz="80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方正盛世楷书简体_粗" panose="02000000000000000000" charset="-122"/>
              <a:ea typeface="方正盛世楷书简体_粗" panose="02000000000000000000" charset="-122"/>
            </a:endParaRPr>
          </a:p>
          <a:p>
            <a:pPr algn="ctr"/>
            <a:r>
              <a:rPr lang="en-US" altLang="zh-CN" sz="8000" dirty="0">
                <a:solidFill>
                  <a:srgbClr val="A15F32"/>
                </a:solidFill>
                <a:latin typeface="汉仪颜楷W" panose="00020600040101010101" charset="-122"/>
                <a:ea typeface="汉仪颜楷W" panose="00020600040101010101" charset="-122"/>
              </a:rPr>
              <a:t> </a:t>
            </a:r>
            <a:endParaRPr lang="en-US" altLang="zh-CN" sz="8000" dirty="0">
              <a:solidFill>
                <a:srgbClr val="A15F32"/>
              </a:solidFill>
              <a:latin typeface="汉仪颜楷W" panose="00020600040101010101" charset="-122"/>
              <a:ea typeface="汉仪颜楷W" panose="00020600040101010101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H="1" flipV="1">
            <a:off x="1636395" y="3631565"/>
            <a:ext cx="9272270" cy="3175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97000">
                  <a:srgbClr val="954F3A">
                    <a:alpha val="57000"/>
                  </a:srgbClr>
                </a:gs>
              </a:gsLst>
              <a:lin ang="21120000" scaled="1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文本框 17"/>
          <p:cNvSpPr txBox="1"/>
          <p:nvPr>
            <p:custDataLst>
              <p:tags r:id="rId1"/>
            </p:custDataLst>
          </p:nvPr>
        </p:nvSpPr>
        <p:spPr>
          <a:xfrm>
            <a:off x="5708015" y="2506980"/>
            <a:ext cx="59512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3600" dirty="0">
                <a:solidFill>
                  <a:schemeClr val="tx1"/>
                </a:solidFill>
                <a:latin typeface="方正盛世楷书简体_粗" panose="02000000000000000000" charset="-122"/>
                <a:ea typeface="方正盛世楷书简体_粗" panose="02000000000000000000" charset="-122"/>
              </a:rPr>
              <a:t>如何测量出一元硬币的密度？</a:t>
            </a:r>
            <a:endParaRPr lang="zh-CN" sz="3600" dirty="0">
              <a:solidFill>
                <a:schemeClr val="tx1"/>
              </a:solidFill>
              <a:latin typeface="方正盛世楷书简体_粗" panose="02000000000000000000" charset="-122"/>
              <a:ea typeface="方正盛世楷书简体_粗" panose="02000000000000000000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65" y="1520825"/>
            <a:ext cx="4664710" cy="33604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8" name="Text Box 4"/>
          <p:cNvSpPr txBox="1"/>
          <p:nvPr>
            <p:custDataLst>
              <p:tags r:id="rId1"/>
            </p:custDataLst>
          </p:nvPr>
        </p:nvSpPr>
        <p:spPr>
          <a:xfrm>
            <a:off x="1544955" y="910590"/>
            <a:ext cx="6102985" cy="9271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1000"/>
              </a:lnSpc>
              <a:buSzTx/>
              <a:buFont typeface="Arial" panose="020B0604020202020204" pitchFamily="34" charset="0"/>
            </a:pP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sym typeface="Arial" panose="020B0604020202020204" pitchFamily="34" charset="0"/>
              </a:rPr>
              <a:t>实验原理：</a:t>
            </a: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sym typeface="Arial" panose="020B0604020202020204" pitchFamily="34" charset="0"/>
              </a:rPr>
              <a:t>________</a:t>
            </a:r>
            <a:endParaRPr lang="en-US" altLang="zh-CN" sz="3600" dirty="0">
              <a:latin typeface="方正盛世楷书简体_粗" panose="02000000000000000000" charset="-122"/>
              <a:ea typeface="方正盛世楷书简体_粗" panose="02000000000000000000" charset="-122"/>
              <a:sym typeface="Arial" panose="020B0604020202020204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54163" y="1931353"/>
            <a:ext cx="2892425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marL="0" marR="0" lvl="0" indent="0" algn="l" defTabSz="914400" rtl="0" eaLnBrk="0" fontAlgn="base" latinLnBrk="0" hangingPunct="0">
              <a:lnSpc>
                <a:spcPct val="15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6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盛世楷书简体_粗" panose="02000000000000000000" charset="-122"/>
                <a:ea typeface="方正盛世楷书简体_粗" panose="02000000000000000000" charset="-122"/>
                <a:cs typeface="+mn-ea"/>
                <a:sym typeface="+mn-lt"/>
              </a:rPr>
              <a:t>实验器材：</a:t>
            </a:r>
            <a:endParaRPr kumimoji="0" lang="zh-CN" altLang="en-US" sz="36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盛世楷书简体_粗" panose="02000000000000000000" charset="-122"/>
              <a:ea typeface="方正盛世楷书简体_粗" panose="02000000000000000000" charset="-122"/>
              <a:cs typeface="+mn-ea"/>
              <a:sym typeface="+mn-lt"/>
            </a:endParaRPr>
          </a:p>
        </p:txBody>
      </p:sp>
      <p:sp>
        <p:nvSpPr>
          <p:cNvPr id="11271" name="Text Box 7"/>
          <p:cNvSpPr txBox="1"/>
          <p:nvPr>
            <p:custDataLst>
              <p:tags r:id="rId3"/>
            </p:custDataLst>
          </p:nvPr>
        </p:nvSpPr>
        <p:spPr>
          <a:xfrm>
            <a:off x="3983355" y="1931670"/>
            <a:ext cx="6661785" cy="176339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>
              <a:lnSpc>
                <a:spcPct val="151000"/>
              </a:lnSpc>
              <a:buSzTx/>
              <a:buFont typeface="Arial" panose="020B0604020202020204" pitchFamily="34" charset="0"/>
            </a:pPr>
            <a:r>
              <a:rPr lang="en-US" altLang="zh-CN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Arial" panose="020B0604020202020204" pitchFamily="34" charset="0"/>
              </a:rPr>
              <a:t>___________</a:t>
            </a:r>
            <a:r>
              <a:rPr lang="zh-CN" altLang="en-US" sz="3600" dirty="0"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Arial" panose="020B0604020202020204" pitchFamily="34" charset="0"/>
              </a:rPr>
              <a:t>、量筒、水、烧杯、若干个硬币</a:t>
            </a:r>
            <a:endParaRPr lang="zh-CN" altLang="en-US" sz="3600" dirty="0"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Arial" panose="020B0604020202020204" pitchFamily="34" charset="0"/>
            </a:endParaRPr>
          </a:p>
        </p:txBody>
      </p:sp>
      <p:pic>
        <p:nvPicPr>
          <p:cNvPr id="13318" name="Picture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920865" y="4318318"/>
            <a:ext cx="727075" cy="20272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2773680" y="4640580"/>
            <a:ext cx="3276600" cy="1706880"/>
            <a:chOff x="4368" y="7308"/>
            <a:chExt cx="5160" cy="2688"/>
          </a:xfrm>
        </p:grpSpPr>
        <p:pic>
          <p:nvPicPr>
            <p:cNvPr id="13315" name="Picture 1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68" y="7308"/>
              <a:ext cx="5161" cy="268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矩形 3"/>
            <p:cNvSpPr/>
            <p:nvPr/>
          </p:nvSpPr>
          <p:spPr>
            <a:xfrm>
              <a:off x="5029" y="7952"/>
              <a:ext cx="858" cy="515"/>
            </a:xfrm>
            <a:prstGeom prst="rect">
              <a:avLst/>
            </a:prstGeom>
            <a:solidFill>
              <a:srgbClr val="0C0C0C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70" grpId="0"/>
      <p:bldP spid="112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160145" y="623570"/>
            <a:ext cx="9888855" cy="58623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</a:lstStyle>
          <a:p>
            <a:pPr algn="ctr">
              <a:lnSpc>
                <a:spcPct val="150000"/>
              </a:lnSpc>
              <a:spcAft>
                <a:spcPct val="0"/>
              </a:spcAft>
            </a:pPr>
            <a:r>
              <a:rPr lang="zh-CN" altLang="zh-CN" sz="4000">
                <a:solidFill>
                  <a:srgbClr val="0070C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实验步骤：</a:t>
            </a:r>
            <a:endParaRPr lang="zh-CN" altLang="zh-CN" sz="3200">
              <a:effectLst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zh-CN" altLang="zh-CN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①用天平测量</a:t>
            </a:r>
            <a:r>
              <a:rPr lang="en-US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______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硬币的质量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；</a:t>
            </a:r>
            <a:endParaRPr lang="zh-CN" altLang="zh-CN" sz="3200">
              <a:effectLst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②向量筒内倒入</a:t>
            </a:r>
            <a:r>
              <a:rPr lang="zh-CN" altLang="zh-CN" sz="32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适量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的水，读出水的体积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_____; </a:t>
            </a:r>
            <a:endParaRPr lang="zh-CN" altLang="zh-CN" sz="3200">
              <a:effectLst/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③将硬币沿壁</a:t>
            </a:r>
            <a:r>
              <a:rPr lang="zh-CN" altLang="zh-CN" sz="3200">
                <a:solidFill>
                  <a:srgbClr val="FF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缓慢滑入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量筒内水中，使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硬币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被浸没，读出水和石头的总体积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_____; </a:t>
            </a:r>
            <a:endParaRPr lang="en-US" altLang="zh-CN" sz="3200" i="1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④此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硬币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的密度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ρ</a:t>
            </a:r>
            <a:r>
              <a:rPr lang="zh-CN" altLang="en-US" sz="3200" i="1" baseline="-250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币</a:t>
            </a:r>
            <a:r>
              <a:rPr lang="zh-CN" altLang="zh-CN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＝</a:t>
            </a:r>
            <a:r>
              <a:rPr lang="en-US" altLang="zh-CN" sz="3200" i="1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_______________</a:t>
            </a:r>
            <a:r>
              <a:rPr lang="zh-CN" altLang="en-US" sz="3200">
                <a:solidFill>
                  <a:srgbClr val="000000"/>
                </a:solidFill>
                <a:latin typeface="方正盛世楷书简体_粗" panose="02000000000000000000" charset="-122"/>
                <a:ea typeface="方正盛世楷书简体_粗" panose="02000000000000000000" charset="-122"/>
                <a:cs typeface="方正盛世楷书简体_粗" panose="02000000000000000000" charset="-122"/>
                <a:sym typeface="Times New Roman" panose="02020603050405020304" pitchFamily="18" charset="0"/>
              </a:rPr>
              <a:t>。</a:t>
            </a:r>
            <a:endParaRPr lang="zh-CN" altLang="en-US" sz="3200">
              <a:solidFill>
                <a:srgbClr val="000000"/>
              </a:solid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ct val="0"/>
              </a:spcAft>
            </a:pPr>
            <a:endParaRPr lang="zh-CN" altLang="en-US" sz="3200" u="sng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方正盛世楷书简体_粗" panose="02000000000000000000" charset="-122"/>
              <a:ea typeface="方正盛世楷书简体_粗" panose="02000000000000000000" charset="-122"/>
              <a:cs typeface="方正盛世楷书简体_粗" panose="02000000000000000000" charset="-122"/>
              <a:sym typeface="Times New Roman" panose="02020603050405020304" pitchFamily="18" charset="0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  <p:tag name="TABLE_ENDDRAG_ORIGIN_RECT" val="732*249"/>
  <p:tag name="TABLE_ENDDRAG_RECT" val="134*150*732*249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47.xml><?xml version="1.0" encoding="utf-8"?>
<p:tagLst xmlns:p="http://schemas.openxmlformats.org/presentationml/2006/main">
  <p:tag name="COMMONDATA" val="eyJoZGlkIjoiOTZkNzlmNmM0ZmUzNTJiZmI0ZDg1OGQ1N2NkZTA3ZTEifQ=="/>
  <p:tag name="KSO_WPP_MARK_KEY" val="2f4d9ed9-d6b7-452f-ab4b-f2c5e79f1e9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"/>
  <p:tag name="TABLE_ENDDRAG_ORIGIN_RECT" val="761*263"/>
  <p:tag name="TABLE_ENDDRAG_RECT" val="135*101*761*263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1354</Words>
  <Application>WPS 演示</Application>
  <PresentationFormat>宽屏</PresentationFormat>
  <Paragraphs>134</Paragraphs>
  <Slides>29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29</vt:i4>
      </vt:variant>
    </vt:vector>
  </HeadingPairs>
  <TitlesOfParts>
    <vt:vector size="52" baseType="lpstr">
      <vt:lpstr>Arial</vt:lpstr>
      <vt:lpstr>宋体</vt:lpstr>
      <vt:lpstr>Wingdings</vt:lpstr>
      <vt:lpstr>Wingdings</vt:lpstr>
      <vt:lpstr>方正盛世楷书简体_粗</vt:lpstr>
      <vt:lpstr>华康正颜楷体W7P</vt:lpstr>
      <vt:lpstr>汉仪颜楷W</vt:lpstr>
      <vt:lpstr>楷体_GB2312</vt:lpstr>
      <vt:lpstr>汉仪颜楷简</vt:lpstr>
      <vt:lpstr>Times New Roman</vt:lpstr>
      <vt:lpstr>微软雅黑</vt:lpstr>
      <vt:lpstr>Arial Unicode MS</vt:lpstr>
      <vt:lpstr>Calibri</vt:lpstr>
      <vt:lpstr>Office 主题​​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xiongsongyan</cp:lastModifiedBy>
  <cp:revision>159</cp:revision>
  <dcterms:created xsi:type="dcterms:W3CDTF">2019-06-19T02:08:00Z</dcterms:created>
  <dcterms:modified xsi:type="dcterms:W3CDTF">2023-12-20T12:01:18Z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4518E5D565B34977A87B43323B991590_13</vt:lpwstr>
  </property>
</Properties>
</file>