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4" r:id="rId5"/>
    <p:sldId id="265" r:id="rId6"/>
    <p:sldId id="266" r:id="rId7"/>
    <p:sldId id="267" r:id="rId8"/>
    <p:sldId id="263" r:id="rId9"/>
    <p:sldId id="269" r:id="rId10"/>
    <p:sldId id="270" r:id="rId11"/>
    <p:sldId id="268" r:id="rId12"/>
    <p:sldId id="271" r:id="rId13"/>
    <p:sldId id="272" r:id="rId14"/>
    <p:sldId id="301" r:id="rId15"/>
    <p:sldId id="275" r:id="rId16"/>
    <p:sldId id="276" r:id="rId17"/>
    <p:sldId id="277" r:id="rId18"/>
    <p:sldId id="306" r:id="rId19"/>
    <p:sldId id="307" r:id="rId20"/>
    <p:sldId id="309" r:id="rId21"/>
    <p:sldId id="302" r:id="rId22"/>
    <p:sldId id="278" r:id="rId23"/>
    <p:sldId id="279" r:id="rId24"/>
    <p:sldId id="303" r:id="rId25"/>
    <p:sldId id="304" r:id="rId26"/>
    <p:sldId id="305" r:id="rId27"/>
    <p:sldId id="291" r:id="rId28"/>
    <p:sldId id="290" r:id="rId29"/>
    <p:sldId id="282" r:id="rId30"/>
    <p:sldId id="283" r:id="rId31"/>
    <p:sldId id="286" r:id="rId32"/>
    <p:sldId id="289" r:id="rId33"/>
    <p:sldId id="262" r:id="rId34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94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6.xml"/><Relationship Id="rId5" Type="http://schemas.openxmlformats.org/officeDocument/2006/relationships/image" Target="../media/image2.jpeg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6.xml"/><Relationship Id="rId3" Type="http://schemas.openxmlformats.org/officeDocument/2006/relationships/image" Target="../media/image8.jpeg"/><Relationship Id="rId2" Type="http://schemas.openxmlformats.org/officeDocument/2006/relationships/tags" Target="../tags/tag75.xml"/><Relationship Id="rId1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77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1.xml"/><Relationship Id="rId6" Type="http://schemas.openxmlformats.org/officeDocument/2006/relationships/image" Target="../media/image15.png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1" Type="http://schemas.openxmlformats.org/officeDocument/2006/relationships/tags" Target="../tags/tag8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3" Type="http://schemas.openxmlformats.org/officeDocument/2006/relationships/image" Target="../media/image19.jpe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image" Target="../media/image20.jpeg"/><Relationship Id="rId1" Type="http://schemas.openxmlformats.org/officeDocument/2006/relationships/tags" Target="../tags/tag9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hyperlink" Target="08&#30707;&#34593;&#29076;&#21270;&#23454;&#39564;.flv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1.xml"/><Relationship Id="rId1" Type="http://schemas.openxmlformats.org/officeDocument/2006/relationships/hyperlink" Target="05&#20912;&#29076;&#21270;&#23454;&#39564;.fl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323340"/>
            <a:ext cx="113728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4.3 探究熔化与凝固的特点</a:t>
            </a:r>
            <a:endParaRPr lang="zh-CN" altLang="en-US" sz="72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8194" name="Picture 2" descr="火山爆发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2050" y="3762375"/>
            <a:ext cx="4667250" cy="30956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195" name="Picture 3" descr="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lum bright="23999"/>
          </a:blip>
          <a:stretch>
            <a:fillRect/>
          </a:stretch>
        </p:blipFill>
        <p:spPr>
          <a:xfrm>
            <a:off x="5829300" y="3762058"/>
            <a:ext cx="4679950" cy="30956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09015" y="1436370"/>
            <a:ext cx="101746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物质受热均匀，可减缓物态变化的过程，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便于观察</a:t>
            </a: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。为了使物质受热均匀，我们还有什么办法？</a:t>
            </a:r>
            <a:endParaRPr lang="zh-CN" altLang="en-US" sz="36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576" descr="图4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0"/>
          <a:stretch>
            <a:fillRect/>
          </a:stretch>
        </p:blipFill>
        <p:spPr bwMode="auto">
          <a:xfrm>
            <a:off x="8592820" y="836507"/>
            <a:ext cx="2904913" cy="53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66222" y="912707"/>
            <a:ext cx="3662680" cy="261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538605" y="448691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玻璃棒的作用、固体粉末状</a:t>
            </a: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" name="Group 132"/>
          <p:cNvGraphicFramePr>
            <a:graphicFrameLocks noGrp="1"/>
          </p:cNvGraphicFramePr>
          <p:nvPr/>
        </p:nvGraphicFramePr>
        <p:xfrm>
          <a:off x="1908810" y="2123440"/>
          <a:ext cx="8533765" cy="1498600"/>
        </p:xfrm>
        <a:graphic>
          <a:graphicData uri="http://schemas.openxmlformats.org/drawingml/2006/table">
            <a:tbl>
              <a:tblPr/>
              <a:tblGrid>
                <a:gridCol w="1295400"/>
                <a:gridCol w="533400"/>
                <a:gridCol w="565150"/>
                <a:gridCol w="523875"/>
                <a:gridCol w="523875"/>
                <a:gridCol w="448945"/>
                <a:gridCol w="525145"/>
                <a:gridCol w="448945"/>
                <a:gridCol w="456565"/>
                <a:gridCol w="591185"/>
                <a:gridCol w="523875"/>
                <a:gridCol w="523875"/>
                <a:gridCol w="525780"/>
                <a:gridCol w="523875"/>
                <a:gridCol w="523875"/>
              </a:tblGrid>
              <a:tr h="533400"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zh-CN" altLang="en-US" sz="2400" b="1"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时间</a:t>
                      </a:r>
                      <a:r>
                        <a:rPr lang="en-US" altLang="zh-CN" sz="2400" b="1"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/min</a:t>
                      </a:r>
                      <a:endParaRPr lang="en-US" altLang="zh-CN" sz="2400" b="1"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0" marR="0" marT="0" marB="0" vert="horz" anchor="ctr" anchorCtr="0">
                    <a:lnL w="28575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0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0.5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660066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1.5</a:t>
                      </a:r>
                      <a:endParaRPr lang="en-US" altLang="zh-CN" sz="2000" b="1">
                        <a:solidFill>
                          <a:srgbClr val="660066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2.5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3.5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660066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</a:t>
                      </a:r>
                      <a:endParaRPr lang="en-US" altLang="zh-CN" sz="2000" b="1">
                        <a:solidFill>
                          <a:srgbClr val="660066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4.5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5.5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en-US" altLang="zh-CN" sz="20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6.5</a:t>
                      </a: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28575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  <a:tr h="482600"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zh-CN" altLang="en-US" sz="2400" b="1"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温度</a:t>
                      </a:r>
                      <a:r>
                        <a:rPr lang="en-US" altLang="zh-CN" sz="2400" b="1"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/</a:t>
                      </a:r>
                      <a:r>
                        <a:rPr lang="en-US" altLang="zh-CN" sz="2400" b="1" baseline="30000"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0</a:t>
                      </a:r>
                      <a:r>
                        <a:rPr lang="en-US" altLang="zh-CN" sz="2400" b="1"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C</a:t>
                      </a:r>
                      <a:endParaRPr lang="en-US" altLang="zh-CN" sz="2400" b="1"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0" marR="0" marT="0" marB="0" vert="horz" anchor="ctr" anchorCtr="0">
                    <a:lnL w="28575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660066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660066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en-US" altLang="zh-CN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28575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  <a:tr h="482600"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r>
                        <a:rPr lang="zh-CN" altLang="en-US" sz="2400" b="1"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状态</a:t>
                      </a:r>
                      <a:endParaRPr lang="zh-CN" altLang="en-US" sz="2400" b="1"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0" marR="0" marT="0" marB="0" vert="horz" anchor="ctr" anchorCtr="0">
                    <a:lnL w="28575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660066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20000"/>
                        </a:spcBef>
                        <a:buNone/>
                      </a:pPr>
                      <a:endParaRPr lang="zh-CN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20000"/>
                        </a:spcBef>
                        <a:buNone/>
                      </a:pPr>
                      <a:endParaRPr lang="zh-CN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20000"/>
                        </a:spcBef>
                        <a:buNone/>
                      </a:pPr>
                      <a:endParaRPr lang="zh-CN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660066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zh-CN" altLang="en-US" sz="32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20000"/>
                        </a:spcBef>
                      </a:pPr>
                      <a:endParaRPr lang="zh-CN" altLang="en-US" sz="20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 anchorCtr="1">
                    <a:lnL w="12700">
                      <a:solidFill>
                        <a:schemeClr val="tx1"/>
                      </a:solidFill>
                      <a:miter lim="800000"/>
                    </a:lnL>
                    <a:lnR w="28575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128010" y="66802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>
              <a:lnSpc>
                <a:spcPct val="150000"/>
              </a:lnSpc>
              <a:buFont typeface="Arial" panose="020B0604020202020204"/>
            </a:pPr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进行实验与收集证据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海波与石蜡的熔化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1485" y="377190"/>
            <a:ext cx="11288395" cy="610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文本框 15361"/>
          <p:cNvSpPr txBox="1"/>
          <p:nvPr/>
        </p:nvSpPr>
        <p:spPr>
          <a:xfrm>
            <a:off x="1371989" y="47583"/>
            <a:ext cx="309880" cy="42354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endParaRPr lang="zh-CN" altLang="en-US" sz="216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1306932" y="500659"/>
            <a:ext cx="2257324" cy="5835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分析数据</a:t>
            </a:r>
            <a:endParaRPr kumimoji="0" lang="zh-CN" altLang="en-US" sz="32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73823" y="1182589"/>
            <a:ext cx="10602679" cy="5683426"/>
            <a:chOff x="233" y="283"/>
            <a:chExt cx="13672" cy="7830"/>
          </a:xfrm>
        </p:grpSpPr>
        <p:sp>
          <p:nvSpPr>
            <p:cNvPr id="13314" name="直接连接符 15362"/>
            <p:cNvSpPr/>
            <p:nvPr/>
          </p:nvSpPr>
          <p:spPr>
            <a:xfrm flipV="1">
              <a:off x="1998" y="677"/>
              <a:ext cx="0" cy="519"/>
            </a:xfrm>
            <a:prstGeom prst="line">
              <a:avLst/>
            </a:prstGeom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3315" name="矩形 15363"/>
            <p:cNvSpPr/>
            <p:nvPr/>
          </p:nvSpPr>
          <p:spPr>
            <a:xfrm>
              <a:off x="1910" y="522"/>
              <a:ext cx="5849" cy="1553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216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316" name="直接连接符 15364"/>
            <p:cNvSpPr/>
            <p:nvPr/>
          </p:nvSpPr>
          <p:spPr>
            <a:xfrm flipH="1">
              <a:off x="11048" y="807"/>
              <a:ext cx="7" cy="6284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17" name="直接连接符 15365"/>
            <p:cNvSpPr/>
            <p:nvPr/>
          </p:nvSpPr>
          <p:spPr>
            <a:xfrm flipH="1">
              <a:off x="11345" y="1042"/>
              <a:ext cx="46" cy="5843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18" name="直接连接符 15366"/>
            <p:cNvSpPr/>
            <p:nvPr/>
          </p:nvSpPr>
          <p:spPr>
            <a:xfrm>
              <a:off x="11723" y="807"/>
              <a:ext cx="0" cy="6079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19" name="直接连接符 15367"/>
            <p:cNvSpPr/>
            <p:nvPr/>
          </p:nvSpPr>
          <p:spPr>
            <a:xfrm>
              <a:off x="12056" y="807"/>
              <a:ext cx="0" cy="6079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20" name="直接连接符 15368"/>
            <p:cNvSpPr/>
            <p:nvPr/>
          </p:nvSpPr>
          <p:spPr>
            <a:xfrm>
              <a:off x="12422" y="807"/>
              <a:ext cx="0" cy="6079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3324" name="组合 15372"/>
            <p:cNvGrpSpPr/>
            <p:nvPr/>
          </p:nvGrpSpPr>
          <p:grpSpPr>
            <a:xfrm>
              <a:off x="233" y="283"/>
              <a:ext cx="13672" cy="7830"/>
              <a:chOff x="-499" y="-338"/>
              <a:chExt cx="6082" cy="3483"/>
            </a:xfrm>
          </p:grpSpPr>
          <p:grpSp>
            <p:nvGrpSpPr>
              <p:cNvPr id="13325" name="组合 15373"/>
              <p:cNvGrpSpPr/>
              <p:nvPr/>
            </p:nvGrpSpPr>
            <p:grpSpPr>
              <a:xfrm>
                <a:off x="286" y="24"/>
                <a:ext cx="2169" cy="2638"/>
                <a:chOff x="0" y="0"/>
                <a:chExt cx="3048" cy="3272"/>
              </a:xfrm>
            </p:grpSpPr>
            <p:grpSp>
              <p:nvGrpSpPr>
                <p:cNvPr id="13326" name="组合 15374"/>
                <p:cNvGrpSpPr/>
                <p:nvPr/>
              </p:nvGrpSpPr>
              <p:grpSpPr>
                <a:xfrm>
                  <a:off x="4" y="12"/>
                  <a:ext cx="1928" cy="3260"/>
                  <a:chOff x="0" y="0"/>
                  <a:chExt cx="1928" cy="3260"/>
                </a:xfrm>
              </p:grpSpPr>
              <p:sp>
                <p:nvSpPr>
                  <p:cNvPr id="13327" name="矩形 15375"/>
                  <p:cNvSpPr/>
                  <p:nvPr/>
                </p:nvSpPr>
                <p:spPr>
                  <a:xfrm>
                    <a:off x="1748" y="2934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28" name="矩形 15376"/>
                  <p:cNvSpPr/>
                  <p:nvPr/>
                </p:nvSpPr>
                <p:spPr>
                  <a:xfrm>
                    <a:off x="1536" y="2934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29" name="矩形 15377"/>
                  <p:cNvSpPr/>
                  <p:nvPr/>
                </p:nvSpPr>
                <p:spPr>
                  <a:xfrm>
                    <a:off x="1344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0" name="矩形 15378"/>
                  <p:cNvSpPr/>
                  <p:nvPr/>
                </p:nvSpPr>
                <p:spPr>
                  <a:xfrm>
                    <a:off x="1152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1" name="矩形 15379"/>
                  <p:cNvSpPr/>
                  <p:nvPr/>
                </p:nvSpPr>
                <p:spPr>
                  <a:xfrm>
                    <a:off x="960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2" name="矩形 15380"/>
                  <p:cNvSpPr/>
                  <p:nvPr/>
                </p:nvSpPr>
                <p:spPr>
                  <a:xfrm>
                    <a:off x="768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3" name="矩形 15381"/>
                  <p:cNvSpPr/>
                  <p:nvPr/>
                </p:nvSpPr>
                <p:spPr>
                  <a:xfrm>
                    <a:off x="576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4" name="矩形 15382"/>
                  <p:cNvSpPr/>
                  <p:nvPr/>
                </p:nvSpPr>
                <p:spPr>
                  <a:xfrm>
                    <a:off x="384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5" name="矩形 15383"/>
                  <p:cNvSpPr/>
                  <p:nvPr/>
                </p:nvSpPr>
                <p:spPr>
                  <a:xfrm>
                    <a:off x="192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6" name="矩形 15384"/>
                  <p:cNvSpPr/>
                  <p:nvPr/>
                </p:nvSpPr>
                <p:spPr>
                  <a:xfrm>
                    <a:off x="0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7" name="矩形 15385"/>
                  <p:cNvSpPr/>
                  <p:nvPr/>
                </p:nvSpPr>
                <p:spPr>
                  <a:xfrm>
                    <a:off x="1748" y="2608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8" name="矩形 15386"/>
                  <p:cNvSpPr/>
                  <p:nvPr/>
                </p:nvSpPr>
                <p:spPr>
                  <a:xfrm>
                    <a:off x="1536" y="2608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39" name="矩形 15387"/>
                  <p:cNvSpPr/>
                  <p:nvPr/>
                </p:nvSpPr>
                <p:spPr>
                  <a:xfrm>
                    <a:off x="1344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0" name="矩形 15388"/>
                  <p:cNvSpPr/>
                  <p:nvPr/>
                </p:nvSpPr>
                <p:spPr>
                  <a:xfrm>
                    <a:off x="1152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1" name="矩形 15389"/>
                  <p:cNvSpPr/>
                  <p:nvPr/>
                </p:nvSpPr>
                <p:spPr>
                  <a:xfrm>
                    <a:off x="960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2" name="矩形 15390"/>
                  <p:cNvSpPr/>
                  <p:nvPr/>
                </p:nvSpPr>
                <p:spPr>
                  <a:xfrm>
                    <a:off x="768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3" name="矩形 15391"/>
                  <p:cNvSpPr/>
                  <p:nvPr/>
                </p:nvSpPr>
                <p:spPr>
                  <a:xfrm>
                    <a:off x="576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4" name="矩形 15392"/>
                  <p:cNvSpPr/>
                  <p:nvPr/>
                </p:nvSpPr>
                <p:spPr>
                  <a:xfrm>
                    <a:off x="384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5" name="矩形 15393"/>
                  <p:cNvSpPr/>
                  <p:nvPr/>
                </p:nvSpPr>
                <p:spPr>
                  <a:xfrm>
                    <a:off x="192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6" name="矩形 15394"/>
                  <p:cNvSpPr/>
                  <p:nvPr/>
                </p:nvSpPr>
                <p:spPr>
                  <a:xfrm>
                    <a:off x="0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7" name="矩形 15395"/>
                  <p:cNvSpPr/>
                  <p:nvPr/>
                </p:nvSpPr>
                <p:spPr>
                  <a:xfrm>
                    <a:off x="1748" y="2282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8" name="矩形 15396"/>
                  <p:cNvSpPr/>
                  <p:nvPr/>
                </p:nvSpPr>
                <p:spPr>
                  <a:xfrm>
                    <a:off x="1536" y="2282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49" name="矩形 15397"/>
                  <p:cNvSpPr/>
                  <p:nvPr/>
                </p:nvSpPr>
                <p:spPr>
                  <a:xfrm>
                    <a:off x="1344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0" name="矩形 15398"/>
                  <p:cNvSpPr/>
                  <p:nvPr/>
                </p:nvSpPr>
                <p:spPr>
                  <a:xfrm>
                    <a:off x="1152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1" name="矩形 15399"/>
                  <p:cNvSpPr/>
                  <p:nvPr/>
                </p:nvSpPr>
                <p:spPr>
                  <a:xfrm>
                    <a:off x="960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2" name="矩形 15400"/>
                  <p:cNvSpPr/>
                  <p:nvPr/>
                </p:nvSpPr>
                <p:spPr>
                  <a:xfrm>
                    <a:off x="768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3" name="矩形 15401"/>
                  <p:cNvSpPr/>
                  <p:nvPr/>
                </p:nvSpPr>
                <p:spPr>
                  <a:xfrm>
                    <a:off x="576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4" name="矩形 15402"/>
                  <p:cNvSpPr/>
                  <p:nvPr/>
                </p:nvSpPr>
                <p:spPr>
                  <a:xfrm>
                    <a:off x="384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5" name="矩形 15403"/>
                  <p:cNvSpPr/>
                  <p:nvPr/>
                </p:nvSpPr>
                <p:spPr>
                  <a:xfrm>
                    <a:off x="192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6" name="矩形 15404"/>
                  <p:cNvSpPr/>
                  <p:nvPr/>
                </p:nvSpPr>
                <p:spPr>
                  <a:xfrm>
                    <a:off x="0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7" name="矩形 15405"/>
                  <p:cNvSpPr/>
                  <p:nvPr/>
                </p:nvSpPr>
                <p:spPr>
                  <a:xfrm>
                    <a:off x="1748" y="1956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8" name="矩形 15406"/>
                  <p:cNvSpPr/>
                  <p:nvPr/>
                </p:nvSpPr>
                <p:spPr>
                  <a:xfrm>
                    <a:off x="1536" y="1956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59" name="矩形 15407"/>
                  <p:cNvSpPr/>
                  <p:nvPr/>
                </p:nvSpPr>
                <p:spPr>
                  <a:xfrm>
                    <a:off x="1344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0" name="矩形 15408"/>
                  <p:cNvSpPr/>
                  <p:nvPr/>
                </p:nvSpPr>
                <p:spPr>
                  <a:xfrm>
                    <a:off x="1152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1" name="矩形 15409"/>
                  <p:cNvSpPr/>
                  <p:nvPr/>
                </p:nvSpPr>
                <p:spPr>
                  <a:xfrm>
                    <a:off x="960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2" name="矩形 15410"/>
                  <p:cNvSpPr/>
                  <p:nvPr/>
                </p:nvSpPr>
                <p:spPr>
                  <a:xfrm>
                    <a:off x="768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3" name="矩形 15411"/>
                  <p:cNvSpPr/>
                  <p:nvPr/>
                </p:nvSpPr>
                <p:spPr>
                  <a:xfrm>
                    <a:off x="576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4" name="矩形 15412"/>
                  <p:cNvSpPr/>
                  <p:nvPr/>
                </p:nvSpPr>
                <p:spPr>
                  <a:xfrm>
                    <a:off x="384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5" name="矩形 15413"/>
                  <p:cNvSpPr/>
                  <p:nvPr/>
                </p:nvSpPr>
                <p:spPr>
                  <a:xfrm>
                    <a:off x="192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6" name="矩形 15414"/>
                  <p:cNvSpPr/>
                  <p:nvPr/>
                </p:nvSpPr>
                <p:spPr>
                  <a:xfrm>
                    <a:off x="0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7" name="矩形 15415"/>
                  <p:cNvSpPr/>
                  <p:nvPr/>
                </p:nvSpPr>
                <p:spPr>
                  <a:xfrm>
                    <a:off x="1748" y="1630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8" name="矩形 15416"/>
                  <p:cNvSpPr/>
                  <p:nvPr/>
                </p:nvSpPr>
                <p:spPr>
                  <a:xfrm>
                    <a:off x="1536" y="1630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69" name="矩形 15417"/>
                  <p:cNvSpPr/>
                  <p:nvPr/>
                </p:nvSpPr>
                <p:spPr>
                  <a:xfrm>
                    <a:off x="1344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0" name="矩形 15418"/>
                  <p:cNvSpPr/>
                  <p:nvPr/>
                </p:nvSpPr>
                <p:spPr>
                  <a:xfrm>
                    <a:off x="1152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1" name="矩形 15419"/>
                  <p:cNvSpPr/>
                  <p:nvPr/>
                </p:nvSpPr>
                <p:spPr>
                  <a:xfrm>
                    <a:off x="960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2" name="矩形 15420"/>
                  <p:cNvSpPr/>
                  <p:nvPr/>
                </p:nvSpPr>
                <p:spPr>
                  <a:xfrm>
                    <a:off x="768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3" name="矩形 15421"/>
                  <p:cNvSpPr/>
                  <p:nvPr/>
                </p:nvSpPr>
                <p:spPr>
                  <a:xfrm>
                    <a:off x="576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4" name="矩形 15422"/>
                  <p:cNvSpPr/>
                  <p:nvPr/>
                </p:nvSpPr>
                <p:spPr>
                  <a:xfrm>
                    <a:off x="384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5" name="矩形 15423"/>
                  <p:cNvSpPr/>
                  <p:nvPr/>
                </p:nvSpPr>
                <p:spPr>
                  <a:xfrm>
                    <a:off x="192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6" name="矩形 15424"/>
                  <p:cNvSpPr/>
                  <p:nvPr/>
                </p:nvSpPr>
                <p:spPr>
                  <a:xfrm>
                    <a:off x="0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7" name="矩形 15425"/>
                  <p:cNvSpPr/>
                  <p:nvPr/>
                </p:nvSpPr>
                <p:spPr>
                  <a:xfrm>
                    <a:off x="1748" y="1304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8" name="矩形 15426"/>
                  <p:cNvSpPr/>
                  <p:nvPr/>
                </p:nvSpPr>
                <p:spPr>
                  <a:xfrm>
                    <a:off x="1536" y="1304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79" name="矩形 15427"/>
                  <p:cNvSpPr/>
                  <p:nvPr/>
                </p:nvSpPr>
                <p:spPr>
                  <a:xfrm>
                    <a:off x="1344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0" name="矩形 15428"/>
                  <p:cNvSpPr/>
                  <p:nvPr/>
                </p:nvSpPr>
                <p:spPr>
                  <a:xfrm>
                    <a:off x="1152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1" name="矩形 15429"/>
                  <p:cNvSpPr/>
                  <p:nvPr/>
                </p:nvSpPr>
                <p:spPr>
                  <a:xfrm>
                    <a:off x="960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2" name="矩形 15430"/>
                  <p:cNvSpPr/>
                  <p:nvPr/>
                </p:nvSpPr>
                <p:spPr>
                  <a:xfrm>
                    <a:off x="768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3" name="矩形 15431"/>
                  <p:cNvSpPr/>
                  <p:nvPr/>
                </p:nvSpPr>
                <p:spPr>
                  <a:xfrm>
                    <a:off x="576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4" name="矩形 15432"/>
                  <p:cNvSpPr/>
                  <p:nvPr/>
                </p:nvSpPr>
                <p:spPr>
                  <a:xfrm>
                    <a:off x="384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5" name="矩形 15433"/>
                  <p:cNvSpPr/>
                  <p:nvPr/>
                </p:nvSpPr>
                <p:spPr>
                  <a:xfrm>
                    <a:off x="192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6" name="矩形 15434"/>
                  <p:cNvSpPr/>
                  <p:nvPr/>
                </p:nvSpPr>
                <p:spPr>
                  <a:xfrm>
                    <a:off x="0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7" name="矩形 15435"/>
                  <p:cNvSpPr/>
                  <p:nvPr/>
                </p:nvSpPr>
                <p:spPr>
                  <a:xfrm>
                    <a:off x="1748" y="978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8" name="矩形 15436"/>
                  <p:cNvSpPr/>
                  <p:nvPr/>
                </p:nvSpPr>
                <p:spPr>
                  <a:xfrm>
                    <a:off x="1536" y="978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89" name="矩形 15437"/>
                  <p:cNvSpPr/>
                  <p:nvPr/>
                </p:nvSpPr>
                <p:spPr>
                  <a:xfrm>
                    <a:off x="1344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0" name="矩形 15438"/>
                  <p:cNvSpPr/>
                  <p:nvPr/>
                </p:nvSpPr>
                <p:spPr>
                  <a:xfrm>
                    <a:off x="1152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1" name="矩形 15439"/>
                  <p:cNvSpPr/>
                  <p:nvPr/>
                </p:nvSpPr>
                <p:spPr>
                  <a:xfrm>
                    <a:off x="960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2" name="矩形 15440"/>
                  <p:cNvSpPr/>
                  <p:nvPr/>
                </p:nvSpPr>
                <p:spPr>
                  <a:xfrm>
                    <a:off x="768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3" name="矩形 15441"/>
                  <p:cNvSpPr/>
                  <p:nvPr/>
                </p:nvSpPr>
                <p:spPr>
                  <a:xfrm>
                    <a:off x="576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4" name="矩形 15442"/>
                  <p:cNvSpPr/>
                  <p:nvPr/>
                </p:nvSpPr>
                <p:spPr>
                  <a:xfrm>
                    <a:off x="384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5" name="矩形 15443"/>
                  <p:cNvSpPr/>
                  <p:nvPr/>
                </p:nvSpPr>
                <p:spPr>
                  <a:xfrm>
                    <a:off x="192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6" name="矩形 15444"/>
                  <p:cNvSpPr/>
                  <p:nvPr/>
                </p:nvSpPr>
                <p:spPr>
                  <a:xfrm>
                    <a:off x="0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7" name="矩形 15445"/>
                  <p:cNvSpPr/>
                  <p:nvPr/>
                </p:nvSpPr>
                <p:spPr>
                  <a:xfrm>
                    <a:off x="1748" y="652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8" name="矩形 15446"/>
                  <p:cNvSpPr/>
                  <p:nvPr/>
                </p:nvSpPr>
                <p:spPr>
                  <a:xfrm>
                    <a:off x="1536" y="652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399" name="矩形 15447"/>
                  <p:cNvSpPr/>
                  <p:nvPr/>
                </p:nvSpPr>
                <p:spPr>
                  <a:xfrm>
                    <a:off x="1344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0" name="矩形 15448"/>
                  <p:cNvSpPr/>
                  <p:nvPr/>
                </p:nvSpPr>
                <p:spPr>
                  <a:xfrm>
                    <a:off x="1152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1" name="矩形 15449"/>
                  <p:cNvSpPr/>
                  <p:nvPr/>
                </p:nvSpPr>
                <p:spPr>
                  <a:xfrm>
                    <a:off x="960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2" name="矩形 15450"/>
                  <p:cNvSpPr/>
                  <p:nvPr/>
                </p:nvSpPr>
                <p:spPr>
                  <a:xfrm>
                    <a:off x="768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3" name="矩形 15451"/>
                  <p:cNvSpPr/>
                  <p:nvPr/>
                </p:nvSpPr>
                <p:spPr>
                  <a:xfrm>
                    <a:off x="576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4" name="矩形 15452"/>
                  <p:cNvSpPr/>
                  <p:nvPr/>
                </p:nvSpPr>
                <p:spPr>
                  <a:xfrm>
                    <a:off x="384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5" name="矩形 15453"/>
                  <p:cNvSpPr/>
                  <p:nvPr/>
                </p:nvSpPr>
                <p:spPr>
                  <a:xfrm>
                    <a:off x="192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6" name="矩形 15454"/>
                  <p:cNvSpPr/>
                  <p:nvPr/>
                </p:nvSpPr>
                <p:spPr>
                  <a:xfrm>
                    <a:off x="0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7" name="矩形 15455"/>
                  <p:cNvSpPr/>
                  <p:nvPr/>
                </p:nvSpPr>
                <p:spPr>
                  <a:xfrm>
                    <a:off x="1748" y="326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8" name="矩形 15456"/>
                  <p:cNvSpPr/>
                  <p:nvPr/>
                </p:nvSpPr>
                <p:spPr>
                  <a:xfrm>
                    <a:off x="1536" y="326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09" name="矩形 15457"/>
                  <p:cNvSpPr/>
                  <p:nvPr/>
                </p:nvSpPr>
                <p:spPr>
                  <a:xfrm>
                    <a:off x="1344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0" name="矩形 15458"/>
                  <p:cNvSpPr/>
                  <p:nvPr/>
                </p:nvSpPr>
                <p:spPr>
                  <a:xfrm>
                    <a:off x="1152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1" name="矩形 15459"/>
                  <p:cNvSpPr/>
                  <p:nvPr/>
                </p:nvSpPr>
                <p:spPr>
                  <a:xfrm>
                    <a:off x="960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2" name="矩形 15460"/>
                  <p:cNvSpPr/>
                  <p:nvPr/>
                </p:nvSpPr>
                <p:spPr>
                  <a:xfrm>
                    <a:off x="768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3" name="矩形 15461"/>
                  <p:cNvSpPr/>
                  <p:nvPr/>
                </p:nvSpPr>
                <p:spPr>
                  <a:xfrm>
                    <a:off x="576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4" name="矩形 15462"/>
                  <p:cNvSpPr/>
                  <p:nvPr/>
                </p:nvSpPr>
                <p:spPr>
                  <a:xfrm>
                    <a:off x="384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5" name="矩形 15463"/>
                  <p:cNvSpPr/>
                  <p:nvPr/>
                </p:nvSpPr>
                <p:spPr>
                  <a:xfrm>
                    <a:off x="192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6" name="矩形 15464"/>
                  <p:cNvSpPr/>
                  <p:nvPr/>
                </p:nvSpPr>
                <p:spPr>
                  <a:xfrm>
                    <a:off x="0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7" name="矩形 15465"/>
                  <p:cNvSpPr/>
                  <p:nvPr/>
                </p:nvSpPr>
                <p:spPr>
                  <a:xfrm>
                    <a:off x="1748" y="0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8" name="矩形 15466"/>
                  <p:cNvSpPr/>
                  <p:nvPr/>
                </p:nvSpPr>
                <p:spPr>
                  <a:xfrm>
                    <a:off x="1536" y="0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19" name="矩形 15467"/>
                  <p:cNvSpPr/>
                  <p:nvPr/>
                </p:nvSpPr>
                <p:spPr>
                  <a:xfrm>
                    <a:off x="1344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0" name="矩形 15468"/>
                  <p:cNvSpPr/>
                  <p:nvPr/>
                </p:nvSpPr>
                <p:spPr>
                  <a:xfrm>
                    <a:off x="1152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1" name="矩形 15469"/>
                  <p:cNvSpPr/>
                  <p:nvPr/>
                </p:nvSpPr>
                <p:spPr>
                  <a:xfrm>
                    <a:off x="960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2" name="矩形 15470"/>
                  <p:cNvSpPr/>
                  <p:nvPr/>
                </p:nvSpPr>
                <p:spPr>
                  <a:xfrm>
                    <a:off x="768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3" name="矩形 15471"/>
                  <p:cNvSpPr/>
                  <p:nvPr/>
                </p:nvSpPr>
                <p:spPr>
                  <a:xfrm>
                    <a:off x="576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4" name="矩形 15472"/>
                  <p:cNvSpPr/>
                  <p:nvPr/>
                </p:nvSpPr>
                <p:spPr>
                  <a:xfrm>
                    <a:off x="384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5" name="矩形 15473"/>
                  <p:cNvSpPr/>
                  <p:nvPr/>
                </p:nvSpPr>
                <p:spPr>
                  <a:xfrm>
                    <a:off x="192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6" name="矩形 15474"/>
                  <p:cNvSpPr/>
                  <p:nvPr/>
                </p:nvSpPr>
                <p:spPr>
                  <a:xfrm>
                    <a:off x="0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336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3427" name="直接连接符 15475"/>
                  <p:cNvSpPr/>
                  <p:nvPr/>
                </p:nvSpPr>
                <p:spPr>
                  <a:xfrm>
                    <a:off x="0" y="0"/>
                    <a:ext cx="1920" cy="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28" name="直接连接符 15476"/>
                  <p:cNvSpPr/>
                  <p:nvPr/>
                </p:nvSpPr>
                <p:spPr>
                  <a:xfrm>
                    <a:off x="0" y="326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29" name="直接连接符 15477"/>
                  <p:cNvSpPr/>
                  <p:nvPr/>
                </p:nvSpPr>
                <p:spPr>
                  <a:xfrm>
                    <a:off x="0" y="652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0" name="直接连接符 15478"/>
                  <p:cNvSpPr/>
                  <p:nvPr/>
                </p:nvSpPr>
                <p:spPr>
                  <a:xfrm>
                    <a:off x="0" y="978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1" name="直接连接符 15479"/>
                  <p:cNvSpPr/>
                  <p:nvPr/>
                </p:nvSpPr>
                <p:spPr>
                  <a:xfrm>
                    <a:off x="0" y="1304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2" name="直接连接符 15480"/>
                  <p:cNvSpPr/>
                  <p:nvPr/>
                </p:nvSpPr>
                <p:spPr>
                  <a:xfrm>
                    <a:off x="0" y="1630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3" name="直接连接符 15481"/>
                  <p:cNvSpPr/>
                  <p:nvPr/>
                </p:nvSpPr>
                <p:spPr>
                  <a:xfrm>
                    <a:off x="0" y="1956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4" name="直接连接符 15482"/>
                  <p:cNvSpPr/>
                  <p:nvPr/>
                </p:nvSpPr>
                <p:spPr>
                  <a:xfrm>
                    <a:off x="0" y="2282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5" name="直接连接符 15483"/>
                  <p:cNvSpPr/>
                  <p:nvPr/>
                </p:nvSpPr>
                <p:spPr>
                  <a:xfrm>
                    <a:off x="0" y="2608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6" name="直接连接符 15484"/>
                  <p:cNvSpPr/>
                  <p:nvPr/>
                </p:nvSpPr>
                <p:spPr>
                  <a:xfrm>
                    <a:off x="0" y="2934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7" name="直接连接符 15485"/>
                  <p:cNvSpPr/>
                  <p:nvPr/>
                </p:nvSpPr>
                <p:spPr>
                  <a:xfrm>
                    <a:off x="0" y="3260"/>
                    <a:ext cx="1920" cy="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8" name="直接连接符 15486"/>
                  <p:cNvSpPr/>
                  <p:nvPr/>
                </p:nvSpPr>
                <p:spPr>
                  <a:xfrm>
                    <a:off x="0" y="0"/>
                    <a:ext cx="0" cy="326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9" name="直接连接符 15487"/>
                  <p:cNvSpPr/>
                  <p:nvPr/>
                </p:nvSpPr>
                <p:spPr>
                  <a:xfrm>
                    <a:off x="192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0" name="直接连接符 15488"/>
                  <p:cNvSpPr/>
                  <p:nvPr/>
                </p:nvSpPr>
                <p:spPr>
                  <a:xfrm>
                    <a:off x="384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1" name="直接连接符 15489"/>
                  <p:cNvSpPr/>
                  <p:nvPr/>
                </p:nvSpPr>
                <p:spPr>
                  <a:xfrm>
                    <a:off x="576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2" name="直接连接符 15490"/>
                  <p:cNvSpPr/>
                  <p:nvPr/>
                </p:nvSpPr>
                <p:spPr>
                  <a:xfrm>
                    <a:off x="768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3" name="直接连接符 15491"/>
                  <p:cNvSpPr/>
                  <p:nvPr/>
                </p:nvSpPr>
                <p:spPr>
                  <a:xfrm>
                    <a:off x="968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4" name="直接连接符 15492"/>
                  <p:cNvSpPr/>
                  <p:nvPr/>
                </p:nvSpPr>
                <p:spPr>
                  <a:xfrm>
                    <a:off x="1160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5" name="直接连接符 15493"/>
                  <p:cNvSpPr/>
                  <p:nvPr/>
                </p:nvSpPr>
                <p:spPr>
                  <a:xfrm>
                    <a:off x="1352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6" name="直接连接符 15494"/>
                  <p:cNvSpPr/>
                  <p:nvPr/>
                </p:nvSpPr>
                <p:spPr>
                  <a:xfrm>
                    <a:off x="1544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7" name="直接连接符 15495"/>
                  <p:cNvSpPr/>
                  <p:nvPr/>
                </p:nvSpPr>
                <p:spPr>
                  <a:xfrm>
                    <a:off x="1744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8" name="直接连接符 15496"/>
                  <p:cNvSpPr/>
                  <p:nvPr/>
                </p:nvSpPr>
                <p:spPr>
                  <a:xfrm>
                    <a:off x="1928" y="0"/>
                    <a:ext cx="0" cy="326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449" name="直接连接符 15497"/>
                <p:cNvSpPr/>
                <p:nvPr/>
              </p:nvSpPr>
              <p:spPr>
                <a:xfrm>
                  <a:off x="12" y="311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0" name="直接连接符 15498"/>
                <p:cNvSpPr/>
                <p:nvPr/>
              </p:nvSpPr>
              <p:spPr>
                <a:xfrm>
                  <a:off x="0" y="278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1" name="直接连接符 15499"/>
                <p:cNvSpPr/>
                <p:nvPr/>
              </p:nvSpPr>
              <p:spPr>
                <a:xfrm>
                  <a:off x="12" y="245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2" name="直接连接符 15500"/>
                <p:cNvSpPr/>
                <p:nvPr/>
              </p:nvSpPr>
              <p:spPr>
                <a:xfrm>
                  <a:off x="12" y="214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3" name="直接连接符 15501"/>
                <p:cNvSpPr/>
                <p:nvPr/>
              </p:nvSpPr>
              <p:spPr>
                <a:xfrm>
                  <a:off x="0" y="181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4" name="直接连接符 15502"/>
                <p:cNvSpPr/>
                <p:nvPr/>
              </p:nvSpPr>
              <p:spPr>
                <a:xfrm>
                  <a:off x="12" y="148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5" name="直接连接符 15503"/>
                <p:cNvSpPr/>
                <p:nvPr/>
              </p:nvSpPr>
              <p:spPr>
                <a:xfrm>
                  <a:off x="12" y="115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6" name="直接连接符 15504"/>
                <p:cNvSpPr/>
                <p:nvPr/>
              </p:nvSpPr>
              <p:spPr>
                <a:xfrm>
                  <a:off x="0" y="83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7" name="直接连接符 15505"/>
                <p:cNvSpPr/>
                <p:nvPr/>
              </p:nvSpPr>
              <p:spPr>
                <a:xfrm>
                  <a:off x="12" y="49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8" name="直接连接符 15506"/>
                <p:cNvSpPr/>
                <p:nvPr/>
              </p:nvSpPr>
              <p:spPr>
                <a:xfrm>
                  <a:off x="16" y="18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9" name="直接连接符 15507"/>
                <p:cNvSpPr/>
                <p:nvPr/>
              </p:nvSpPr>
              <p:spPr>
                <a:xfrm>
                  <a:off x="1116" y="12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0" name="直接连接符 15508"/>
                <p:cNvSpPr/>
                <p:nvPr/>
              </p:nvSpPr>
              <p:spPr>
                <a:xfrm>
                  <a:off x="1116" y="33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1" name="直接连接符 15509"/>
                <p:cNvSpPr/>
                <p:nvPr/>
              </p:nvSpPr>
              <p:spPr>
                <a:xfrm>
                  <a:off x="1116" y="66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2" name="直接连接符 15510"/>
                <p:cNvSpPr/>
                <p:nvPr/>
              </p:nvSpPr>
              <p:spPr>
                <a:xfrm>
                  <a:off x="1116" y="99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3" name="直接连接符 15511"/>
                <p:cNvSpPr/>
                <p:nvPr/>
              </p:nvSpPr>
              <p:spPr>
                <a:xfrm>
                  <a:off x="1116" y="131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4" name="直接连接符 15512"/>
                <p:cNvSpPr/>
                <p:nvPr/>
              </p:nvSpPr>
              <p:spPr>
                <a:xfrm>
                  <a:off x="1116" y="164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5" name="直接连接符 15513"/>
                <p:cNvSpPr/>
                <p:nvPr/>
              </p:nvSpPr>
              <p:spPr>
                <a:xfrm>
                  <a:off x="1116" y="196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6" name="直接连接符 15514"/>
                <p:cNvSpPr/>
                <p:nvPr/>
              </p:nvSpPr>
              <p:spPr>
                <a:xfrm>
                  <a:off x="1116" y="229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7" name="直接连接符 15515"/>
                <p:cNvSpPr/>
                <p:nvPr/>
              </p:nvSpPr>
              <p:spPr>
                <a:xfrm>
                  <a:off x="1116" y="262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8" name="直接连接符 15516"/>
                <p:cNvSpPr/>
                <p:nvPr/>
              </p:nvSpPr>
              <p:spPr>
                <a:xfrm>
                  <a:off x="1116" y="294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9" name="直接连接符 15517"/>
                <p:cNvSpPr/>
                <p:nvPr/>
              </p:nvSpPr>
              <p:spPr>
                <a:xfrm>
                  <a:off x="1116" y="3272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0" name="直接连接符 15518"/>
                <p:cNvSpPr/>
                <p:nvPr/>
              </p:nvSpPr>
              <p:spPr>
                <a:xfrm>
                  <a:off x="1124" y="311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1" name="直接连接符 15519"/>
                <p:cNvSpPr/>
                <p:nvPr/>
              </p:nvSpPr>
              <p:spPr>
                <a:xfrm>
                  <a:off x="1112" y="278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2" name="直接连接符 15520"/>
                <p:cNvSpPr/>
                <p:nvPr/>
              </p:nvSpPr>
              <p:spPr>
                <a:xfrm>
                  <a:off x="1124" y="245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3" name="直接连接符 15521"/>
                <p:cNvSpPr/>
                <p:nvPr/>
              </p:nvSpPr>
              <p:spPr>
                <a:xfrm>
                  <a:off x="1124" y="214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4" name="直接连接符 15522"/>
                <p:cNvSpPr/>
                <p:nvPr/>
              </p:nvSpPr>
              <p:spPr>
                <a:xfrm>
                  <a:off x="1112" y="181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5" name="直接连接符 15523"/>
                <p:cNvSpPr/>
                <p:nvPr/>
              </p:nvSpPr>
              <p:spPr>
                <a:xfrm>
                  <a:off x="1124" y="148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6" name="直接连接符 15524"/>
                <p:cNvSpPr/>
                <p:nvPr/>
              </p:nvSpPr>
              <p:spPr>
                <a:xfrm>
                  <a:off x="1124" y="115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7" name="直接连接符 15525"/>
                <p:cNvSpPr/>
                <p:nvPr/>
              </p:nvSpPr>
              <p:spPr>
                <a:xfrm>
                  <a:off x="1112" y="83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8" name="直接连接符 15526"/>
                <p:cNvSpPr/>
                <p:nvPr/>
              </p:nvSpPr>
              <p:spPr>
                <a:xfrm>
                  <a:off x="1124" y="49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9" name="直接连接符 15527"/>
                <p:cNvSpPr/>
                <p:nvPr/>
              </p:nvSpPr>
              <p:spPr>
                <a:xfrm>
                  <a:off x="1128" y="18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0" name="直接连接符 15528"/>
                <p:cNvSpPr/>
                <p:nvPr/>
              </p:nvSpPr>
              <p:spPr>
                <a:xfrm>
                  <a:off x="2100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1" name="直接连接符 15529"/>
                <p:cNvSpPr/>
                <p:nvPr/>
              </p:nvSpPr>
              <p:spPr>
                <a:xfrm>
                  <a:off x="2280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2" name="直接连接符 15530"/>
                <p:cNvSpPr/>
                <p:nvPr/>
              </p:nvSpPr>
              <p:spPr>
                <a:xfrm>
                  <a:off x="2472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3" name="直接连接符 15531"/>
                <p:cNvSpPr/>
                <p:nvPr/>
              </p:nvSpPr>
              <p:spPr>
                <a:xfrm>
                  <a:off x="266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4" name="直接连接符 15532"/>
                <p:cNvSpPr/>
                <p:nvPr/>
              </p:nvSpPr>
              <p:spPr>
                <a:xfrm>
                  <a:off x="2876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5" name="直接连接符 15533"/>
                <p:cNvSpPr/>
                <p:nvPr/>
              </p:nvSpPr>
              <p:spPr>
                <a:xfrm>
                  <a:off x="3048" y="0"/>
                  <a:ext cx="0" cy="326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3486" name="组合 15534"/>
              <p:cNvGrpSpPr/>
              <p:nvPr/>
            </p:nvGrpSpPr>
            <p:grpSpPr>
              <a:xfrm>
                <a:off x="2714" y="-8"/>
                <a:ext cx="1483" cy="2712"/>
                <a:chOff x="0" y="-10"/>
                <a:chExt cx="1928" cy="3270"/>
              </a:xfrm>
            </p:grpSpPr>
            <p:sp>
              <p:nvSpPr>
                <p:cNvPr id="13487" name="矩形 15535"/>
                <p:cNvSpPr/>
                <p:nvPr/>
              </p:nvSpPr>
              <p:spPr>
                <a:xfrm>
                  <a:off x="1748" y="2934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88" name="矩形 15536"/>
                <p:cNvSpPr/>
                <p:nvPr/>
              </p:nvSpPr>
              <p:spPr>
                <a:xfrm>
                  <a:off x="1536" y="2934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89" name="矩形 15537"/>
                <p:cNvSpPr/>
                <p:nvPr/>
              </p:nvSpPr>
              <p:spPr>
                <a:xfrm>
                  <a:off x="1344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0" name="矩形 15538"/>
                <p:cNvSpPr/>
                <p:nvPr/>
              </p:nvSpPr>
              <p:spPr>
                <a:xfrm>
                  <a:off x="1152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1" name="矩形 15539"/>
                <p:cNvSpPr/>
                <p:nvPr/>
              </p:nvSpPr>
              <p:spPr>
                <a:xfrm>
                  <a:off x="960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2" name="矩形 15540"/>
                <p:cNvSpPr/>
                <p:nvPr/>
              </p:nvSpPr>
              <p:spPr>
                <a:xfrm>
                  <a:off x="768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3" name="矩形 15541"/>
                <p:cNvSpPr/>
                <p:nvPr/>
              </p:nvSpPr>
              <p:spPr>
                <a:xfrm>
                  <a:off x="576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4" name="矩形 15542"/>
                <p:cNvSpPr/>
                <p:nvPr/>
              </p:nvSpPr>
              <p:spPr>
                <a:xfrm>
                  <a:off x="384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5" name="矩形 15543"/>
                <p:cNvSpPr/>
                <p:nvPr/>
              </p:nvSpPr>
              <p:spPr>
                <a:xfrm>
                  <a:off x="192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6" name="矩形 15544"/>
                <p:cNvSpPr/>
                <p:nvPr/>
              </p:nvSpPr>
              <p:spPr>
                <a:xfrm>
                  <a:off x="0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7" name="矩形 15545"/>
                <p:cNvSpPr/>
                <p:nvPr/>
              </p:nvSpPr>
              <p:spPr>
                <a:xfrm>
                  <a:off x="1748" y="2608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8" name="矩形 15546"/>
                <p:cNvSpPr/>
                <p:nvPr/>
              </p:nvSpPr>
              <p:spPr>
                <a:xfrm>
                  <a:off x="1536" y="2608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499" name="矩形 15547"/>
                <p:cNvSpPr/>
                <p:nvPr/>
              </p:nvSpPr>
              <p:spPr>
                <a:xfrm>
                  <a:off x="1344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0" name="矩形 15548"/>
                <p:cNvSpPr/>
                <p:nvPr/>
              </p:nvSpPr>
              <p:spPr>
                <a:xfrm>
                  <a:off x="1152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1" name="矩形 15549"/>
                <p:cNvSpPr/>
                <p:nvPr/>
              </p:nvSpPr>
              <p:spPr>
                <a:xfrm>
                  <a:off x="960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2" name="矩形 15550"/>
                <p:cNvSpPr/>
                <p:nvPr/>
              </p:nvSpPr>
              <p:spPr>
                <a:xfrm>
                  <a:off x="768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3" name="矩形 15551"/>
                <p:cNvSpPr/>
                <p:nvPr/>
              </p:nvSpPr>
              <p:spPr>
                <a:xfrm>
                  <a:off x="576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4" name="矩形 15552"/>
                <p:cNvSpPr/>
                <p:nvPr/>
              </p:nvSpPr>
              <p:spPr>
                <a:xfrm>
                  <a:off x="384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5" name="矩形 15553"/>
                <p:cNvSpPr/>
                <p:nvPr/>
              </p:nvSpPr>
              <p:spPr>
                <a:xfrm>
                  <a:off x="192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6" name="矩形 15554"/>
                <p:cNvSpPr/>
                <p:nvPr/>
              </p:nvSpPr>
              <p:spPr>
                <a:xfrm>
                  <a:off x="0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7" name="矩形 15555"/>
                <p:cNvSpPr/>
                <p:nvPr/>
              </p:nvSpPr>
              <p:spPr>
                <a:xfrm>
                  <a:off x="1748" y="2282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8" name="矩形 15556"/>
                <p:cNvSpPr/>
                <p:nvPr/>
              </p:nvSpPr>
              <p:spPr>
                <a:xfrm>
                  <a:off x="1536" y="2282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09" name="矩形 15557"/>
                <p:cNvSpPr/>
                <p:nvPr/>
              </p:nvSpPr>
              <p:spPr>
                <a:xfrm>
                  <a:off x="1344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0" name="矩形 15558"/>
                <p:cNvSpPr/>
                <p:nvPr/>
              </p:nvSpPr>
              <p:spPr>
                <a:xfrm>
                  <a:off x="1152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1" name="矩形 15559"/>
                <p:cNvSpPr/>
                <p:nvPr/>
              </p:nvSpPr>
              <p:spPr>
                <a:xfrm>
                  <a:off x="960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2" name="矩形 15560"/>
                <p:cNvSpPr/>
                <p:nvPr/>
              </p:nvSpPr>
              <p:spPr>
                <a:xfrm>
                  <a:off x="768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3" name="矩形 15561"/>
                <p:cNvSpPr/>
                <p:nvPr/>
              </p:nvSpPr>
              <p:spPr>
                <a:xfrm>
                  <a:off x="576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4" name="矩形 15562"/>
                <p:cNvSpPr/>
                <p:nvPr/>
              </p:nvSpPr>
              <p:spPr>
                <a:xfrm>
                  <a:off x="384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5" name="矩形 15563"/>
                <p:cNvSpPr/>
                <p:nvPr/>
              </p:nvSpPr>
              <p:spPr>
                <a:xfrm>
                  <a:off x="192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6" name="矩形 15564"/>
                <p:cNvSpPr/>
                <p:nvPr/>
              </p:nvSpPr>
              <p:spPr>
                <a:xfrm>
                  <a:off x="0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7" name="矩形 15565"/>
                <p:cNvSpPr/>
                <p:nvPr/>
              </p:nvSpPr>
              <p:spPr>
                <a:xfrm>
                  <a:off x="1748" y="1956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8" name="矩形 15566"/>
                <p:cNvSpPr/>
                <p:nvPr/>
              </p:nvSpPr>
              <p:spPr>
                <a:xfrm>
                  <a:off x="1536" y="1956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19" name="矩形 15567"/>
                <p:cNvSpPr/>
                <p:nvPr/>
              </p:nvSpPr>
              <p:spPr>
                <a:xfrm>
                  <a:off x="1344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0" name="矩形 15568"/>
                <p:cNvSpPr/>
                <p:nvPr/>
              </p:nvSpPr>
              <p:spPr>
                <a:xfrm>
                  <a:off x="1152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1" name="矩形 15569"/>
                <p:cNvSpPr/>
                <p:nvPr/>
              </p:nvSpPr>
              <p:spPr>
                <a:xfrm>
                  <a:off x="960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2" name="矩形 15570"/>
                <p:cNvSpPr/>
                <p:nvPr/>
              </p:nvSpPr>
              <p:spPr>
                <a:xfrm>
                  <a:off x="768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3" name="矩形 15571"/>
                <p:cNvSpPr/>
                <p:nvPr/>
              </p:nvSpPr>
              <p:spPr>
                <a:xfrm>
                  <a:off x="576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4" name="矩形 15572"/>
                <p:cNvSpPr/>
                <p:nvPr/>
              </p:nvSpPr>
              <p:spPr>
                <a:xfrm>
                  <a:off x="384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5" name="矩形 15573"/>
                <p:cNvSpPr/>
                <p:nvPr/>
              </p:nvSpPr>
              <p:spPr>
                <a:xfrm>
                  <a:off x="192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6" name="矩形 15574"/>
                <p:cNvSpPr/>
                <p:nvPr/>
              </p:nvSpPr>
              <p:spPr>
                <a:xfrm>
                  <a:off x="0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7" name="矩形 15575"/>
                <p:cNvSpPr/>
                <p:nvPr/>
              </p:nvSpPr>
              <p:spPr>
                <a:xfrm>
                  <a:off x="1748" y="1630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8" name="矩形 15576"/>
                <p:cNvSpPr/>
                <p:nvPr/>
              </p:nvSpPr>
              <p:spPr>
                <a:xfrm>
                  <a:off x="1536" y="1630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29" name="矩形 15577"/>
                <p:cNvSpPr/>
                <p:nvPr/>
              </p:nvSpPr>
              <p:spPr>
                <a:xfrm>
                  <a:off x="1344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0" name="矩形 15578"/>
                <p:cNvSpPr/>
                <p:nvPr/>
              </p:nvSpPr>
              <p:spPr>
                <a:xfrm>
                  <a:off x="1152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1" name="矩形 15579"/>
                <p:cNvSpPr/>
                <p:nvPr/>
              </p:nvSpPr>
              <p:spPr>
                <a:xfrm>
                  <a:off x="960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2" name="矩形 15580"/>
                <p:cNvSpPr/>
                <p:nvPr/>
              </p:nvSpPr>
              <p:spPr>
                <a:xfrm>
                  <a:off x="768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3" name="矩形 15581"/>
                <p:cNvSpPr/>
                <p:nvPr/>
              </p:nvSpPr>
              <p:spPr>
                <a:xfrm>
                  <a:off x="576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4" name="矩形 15582"/>
                <p:cNvSpPr/>
                <p:nvPr/>
              </p:nvSpPr>
              <p:spPr>
                <a:xfrm>
                  <a:off x="384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5" name="矩形 15583"/>
                <p:cNvSpPr/>
                <p:nvPr/>
              </p:nvSpPr>
              <p:spPr>
                <a:xfrm>
                  <a:off x="192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6" name="矩形 15584"/>
                <p:cNvSpPr/>
                <p:nvPr/>
              </p:nvSpPr>
              <p:spPr>
                <a:xfrm>
                  <a:off x="0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7" name="矩形 15585"/>
                <p:cNvSpPr/>
                <p:nvPr/>
              </p:nvSpPr>
              <p:spPr>
                <a:xfrm>
                  <a:off x="1748" y="1304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8" name="矩形 15586"/>
                <p:cNvSpPr/>
                <p:nvPr/>
              </p:nvSpPr>
              <p:spPr>
                <a:xfrm>
                  <a:off x="1536" y="1304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39" name="矩形 15587"/>
                <p:cNvSpPr/>
                <p:nvPr/>
              </p:nvSpPr>
              <p:spPr>
                <a:xfrm>
                  <a:off x="1344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0" name="矩形 15588"/>
                <p:cNvSpPr/>
                <p:nvPr/>
              </p:nvSpPr>
              <p:spPr>
                <a:xfrm>
                  <a:off x="1152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1" name="矩形 15589"/>
                <p:cNvSpPr/>
                <p:nvPr/>
              </p:nvSpPr>
              <p:spPr>
                <a:xfrm>
                  <a:off x="960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2" name="矩形 15590"/>
                <p:cNvSpPr/>
                <p:nvPr/>
              </p:nvSpPr>
              <p:spPr>
                <a:xfrm>
                  <a:off x="768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3" name="矩形 15591"/>
                <p:cNvSpPr/>
                <p:nvPr/>
              </p:nvSpPr>
              <p:spPr>
                <a:xfrm>
                  <a:off x="576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4" name="矩形 15592"/>
                <p:cNvSpPr/>
                <p:nvPr/>
              </p:nvSpPr>
              <p:spPr>
                <a:xfrm>
                  <a:off x="384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5" name="矩形 15593"/>
                <p:cNvSpPr/>
                <p:nvPr/>
              </p:nvSpPr>
              <p:spPr>
                <a:xfrm>
                  <a:off x="192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6" name="矩形 15594"/>
                <p:cNvSpPr/>
                <p:nvPr/>
              </p:nvSpPr>
              <p:spPr>
                <a:xfrm>
                  <a:off x="0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7" name="矩形 15595"/>
                <p:cNvSpPr/>
                <p:nvPr/>
              </p:nvSpPr>
              <p:spPr>
                <a:xfrm>
                  <a:off x="1748" y="978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8" name="矩形 15596"/>
                <p:cNvSpPr/>
                <p:nvPr/>
              </p:nvSpPr>
              <p:spPr>
                <a:xfrm>
                  <a:off x="1536" y="978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49" name="矩形 15597"/>
                <p:cNvSpPr/>
                <p:nvPr/>
              </p:nvSpPr>
              <p:spPr>
                <a:xfrm>
                  <a:off x="1344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0" name="矩形 15598"/>
                <p:cNvSpPr/>
                <p:nvPr/>
              </p:nvSpPr>
              <p:spPr>
                <a:xfrm>
                  <a:off x="1152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1" name="矩形 15599"/>
                <p:cNvSpPr/>
                <p:nvPr/>
              </p:nvSpPr>
              <p:spPr>
                <a:xfrm>
                  <a:off x="960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2" name="矩形 15600"/>
                <p:cNvSpPr/>
                <p:nvPr/>
              </p:nvSpPr>
              <p:spPr>
                <a:xfrm>
                  <a:off x="768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3" name="矩形 15601"/>
                <p:cNvSpPr/>
                <p:nvPr/>
              </p:nvSpPr>
              <p:spPr>
                <a:xfrm>
                  <a:off x="576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4" name="矩形 15602"/>
                <p:cNvSpPr/>
                <p:nvPr/>
              </p:nvSpPr>
              <p:spPr>
                <a:xfrm>
                  <a:off x="384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5" name="矩形 15603"/>
                <p:cNvSpPr/>
                <p:nvPr/>
              </p:nvSpPr>
              <p:spPr>
                <a:xfrm>
                  <a:off x="192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6" name="矩形 15604"/>
                <p:cNvSpPr/>
                <p:nvPr/>
              </p:nvSpPr>
              <p:spPr>
                <a:xfrm>
                  <a:off x="0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7" name="矩形 15605"/>
                <p:cNvSpPr/>
                <p:nvPr/>
              </p:nvSpPr>
              <p:spPr>
                <a:xfrm>
                  <a:off x="1748" y="652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8" name="矩形 15606"/>
                <p:cNvSpPr/>
                <p:nvPr/>
              </p:nvSpPr>
              <p:spPr>
                <a:xfrm>
                  <a:off x="1536" y="652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59" name="矩形 15607"/>
                <p:cNvSpPr/>
                <p:nvPr/>
              </p:nvSpPr>
              <p:spPr>
                <a:xfrm>
                  <a:off x="1344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0" name="矩形 15608"/>
                <p:cNvSpPr/>
                <p:nvPr/>
              </p:nvSpPr>
              <p:spPr>
                <a:xfrm>
                  <a:off x="1152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1" name="矩形 15609"/>
                <p:cNvSpPr/>
                <p:nvPr/>
              </p:nvSpPr>
              <p:spPr>
                <a:xfrm>
                  <a:off x="960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2" name="矩形 15610"/>
                <p:cNvSpPr/>
                <p:nvPr/>
              </p:nvSpPr>
              <p:spPr>
                <a:xfrm>
                  <a:off x="768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3" name="矩形 15611"/>
                <p:cNvSpPr/>
                <p:nvPr/>
              </p:nvSpPr>
              <p:spPr>
                <a:xfrm>
                  <a:off x="576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4" name="矩形 15612"/>
                <p:cNvSpPr/>
                <p:nvPr/>
              </p:nvSpPr>
              <p:spPr>
                <a:xfrm>
                  <a:off x="384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5" name="矩形 15613"/>
                <p:cNvSpPr/>
                <p:nvPr/>
              </p:nvSpPr>
              <p:spPr>
                <a:xfrm>
                  <a:off x="192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6" name="矩形 15614"/>
                <p:cNvSpPr/>
                <p:nvPr/>
              </p:nvSpPr>
              <p:spPr>
                <a:xfrm>
                  <a:off x="0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7" name="矩形 15615"/>
                <p:cNvSpPr/>
                <p:nvPr/>
              </p:nvSpPr>
              <p:spPr>
                <a:xfrm>
                  <a:off x="1748" y="326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8" name="矩形 15616"/>
                <p:cNvSpPr/>
                <p:nvPr/>
              </p:nvSpPr>
              <p:spPr>
                <a:xfrm>
                  <a:off x="1536" y="326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69" name="矩形 15617"/>
                <p:cNvSpPr/>
                <p:nvPr/>
              </p:nvSpPr>
              <p:spPr>
                <a:xfrm>
                  <a:off x="1344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0" name="矩形 15618"/>
                <p:cNvSpPr/>
                <p:nvPr/>
              </p:nvSpPr>
              <p:spPr>
                <a:xfrm>
                  <a:off x="1152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1" name="矩形 15619"/>
                <p:cNvSpPr/>
                <p:nvPr/>
              </p:nvSpPr>
              <p:spPr>
                <a:xfrm>
                  <a:off x="960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2" name="矩形 15620"/>
                <p:cNvSpPr/>
                <p:nvPr/>
              </p:nvSpPr>
              <p:spPr>
                <a:xfrm>
                  <a:off x="768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3" name="矩形 15621"/>
                <p:cNvSpPr/>
                <p:nvPr/>
              </p:nvSpPr>
              <p:spPr>
                <a:xfrm>
                  <a:off x="576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4" name="矩形 15622"/>
                <p:cNvSpPr/>
                <p:nvPr/>
              </p:nvSpPr>
              <p:spPr>
                <a:xfrm>
                  <a:off x="384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5" name="矩形 15623"/>
                <p:cNvSpPr/>
                <p:nvPr/>
              </p:nvSpPr>
              <p:spPr>
                <a:xfrm>
                  <a:off x="192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6" name="矩形 15624"/>
                <p:cNvSpPr/>
                <p:nvPr/>
              </p:nvSpPr>
              <p:spPr>
                <a:xfrm>
                  <a:off x="0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7" name="矩形 15625"/>
                <p:cNvSpPr/>
                <p:nvPr/>
              </p:nvSpPr>
              <p:spPr>
                <a:xfrm>
                  <a:off x="1748" y="0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8" name="矩形 15626"/>
                <p:cNvSpPr/>
                <p:nvPr/>
              </p:nvSpPr>
              <p:spPr>
                <a:xfrm>
                  <a:off x="1536" y="0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79" name="矩形 15627"/>
                <p:cNvSpPr/>
                <p:nvPr/>
              </p:nvSpPr>
              <p:spPr>
                <a:xfrm>
                  <a:off x="1344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0" name="矩形 15628"/>
                <p:cNvSpPr/>
                <p:nvPr/>
              </p:nvSpPr>
              <p:spPr>
                <a:xfrm>
                  <a:off x="1152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1" name="矩形 15629"/>
                <p:cNvSpPr/>
                <p:nvPr/>
              </p:nvSpPr>
              <p:spPr>
                <a:xfrm>
                  <a:off x="960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2" name="矩形 15630"/>
                <p:cNvSpPr/>
                <p:nvPr/>
              </p:nvSpPr>
              <p:spPr>
                <a:xfrm>
                  <a:off x="768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3" name="矩形 15631"/>
                <p:cNvSpPr/>
                <p:nvPr/>
              </p:nvSpPr>
              <p:spPr>
                <a:xfrm>
                  <a:off x="576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4" name="矩形 15632"/>
                <p:cNvSpPr/>
                <p:nvPr/>
              </p:nvSpPr>
              <p:spPr>
                <a:xfrm>
                  <a:off x="384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5" name="矩形 15633"/>
                <p:cNvSpPr/>
                <p:nvPr/>
              </p:nvSpPr>
              <p:spPr>
                <a:xfrm>
                  <a:off x="192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6" name="矩形 15634"/>
                <p:cNvSpPr/>
                <p:nvPr/>
              </p:nvSpPr>
              <p:spPr>
                <a:xfrm>
                  <a:off x="0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336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587" name="直接连接符 15635"/>
                <p:cNvSpPr/>
                <p:nvPr/>
              </p:nvSpPr>
              <p:spPr>
                <a:xfrm>
                  <a:off x="0" y="0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8" name="直接连接符 15636"/>
                <p:cNvSpPr/>
                <p:nvPr/>
              </p:nvSpPr>
              <p:spPr>
                <a:xfrm>
                  <a:off x="0" y="32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9" name="直接连接符 15637"/>
                <p:cNvSpPr/>
                <p:nvPr/>
              </p:nvSpPr>
              <p:spPr>
                <a:xfrm>
                  <a:off x="0" y="65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0" name="直接连接符 15638"/>
                <p:cNvSpPr/>
                <p:nvPr/>
              </p:nvSpPr>
              <p:spPr>
                <a:xfrm>
                  <a:off x="0" y="97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1" name="直接连接符 15639"/>
                <p:cNvSpPr/>
                <p:nvPr/>
              </p:nvSpPr>
              <p:spPr>
                <a:xfrm>
                  <a:off x="0" y="130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2" name="直接连接符 15640"/>
                <p:cNvSpPr/>
                <p:nvPr/>
              </p:nvSpPr>
              <p:spPr>
                <a:xfrm>
                  <a:off x="0" y="163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3" name="直接连接符 15641"/>
                <p:cNvSpPr/>
                <p:nvPr/>
              </p:nvSpPr>
              <p:spPr>
                <a:xfrm>
                  <a:off x="0" y="195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4" name="直接连接符 15642"/>
                <p:cNvSpPr/>
                <p:nvPr/>
              </p:nvSpPr>
              <p:spPr>
                <a:xfrm>
                  <a:off x="0" y="228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5" name="直接连接符 15643"/>
                <p:cNvSpPr/>
                <p:nvPr/>
              </p:nvSpPr>
              <p:spPr>
                <a:xfrm>
                  <a:off x="0" y="260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6" name="直接连接符 15644"/>
                <p:cNvSpPr/>
                <p:nvPr/>
              </p:nvSpPr>
              <p:spPr>
                <a:xfrm>
                  <a:off x="0" y="293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7" name="直接连接符 15645"/>
                <p:cNvSpPr/>
                <p:nvPr/>
              </p:nvSpPr>
              <p:spPr>
                <a:xfrm>
                  <a:off x="0" y="3260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8" name="直接连接符 15646"/>
                <p:cNvSpPr/>
                <p:nvPr/>
              </p:nvSpPr>
              <p:spPr>
                <a:xfrm>
                  <a:off x="49" y="-10"/>
                  <a:ext cx="0" cy="326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9" name="直接连接符 15647"/>
                <p:cNvSpPr/>
                <p:nvPr/>
              </p:nvSpPr>
              <p:spPr>
                <a:xfrm>
                  <a:off x="192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0" name="直接连接符 15648"/>
                <p:cNvSpPr/>
                <p:nvPr/>
              </p:nvSpPr>
              <p:spPr>
                <a:xfrm>
                  <a:off x="38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1" name="直接连接符 15649"/>
                <p:cNvSpPr/>
                <p:nvPr/>
              </p:nvSpPr>
              <p:spPr>
                <a:xfrm>
                  <a:off x="576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2" name="直接连接符 15650"/>
                <p:cNvSpPr/>
                <p:nvPr/>
              </p:nvSpPr>
              <p:spPr>
                <a:xfrm>
                  <a:off x="768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3" name="直接连接符 15651"/>
                <p:cNvSpPr/>
                <p:nvPr/>
              </p:nvSpPr>
              <p:spPr>
                <a:xfrm>
                  <a:off x="968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4" name="直接连接符 15652"/>
                <p:cNvSpPr/>
                <p:nvPr/>
              </p:nvSpPr>
              <p:spPr>
                <a:xfrm>
                  <a:off x="1160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5" name="直接连接符 15653"/>
                <p:cNvSpPr/>
                <p:nvPr/>
              </p:nvSpPr>
              <p:spPr>
                <a:xfrm>
                  <a:off x="1352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6" name="直接连接符 15654"/>
                <p:cNvSpPr/>
                <p:nvPr/>
              </p:nvSpPr>
              <p:spPr>
                <a:xfrm>
                  <a:off x="154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7" name="直接连接符 15655"/>
                <p:cNvSpPr/>
                <p:nvPr/>
              </p:nvSpPr>
              <p:spPr>
                <a:xfrm>
                  <a:off x="174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8" name="直接连接符 15656"/>
                <p:cNvSpPr/>
                <p:nvPr/>
              </p:nvSpPr>
              <p:spPr>
                <a:xfrm>
                  <a:off x="1928" y="0"/>
                  <a:ext cx="0" cy="326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3609" name="直接连接符 15657"/>
              <p:cNvSpPr/>
              <p:nvPr/>
            </p:nvSpPr>
            <p:spPr>
              <a:xfrm>
                <a:off x="3569" y="0"/>
                <a:ext cx="1477" cy="0"/>
              </a:xfrm>
              <a:prstGeom prst="line">
                <a:avLst/>
              </a:prstGeom>
              <a:ln w="12700" cap="sq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10" name="文本框 15658"/>
              <p:cNvSpPr txBox="1"/>
              <p:nvPr/>
            </p:nvSpPr>
            <p:spPr>
              <a:xfrm>
                <a:off x="2600" y="2569"/>
                <a:ext cx="2983" cy="4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0        2        4         6         8        10      12      14       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                                                                     </a:t>
                </a:r>
                <a:r>
                  <a:rPr lang="zh-CN" altLang="en-US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时间</a:t>
                </a:r>
                <a:r>
                  <a:rPr lang="en-US" altLang="zh-CN" sz="1920" dirty="0">
                    <a:latin typeface="Arial" panose="020B0604020202020204" pitchFamily="34" charset="0"/>
                    <a:ea typeface="宋体" panose="02010600030101010101" pitchFamily="2" charset="-122"/>
                  </a:rPr>
                  <a:t>/</a:t>
                </a:r>
                <a:r>
                  <a:rPr lang="zh-CN" altLang="en-US" sz="1920" dirty="0">
                    <a:latin typeface="Arial" panose="020B0604020202020204" pitchFamily="34" charset="0"/>
                    <a:ea typeface="宋体" panose="02010600030101010101" pitchFamily="2" charset="-122"/>
                  </a:rPr>
                  <a:t>分</a:t>
                </a:r>
                <a:r>
                  <a:rPr lang="zh-CN" altLang="en-US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</a:t>
                </a:r>
                <a:endParaRPr lang="zh-CN" altLang="en-US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1" name="文本框 15659"/>
              <p:cNvSpPr txBox="1"/>
              <p:nvPr/>
            </p:nvSpPr>
            <p:spPr>
              <a:xfrm>
                <a:off x="144" y="2660"/>
                <a:ext cx="2760" cy="4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 0         2         4       6        8      10     12     14    </a:t>
                </a:r>
                <a:endParaRPr lang="zh-CN" altLang="en-US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                                                    </a:t>
                </a:r>
                <a:r>
                  <a:rPr lang="zh-CN" altLang="en-US" sz="1920" dirty="0">
                    <a:latin typeface="Arial" panose="020B0604020202020204" pitchFamily="34" charset="0"/>
                    <a:ea typeface="宋体" panose="02010600030101010101" pitchFamily="2" charset="-122"/>
                  </a:rPr>
                  <a:t>时间/分</a:t>
                </a:r>
                <a:r>
                  <a:rPr lang="zh-CN" altLang="en-US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</a:t>
                </a:r>
                <a:endParaRPr lang="zh-CN" altLang="en-US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2" name="文本框 15660"/>
              <p:cNvSpPr txBox="1"/>
              <p:nvPr/>
            </p:nvSpPr>
            <p:spPr>
              <a:xfrm>
                <a:off x="56" y="2545"/>
                <a:ext cx="315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40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3" name="文本框 15661"/>
              <p:cNvSpPr txBox="1"/>
              <p:nvPr/>
            </p:nvSpPr>
            <p:spPr>
              <a:xfrm>
                <a:off x="56" y="1934"/>
                <a:ext cx="315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45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4" name="文本框 15662"/>
              <p:cNvSpPr txBox="1"/>
              <p:nvPr/>
            </p:nvSpPr>
            <p:spPr>
              <a:xfrm>
                <a:off x="56" y="1278"/>
                <a:ext cx="315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50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5" name="文本框 15663"/>
              <p:cNvSpPr txBox="1"/>
              <p:nvPr/>
            </p:nvSpPr>
            <p:spPr>
              <a:xfrm>
                <a:off x="56" y="631"/>
                <a:ext cx="315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55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6" name="文本框 15664"/>
              <p:cNvSpPr txBox="1"/>
              <p:nvPr/>
            </p:nvSpPr>
            <p:spPr>
              <a:xfrm>
                <a:off x="-499" y="-105"/>
                <a:ext cx="722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/>
                <a:r>
                  <a:rPr lang="zh-CN" altLang="en-US" sz="1920" dirty="0">
                    <a:latin typeface="Arial" panose="020B0604020202020204" pitchFamily="34" charset="0"/>
                    <a:ea typeface="宋体" panose="02010600030101010101" pitchFamily="2" charset="-122"/>
                  </a:rPr>
                  <a:t>温度/℃</a:t>
                </a:r>
                <a:endParaRPr lang="zh-CN" altLang="en-US" sz="19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7" name="直接连接符 15665"/>
              <p:cNvSpPr/>
              <p:nvPr/>
            </p:nvSpPr>
            <p:spPr>
              <a:xfrm flipH="1" flipV="1">
                <a:off x="223" y="-8"/>
                <a:ext cx="24" cy="2657"/>
              </a:xfrm>
              <a:prstGeom prst="line">
                <a:avLst/>
              </a:prstGeom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18" name="直接连接符 15666"/>
              <p:cNvSpPr/>
              <p:nvPr/>
            </p:nvSpPr>
            <p:spPr>
              <a:xfrm>
                <a:off x="223" y="2661"/>
                <a:ext cx="2247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19" name="文本框 15667"/>
              <p:cNvSpPr txBox="1"/>
              <p:nvPr/>
            </p:nvSpPr>
            <p:spPr>
              <a:xfrm>
                <a:off x="312" y="2799"/>
                <a:ext cx="2208" cy="2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endParaRPr lang="zh-CN" altLang="en-US" sz="216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0" name="椭圆 15668"/>
              <p:cNvSpPr/>
              <p:nvPr/>
            </p:nvSpPr>
            <p:spPr>
              <a:xfrm>
                <a:off x="211" y="2635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1" name="椭圆 15669"/>
              <p:cNvSpPr/>
              <p:nvPr/>
            </p:nvSpPr>
            <p:spPr>
              <a:xfrm>
                <a:off x="349" y="2385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2" name="椭圆 15670"/>
              <p:cNvSpPr/>
              <p:nvPr/>
            </p:nvSpPr>
            <p:spPr>
              <a:xfrm>
                <a:off x="487" y="2131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3" name="椭圆 15671"/>
              <p:cNvSpPr/>
              <p:nvPr/>
            </p:nvSpPr>
            <p:spPr>
              <a:xfrm>
                <a:off x="619" y="1867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4" name="椭圆 15672"/>
              <p:cNvSpPr/>
              <p:nvPr/>
            </p:nvSpPr>
            <p:spPr>
              <a:xfrm>
                <a:off x="767" y="1590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5" name="椭圆 15673"/>
              <p:cNvSpPr/>
              <p:nvPr/>
            </p:nvSpPr>
            <p:spPr>
              <a:xfrm>
                <a:off x="905" y="1590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6" name="椭圆 15674"/>
              <p:cNvSpPr/>
              <p:nvPr/>
            </p:nvSpPr>
            <p:spPr>
              <a:xfrm>
                <a:off x="1033" y="1592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7" name="椭圆 15675"/>
              <p:cNvSpPr/>
              <p:nvPr/>
            </p:nvSpPr>
            <p:spPr>
              <a:xfrm>
                <a:off x="1181" y="1602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8" name="椭圆 15676"/>
              <p:cNvSpPr/>
              <p:nvPr/>
            </p:nvSpPr>
            <p:spPr>
              <a:xfrm>
                <a:off x="1309" y="1602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9" name="椭圆 15677"/>
              <p:cNvSpPr/>
              <p:nvPr/>
            </p:nvSpPr>
            <p:spPr>
              <a:xfrm>
                <a:off x="1457" y="1337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0" name="椭圆 15678"/>
              <p:cNvSpPr/>
              <p:nvPr/>
            </p:nvSpPr>
            <p:spPr>
              <a:xfrm>
                <a:off x="1585" y="1084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1" name="椭圆 15679"/>
              <p:cNvSpPr/>
              <p:nvPr/>
            </p:nvSpPr>
            <p:spPr>
              <a:xfrm>
                <a:off x="1703" y="807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2" name="直接连接符 15680"/>
              <p:cNvSpPr/>
              <p:nvPr/>
            </p:nvSpPr>
            <p:spPr>
              <a:xfrm rot="-96100" flipV="1">
                <a:off x="233" y="1625"/>
                <a:ext cx="552" cy="1013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3" name="直接连接符 15681"/>
              <p:cNvSpPr/>
              <p:nvPr/>
            </p:nvSpPr>
            <p:spPr>
              <a:xfrm>
                <a:off x="785" y="1613"/>
                <a:ext cx="552" cy="0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4" name="直接连接符 15682"/>
              <p:cNvSpPr/>
              <p:nvPr/>
            </p:nvSpPr>
            <p:spPr>
              <a:xfrm rot="92607" flipV="1">
                <a:off x="1337" y="704"/>
                <a:ext cx="434" cy="921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5" name="直接连接符 15683"/>
              <p:cNvSpPr/>
              <p:nvPr/>
            </p:nvSpPr>
            <p:spPr>
              <a:xfrm>
                <a:off x="232" y="558"/>
                <a:ext cx="2160" cy="0"/>
              </a:xfrm>
              <a:prstGeom prst="line">
                <a:avLst/>
              </a:prstGeom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6" name="文本框 15684"/>
              <p:cNvSpPr txBox="1"/>
              <p:nvPr/>
            </p:nvSpPr>
            <p:spPr>
              <a:xfrm>
                <a:off x="154" y="2452"/>
                <a:ext cx="197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A</a:t>
                </a:r>
                <a:endParaRPr lang="en-US" altLang="zh-CN" sz="2400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7" name="文本框 15685"/>
              <p:cNvSpPr txBox="1"/>
              <p:nvPr/>
            </p:nvSpPr>
            <p:spPr>
              <a:xfrm>
                <a:off x="627" y="1494"/>
                <a:ext cx="197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B</a:t>
                </a:r>
                <a:endParaRPr lang="en-US" altLang="zh-CN" sz="2400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8" name="文本框 15686"/>
              <p:cNvSpPr txBox="1"/>
              <p:nvPr/>
            </p:nvSpPr>
            <p:spPr>
              <a:xfrm>
                <a:off x="1219" y="1448"/>
                <a:ext cx="197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C</a:t>
                </a:r>
                <a:endParaRPr lang="en-US" altLang="zh-CN" sz="2400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9" name="文本框 15687"/>
              <p:cNvSpPr txBox="1"/>
              <p:nvPr/>
            </p:nvSpPr>
            <p:spPr>
              <a:xfrm>
                <a:off x="1573" y="664"/>
                <a:ext cx="198" cy="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D</a:t>
                </a:r>
                <a:endParaRPr lang="en-US" altLang="zh-CN" sz="2400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40" name="直接连接符 15688"/>
              <p:cNvSpPr/>
              <p:nvPr/>
            </p:nvSpPr>
            <p:spPr>
              <a:xfrm>
                <a:off x="2657" y="257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1" name="直接连接符 15689"/>
              <p:cNvSpPr/>
              <p:nvPr/>
            </p:nvSpPr>
            <p:spPr>
              <a:xfrm>
                <a:off x="2648" y="230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2" name="直接连接符 15690"/>
              <p:cNvSpPr/>
              <p:nvPr/>
            </p:nvSpPr>
            <p:spPr>
              <a:xfrm>
                <a:off x="2657" y="2024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3" name="直接连接符 15691"/>
              <p:cNvSpPr/>
              <p:nvPr/>
            </p:nvSpPr>
            <p:spPr>
              <a:xfrm>
                <a:off x="2657" y="1765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4" name="直接连接符 15692"/>
              <p:cNvSpPr/>
              <p:nvPr/>
            </p:nvSpPr>
            <p:spPr>
              <a:xfrm>
                <a:off x="2648" y="1496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5" name="直接连接符 15693"/>
              <p:cNvSpPr/>
              <p:nvPr/>
            </p:nvSpPr>
            <p:spPr>
              <a:xfrm>
                <a:off x="2657" y="1218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6" name="直接连接符 15694"/>
              <p:cNvSpPr/>
              <p:nvPr/>
            </p:nvSpPr>
            <p:spPr>
              <a:xfrm>
                <a:off x="2657" y="949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7" name="直接连接符 15695"/>
              <p:cNvSpPr/>
              <p:nvPr/>
            </p:nvSpPr>
            <p:spPr>
              <a:xfrm>
                <a:off x="2648" y="680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8" name="直接连接符 15696"/>
              <p:cNvSpPr/>
              <p:nvPr/>
            </p:nvSpPr>
            <p:spPr>
              <a:xfrm>
                <a:off x="2657" y="40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9" name="直接连接符 15697"/>
              <p:cNvSpPr/>
              <p:nvPr/>
            </p:nvSpPr>
            <p:spPr>
              <a:xfrm>
                <a:off x="2660" y="14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0" name="直接连接符 15698"/>
              <p:cNvSpPr/>
              <p:nvPr/>
            </p:nvSpPr>
            <p:spPr>
              <a:xfrm>
                <a:off x="3506" y="270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1" name="直接连接符 15699"/>
              <p:cNvSpPr/>
              <p:nvPr/>
            </p:nvSpPr>
            <p:spPr>
              <a:xfrm>
                <a:off x="3506" y="54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2" name="直接连接符 15700"/>
              <p:cNvSpPr/>
              <p:nvPr/>
            </p:nvSpPr>
            <p:spPr>
              <a:xfrm>
                <a:off x="3506" y="81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3" name="直接连接符 15701"/>
              <p:cNvSpPr/>
              <p:nvPr/>
            </p:nvSpPr>
            <p:spPr>
              <a:xfrm>
                <a:off x="3506" y="1082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4" name="直接连接符 15702"/>
              <p:cNvSpPr/>
              <p:nvPr/>
            </p:nvSpPr>
            <p:spPr>
              <a:xfrm>
                <a:off x="3506" y="1352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5" name="直接连接符 15703"/>
              <p:cNvSpPr/>
              <p:nvPr/>
            </p:nvSpPr>
            <p:spPr>
              <a:xfrm>
                <a:off x="3506" y="1622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6" name="直接连接符 15704"/>
              <p:cNvSpPr/>
              <p:nvPr/>
            </p:nvSpPr>
            <p:spPr>
              <a:xfrm>
                <a:off x="3506" y="189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7" name="直接连接符 15705"/>
              <p:cNvSpPr/>
              <p:nvPr/>
            </p:nvSpPr>
            <p:spPr>
              <a:xfrm>
                <a:off x="3506" y="216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8" name="直接连接符 15706"/>
              <p:cNvSpPr/>
              <p:nvPr/>
            </p:nvSpPr>
            <p:spPr>
              <a:xfrm>
                <a:off x="3506" y="2434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9" name="直接连接符 15707"/>
              <p:cNvSpPr/>
              <p:nvPr/>
            </p:nvSpPr>
            <p:spPr>
              <a:xfrm>
                <a:off x="3506" y="2704"/>
                <a:ext cx="1477" cy="0"/>
              </a:xfrm>
              <a:prstGeom prst="line">
                <a:avLst/>
              </a:prstGeom>
              <a:ln w="12700" cap="sq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0" name="直接连接符 15708"/>
              <p:cNvSpPr/>
              <p:nvPr/>
            </p:nvSpPr>
            <p:spPr>
              <a:xfrm>
                <a:off x="3512" y="257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1" name="直接连接符 15709"/>
              <p:cNvSpPr/>
              <p:nvPr/>
            </p:nvSpPr>
            <p:spPr>
              <a:xfrm>
                <a:off x="3503" y="230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2" name="直接连接符 15710"/>
              <p:cNvSpPr/>
              <p:nvPr/>
            </p:nvSpPr>
            <p:spPr>
              <a:xfrm>
                <a:off x="3512" y="2024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3" name="直接连接符 15711"/>
              <p:cNvSpPr/>
              <p:nvPr/>
            </p:nvSpPr>
            <p:spPr>
              <a:xfrm>
                <a:off x="3512" y="1765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4" name="直接连接符 15712"/>
              <p:cNvSpPr/>
              <p:nvPr/>
            </p:nvSpPr>
            <p:spPr>
              <a:xfrm>
                <a:off x="3503" y="1496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5" name="直接连接符 15713"/>
              <p:cNvSpPr/>
              <p:nvPr/>
            </p:nvSpPr>
            <p:spPr>
              <a:xfrm>
                <a:off x="3512" y="1218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6" name="直接连接符 15714"/>
              <p:cNvSpPr/>
              <p:nvPr/>
            </p:nvSpPr>
            <p:spPr>
              <a:xfrm>
                <a:off x="3512" y="949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7" name="直接连接符 15715"/>
              <p:cNvSpPr/>
              <p:nvPr/>
            </p:nvSpPr>
            <p:spPr>
              <a:xfrm>
                <a:off x="3503" y="680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8" name="直接连接符 15716"/>
              <p:cNvSpPr/>
              <p:nvPr/>
            </p:nvSpPr>
            <p:spPr>
              <a:xfrm>
                <a:off x="3512" y="40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9" name="直接连接符 15717"/>
              <p:cNvSpPr/>
              <p:nvPr/>
            </p:nvSpPr>
            <p:spPr>
              <a:xfrm>
                <a:off x="3515" y="14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70" name="文本框 15718"/>
              <p:cNvSpPr txBox="1"/>
              <p:nvPr/>
            </p:nvSpPr>
            <p:spPr>
              <a:xfrm>
                <a:off x="2467" y="2583"/>
                <a:ext cx="341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40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1" name="文本框 15719"/>
              <p:cNvSpPr txBox="1"/>
              <p:nvPr/>
            </p:nvSpPr>
            <p:spPr>
              <a:xfrm>
                <a:off x="2467" y="1956"/>
                <a:ext cx="341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50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2" name="文本框 15720"/>
              <p:cNvSpPr txBox="1"/>
              <p:nvPr/>
            </p:nvSpPr>
            <p:spPr>
              <a:xfrm>
                <a:off x="2467" y="1280"/>
                <a:ext cx="341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60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3" name="文本框 15721"/>
              <p:cNvSpPr txBox="1"/>
              <p:nvPr/>
            </p:nvSpPr>
            <p:spPr>
              <a:xfrm>
                <a:off x="2456" y="605"/>
                <a:ext cx="341" cy="2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80" dirty="0">
                    <a:latin typeface="Arial" panose="020B0604020202020204" pitchFamily="34" charset="0"/>
                    <a:ea typeface="宋体" panose="02010600030101010101" pitchFamily="2" charset="-122"/>
                  </a:rPr>
                  <a:t>70</a:t>
                </a:r>
                <a:endParaRPr lang="en-US" altLang="zh-CN" sz="168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4" name="文本框 15722"/>
              <p:cNvSpPr txBox="1"/>
              <p:nvPr/>
            </p:nvSpPr>
            <p:spPr>
              <a:xfrm>
                <a:off x="2392" y="-315"/>
                <a:ext cx="626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/>
                <a:r>
                  <a:rPr lang="zh-CN" altLang="en-US" sz="1920" dirty="0">
                    <a:latin typeface="Arial" panose="020B0604020202020204" pitchFamily="34" charset="0"/>
                    <a:ea typeface="宋体" panose="02010600030101010101" pitchFamily="2" charset="-122"/>
                  </a:rPr>
                  <a:t>温度/℃</a:t>
                </a:r>
                <a:endParaRPr lang="zh-CN" altLang="en-US" sz="19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5" name="直接连接符 15723"/>
              <p:cNvSpPr/>
              <p:nvPr/>
            </p:nvSpPr>
            <p:spPr>
              <a:xfrm flipV="1">
                <a:off x="2648" y="-58"/>
                <a:ext cx="17" cy="2749"/>
              </a:xfrm>
              <a:prstGeom prst="line">
                <a:avLst/>
              </a:prstGeom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76" name="直接连接符 15724"/>
              <p:cNvSpPr/>
              <p:nvPr/>
            </p:nvSpPr>
            <p:spPr>
              <a:xfrm>
                <a:off x="2648" y="2703"/>
                <a:ext cx="242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77" name="文本框 15725"/>
              <p:cNvSpPr txBox="1"/>
              <p:nvPr/>
            </p:nvSpPr>
            <p:spPr>
              <a:xfrm>
                <a:off x="3032" y="2867"/>
                <a:ext cx="1534" cy="2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endParaRPr lang="zh-CN" altLang="en-US" sz="216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8" name="椭圆 15726"/>
              <p:cNvSpPr/>
              <p:nvPr/>
            </p:nvSpPr>
            <p:spPr>
              <a:xfrm>
                <a:off x="2635" y="2687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9" name="椭圆 15727"/>
              <p:cNvSpPr/>
              <p:nvPr/>
            </p:nvSpPr>
            <p:spPr>
              <a:xfrm>
                <a:off x="2779" y="2556"/>
                <a:ext cx="30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0" name="椭圆 15728"/>
              <p:cNvSpPr/>
              <p:nvPr/>
            </p:nvSpPr>
            <p:spPr>
              <a:xfrm>
                <a:off x="2926" y="2349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1" name="椭圆 15729"/>
              <p:cNvSpPr/>
              <p:nvPr/>
            </p:nvSpPr>
            <p:spPr>
              <a:xfrm>
                <a:off x="3073" y="2072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2" name="椭圆 15730"/>
              <p:cNvSpPr/>
              <p:nvPr/>
            </p:nvSpPr>
            <p:spPr>
              <a:xfrm>
                <a:off x="3218" y="1945"/>
                <a:ext cx="30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3" name="椭圆 15731"/>
              <p:cNvSpPr/>
              <p:nvPr/>
            </p:nvSpPr>
            <p:spPr>
              <a:xfrm>
                <a:off x="3385" y="1755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4" name="椭圆 15732"/>
              <p:cNvSpPr/>
              <p:nvPr/>
            </p:nvSpPr>
            <p:spPr>
              <a:xfrm>
                <a:off x="3526" y="1432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5" name="椭圆 15733"/>
              <p:cNvSpPr/>
              <p:nvPr/>
            </p:nvSpPr>
            <p:spPr>
              <a:xfrm>
                <a:off x="3680" y="1068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6" name="椭圆 15734"/>
              <p:cNvSpPr/>
              <p:nvPr/>
            </p:nvSpPr>
            <p:spPr>
              <a:xfrm>
                <a:off x="3821" y="728"/>
                <a:ext cx="30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21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7" name="未知"/>
              <p:cNvSpPr/>
              <p:nvPr/>
            </p:nvSpPr>
            <p:spPr>
              <a:xfrm>
                <a:off x="2648" y="556"/>
                <a:ext cx="1364" cy="2132"/>
              </a:xfrm>
              <a:custGeom>
                <a:avLst/>
                <a:gdLst/>
                <a:ahLst/>
                <a:cxnLst>
                  <a:cxn ang="0">
                    <a:pos x="0" y="2160"/>
                  </a:cxn>
                  <a:cxn ang="0">
                    <a:pos x="144" y="2064"/>
                  </a:cxn>
                  <a:cxn ang="0">
                    <a:pos x="336" y="1824"/>
                  </a:cxn>
                  <a:cxn ang="0">
                    <a:pos x="528" y="1536"/>
                  </a:cxn>
                  <a:cxn ang="0">
                    <a:pos x="672" y="1440"/>
                  </a:cxn>
                  <a:cxn ang="0">
                    <a:pos x="864" y="1248"/>
                  </a:cxn>
                  <a:cxn ang="0">
                    <a:pos x="1008" y="912"/>
                  </a:cxn>
                  <a:cxn ang="0">
                    <a:pos x="1200" y="528"/>
                  </a:cxn>
                  <a:cxn ang="0">
                    <a:pos x="1344" y="192"/>
                  </a:cxn>
                  <a:cxn ang="0">
                    <a:pos x="1536" y="0"/>
                  </a:cxn>
                </a:cxnLst>
                <a:pathLst>
                  <a:path w="1536" h="2160">
                    <a:moveTo>
                      <a:pt x="0" y="2160"/>
                    </a:moveTo>
                    <a:cubicBezTo>
                      <a:pt x="44" y="2140"/>
                      <a:pt x="88" y="2120"/>
                      <a:pt x="144" y="2064"/>
                    </a:cubicBezTo>
                    <a:cubicBezTo>
                      <a:pt x="200" y="2008"/>
                      <a:pt x="272" y="1912"/>
                      <a:pt x="336" y="1824"/>
                    </a:cubicBezTo>
                    <a:cubicBezTo>
                      <a:pt x="400" y="1736"/>
                      <a:pt x="472" y="1600"/>
                      <a:pt x="528" y="1536"/>
                    </a:cubicBezTo>
                    <a:cubicBezTo>
                      <a:pt x="584" y="1472"/>
                      <a:pt x="616" y="1488"/>
                      <a:pt x="672" y="1440"/>
                    </a:cubicBezTo>
                    <a:cubicBezTo>
                      <a:pt x="728" y="1392"/>
                      <a:pt x="808" y="1336"/>
                      <a:pt x="864" y="1248"/>
                    </a:cubicBezTo>
                    <a:cubicBezTo>
                      <a:pt x="920" y="1160"/>
                      <a:pt x="952" y="1032"/>
                      <a:pt x="1008" y="912"/>
                    </a:cubicBezTo>
                    <a:cubicBezTo>
                      <a:pt x="1064" y="792"/>
                      <a:pt x="1144" y="648"/>
                      <a:pt x="1200" y="528"/>
                    </a:cubicBezTo>
                    <a:cubicBezTo>
                      <a:pt x="1256" y="408"/>
                      <a:pt x="1288" y="280"/>
                      <a:pt x="1344" y="192"/>
                    </a:cubicBezTo>
                    <a:cubicBezTo>
                      <a:pt x="1400" y="104"/>
                      <a:pt x="1504" y="32"/>
                      <a:pt x="1536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2160"/>
              </a:p>
            </p:txBody>
          </p:sp>
          <p:sp>
            <p:nvSpPr>
              <p:cNvPr id="13688" name="直接连接符 15736"/>
              <p:cNvSpPr/>
              <p:nvPr/>
            </p:nvSpPr>
            <p:spPr>
              <a:xfrm>
                <a:off x="2652" y="539"/>
                <a:ext cx="2301" cy="0"/>
              </a:xfrm>
              <a:prstGeom prst="line">
                <a:avLst/>
              </a:prstGeom>
              <a:ln w="9525" cap="flat" cmpd="sng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89" name="文本框 15737"/>
              <p:cNvSpPr txBox="1"/>
              <p:nvPr/>
            </p:nvSpPr>
            <p:spPr>
              <a:xfrm>
                <a:off x="312" y="-336"/>
                <a:ext cx="2087" cy="2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 eaLnBrk="0" hangingPunct="0">
                  <a:spcBef>
                    <a:spcPct val="50000"/>
                  </a:spcBef>
                </a:pPr>
                <a:r>
                  <a:rPr lang="zh-CN" altLang="en-US" sz="2160" b="1" dirty="0">
                    <a:latin typeface="Arial" panose="020B0604020202020204" pitchFamily="34" charset="0"/>
                    <a:ea typeface="宋体" panose="02010600030101010101" pitchFamily="2" charset="-122"/>
                  </a:rPr>
                  <a:t>海波熔化图像</a:t>
                </a:r>
                <a:endParaRPr lang="zh-CN" altLang="en-US" sz="216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90" name="文本框 15738"/>
              <p:cNvSpPr txBox="1"/>
              <p:nvPr/>
            </p:nvSpPr>
            <p:spPr>
              <a:xfrm>
                <a:off x="2665" y="-338"/>
                <a:ext cx="2533" cy="2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 eaLnBrk="0" hangingPunct="0">
                  <a:spcBef>
                    <a:spcPct val="50000"/>
                  </a:spcBef>
                </a:pPr>
                <a:r>
                  <a:rPr lang="zh-CN" altLang="en-US" sz="2160" b="1" dirty="0">
                    <a:latin typeface="Arial" panose="020B0604020202020204" pitchFamily="34" charset="0"/>
                    <a:ea typeface="宋体" panose="02010600030101010101" pitchFamily="2" charset="-122"/>
                  </a:rPr>
                  <a:t>石蜡熔化的图像</a:t>
                </a:r>
                <a:endParaRPr lang="zh-CN" altLang="en-US" sz="216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" name="直接连接符 15531"/>
            <p:cNvSpPr/>
            <p:nvPr/>
          </p:nvSpPr>
          <p:spPr>
            <a:xfrm flipH="1">
              <a:off x="11048" y="1313"/>
              <a:ext cx="7" cy="5847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719345" y="548919"/>
            <a:ext cx="2257324" cy="66611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735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结论</a:t>
            </a:r>
            <a:endParaRPr kumimoji="0" lang="zh-CN" altLang="en-US" sz="3735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7533" y="1796627"/>
            <a:ext cx="11068473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海波：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熔化时，不断吸热但温度不变，即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熔点是固定的</a:t>
            </a: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32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石蜡：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熔化时，不断吸热但温度不断升高，即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熔点是不固定的</a:t>
            </a: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。</a:t>
            </a:r>
            <a:endParaRPr lang="zh-CN" altLang="en-US" sz="32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32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2049780" y="1322705"/>
            <a:ext cx="7658735" cy="92202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rPr>
              <a:t>海波熔化的条件</a:t>
            </a:r>
            <a:endParaRPr kumimoji="0" lang="zh-CN" altLang="en-US" sz="54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盛世楷书简体_粗" panose="02000000000000000000" charset="-122"/>
              <a:ea typeface="方正盛世楷书简体_粗" panose="020000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40087" y="3105150"/>
            <a:ext cx="96774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、达到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熔点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；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、不断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吸热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83867" y="836507"/>
            <a:ext cx="5052907" cy="34019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53820" y="5061373"/>
            <a:ext cx="9936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冬天，路面结冰，为什么加入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融雪剂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”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就可以除冰？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7" y="817033"/>
            <a:ext cx="4560993" cy="342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23147" y="2136987"/>
            <a:ext cx="1083310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冰雪有固定的熔点，融雪剂其实一种盐，它之所以可以使冰雪熔化，是因为融雪剂可以</a:t>
            </a:r>
            <a:r>
              <a:rPr lang="zh-CN" altLang="en-US" sz="32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降低冰雪的熔点</a:t>
            </a:r>
            <a:r>
              <a:rPr lang="zh-CN" altLang="en-US" sz="32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152525" y="1395730"/>
            <a:ext cx="98869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如图4-6所示，烧杯中装的是冰水混合物试管中装的是-5°C的冰，它们与外界不发生热交换，那么试管中的冰是否会升温到0°C，试管中的冰是否会熔化？  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8675" name="Picture 6" descr="Image444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43900" y="3996055"/>
            <a:ext cx="1833245" cy="25425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什么是熔化和凝固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496695" y="1906905"/>
            <a:ext cx="95827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液体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凝固时温度的变化规律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550122" y="459528"/>
            <a:ext cx="11270827" cy="230695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液态海波放热降温，温度降低到</a:t>
            </a:r>
            <a:r>
              <a:rPr lang="zh-CN" altLang="en-US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一定的温度</a:t>
            </a: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时开始凝固，凝固过程中，继续放热，</a:t>
            </a:r>
            <a:r>
              <a:rPr lang="zh-CN" altLang="en-US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温度保持不变</a:t>
            </a: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4" name="Group 2156"/>
          <p:cNvGrpSpPr/>
          <p:nvPr/>
        </p:nvGrpSpPr>
        <p:grpSpPr bwMode="auto">
          <a:xfrm>
            <a:off x="7824047" y="2871403"/>
            <a:ext cx="3894667" cy="3555769"/>
            <a:chOff x="1650" y="435"/>
            <a:chExt cx="2790" cy="2874"/>
          </a:xfrm>
        </p:grpSpPr>
        <p:sp>
          <p:nvSpPr>
            <p:cNvPr id="19487" name="Rectangle 2157"/>
            <p:cNvSpPr>
              <a:spLocks noChangeArrowheads="1"/>
            </p:cNvSpPr>
            <p:nvPr/>
          </p:nvSpPr>
          <p:spPr bwMode="auto">
            <a:xfrm>
              <a:off x="1709" y="435"/>
              <a:ext cx="55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b="1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t/</a:t>
              </a:r>
              <a:r>
                <a:rPr lang="en-US" altLang="zh-CN" sz="2665" b="1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℃</a:t>
              </a:r>
              <a:endParaRPr lang="en-US" altLang="zh-CN" sz="2665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488" name="Rectangle 2158"/>
            <p:cNvSpPr>
              <a:spLocks noChangeArrowheads="1"/>
            </p:cNvSpPr>
            <p:nvPr/>
          </p:nvSpPr>
          <p:spPr bwMode="auto">
            <a:xfrm>
              <a:off x="3846" y="3043"/>
              <a:ext cx="594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135" b="1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t/min</a:t>
              </a:r>
              <a:endParaRPr lang="en-US" altLang="zh-CN" sz="2135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489" name="Line 2159"/>
            <p:cNvSpPr>
              <a:spLocks noChangeShapeType="1"/>
            </p:cNvSpPr>
            <p:nvPr/>
          </p:nvSpPr>
          <p:spPr bwMode="auto">
            <a:xfrm>
              <a:off x="3867" y="826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0" name="Line 2160"/>
            <p:cNvSpPr>
              <a:spLocks noChangeShapeType="1"/>
            </p:cNvSpPr>
            <p:nvPr/>
          </p:nvSpPr>
          <p:spPr bwMode="auto">
            <a:xfrm>
              <a:off x="1657" y="1119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1" name="Line 2161"/>
            <p:cNvSpPr>
              <a:spLocks noChangeShapeType="1"/>
            </p:cNvSpPr>
            <p:nvPr/>
          </p:nvSpPr>
          <p:spPr bwMode="auto">
            <a:xfrm>
              <a:off x="1652" y="1272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2" name="Line 2162"/>
            <p:cNvSpPr>
              <a:spLocks noChangeShapeType="1"/>
            </p:cNvSpPr>
            <p:nvPr/>
          </p:nvSpPr>
          <p:spPr bwMode="auto">
            <a:xfrm>
              <a:off x="1655" y="1415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3" name="Line 2163"/>
            <p:cNvSpPr>
              <a:spLocks noChangeShapeType="1"/>
            </p:cNvSpPr>
            <p:nvPr/>
          </p:nvSpPr>
          <p:spPr bwMode="auto">
            <a:xfrm>
              <a:off x="1653" y="155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4" name="Line 2164"/>
            <p:cNvSpPr>
              <a:spLocks noChangeShapeType="1"/>
            </p:cNvSpPr>
            <p:nvPr/>
          </p:nvSpPr>
          <p:spPr bwMode="auto">
            <a:xfrm>
              <a:off x="1650" y="169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5" name="Line 2165"/>
            <p:cNvSpPr>
              <a:spLocks noChangeShapeType="1"/>
            </p:cNvSpPr>
            <p:nvPr/>
          </p:nvSpPr>
          <p:spPr bwMode="auto">
            <a:xfrm>
              <a:off x="1655" y="1843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6" name="Line 2166"/>
            <p:cNvSpPr>
              <a:spLocks noChangeShapeType="1"/>
            </p:cNvSpPr>
            <p:nvPr/>
          </p:nvSpPr>
          <p:spPr bwMode="auto">
            <a:xfrm>
              <a:off x="1652" y="198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7" name="Line 2167"/>
            <p:cNvSpPr>
              <a:spLocks noChangeShapeType="1"/>
            </p:cNvSpPr>
            <p:nvPr/>
          </p:nvSpPr>
          <p:spPr bwMode="auto">
            <a:xfrm>
              <a:off x="1650" y="2134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8" name="Line 2168"/>
            <p:cNvSpPr>
              <a:spLocks noChangeShapeType="1"/>
            </p:cNvSpPr>
            <p:nvPr/>
          </p:nvSpPr>
          <p:spPr bwMode="auto">
            <a:xfrm>
              <a:off x="1656" y="2262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99" name="Line 2169"/>
            <p:cNvSpPr>
              <a:spLocks noChangeShapeType="1"/>
            </p:cNvSpPr>
            <p:nvPr/>
          </p:nvSpPr>
          <p:spPr bwMode="auto">
            <a:xfrm>
              <a:off x="1657" y="2400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0" name="Line 2170"/>
            <p:cNvSpPr>
              <a:spLocks noChangeShapeType="1"/>
            </p:cNvSpPr>
            <p:nvPr/>
          </p:nvSpPr>
          <p:spPr bwMode="auto">
            <a:xfrm>
              <a:off x="1657" y="2552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1" name="Line 2171"/>
            <p:cNvSpPr>
              <a:spLocks noChangeShapeType="1"/>
            </p:cNvSpPr>
            <p:nvPr/>
          </p:nvSpPr>
          <p:spPr bwMode="auto">
            <a:xfrm>
              <a:off x="1657" y="2696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2" name="Line 2172"/>
            <p:cNvSpPr>
              <a:spLocks noChangeShapeType="1"/>
            </p:cNvSpPr>
            <p:nvPr/>
          </p:nvSpPr>
          <p:spPr bwMode="auto">
            <a:xfrm>
              <a:off x="1657" y="2840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3" name="Line 2173"/>
            <p:cNvSpPr>
              <a:spLocks noChangeShapeType="1"/>
            </p:cNvSpPr>
            <p:nvPr/>
          </p:nvSpPr>
          <p:spPr bwMode="auto">
            <a:xfrm>
              <a:off x="1657" y="2984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4" name="Line 2174"/>
            <p:cNvSpPr>
              <a:spLocks noChangeShapeType="1"/>
            </p:cNvSpPr>
            <p:nvPr/>
          </p:nvSpPr>
          <p:spPr bwMode="auto">
            <a:xfrm>
              <a:off x="1657" y="312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5" name="Line 2175"/>
            <p:cNvSpPr>
              <a:spLocks noChangeShapeType="1"/>
            </p:cNvSpPr>
            <p:nvPr/>
          </p:nvSpPr>
          <p:spPr bwMode="auto">
            <a:xfrm>
              <a:off x="2841" y="830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6" name="Line 2176"/>
            <p:cNvSpPr>
              <a:spLocks noChangeShapeType="1"/>
            </p:cNvSpPr>
            <p:nvPr/>
          </p:nvSpPr>
          <p:spPr bwMode="auto">
            <a:xfrm>
              <a:off x="2694" y="830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7" name="Line 2177"/>
            <p:cNvSpPr>
              <a:spLocks noChangeShapeType="1"/>
            </p:cNvSpPr>
            <p:nvPr/>
          </p:nvSpPr>
          <p:spPr bwMode="auto">
            <a:xfrm>
              <a:off x="2553" y="826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8" name="Line 2178"/>
            <p:cNvSpPr>
              <a:spLocks noChangeShapeType="1"/>
            </p:cNvSpPr>
            <p:nvPr/>
          </p:nvSpPr>
          <p:spPr bwMode="auto">
            <a:xfrm>
              <a:off x="2412" y="831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09" name="Line 2179"/>
            <p:cNvSpPr>
              <a:spLocks noChangeShapeType="1"/>
            </p:cNvSpPr>
            <p:nvPr/>
          </p:nvSpPr>
          <p:spPr bwMode="auto">
            <a:xfrm>
              <a:off x="2264" y="828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0" name="Line 2180"/>
            <p:cNvSpPr>
              <a:spLocks noChangeShapeType="1"/>
            </p:cNvSpPr>
            <p:nvPr/>
          </p:nvSpPr>
          <p:spPr bwMode="auto">
            <a:xfrm>
              <a:off x="2119" y="825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1" name="Line 2181"/>
            <p:cNvSpPr>
              <a:spLocks noChangeShapeType="1"/>
            </p:cNvSpPr>
            <p:nvPr/>
          </p:nvSpPr>
          <p:spPr bwMode="auto">
            <a:xfrm>
              <a:off x="1964" y="829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2" name="Line 2182"/>
            <p:cNvSpPr>
              <a:spLocks noChangeShapeType="1"/>
            </p:cNvSpPr>
            <p:nvPr/>
          </p:nvSpPr>
          <p:spPr bwMode="auto">
            <a:xfrm>
              <a:off x="1815" y="836"/>
              <a:ext cx="0" cy="244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3" name="Line 2183"/>
            <p:cNvSpPr>
              <a:spLocks noChangeShapeType="1"/>
            </p:cNvSpPr>
            <p:nvPr/>
          </p:nvSpPr>
          <p:spPr bwMode="auto">
            <a:xfrm>
              <a:off x="3567" y="831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4" name="Line 2184"/>
            <p:cNvSpPr>
              <a:spLocks noChangeShapeType="1"/>
            </p:cNvSpPr>
            <p:nvPr/>
          </p:nvSpPr>
          <p:spPr bwMode="auto">
            <a:xfrm>
              <a:off x="3425" y="829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5" name="Line 2185"/>
            <p:cNvSpPr>
              <a:spLocks noChangeShapeType="1"/>
            </p:cNvSpPr>
            <p:nvPr/>
          </p:nvSpPr>
          <p:spPr bwMode="auto">
            <a:xfrm>
              <a:off x="3276" y="832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6" name="Line 2186"/>
            <p:cNvSpPr>
              <a:spLocks noChangeShapeType="1"/>
            </p:cNvSpPr>
            <p:nvPr/>
          </p:nvSpPr>
          <p:spPr bwMode="auto">
            <a:xfrm>
              <a:off x="3130" y="829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7" name="Line 2187"/>
            <p:cNvSpPr>
              <a:spLocks noChangeShapeType="1"/>
            </p:cNvSpPr>
            <p:nvPr/>
          </p:nvSpPr>
          <p:spPr bwMode="auto">
            <a:xfrm>
              <a:off x="2980" y="828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8" name="Line 2188"/>
            <p:cNvSpPr>
              <a:spLocks noChangeShapeType="1"/>
            </p:cNvSpPr>
            <p:nvPr/>
          </p:nvSpPr>
          <p:spPr bwMode="auto">
            <a:xfrm>
              <a:off x="3715" y="836"/>
              <a:ext cx="0" cy="244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19" name="Line 2189"/>
            <p:cNvSpPr>
              <a:spLocks noChangeShapeType="1"/>
            </p:cNvSpPr>
            <p:nvPr/>
          </p:nvSpPr>
          <p:spPr bwMode="auto">
            <a:xfrm>
              <a:off x="1656" y="980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20" name="Line 2190"/>
            <p:cNvSpPr>
              <a:spLocks noChangeShapeType="1"/>
            </p:cNvSpPr>
            <p:nvPr/>
          </p:nvSpPr>
          <p:spPr bwMode="auto">
            <a:xfrm>
              <a:off x="1653" y="829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21" name="Line 2191"/>
            <p:cNvSpPr>
              <a:spLocks noChangeShapeType="1"/>
            </p:cNvSpPr>
            <p:nvPr/>
          </p:nvSpPr>
          <p:spPr bwMode="auto">
            <a:xfrm flipV="1">
              <a:off x="1653" y="575"/>
              <a:ext cx="2" cy="27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22" name="Line 2192"/>
            <p:cNvSpPr>
              <a:spLocks noChangeShapeType="1"/>
            </p:cNvSpPr>
            <p:nvPr/>
          </p:nvSpPr>
          <p:spPr bwMode="auto">
            <a:xfrm>
              <a:off x="1655" y="3283"/>
              <a:ext cx="268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5" name="Group 2155"/>
          <p:cNvGrpSpPr/>
          <p:nvPr/>
        </p:nvGrpSpPr>
        <p:grpSpPr bwMode="auto">
          <a:xfrm>
            <a:off x="8158480" y="3702473"/>
            <a:ext cx="2475653" cy="2203873"/>
            <a:chOff x="2089" y="1041"/>
            <a:chExt cx="1806" cy="2111"/>
          </a:xfrm>
        </p:grpSpPr>
        <p:grpSp>
          <p:nvGrpSpPr>
            <p:cNvPr id="19470" name="Group 2138"/>
            <p:cNvGrpSpPr/>
            <p:nvPr/>
          </p:nvGrpSpPr>
          <p:grpSpPr bwMode="auto">
            <a:xfrm flipH="1">
              <a:off x="2113" y="1073"/>
              <a:ext cx="1760" cy="2065"/>
              <a:chOff x="1440" y="816"/>
              <a:chExt cx="1760" cy="2064"/>
            </a:xfrm>
          </p:grpSpPr>
          <p:sp>
            <p:nvSpPr>
              <p:cNvPr id="19484" name="Freeform 2139"/>
              <p:cNvSpPr/>
              <p:nvPr/>
            </p:nvSpPr>
            <p:spPr bwMode="auto">
              <a:xfrm>
                <a:off x="1440" y="2004"/>
                <a:ext cx="720" cy="876"/>
              </a:xfrm>
              <a:custGeom>
                <a:avLst/>
                <a:gdLst>
                  <a:gd name="T0" fmla="*/ 0 w 720"/>
                  <a:gd name="T1" fmla="*/ 876 h 876"/>
                  <a:gd name="T2" fmla="*/ 144 w 720"/>
                  <a:gd name="T3" fmla="*/ 572 h 876"/>
                  <a:gd name="T4" fmla="*/ 296 w 720"/>
                  <a:gd name="T5" fmla="*/ 448 h 876"/>
                  <a:gd name="T6" fmla="*/ 440 w 720"/>
                  <a:gd name="T7" fmla="*/ 296 h 876"/>
                  <a:gd name="T8" fmla="*/ 584 w 720"/>
                  <a:gd name="T9" fmla="*/ 152 h 876"/>
                  <a:gd name="T10" fmla="*/ 720 w 720"/>
                  <a:gd name="T11" fmla="*/ 0 h 8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0"/>
                  <a:gd name="T19" fmla="*/ 0 h 876"/>
                  <a:gd name="T20" fmla="*/ 720 w 720"/>
                  <a:gd name="T21" fmla="*/ 876 h 8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0" h="876">
                    <a:moveTo>
                      <a:pt x="0" y="876"/>
                    </a:moveTo>
                    <a:cubicBezTo>
                      <a:pt x="47" y="759"/>
                      <a:pt x="95" y="643"/>
                      <a:pt x="144" y="572"/>
                    </a:cubicBezTo>
                    <a:cubicBezTo>
                      <a:pt x="193" y="501"/>
                      <a:pt x="247" y="494"/>
                      <a:pt x="296" y="448"/>
                    </a:cubicBezTo>
                    <a:cubicBezTo>
                      <a:pt x="345" y="402"/>
                      <a:pt x="392" y="345"/>
                      <a:pt x="440" y="296"/>
                    </a:cubicBezTo>
                    <a:cubicBezTo>
                      <a:pt x="488" y="247"/>
                      <a:pt x="537" y="201"/>
                      <a:pt x="584" y="152"/>
                    </a:cubicBezTo>
                    <a:cubicBezTo>
                      <a:pt x="631" y="103"/>
                      <a:pt x="697" y="23"/>
                      <a:pt x="72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9485" name="Line 2140"/>
              <p:cNvSpPr>
                <a:spLocks noChangeShapeType="1"/>
              </p:cNvSpPr>
              <p:nvPr/>
            </p:nvSpPr>
            <p:spPr bwMode="auto">
              <a:xfrm>
                <a:off x="2168" y="2000"/>
                <a:ext cx="2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9486" name="Freeform 2141"/>
              <p:cNvSpPr/>
              <p:nvPr/>
            </p:nvSpPr>
            <p:spPr bwMode="auto">
              <a:xfrm>
                <a:off x="2448" y="816"/>
                <a:ext cx="752" cy="1204"/>
              </a:xfrm>
              <a:custGeom>
                <a:avLst/>
                <a:gdLst>
                  <a:gd name="T0" fmla="*/ 0 w 752"/>
                  <a:gd name="T1" fmla="*/ 1204 h 1204"/>
                  <a:gd name="T2" fmla="*/ 148 w 752"/>
                  <a:gd name="T3" fmla="*/ 1128 h 1204"/>
                  <a:gd name="T4" fmla="*/ 308 w 752"/>
                  <a:gd name="T5" fmla="*/ 1068 h 1204"/>
                  <a:gd name="T6" fmla="*/ 448 w 752"/>
                  <a:gd name="T7" fmla="*/ 556 h 1204"/>
                  <a:gd name="T8" fmla="*/ 600 w 752"/>
                  <a:gd name="T9" fmla="*/ 264 h 1204"/>
                  <a:gd name="T10" fmla="*/ 752 w 752"/>
                  <a:gd name="T11" fmla="*/ 0 h 12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2"/>
                  <a:gd name="T19" fmla="*/ 0 h 1204"/>
                  <a:gd name="T20" fmla="*/ 752 w 752"/>
                  <a:gd name="T21" fmla="*/ 1204 h 12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2" h="1204">
                    <a:moveTo>
                      <a:pt x="0" y="1204"/>
                    </a:moveTo>
                    <a:cubicBezTo>
                      <a:pt x="48" y="1177"/>
                      <a:pt x="97" y="1151"/>
                      <a:pt x="148" y="1128"/>
                    </a:cubicBezTo>
                    <a:cubicBezTo>
                      <a:pt x="199" y="1105"/>
                      <a:pt x="258" y="1163"/>
                      <a:pt x="308" y="1068"/>
                    </a:cubicBezTo>
                    <a:cubicBezTo>
                      <a:pt x="358" y="973"/>
                      <a:pt x="399" y="690"/>
                      <a:pt x="448" y="556"/>
                    </a:cubicBezTo>
                    <a:cubicBezTo>
                      <a:pt x="497" y="422"/>
                      <a:pt x="549" y="357"/>
                      <a:pt x="600" y="264"/>
                    </a:cubicBezTo>
                    <a:cubicBezTo>
                      <a:pt x="651" y="171"/>
                      <a:pt x="724" y="43"/>
                      <a:pt x="75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19471" name="AutoShape 2142"/>
            <p:cNvSpPr>
              <a:spLocks noChangeArrowheads="1"/>
            </p:cNvSpPr>
            <p:nvPr/>
          </p:nvSpPr>
          <p:spPr bwMode="auto">
            <a:xfrm flipH="1">
              <a:off x="2089" y="1041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2" name="AutoShape 2143"/>
            <p:cNvSpPr>
              <a:spLocks noChangeArrowheads="1"/>
            </p:cNvSpPr>
            <p:nvPr/>
          </p:nvSpPr>
          <p:spPr bwMode="auto">
            <a:xfrm flipH="1">
              <a:off x="3847" y="3102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3" name="AutoShape 2144"/>
            <p:cNvSpPr>
              <a:spLocks noChangeArrowheads="1"/>
            </p:cNvSpPr>
            <p:nvPr/>
          </p:nvSpPr>
          <p:spPr bwMode="auto">
            <a:xfrm flipH="1">
              <a:off x="3701" y="2808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4" name="AutoShape 2145"/>
            <p:cNvSpPr>
              <a:spLocks noChangeArrowheads="1"/>
            </p:cNvSpPr>
            <p:nvPr/>
          </p:nvSpPr>
          <p:spPr bwMode="auto">
            <a:xfrm flipH="1">
              <a:off x="3551" y="2678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5" name="AutoShape 2146"/>
            <p:cNvSpPr>
              <a:spLocks noChangeArrowheads="1"/>
            </p:cNvSpPr>
            <p:nvPr/>
          </p:nvSpPr>
          <p:spPr bwMode="auto">
            <a:xfrm flipH="1">
              <a:off x="3403" y="2526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6" name="AutoShape 2147"/>
            <p:cNvSpPr>
              <a:spLocks noChangeArrowheads="1"/>
            </p:cNvSpPr>
            <p:nvPr/>
          </p:nvSpPr>
          <p:spPr bwMode="auto">
            <a:xfrm flipH="1">
              <a:off x="3257" y="2384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7" name="AutoShape 2148"/>
            <p:cNvSpPr>
              <a:spLocks noChangeArrowheads="1"/>
            </p:cNvSpPr>
            <p:nvPr/>
          </p:nvSpPr>
          <p:spPr bwMode="auto">
            <a:xfrm flipH="1">
              <a:off x="3121" y="2232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8" name="AutoShape 2149"/>
            <p:cNvSpPr>
              <a:spLocks noChangeArrowheads="1"/>
            </p:cNvSpPr>
            <p:nvPr/>
          </p:nvSpPr>
          <p:spPr bwMode="auto">
            <a:xfrm flipH="1">
              <a:off x="2973" y="2230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79" name="AutoShape 2150"/>
            <p:cNvSpPr>
              <a:spLocks noChangeArrowheads="1"/>
            </p:cNvSpPr>
            <p:nvPr/>
          </p:nvSpPr>
          <p:spPr bwMode="auto">
            <a:xfrm flipH="1">
              <a:off x="2821" y="2238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80" name="AutoShape 2151"/>
            <p:cNvSpPr>
              <a:spLocks noChangeArrowheads="1"/>
            </p:cNvSpPr>
            <p:nvPr/>
          </p:nvSpPr>
          <p:spPr bwMode="auto">
            <a:xfrm flipH="1">
              <a:off x="2685" y="2172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81" name="AutoShape 2152"/>
            <p:cNvSpPr>
              <a:spLocks noChangeArrowheads="1"/>
            </p:cNvSpPr>
            <p:nvPr/>
          </p:nvSpPr>
          <p:spPr bwMode="auto">
            <a:xfrm flipH="1">
              <a:off x="2536" y="2116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82" name="AutoShape 2153"/>
            <p:cNvSpPr>
              <a:spLocks noChangeArrowheads="1"/>
            </p:cNvSpPr>
            <p:nvPr/>
          </p:nvSpPr>
          <p:spPr bwMode="auto">
            <a:xfrm flipH="1">
              <a:off x="2387" y="1601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9483" name="AutoShape 2154"/>
            <p:cNvSpPr>
              <a:spLocks noChangeArrowheads="1"/>
            </p:cNvSpPr>
            <p:nvPr/>
          </p:nvSpPr>
          <p:spPr bwMode="auto">
            <a:xfrm flipH="1">
              <a:off x="2241" y="1307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Arial" panose="020B0604020202020204" pitchFamily="34" charset="0"/>
              </a:endParaRPr>
            </a:p>
          </p:txBody>
        </p:sp>
      </p:grp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14327"/>
          <a:stretch>
            <a:fillRect/>
          </a:stretch>
        </p:blipFill>
        <p:spPr>
          <a:xfrm>
            <a:off x="2122805" y="2482850"/>
            <a:ext cx="3128010" cy="3917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610485" y="6427470"/>
            <a:ext cx="207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海波在凝固过程中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918100" y="856259"/>
            <a:ext cx="2257324" cy="70675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结论</a:t>
            </a:r>
            <a:endParaRPr kumimoji="0" lang="zh-CN" altLang="en-US" sz="400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3207" y="1988820"/>
            <a:ext cx="96774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、海波凝固时，温度也保持不变；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、凝固时不变的温度称为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凝固点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2049780" y="1322705"/>
            <a:ext cx="7658735" cy="92202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rPr>
              <a:t>海波凝固的条件</a:t>
            </a:r>
            <a:endParaRPr kumimoji="0" lang="zh-CN" altLang="en-US" sz="54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盛世楷书简体_粗" panose="02000000000000000000" charset="-122"/>
              <a:ea typeface="方正盛世楷书简体_粗" panose="020000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40087" y="3105150"/>
            <a:ext cx="96774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、达到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凝固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；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、不断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放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热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550122" y="459528"/>
            <a:ext cx="11270827" cy="230695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液态石蜡放热降温，温度降低到</a:t>
            </a:r>
            <a:r>
              <a:rPr lang="zh-CN" altLang="en-US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一定的温度</a:t>
            </a: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时开始凝固，凝固过程中，继续放热，</a:t>
            </a:r>
            <a:r>
              <a:rPr lang="zh-CN" altLang="en-US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温度一直下降</a:t>
            </a: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0" name="图片 99" descr="C:/Users/asus/Desktop/1701073618985.png1701073618985"/>
          <p:cNvPicPr/>
          <p:nvPr>
            <p:custDataLst>
              <p:tags r:id="rId1"/>
            </p:custDataLst>
          </p:nvPr>
        </p:nvPicPr>
        <p:blipFill>
          <a:blip r:embed="rId2"/>
          <a:srcRect l="24356" r="24356"/>
          <a:stretch>
            <a:fillRect/>
          </a:stretch>
        </p:blipFill>
        <p:spPr>
          <a:xfrm>
            <a:off x="2122805" y="2482850"/>
            <a:ext cx="3128010" cy="3917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610485" y="6427470"/>
            <a:ext cx="207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石蜡在凝固过程中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889885"/>
            <a:ext cx="4763770" cy="3400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496695" y="1906905"/>
            <a:ext cx="95827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4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熔化吸热、凝固放热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52525" y="1286510"/>
            <a:ext cx="98869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深秋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</a:t>
            </a:r>
            <a:r>
              <a:rPr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果农经常在傍晚给果树喷水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</a:t>
            </a:r>
            <a:r>
              <a:rPr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你能解释其中的物理道理吗？</a:t>
            </a:r>
            <a:endParaRPr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rcRect b="12834"/>
          <a:stretch>
            <a:fillRect/>
          </a:stretch>
        </p:blipFill>
        <p:spPr>
          <a:xfrm>
            <a:off x="6759787" y="3813387"/>
            <a:ext cx="4811607" cy="273896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5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晶体与非晶体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03207" y="1988820"/>
            <a:ext cx="96774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0" hangingPunct="0">
              <a:lnSpc>
                <a:spcPct val="150000"/>
              </a:lnSpc>
            </a:pPr>
            <a:r>
              <a:rPr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固体分为晶体和非晶体。</a:t>
            </a:r>
            <a:endParaRPr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 eaLnBrk="0" hangingPunct="0">
              <a:lnSpc>
                <a:spcPct val="150000"/>
              </a:lnSpc>
            </a:pPr>
            <a:r>
              <a:rPr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晶体有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固定的熔点</a:t>
            </a:r>
            <a:r>
              <a:rPr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，非晶体没有。</a:t>
            </a:r>
            <a:endParaRPr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框 18433"/>
          <p:cNvSpPr txBox="1"/>
          <p:nvPr/>
        </p:nvSpPr>
        <p:spPr>
          <a:xfrm>
            <a:off x="2533007" y="1511227"/>
            <a:ext cx="1735817" cy="12414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735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晶    体</a:t>
            </a:r>
            <a:endParaRPr lang="zh-CN" altLang="en-US" sz="3735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18435" name="文本框 18434"/>
          <p:cNvSpPr txBox="1"/>
          <p:nvPr/>
        </p:nvSpPr>
        <p:spPr>
          <a:xfrm>
            <a:off x="343217" y="1674813"/>
            <a:ext cx="1824355" cy="4933375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4265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固 体的分类</a:t>
            </a:r>
            <a:endParaRPr lang="zh-CN" altLang="en-US" sz="4265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eaLnBrk="0" hangingPunct="0">
              <a:spcBef>
                <a:spcPct val="50000"/>
              </a:spcBef>
            </a:pPr>
            <a:endParaRPr lang="zh-CN" altLang="en-US" sz="4265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18436" name="文本框 18435"/>
          <p:cNvSpPr txBox="1"/>
          <p:nvPr/>
        </p:nvSpPr>
        <p:spPr>
          <a:xfrm>
            <a:off x="2533007" y="4269121"/>
            <a:ext cx="2009893" cy="6661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735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非晶体</a:t>
            </a:r>
            <a:endParaRPr lang="zh-CN" altLang="en-US" sz="3735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7" name="文本框 18436"/>
          <p:cNvSpPr txBox="1"/>
          <p:nvPr/>
        </p:nvSpPr>
        <p:spPr>
          <a:xfrm>
            <a:off x="4268824" y="1674911"/>
            <a:ext cx="5755604" cy="5016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</a:rPr>
              <a:t>晶体熔化的条件：吸热，达到熔点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8" name="文本框 18437"/>
          <p:cNvSpPr txBox="1"/>
          <p:nvPr/>
        </p:nvSpPr>
        <p:spPr>
          <a:xfrm>
            <a:off x="4268893" y="2496820"/>
            <a:ext cx="7599680" cy="9118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</a:rPr>
              <a:t>常见的晶体：海波、冰、食盐、奈、石英、各种金属等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9" name="文本框 18438"/>
          <p:cNvSpPr txBox="1"/>
          <p:nvPr/>
        </p:nvSpPr>
        <p:spPr>
          <a:xfrm>
            <a:off x="4360333" y="4415367"/>
            <a:ext cx="4676140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</a:rPr>
              <a:t>非晶体熔化的条件：吸热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0" name="文本框 18439"/>
          <p:cNvSpPr txBox="1"/>
          <p:nvPr/>
        </p:nvSpPr>
        <p:spPr>
          <a:xfrm>
            <a:off x="4360333" y="5146887"/>
            <a:ext cx="7318587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</a:rPr>
              <a:t>常见的非晶体：蜂蜡、松香、沥青、玻璃等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1" name="左大括号 18440"/>
          <p:cNvSpPr/>
          <p:nvPr/>
        </p:nvSpPr>
        <p:spPr>
          <a:xfrm>
            <a:off x="2441648" y="1876661"/>
            <a:ext cx="91359" cy="2740764"/>
          </a:xfrm>
          <a:prstGeom prst="leftBrace">
            <a:avLst>
              <a:gd name="adj1" fmla="val 250000"/>
              <a:gd name="adj2" fmla="val 50000"/>
            </a:avLst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2" name="文本框 18441"/>
          <p:cNvSpPr txBox="1"/>
          <p:nvPr/>
        </p:nvSpPr>
        <p:spPr>
          <a:xfrm>
            <a:off x="4268824" y="944041"/>
            <a:ext cx="3197557" cy="9118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</a:rPr>
              <a:t>有固定熔点的固体。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3" name="左大括号 18442"/>
          <p:cNvSpPr/>
          <p:nvPr/>
        </p:nvSpPr>
        <p:spPr>
          <a:xfrm>
            <a:off x="4086107" y="1145792"/>
            <a:ext cx="182717" cy="1461741"/>
          </a:xfrm>
          <a:prstGeom prst="leftBrace">
            <a:avLst>
              <a:gd name="adj1" fmla="val 66518"/>
              <a:gd name="adj2" fmla="val 50000"/>
            </a:avLst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4" name="左大括号 18443"/>
          <p:cNvSpPr/>
          <p:nvPr/>
        </p:nvSpPr>
        <p:spPr>
          <a:xfrm>
            <a:off x="4177465" y="3886555"/>
            <a:ext cx="182717" cy="1461741"/>
          </a:xfrm>
          <a:prstGeom prst="leftBrace">
            <a:avLst>
              <a:gd name="adj1" fmla="val 66518"/>
              <a:gd name="adj2" fmla="val 50000"/>
            </a:avLst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5" name="文本框 18444"/>
          <p:cNvSpPr txBox="1"/>
          <p:nvPr/>
        </p:nvSpPr>
        <p:spPr>
          <a:xfrm>
            <a:off x="4360183" y="3684804"/>
            <a:ext cx="4476581" cy="5016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</a:rPr>
              <a:t>没有固定熔点的固体。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  <p:bldP spid="18438" grpId="0"/>
      <p:bldP spid="18439" grpId="0"/>
      <p:bldP spid="18440" grpId="0"/>
      <p:bldP spid="18442" grpId="0"/>
      <p:bldP spid="184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文本框 9220"/>
          <p:cNvSpPr txBox="1"/>
          <p:nvPr/>
        </p:nvSpPr>
        <p:spPr>
          <a:xfrm>
            <a:off x="2063327" y="4485640"/>
            <a:ext cx="2305051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火山爆发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9223" name="文本框 9222"/>
          <p:cNvSpPr txBox="1"/>
          <p:nvPr/>
        </p:nvSpPr>
        <p:spPr>
          <a:xfrm>
            <a:off x="1199727" y="5349240"/>
            <a:ext cx="94437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熔化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—— 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物质从固态变成液态的过程。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" name="图片 1" descr="0d9d9541facfdf85208605aeb545c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1387" y="1642533"/>
            <a:ext cx="4998720" cy="2689860"/>
          </a:xfrm>
          <a:prstGeom prst="rect">
            <a:avLst/>
          </a:prstGeom>
        </p:spPr>
      </p:pic>
      <p:sp>
        <p:nvSpPr>
          <p:cNvPr id="3" name="文本框 9220"/>
          <p:cNvSpPr txBox="1"/>
          <p:nvPr/>
        </p:nvSpPr>
        <p:spPr>
          <a:xfrm>
            <a:off x="8208433" y="4389120"/>
            <a:ext cx="2305051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冰雪消融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4" name="图片 3" descr="ce9d3e207de1fb9d1bcfbbe1e3cffed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27" y="1642533"/>
            <a:ext cx="4974167" cy="2676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文本框 20481"/>
          <p:cNvSpPr txBox="1"/>
          <p:nvPr/>
        </p:nvSpPr>
        <p:spPr>
          <a:xfrm>
            <a:off x="1295400" y="368300"/>
            <a:ext cx="100236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在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1.01×10</a:t>
            </a:r>
            <a:r>
              <a:rPr lang="en-US" altLang="zh-CN" sz="3200" baseline="30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5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Pa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大气压下一些物质的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熔点（凝固点）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pSp>
        <p:nvGrpSpPr>
          <p:cNvPr id="21507" name="组合 20482"/>
          <p:cNvGrpSpPr/>
          <p:nvPr/>
        </p:nvGrpSpPr>
        <p:grpSpPr>
          <a:xfrm>
            <a:off x="888549" y="1328509"/>
            <a:ext cx="10597620" cy="3106199"/>
            <a:chOff x="0" y="0"/>
            <a:chExt cx="5568" cy="1632"/>
          </a:xfrm>
        </p:grpSpPr>
        <p:sp>
          <p:nvSpPr>
            <p:cNvPr id="21508" name="直接连接符 20483"/>
            <p:cNvSpPr/>
            <p:nvPr/>
          </p:nvSpPr>
          <p:spPr>
            <a:xfrm>
              <a:off x="0" y="0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09" name="直接连接符 20484"/>
            <p:cNvSpPr/>
            <p:nvPr/>
          </p:nvSpPr>
          <p:spPr>
            <a:xfrm>
              <a:off x="0" y="432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0" name="直接连接符 20485"/>
            <p:cNvSpPr/>
            <p:nvPr/>
          </p:nvSpPr>
          <p:spPr>
            <a:xfrm>
              <a:off x="0" y="816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1" name="直接连接符 20486"/>
            <p:cNvSpPr/>
            <p:nvPr/>
          </p:nvSpPr>
          <p:spPr>
            <a:xfrm>
              <a:off x="0" y="1200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2" name="直接连接符 20487"/>
            <p:cNvSpPr/>
            <p:nvPr/>
          </p:nvSpPr>
          <p:spPr>
            <a:xfrm>
              <a:off x="0" y="1632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3" name="直接连接符 20488"/>
            <p:cNvSpPr/>
            <p:nvPr/>
          </p:nvSpPr>
          <p:spPr>
            <a:xfrm>
              <a:off x="0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4" name="文本框 20489"/>
            <p:cNvSpPr txBox="1"/>
            <p:nvPr/>
          </p:nvSpPr>
          <p:spPr>
            <a:xfrm>
              <a:off x="96" y="144"/>
              <a:ext cx="912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钨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3410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15" name="文本框 20490"/>
            <p:cNvSpPr txBox="1"/>
            <p:nvPr/>
          </p:nvSpPr>
          <p:spPr>
            <a:xfrm>
              <a:off x="96" y="518"/>
              <a:ext cx="912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钢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1515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16" name="文本框 20491"/>
            <p:cNvSpPr txBox="1"/>
            <p:nvPr/>
          </p:nvSpPr>
          <p:spPr>
            <a:xfrm>
              <a:off x="96" y="854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铜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1083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17" name="文本框 20492"/>
            <p:cNvSpPr txBox="1"/>
            <p:nvPr/>
          </p:nvSpPr>
          <p:spPr>
            <a:xfrm>
              <a:off x="96" y="1238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金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1064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18" name="直接连接符 20493"/>
            <p:cNvSpPr/>
            <p:nvPr/>
          </p:nvSpPr>
          <p:spPr>
            <a:xfrm>
              <a:off x="1248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9" name="文本框 20494"/>
            <p:cNvSpPr txBox="1"/>
            <p:nvPr/>
          </p:nvSpPr>
          <p:spPr>
            <a:xfrm>
              <a:off x="1392" y="144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银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962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20" name="文本框 20495"/>
            <p:cNvSpPr txBox="1"/>
            <p:nvPr/>
          </p:nvSpPr>
          <p:spPr>
            <a:xfrm>
              <a:off x="1392" y="518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铝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660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21" name="文本框 20496"/>
            <p:cNvSpPr txBox="1"/>
            <p:nvPr/>
          </p:nvSpPr>
          <p:spPr>
            <a:xfrm>
              <a:off x="1392" y="864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铅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328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22" name="文本框 20497"/>
            <p:cNvSpPr txBox="1"/>
            <p:nvPr/>
          </p:nvSpPr>
          <p:spPr>
            <a:xfrm>
              <a:off x="1392" y="1296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锡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232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23" name="直接连接符 20498"/>
            <p:cNvSpPr/>
            <p:nvPr/>
          </p:nvSpPr>
          <p:spPr>
            <a:xfrm>
              <a:off x="5376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24" name="直接连接符 20499"/>
            <p:cNvSpPr/>
            <p:nvPr/>
          </p:nvSpPr>
          <p:spPr>
            <a:xfrm>
              <a:off x="2592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25" name="直接连接符 20500"/>
            <p:cNvSpPr/>
            <p:nvPr/>
          </p:nvSpPr>
          <p:spPr>
            <a:xfrm>
              <a:off x="4032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26" name="文本框 20501"/>
            <p:cNvSpPr txBox="1"/>
            <p:nvPr/>
          </p:nvSpPr>
          <p:spPr>
            <a:xfrm>
              <a:off x="2688" y="144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奈   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80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27" name="文本框 20502"/>
            <p:cNvSpPr txBox="1"/>
            <p:nvPr/>
          </p:nvSpPr>
          <p:spPr>
            <a:xfrm>
              <a:off x="2640" y="518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海波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48 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28" name="文本框 20503"/>
            <p:cNvSpPr txBox="1"/>
            <p:nvPr/>
          </p:nvSpPr>
          <p:spPr>
            <a:xfrm>
              <a:off x="2688" y="902"/>
              <a:ext cx="1152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冰   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0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29" name="文本框 20504"/>
            <p:cNvSpPr txBox="1"/>
            <p:nvPr/>
          </p:nvSpPr>
          <p:spPr>
            <a:xfrm>
              <a:off x="2592" y="1296"/>
              <a:ext cx="1584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固态水银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-38.3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30" name="文本框 20505"/>
            <p:cNvSpPr txBox="1"/>
            <p:nvPr/>
          </p:nvSpPr>
          <p:spPr>
            <a:xfrm>
              <a:off x="4032" y="182"/>
              <a:ext cx="1440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固态酒精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-117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31" name="文本框 20506"/>
            <p:cNvSpPr txBox="1"/>
            <p:nvPr/>
          </p:nvSpPr>
          <p:spPr>
            <a:xfrm>
              <a:off x="4032" y="518"/>
              <a:ext cx="1488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固态氮   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-210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32" name="文本框 20507"/>
            <p:cNvSpPr txBox="1"/>
            <p:nvPr/>
          </p:nvSpPr>
          <p:spPr>
            <a:xfrm>
              <a:off x="4032" y="912"/>
              <a:ext cx="1392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固态氧   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-218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33" name="文本框 20508"/>
            <p:cNvSpPr txBox="1"/>
            <p:nvPr/>
          </p:nvSpPr>
          <p:spPr>
            <a:xfrm>
              <a:off x="4032" y="1296"/>
              <a:ext cx="1536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固态氢        </a:t>
              </a:r>
              <a:r>
                <a:rPr lang="en-US" altLang="zh-CN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-259</a:t>
              </a:r>
              <a:endPara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</p:grpSp>
      <p:sp>
        <p:nvSpPr>
          <p:cNvPr id="21534" name="文本框 20509"/>
          <p:cNvSpPr txBox="1"/>
          <p:nvPr/>
        </p:nvSpPr>
        <p:spPr>
          <a:xfrm>
            <a:off x="888153" y="4618567"/>
            <a:ext cx="10721340" cy="1383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360" dirty="0">
                <a:solidFill>
                  <a:srgbClr val="0000FF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讨论：能否用铝制的容器熔化铜或锡？ </a:t>
            </a:r>
            <a:endParaRPr lang="zh-CN" altLang="en-US" sz="3360" dirty="0">
              <a:solidFill>
                <a:srgbClr val="0000FF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sz="3360" dirty="0">
                <a:solidFill>
                  <a:srgbClr val="0000FF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在南极考察站能使用水银温度计测量气温吗？ </a:t>
            </a:r>
            <a:endParaRPr lang="zh-CN" altLang="en-US" sz="3360" dirty="0">
              <a:solidFill>
                <a:srgbClr val="0000FF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1535" name="文本框 20510"/>
          <p:cNvSpPr txBox="1"/>
          <p:nvPr/>
        </p:nvSpPr>
        <p:spPr>
          <a:xfrm>
            <a:off x="2255788" y="6116779"/>
            <a:ext cx="6212397" cy="6076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360" dirty="0">
                <a:solidFill>
                  <a:srgbClr val="0000FF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（南极最低气温</a:t>
            </a:r>
            <a:r>
              <a:rPr lang="en-US" altLang="zh-CN" sz="3360" dirty="0">
                <a:solidFill>
                  <a:srgbClr val="0000FF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-94.3℃</a:t>
            </a:r>
            <a:r>
              <a:rPr lang="zh-CN" altLang="en-US" sz="3360" dirty="0">
                <a:solidFill>
                  <a:srgbClr val="0000FF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）</a:t>
            </a:r>
            <a:endParaRPr lang="zh-CN" altLang="en-US" sz="3360" dirty="0">
              <a:solidFill>
                <a:srgbClr val="0000FF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71270" y="1395730"/>
            <a:ext cx="98869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1、在北方的冬天，汽车驾驶员常用水和酒精的混合物作为汽车冷却系统中的冷却夜，这是因为这种液体具有（　）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   Ａ.较高的沸点　　　　　Ｂ.较低的凝固点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   Ｃ.吸热性好　　　　　　Ｄ.燃烧性好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文本框 9220"/>
          <p:cNvSpPr txBox="1"/>
          <p:nvPr/>
        </p:nvSpPr>
        <p:spPr>
          <a:xfrm>
            <a:off x="4864947" y="4916593"/>
            <a:ext cx="2305051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冰凌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9223" name="文本框 9222"/>
          <p:cNvSpPr txBox="1"/>
          <p:nvPr/>
        </p:nvSpPr>
        <p:spPr>
          <a:xfrm>
            <a:off x="1295400" y="5829300"/>
            <a:ext cx="94437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凝固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—— 物质从液态变成固态的过程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76" y="164159"/>
            <a:ext cx="3561215" cy="463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496695" y="1906905"/>
            <a:ext cx="95827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探究固体熔化时温度的变化规律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23" name="文本框 9222"/>
          <p:cNvSpPr txBox="1"/>
          <p:nvPr/>
        </p:nvSpPr>
        <p:spPr>
          <a:xfrm>
            <a:off x="1487593" y="2372360"/>
            <a:ext cx="944372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熔点</a:t>
            </a:r>
            <a:r>
              <a:rPr lang="zh-CN" altLang="en-US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altLang="zh-CN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—— </a:t>
            </a:r>
            <a:r>
              <a:rPr lang="zh-CN" altLang="en-US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物质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熔化时</a:t>
            </a:r>
            <a:r>
              <a:rPr lang="zh-CN" altLang="en-US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的温度，称为熔点。</a:t>
            </a:r>
            <a:endParaRPr lang="zh-CN" altLang="en-US" sz="3735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42670" y="1113155"/>
            <a:ext cx="1028636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>
              <a:lnSpc>
                <a:spcPct val="150000"/>
              </a:lnSpc>
              <a:buFont typeface="Arial" panose="020B0604020202020204"/>
            </a:pPr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提出问题</a:t>
            </a:r>
            <a:endParaRPr lang="en-US" altLang="zh-CN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0" lvl="0" indent="0">
              <a:lnSpc>
                <a:spcPct val="150000"/>
              </a:lnSpc>
              <a:buFont typeface="Arial" panose="020B0604020202020204"/>
            </a:pP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0" lvl="0" indent="0" algn="ctr">
              <a:lnSpc>
                <a:spcPct val="150000"/>
              </a:lnSpc>
              <a:buFont typeface="Arial" panose="020B0604020202020204"/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不同物质在熔化过程中，温度的变化规律相同吗</a:t>
            </a:r>
            <a:r>
              <a:rPr lang="zh-CN" altLang="en-US" sz="40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？</a:t>
            </a:r>
            <a:endParaRPr lang="zh-CN" altLang="en-US" sz="40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42670" y="1113155"/>
            <a:ext cx="1028636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>
              <a:lnSpc>
                <a:spcPct val="150000"/>
              </a:lnSpc>
              <a:buFont typeface="Arial" panose="020B0604020202020204"/>
            </a:pPr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猜想与假设</a:t>
            </a:r>
            <a:endParaRPr lang="en-US" altLang="zh-CN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0" lvl="0" indent="0">
              <a:lnSpc>
                <a:spcPct val="150000"/>
              </a:lnSpc>
              <a:buFont typeface="Arial" panose="020B0604020202020204"/>
            </a:pP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0" lvl="0" indent="0" algn="ctr">
              <a:lnSpc>
                <a:spcPct val="150000"/>
              </a:lnSpc>
              <a:buFont typeface="Arial" panose="020B0604020202020204"/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不同物质在熔化过程中，温度可能一直上升。</a:t>
            </a:r>
            <a:endParaRPr lang="zh-CN" altLang="en-US" sz="40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96570" y="755650"/>
            <a:ext cx="595757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>
              <a:lnSpc>
                <a:spcPct val="150000"/>
              </a:lnSpc>
              <a:buFont typeface="Arial" panose="020B0604020202020204"/>
            </a:pPr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实验设计与制定计划</a:t>
            </a:r>
            <a:endParaRPr lang="en-US" altLang="zh-CN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0" lvl="0" indent="0">
              <a:lnSpc>
                <a:spcPct val="150000"/>
              </a:lnSpc>
              <a:buFont typeface="Arial" panose="020B0604020202020204"/>
            </a:pP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0" lvl="0" indent="0" algn="l">
              <a:lnSpc>
                <a:spcPct val="150000"/>
              </a:lnSpc>
              <a:buFont typeface="Arial" panose="020B0604020202020204"/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（1）了解实验装置，如何使用酒精灯和温度计。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0" lvl="0" indent="0" algn="l">
              <a:lnSpc>
                <a:spcPct val="150000"/>
              </a:lnSpc>
              <a:buFont typeface="Arial" panose="020B0604020202020204"/>
            </a:pPr>
            <a:endParaRPr lang="zh-CN" altLang="en-US" sz="44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0" lvl="0" indent="0" algn="ctr">
              <a:lnSpc>
                <a:spcPct val="150000"/>
              </a:lnSpc>
              <a:buFont typeface="Arial" panose="020B0604020202020204"/>
            </a:pPr>
            <a:r>
              <a:rPr lang="zh-CN" altLang="en-US" sz="44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水浴法（受热均匀）</a:t>
            </a:r>
            <a:endParaRPr lang="zh-CN" altLang="en-US" sz="44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5123" name="Picture 126" descr="QQ拼音截图未命名">
            <a:hlinkClick r:id="rId1" action="ppaction://hlinkfile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8000" contrast="66000"/>
          </a:blip>
          <a:srcRect t="2258" r="51528" b="7428"/>
          <a:stretch>
            <a:fillRect/>
          </a:stretch>
        </p:blipFill>
        <p:spPr>
          <a:xfrm>
            <a:off x="6892925" y="1338580"/>
            <a:ext cx="2438400" cy="4419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5124" name="Picture 125" descr="QQ拼音截图未命名">
            <a:hlinkClick r:id="rId4" action="ppaction://hlinkfile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lum bright="24000" contrast="66000"/>
          </a:blip>
          <a:srcRect l="51441" t="3108" r="6975" b="8553"/>
          <a:stretch>
            <a:fillRect/>
          </a:stretch>
        </p:blipFill>
        <p:spPr>
          <a:xfrm>
            <a:off x="9531350" y="1338580"/>
            <a:ext cx="2246313" cy="4419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28*4446*719*71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8.xml><?xml version="1.0" encoding="utf-8"?>
<p:tagLst xmlns:p="http://schemas.openxmlformats.org/presentationml/2006/main">
  <p:tag name="KSO_WM_UNIT_PLACING_PICTURE_USER_VIEWPORT" val="{&quot;height&quot;:6445,&quot;width&quot;:9574}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4647.499212598425,&quot;width&quot;:3352.5007874015746}"/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1596</Words>
  <Application>WPS 演示</Application>
  <PresentationFormat>宽屏</PresentationFormat>
  <Paragraphs>241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方正盛世楷书简体_粗</vt:lpstr>
      <vt:lpstr>汉仪颜楷简</vt:lpstr>
      <vt:lpstr>汉仪颜楷W</vt:lpstr>
      <vt:lpstr>楷体_GB2312</vt:lpstr>
      <vt:lpstr>方正大标宋简体</vt:lpstr>
      <vt:lpstr>Arial</vt:lpstr>
      <vt:lpstr>微软雅黑</vt:lpstr>
      <vt:lpstr>Arial Unicode MS</vt:lpstr>
      <vt:lpstr>Calibri</vt:lpstr>
      <vt:lpstr>黑体</vt:lpstr>
      <vt:lpstr>楷体</vt:lpstr>
      <vt:lpstr>Arial Rounded MT Bold</vt:lpstr>
      <vt:lpstr>华康正颜楷体W7P</vt:lpstr>
      <vt:lpstr>MingLiU_HKSCS-ExtB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161</cp:revision>
  <dcterms:created xsi:type="dcterms:W3CDTF">2019-06-19T02:08:00Z</dcterms:created>
  <dcterms:modified xsi:type="dcterms:W3CDTF">2023-11-27T08:31:50Z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C90BF866FAD4457592DC7095D8696F8F_13</vt:lpwstr>
  </property>
</Properties>
</file>