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jpeg" ContentType="image/jpeg"/>
  <Default Extension="JPG" ContentType="image/.jpg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7" r:id="rId3"/>
    <p:sldId id="258" r:id="rId4"/>
    <p:sldId id="263" r:id="rId5"/>
    <p:sldId id="259" r:id="rId6"/>
    <p:sldId id="264" r:id="rId7"/>
    <p:sldId id="269" r:id="rId8"/>
    <p:sldId id="270" r:id="rId9"/>
    <p:sldId id="327" r:id="rId10"/>
    <p:sldId id="271" r:id="rId11"/>
    <p:sldId id="328" r:id="rId12"/>
    <p:sldId id="326" r:id="rId13"/>
    <p:sldId id="273" r:id="rId15"/>
    <p:sldId id="419" r:id="rId16"/>
    <p:sldId id="348" r:id="rId17"/>
    <p:sldId id="420" r:id="rId18"/>
    <p:sldId id="421" r:id="rId19"/>
    <p:sldId id="331" r:id="rId20"/>
    <p:sldId id="423" r:id="rId21"/>
    <p:sldId id="467" r:id="rId22"/>
    <p:sldId id="466" r:id="rId23"/>
    <p:sldId id="274" r:id="rId24"/>
    <p:sldId id="422" r:id="rId25"/>
    <p:sldId id="332" r:id="rId26"/>
    <p:sldId id="424" r:id="rId27"/>
    <p:sldId id="333" r:id="rId28"/>
    <p:sldId id="425" r:id="rId29"/>
    <p:sldId id="427" r:id="rId30"/>
    <p:sldId id="350" r:id="rId31"/>
    <p:sldId id="387" r:id="rId32"/>
    <p:sldId id="428" r:id="rId33"/>
    <p:sldId id="338" r:id="rId34"/>
    <p:sldId id="281" r:id="rId35"/>
    <p:sldId id="337" r:id="rId36"/>
    <p:sldId id="344" r:id="rId37"/>
    <p:sldId id="471" r:id="rId38"/>
    <p:sldId id="336" r:id="rId39"/>
    <p:sldId id="343" r:id="rId40"/>
    <p:sldId id="341" r:id="rId41"/>
    <p:sldId id="342" r:id="rId42"/>
    <p:sldId id="283" r:id="rId43"/>
    <p:sldId id="284" r:id="rId44"/>
    <p:sldId id="472" r:id="rId45"/>
    <p:sldId id="287" r:id="rId46"/>
    <p:sldId id="288" r:id="rId47"/>
    <p:sldId id="384" r:id="rId48"/>
    <p:sldId id="385" r:id="rId49"/>
    <p:sldId id="378" r:id="rId50"/>
    <p:sldId id="379" r:id="rId51"/>
    <p:sldId id="380" r:id="rId52"/>
    <p:sldId id="381" r:id="rId53"/>
    <p:sldId id="382" r:id="rId54"/>
    <p:sldId id="383" r:id="rId55"/>
    <p:sldId id="345" r:id="rId56"/>
    <p:sldId id="290" r:id="rId57"/>
    <p:sldId id="291" r:id="rId58"/>
    <p:sldId id="292" r:id="rId59"/>
    <p:sldId id="293" r:id="rId60"/>
    <p:sldId id="468" r:id="rId61"/>
    <p:sldId id="515" r:id="rId62"/>
    <p:sldId id="294" r:id="rId63"/>
    <p:sldId id="295" r:id="rId64"/>
    <p:sldId id="296" r:id="rId65"/>
    <p:sldId id="351" r:id="rId66"/>
    <p:sldId id="352" r:id="rId67"/>
    <p:sldId id="347" r:id="rId68"/>
  </p:sldIdLst>
  <p:sldSz cx="12192000" cy="6858000"/>
  <p:notesSz cx="6858000" cy="9144000"/>
  <p:custDataLst>
    <p:tags r:id="rId7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4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3" Type="http://schemas.openxmlformats.org/officeDocument/2006/relationships/tags" Target="tags/tag180.xml"/><Relationship Id="rId72" Type="http://schemas.openxmlformats.org/officeDocument/2006/relationships/commentAuthors" Target="commentAuthors.xml"/><Relationship Id="rId71" Type="http://schemas.openxmlformats.org/officeDocument/2006/relationships/tableStyles" Target="tableStyles.xml"/><Relationship Id="rId70" Type="http://schemas.openxmlformats.org/officeDocument/2006/relationships/viewProps" Target="viewProps.xml"/><Relationship Id="rId7" Type="http://schemas.openxmlformats.org/officeDocument/2006/relationships/slide" Target="slides/slide5.xml"/><Relationship Id="rId69" Type="http://schemas.openxmlformats.org/officeDocument/2006/relationships/presProps" Target="presProps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如何开展探究凸透镜成像特点与物距的关系？</a:t>
            </a:r>
            <a:endParaRPr lang="zh-CN" altLang="en-US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>
                <a:sym typeface="+mn-ea"/>
              </a:rPr>
              <a:t>像</a:t>
            </a:r>
            <a:r>
              <a:rPr lang="zh-CN" altLang="en-US">
                <a:sym typeface="+mn-ea"/>
              </a:rPr>
              <a:t>距变大，像变大；像距大于物距，像的大小大于物体大小。</a:t>
            </a:r>
            <a:endParaRPr lang="en-US" altLang="zh-CN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 algn="ctr">
              <a:defRPr sz="320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66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5.xml"/><Relationship Id="rId18" Type="http://schemas.openxmlformats.org/officeDocument/2006/relationships/tags" Target="../tags/tag64.xml"/><Relationship Id="rId17" Type="http://schemas.openxmlformats.org/officeDocument/2006/relationships/tags" Target="../tags/tag63.xml"/><Relationship Id="rId16" Type="http://schemas.openxmlformats.org/officeDocument/2006/relationships/tags" Target="../tags/tag62.xml"/><Relationship Id="rId15" Type="http://schemas.openxmlformats.org/officeDocument/2006/relationships/tags" Target="../tags/tag6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2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image" Target="../media/image1.png"/><Relationship Id="rId1" Type="http://schemas.openxmlformats.org/officeDocument/2006/relationships/tags" Target="../tags/tag6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9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tags" Target="../tags/tag9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5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openxmlformats.org/officeDocument/2006/relationships/tags" Target="../tags/tag96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0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tags" Target="../tags/tag9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1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3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tags" Target="../tags/tag10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05.xml"/><Relationship Id="rId2" Type="http://schemas.openxmlformats.org/officeDocument/2006/relationships/image" Target="../media/image10.png"/><Relationship Id="rId1" Type="http://schemas.openxmlformats.org/officeDocument/2006/relationships/tags" Target="../tags/tag10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6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08.xml"/><Relationship Id="rId2" Type="http://schemas.openxmlformats.org/officeDocument/2006/relationships/image" Target="../media/image11.jpeg"/><Relationship Id="rId1" Type="http://schemas.openxmlformats.org/officeDocument/2006/relationships/tags" Target="../tags/tag10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9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11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tags" Target="../tags/tag1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hyperlink" Target="3.3&#20984;&#36879;&#38236;&#25104;&#20687;&#35268;&#24459;&#26368;&#20339;&#29256;.swf" TargetMode="Externa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4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jpeg"/><Relationship Id="rId3" Type="http://schemas.openxmlformats.org/officeDocument/2006/relationships/tags" Target="../tags/tag116.xml"/><Relationship Id="rId2" Type="http://schemas.openxmlformats.org/officeDocument/2006/relationships/image" Target="../media/image10.png"/><Relationship Id="rId1" Type="http://schemas.openxmlformats.org/officeDocument/2006/relationships/tags" Target="../tags/tag115.xml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jpeg"/><Relationship Id="rId3" Type="http://schemas.openxmlformats.org/officeDocument/2006/relationships/tags" Target="../tags/tag118.xml"/><Relationship Id="rId2" Type="http://schemas.openxmlformats.org/officeDocument/2006/relationships/image" Target="../media/image10.png"/><Relationship Id="rId1" Type="http://schemas.openxmlformats.org/officeDocument/2006/relationships/tags" Target="../tags/tag117.xm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jpeg"/><Relationship Id="rId3" Type="http://schemas.openxmlformats.org/officeDocument/2006/relationships/tags" Target="../tags/tag120.xml"/><Relationship Id="rId2" Type="http://schemas.openxmlformats.org/officeDocument/2006/relationships/image" Target="../media/image13.jpeg"/><Relationship Id="rId1" Type="http://schemas.openxmlformats.org/officeDocument/2006/relationships/tags" Target="../tags/tag119.xml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3" Type="http://schemas.openxmlformats.org/officeDocument/2006/relationships/tags" Target="../tags/tag121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2.xml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jpeg"/><Relationship Id="rId3" Type="http://schemas.openxmlformats.org/officeDocument/2006/relationships/tags" Target="../tags/tag124.xml"/><Relationship Id="rId2" Type="http://schemas.openxmlformats.org/officeDocument/2006/relationships/image" Target="../media/image12.jpeg"/><Relationship Id="rId1" Type="http://schemas.openxmlformats.org/officeDocument/2006/relationships/tags" Target="../tags/tag123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1" Type="http://schemas.openxmlformats.org/officeDocument/2006/relationships/slideLayout" Target="../slideLayouts/slideLayout7.xml"/><Relationship Id="rId20" Type="http://schemas.openxmlformats.org/officeDocument/2006/relationships/tags" Target="../tags/tag144.xml"/><Relationship Id="rId2" Type="http://schemas.openxmlformats.org/officeDocument/2006/relationships/tags" Target="../tags/tag126.xml"/><Relationship Id="rId19" Type="http://schemas.openxmlformats.org/officeDocument/2006/relationships/tags" Target="../tags/tag143.xml"/><Relationship Id="rId18" Type="http://schemas.openxmlformats.org/officeDocument/2006/relationships/tags" Target="../tags/tag142.xml"/><Relationship Id="rId17" Type="http://schemas.openxmlformats.org/officeDocument/2006/relationships/tags" Target="../tags/tag141.xml"/><Relationship Id="rId16" Type="http://schemas.openxmlformats.org/officeDocument/2006/relationships/tags" Target="../tags/tag140.xml"/><Relationship Id="rId15" Type="http://schemas.openxmlformats.org/officeDocument/2006/relationships/tags" Target="../tags/tag139.xml"/><Relationship Id="rId14" Type="http://schemas.openxmlformats.org/officeDocument/2006/relationships/tags" Target="../tags/tag138.xml"/><Relationship Id="rId13" Type="http://schemas.openxmlformats.org/officeDocument/2006/relationships/tags" Target="../tags/tag137.xml"/><Relationship Id="rId12" Type="http://schemas.openxmlformats.org/officeDocument/2006/relationships/tags" Target="../tags/tag136.xml"/><Relationship Id="rId11" Type="http://schemas.openxmlformats.org/officeDocument/2006/relationships/tags" Target="../tags/tag135.xml"/><Relationship Id="rId10" Type="http://schemas.openxmlformats.org/officeDocument/2006/relationships/tags" Target="../tags/tag134.xml"/><Relationship Id="rId1" Type="http://schemas.openxmlformats.org/officeDocument/2006/relationships/tags" Target="../tags/tag125.xml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3" Type="http://schemas.openxmlformats.org/officeDocument/2006/relationships/tags" Target="../tags/tag145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6.xml"/><Relationship Id="rId1" Type="http://schemas.openxmlformats.org/officeDocument/2006/relationships/image" Target="../media/image1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6" Type="http://schemas.openxmlformats.org/officeDocument/2006/relationships/tags" Target="../tags/tag150.xml"/><Relationship Id="rId5" Type="http://schemas.microsoft.com/office/2007/relationships/media" Target="../media/media4.mp4"/><Relationship Id="rId4" Type="http://schemas.openxmlformats.org/officeDocument/2006/relationships/video" Target="../media/media4.mp4"/><Relationship Id="rId3" Type="http://schemas.openxmlformats.org/officeDocument/2006/relationships/tags" Target="../tags/tag149.xml"/><Relationship Id="rId2" Type="http://schemas.openxmlformats.org/officeDocument/2006/relationships/image" Target="../media/image17.jpeg"/><Relationship Id="rId1" Type="http://schemas.openxmlformats.org/officeDocument/2006/relationships/tags" Target="../tags/tag14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3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82.xml"/><Relationship Id="rId4" Type="http://schemas.openxmlformats.org/officeDocument/2006/relationships/image" Target="../media/image3.jpeg"/><Relationship Id="rId3" Type="http://schemas.openxmlformats.org/officeDocument/2006/relationships/tags" Target="../tags/tag81.xml"/><Relationship Id="rId2" Type="http://schemas.openxmlformats.org/officeDocument/2006/relationships/image" Target="../media/image2.jpeg"/><Relationship Id="rId1" Type="http://schemas.openxmlformats.org/officeDocument/2006/relationships/tags" Target="../tags/tag8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6.xml"/></Relationships>
</file>

<file path=ppt/slides/_rels/slide5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0.jpeg"/><Relationship Id="rId2" Type="http://schemas.openxmlformats.org/officeDocument/2006/relationships/tags" Target="../tags/tag157.xml"/><Relationship Id="rId1" Type="http://schemas.openxmlformats.org/officeDocument/2006/relationships/image" Target="../media/image17.jpeg"/></Relationships>
</file>

<file path=ppt/slides/_rels/slide5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.bin"/><Relationship Id="rId4" Type="http://schemas.openxmlformats.org/officeDocument/2006/relationships/tags" Target="../tags/tag159.xml"/><Relationship Id="rId3" Type="http://schemas.openxmlformats.org/officeDocument/2006/relationships/image" Target="../media/image20.jpeg"/><Relationship Id="rId2" Type="http://schemas.openxmlformats.org/officeDocument/2006/relationships/tags" Target="../tags/tag158.xml"/><Relationship Id="rId1" Type="http://schemas.openxmlformats.org/officeDocument/2006/relationships/image" Target="../media/image17.jpeg"/></Relationships>
</file>

<file path=ppt/slides/_rels/slide5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wmf"/><Relationship Id="rId8" Type="http://schemas.openxmlformats.org/officeDocument/2006/relationships/oleObject" Target="../embeddings/oleObject2.bin"/><Relationship Id="rId7" Type="http://schemas.openxmlformats.org/officeDocument/2006/relationships/image" Target="../media/image23.jpeg"/><Relationship Id="rId6" Type="http://schemas.openxmlformats.org/officeDocument/2006/relationships/tags" Target="../tags/tag163.xml"/><Relationship Id="rId5" Type="http://schemas.openxmlformats.org/officeDocument/2006/relationships/image" Target="../media/image22.jpeg"/><Relationship Id="rId4" Type="http://schemas.openxmlformats.org/officeDocument/2006/relationships/tags" Target="../tags/tag162.xml"/><Relationship Id="rId3" Type="http://schemas.openxmlformats.org/officeDocument/2006/relationships/tags" Target="../tags/tag161.xml"/><Relationship Id="rId2" Type="http://schemas.openxmlformats.org/officeDocument/2006/relationships/image" Target="../media/image17.jpeg"/><Relationship Id="rId12" Type="http://schemas.openxmlformats.org/officeDocument/2006/relationships/notesSlide" Target="../notesSlides/notesSlide8.xml"/><Relationship Id="rId11" Type="http://schemas.openxmlformats.org/officeDocument/2006/relationships/vmlDrawing" Target="../drawings/vmlDrawing2.vml"/><Relationship Id="rId10" Type="http://schemas.openxmlformats.org/officeDocument/2006/relationships/slideLayout" Target="../slideLayouts/slideLayout13.xml"/><Relationship Id="rId1" Type="http://schemas.openxmlformats.org/officeDocument/2006/relationships/tags" Target="../tags/tag160.xml"/></Relationships>
</file>

<file path=ppt/slides/_rels/slide5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5.wmf"/><Relationship Id="rId1" Type="http://schemas.openxmlformats.org/officeDocument/2006/relationships/oleObject" Target="../embeddings/oleObject3.bin"/></Relationships>
</file>

<file path=ppt/slides/_rels/slide5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26.png"/><Relationship Id="rId3" Type="http://schemas.openxmlformats.org/officeDocument/2006/relationships/tags" Target="../tags/tag164.xml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59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image" Target="../media/image28.jpeg"/><Relationship Id="rId6" Type="http://schemas.openxmlformats.org/officeDocument/2006/relationships/tags" Target="../tags/tag169.xml"/><Relationship Id="rId5" Type="http://schemas.openxmlformats.org/officeDocument/2006/relationships/image" Target="../media/image27.jpeg"/><Relationship Id="rId4" Type="http://schemas.openxmlformats.org/officeDocument/2006/relationships/tags" Target="../tags/tag168.xml"/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2" Type="http://schemas.openxmlformats.org/officeDocument/2006/relationships/slideLayout" Target="../slideLayouts/slideLayout14.xml"/><Relationship Id="rId11" Type="http://schemas.openxmlformats.org/officeDocument/2006/relationships/tags" Target="../tags/tag173.xml"/><Relationship Id="rId10" Type="http://schemas.openxmlformats.org/officeDocument/2006/relationships/tags" Target="../tags/tag172.xml"/><Relationship Id="rId1" Type="http://schemas.openxmlformats.org/officeDocument/2006/relationships/tags" Target="../tags/tag16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6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tags" Target="../tags/tag175.xml"/><Relationship Id="rId3" Type="http://schemas.openxmlformats.org/officeDocument/2006/relationships/image" Target="../media/image17.jpeg"/><Relationship Id="rId2" Type="http://schemas.openxmlformats.org/officeDocument/2006/relationships/image" Target="../media/image29.png"/><Relationship Id="rId1" Type="http://schemas.openxmlformats.org/officeDocument/2006/relationships/tags" Target="../tags/tag174.xml"/></Relationships>
</file>

<file path=ppt/slides/_rels/slide61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.v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1.wmf"/><Relationship Id="rId3" Type="http://schemas.openxmlformats.org/officeDocument/2006/relationships/oleObject" Target="../embeddings/oleObject4.bin"/><Relationship Id="rId2" Type="http://schemas.openxmlformats.org/officeDocument/2006/relationships/image" Target="../media/image29.png"/><Relationship Id="rId1" Type="http://schemas.openxmlformats.org/officeDocument/2006/relationships/tags" Target="../tags/tag17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1" Type="http://schemas.openxmlformats.org/officeDocument/2006/relationships/tags" Target="../tags/tag17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79.xml"/><Relationship Id="rId2" Type="http://schemas.openxmlformats.org/officeDocument/2006/relationships/image" Target="../media/image33.jpeg"/><Relationship Id="rId1" Type="http://schemas.openxmlformats.org/officeDocument/2006/relationships/tags" Target="../tags/tag17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7.xml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5" t="20313" r="-5" b="37419"/>
          <a:stretch>
            <a:fillRect/>
          </a:stretch>
        </p:blipFill>
        <p:spPr>
          <a:xfrm>
            <a:off x="0" y="3912870"/>
            <a:ext cx="12192635" cy="2945130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419735" y="1323340"/>
            <a:ext cx="1137285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3</a:t>
            </a:r>
            <a:r>
              <a:rPr lang="zh-CN" altLang="en-US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.</a:t>
            </a:r>
            <a:r>
              <a:rPr lang="en-US" altLang="zh-CN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6</a:t>
            </a:r>
            <a:r>
              <a:rPr lang="zh-CN" altLang="en-US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探究凸透镜成像规律</a:t>
            </a:r>
            <a:endParaRPr lang="zh-CN" altLang="en-US" sz="8000" b="1">
              <a:gradFill>
                <a:gsLst>
                  <a:gs pos="22000">
                    <a:srgbClr val="00B050">
                      <a:lumMod val="85000"/>
                    </a:srgbClr>
                  </a:gs>
                  <a:gs pos="89000">
                    <a:schemeClr val="accent2">
                      <a:lumMod val="39000"/>
                    </a:schemeClr>
                  </a:gs>
                </a:gsLst>
                <a:lin scaled="0"/>
                <a:tileRect/>
              </a:gra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231265" y="895350"/>
            <a:ext cx="1000823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换一种更科学的方式再说猜想与假设</a:t>
            </a:r>
            <a:endParaRPr lang="zh-CN" altLang="en-US" sz="4800" dirty="0">
              <a:solidFill>
                <a:srgbClr val="00206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endParaRPr lang="zh-CN" altLang="en-US" sz="2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凸透镜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成像特点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可能与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物距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有关。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972820" y="616585"/>
            <a:ext cx="10008235" cy="67392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制定计划与设计实验</a:t>
            </a:r>
            <a:endParaRPr lang="zh-CN" altLang="en-US" sz="4800" dirty="0">
              <a:solidFill>
                <a:srgbClr val="00206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1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</a:t>
            </a:r>
            <a:r>
              <a:rPr lang="zh-CN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选用什么器材？如何摆放？</a:t>
            </a:r>
            <a:endParaRPr lang="zh-CN"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焰心、光心、屏心在同一高度，同一直线上。</a:t>
            </a:r>
            <a:endParaRPr lang="zh-CN" sz="32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2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、如何改变物距？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由远及近，每隔</a:t>
            </a:r>
            <a:r>
              <a:rPr lang="en-US" altLang="zh-CN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4CM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zh-CN" altLang="en-US" sz="32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3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、如何找到像的位置？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移动光屏，直到屏上出现最清晰的光斑（像）</a:t>
            </a:r>
            <a:endParaRPr lang="zh-CN" altLang="en-US" sz="32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2079" name="图片 1229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650990" y="4460240"/>
            <a:ext cx="5171440" cy="10426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9660" y="1969770"/>
            <a:ext cx="3700780" cy="22091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childTnLst>
                                    <p:set>
                                      <p:cBhvr additive="base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base">
                                        <p:cTn id="15" dur="500" fill="hold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647190" y="3542665"/>
          <a:ext cx="8142605" cy="356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7795"/>
                <a:gridCol w="1480185"/>
                <a:gridCol w="1313815"/>
                <a:gridCol w="1313180"/>
                <a:gridCol w="1313815"/>
                <a:gridCol w="1313815"/>
              </a:tblGrid>
              <a:tr h="3670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方正大标宋简体" panose="02000000000000000000" charset="-122"/>
                          <a:ea typeface="方正大标宋简体" panose="02000000000000000000" charset="-122"/>
                          <a:cs typeface="方正大标宋简体" panose="02000000000000000000" charset="-122"/>
                        </a:rPr>
                        <a:t>实验次数</a:t>
                      </a:r>
                      <a:endParaRPr lang="zh-CN" altLang="en-US" sz="1800">
                        <a:latin typeface="方正大标宋简体" panose="02000000000000000000" charset="-122"/>
                        <a:ea typeface="方正大标宋简体" panose="02000000000000000000" charset="-122"/>
                        <a:cs typeface="方正大标宋简体" panose="02000000000000000000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方正大标宋简体" panose="02000000000000000000" charset="-122"/>
                          <a:ea typeface="方正大标宋简体" panose="02000000000000000000" charset="-122"/>
                          <a:cs typeface="方正大标宋简体" panose="02000000000000000000" charset="-122"/>
                        </a:rPr>
                        <a:t>物距</a:t>
                      </a:r>
                      <a:r>
                        <a:rPr lang="en-US" altLang="zh-CN" sz="1800">
                          <a:latin typeface="方正大标宋简体" panose="02000000000000000000" charset="-122"/>
                          <a:ea typeface="方正大标宋简体" panose="02000000000000000000" charset="-122"/>
                          <a:cs typeface="方正大标宋简体" panose="02000000000000000000" charset="-122"/>
                        </a:rPr>
                        <a:t>u/cm</a:t>
                      </a:r>
                      <a:endParaRPr lang="en-US" altLang="zh-CN" sz="1800">
                        <a:latin typeface="方正大标宋简体" panose="02000000000000000000" charset="-122"/>
                        <a:ea typeface="方正大标宋简体" panose="02000000000000000000" charset="-122"/>
                        <a:cs typeface="方正大标宋简体" panose="02000000000000000000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方正大标宋简体" panose="02000000000000000000" charset="-122"/>
                          <a:ea typeface="方正大标宋简体" panose="02000000000000000000" charset="-122"/>
                        </a:rPr>
                        <a:t>像的大小</a:t>
                      </a:r>
                      <a:endParaRPr lang="zh-CN" altLang="en-US" sz="18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方正大标宋简体" panose="02000000000000000000" charset="-122"/>
                          <a:ea typeface="方正大标宋简体" panose="02000000000000000000" charset="-122"/>
                        </a:rPr>
                        <a:t>像的正倒</a:t>
                      </a:r>
                      <a:endParaRPr lang="zh-CN" altLang="en-US" sz="18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方正大标宋简体" panose="02000000000000000000" charset="-122"/>
                          <a:ea typeface="方正大标宋简体" panose="02000000000000000000" charset="-122"/>
                        </a:rPr>
                        <a:t>像的虚实</a:t>
                      </a:r>
                      <a:endParaRPr lang="zh-CN" altLang="en-US" sz="18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方正大标宋简体" panose="02000000000000000000" charset="-122"/>
                          <a:ea typeface="方正大标宋简体" panose="02000000000000000000" charset="-122"/>
                        </a:rPr>
                        <a:t>像距</a:t>
                      </a:r>
                      <a:r>
                        <a:rPr lang="en-US" altLang="zh-CN" sz="1800">
                          <a:latin typeface="方正大标宋简体" panose="02000000000000000000" charset="-122"/>
                          <a:ea typeface="方正大标宋简体" panose="02000000000000000000" charset="-122"/>
                        </a:rPr>
                        <a:t>/cm</a:t>
                      </a:r>
                      <a:endParaRPr lang="en-US" altLang="zh-CN" sz="18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121920" marR="121920" marT="60960" marB="60960"/>
                </a:tc>
              </a:tr>
              <a:tr h="2794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方正大标宋简体" panose="02000000000000000000" charset="-122"/>
                          <a:ea typeface="方正大标宋简体" panose="02000000000000000000" charset="-122"/>
                        </a:rPr>
                        <a:t>1</a:t>
                      </a:r>
                      <a:endParaRPr lang="en-US" altLang="zh-CN" sz="14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121920" marR="121920" marT="60960" marB="60960"/>
                </a:tc>
              </a:tr>
              <a:tr h="2292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方正大标宋简体" panose="02000000000000000000" charset="-122"/>
                          <a:ea typeface="方正大标宋简体" panose="02000000000000000000" charset="-122"/>
                        </a:rPr>
                        <a:t>2</a:t>
                      </a:r>
                      <a:endParaRPr lang="en-US" altLang="zh-CN" sz="14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121920" marR="121920" marT="60960" marB="60960"/>
                </a:tc>
              </a:tr>
              <a:tr h="2590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方正大标宋简体" panose="02000000000000000000" charset="-122"/>
                          <a:ea typeface="方正大标宋简体" panose="02000000000000000000" charset="-122"/>
                        </a:rPr>
                        <a:t>3</a:t>
                      </a:r>
                      <a:endParaRPr lang="en-US" altLang="zh-CN" sz="14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121920" marR="121920" marT="60960" marB="60960"/>
                </a:tc>
              </a:tr>
              <a:tr h="2489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方正大标宋简体" panose="02000000000000000000" charset="-122"/>
                          <a:ea typeface="方正大标宋简体" panose="02000000000000000000" charset="-122"/>
                        </a:rPr>
                        <a:t>4</a:t>
                      </a:r>
                      <a:endParaRPr lang="en-US" altLang="zh-CN" sz="14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121920" marR="121920" marT="60960" marB="60960"/>
                </a:tc>
              </a:tr>
              <a:tr h="3289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方正大标宋简体" panose="02000000000000000000" charset="-122"/>
                          <a:ea typeface="方正大标宋简体" panose="02000000000000000000" charset="-122"/>
                        </a:rPr>
                        <a:t>5</a:t>
                      </a:r>
                      <a:endParaRPr lang="en-US" altLang="zh-CN" sz="14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800">
                        <a:latin typeface="方正大标宋简体" panose="02000000000000000000" charset="-122"/>
                        <a:ea typeface="方正大标宋简体" panose="02000000000000000000" charset="-122"/>
                      </a:endParaRPr>
                    </a:p>
                  </a:txBody>
                  <a:tcPr marL="121920" marR="121920" marT="60960" marB="60960"/>
                </a:tc>
              </a:tr>
            </a:tbl>
          </a:graphicData>
        </a:graphic>
      </p:graphicFrame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670175" y="186055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制定计划与设计实验</a:t>
            </a:r>
            <a:endParaRPr lang="zh-CN" altLang="en-US" sz="48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23290" y="1384935"/>
            <a:ext cx="11040745" cy="1660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4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、实验过程中要记录什么现象与数据？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像的特点（大小、正倒、虚实）、物距、像距</a:t>
            </a:r>
            <a:endParaRPr lang="zh-CN" altLang="en-US" sz="32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70175" y="2230120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分析与论证</a:t>
            </a:r>
            <a:endParaRPr lang="zh-CN" altLang="en-US" sz="48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凸透镜成实像时，蜡烛的移动和像的变化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37310" y="367030"/>
            <a:ext cx="10021570" cy="6123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52295" y="2700020"/>
            <a:ext cx="922147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成实像时，物距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增大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，像距一定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减小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            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（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减小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）</a:t>
            </a:r>
            <a:r>
              <a:rPr lang="en-US" altLang="zh-CN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      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（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增大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）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47365" y="632460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结论一：</a:t>
            </a:r>
            <a:endParaRPr lang="zh-CN" altLang="en-US" sz="48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52295" y="2459990"/>
            <a:ext cx="848677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成实像时，当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像距增大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时，像的大小也一定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变大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47365" y="632460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结论二：</a:t>
            </a:r>
            <a:endParaRPr lang="zh-CN" altLang="en-US" sz="48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70175" y="186055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进行实验与收集证据</a:t>
            </a:r>
            <a:endParaRPr lang="zh-CN" altLang="en-US" sz="48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3" name="图片 2" descr="C:/Users/asus/Desktop/微信图片_20231025142922.jpg微信图片_20231025142922"/>
          <p:cNvPicPr>
            <a:picLocks noChangeAspect="1"/>
          </p:cNvPicPr>
          <p:nvPr/>
        </p:nvPicPr>
        <p:blipFill>
          <a:blip r:embed="rId2"/>
          <a:srcRect l="83" r="177" b="655"/>
          <a:stretch>
            <a:fillRect/>
          </a:stretch>
        </p:blipFill>
        <p:spPr>
          <a:xfrm>
            <a:off x="1066800" y="2007870"/>
            <a:ext cx="6069965" cy="35661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823200" y="2007870"/>
            <a:ext cx="3714115" cy="3230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u=23cm</a:t>
            </a:r>
            <a:endParaRPr lang="en-US" altLang="zh-CN"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v=23cm</a:t>
            </a:r>
            <a:endParaRPr lang="en-US" altLang="zh-CN"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f=11.5cm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倒立、等大、实像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5" name="图片 4" descr="微信图片_20231025142935"/>
          <p:cNvPicPr>
            <a:picLocks noChangeAspect="1"/>
          </p:cNvPicPr>
          <p:nvPr/>
        </p:nvPicPr>
        <p:blipFill>
          <a:blip r:embed="rId3"/>
          <a:srcRect t="5907" b="22722"/>
          <a:stretch>
            <a:fillRect/>
          </a:stretch>
        </p:blipFill>
        <p:spPr>
          <a:xfrm>
            <a:off x="9923145" y="534035"/>
            <a:ext cx="1947545" cy="306705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066800" y="5673090"/>
            <a:ext cx="900239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比较物距和像距，你会得到什么结论？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52295" y="2459990"/>
            <a:ext cx="900239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物距等于像距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时，实像与物体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大小相等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47365" y="632460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结论三</a:t>
            </a: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：</a:t>
            </a:r>
            <a:endParaRPr lang="zh-CN" altLang="en-US" sz="48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70175" y="186055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进行实验与收集证据</a:t>
            </a:r>
            <a:endParaRPr lang="zh-CN" altLang="en-US" sz="48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3" name="图片 2" descr="C:/Users/asus/Desktop/微信图片_20231025142922.jpg微信图片_20231025142922"/>
          <p:cNvPicPr>
            <a:picLocks noChangeAspect="1"/>
          </p:cNvPicPr>
          <p:nvPr/>
        </p:nvPicPr>
        <p:blipFill>
          <a:blip r:embed="rId2"/>
          <a:srcRect l="83" r="177" b="655"/>
          <a:stretch>
            <a:fillRect/>
          </a:stretch>
        </p:blipFill>
        <p:spPr>
          <a:xfrm>
            <a:off x="1066800" y="2007870"/>
            <a:ext cx="6069965" cy="35661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823200" y="2007870"/>
            <a:ext cx="3714115" cy="3230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u=23cm</a:t>
            </a:r>
            <a:endParaRPr lang="en-US" altLang="zh-CN"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v=23cm</a:t>
            </a:r>
            <a:endParaRPr lang="en-US" altLang="zh-CN"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f=11.5cm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倒立、等大、实像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5" name="图片 4" descr="微信图片_20231025142935"/>
          <p:cNvPicPr>
            <a:picLocks noChangeAspect="1"/>
          </p:cNvPicPr>
          <p:nvPr/>
        </p:nvPicPr>
        <p:blipFill>
          <a:blip r:embed="rId3"/>
          <a:srcRect t="5907" b="22722"/>
          <a:stretch>
            <a:fillRect/>
          </a:stretch>
        </p:blipFill>
        <p:spPr>
          <a:xfrm>
            <a:off x="9923145" y="534035"/>
            <a:ext cx="1947545" cy="306705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066800" y="5673090"/>
            <a:ext cx="900239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比较物距和焦距，你还得到什么结论？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33855" y="624840"/>
            <a:ext cx="9404350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8000" dirty="0">
                <a:solidFill>
                  <a:srgbClr val="A15F32"/>
                </a:solidFill>
                <a:latin typeface="华康正颜楷体W7P" panose="03000700000000000000" charset="-122"/>
                <a:ea typeface="华康正颜楷体W7P" panose="03000700000000000000" charset="-122"/>
              </a:rPr>
              <a:t>前置知识</a:t>
            </a:r>
            <a:r>
              <a:rPr lang="zh-CN" altLang="en-US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：</a:t>
            </a:r>
            <a:endParaRPr lang="zh-CN" altLang="en-US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凸透镜相关作图</a:t>
            </a:r>
            <a:endParaRPr lang="zh-CN" altLang="en-US" sz="8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2042795" y="368998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43380" y="2668905"/>
            <a:ext cx="940943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物距等于</a:t>
            </a:r>
            <a:r>
              <a:rPr lang="en-US" altLang="zh-CN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2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倍焦距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时，凸透镜成的是倒立、等大、实像。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45485" y="1089660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结论四：</a:t>
            </a:r>
            <a:endParaRPr lang="zh-CN" altLang="en-US" sz="48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70175" y="186055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进行实验与收集证据</a:t>
            </a:r>
            <a:endParaRPr lang="zh-CN" altLang="en-US" sz="48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764030"/>
            <a:ext cx="6069965" cy="35661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823200" y="2007870"/>
            <a:ext cx="3952875" cy="29584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en-US" altLang="zh-CN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u=37cm</a:t>
            </a:r>
            <a:endParaRPr lang="en-US" altLang="zh-CN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v=16cm</a:t>
            </a:r>
            <a:endParaRPr lang="en-US" altLang="zh-CN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倒立、缩小、实像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066800" y="5574030"/>
            <a:ext cx="1000506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通过比较物距与焦距，你会得到什么结论？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52930" y="3075940"/>
            <a:ext cx="848677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物体距凸透镜的距离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大于二倍焦距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时，光屏上所成的像为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倒立缩小的实像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48000" y="1248410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结论五：</a:t>
            </a:r>
            <a:endParaRPr lang="zh-CN" altLang="en-US" sz="48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70175" y="186055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进行实验与收集证据</a:t>
            </a:r>
            <a:endParaRPr lang="zh-CN" altLang="en-US" sz="48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3" name="图片 2" descr="C:/Users/asus/Desktop/微信图片_20231025142931.jpg微信图片_20231025142931"/>
          <p:cNvPicPr>
            <a:picLocks noChangeAspect="1"/>
          </p:cNvPicPr>
          <p:nvPr/>
        </p:nvPicPr>
        <p:blipFill>
          <a:blip r:embed="rId2"/>
          <a:srcRect l="250" r="323" b="-853"/>
          <a:stretch>
            <a:fillRect/>
          </a:stretch>
        </p:blipFill>
        <p:spPr>
          <a:xfrm>
            <a:off x="1146175" y="1857375"/>
            <a:ext cx="6061075" cy="35306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823200" y="2007870"/>
            <a:ext cx="3714115" cy="3230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u=18cm</a:t>
            </a:r>
            <a:endParaRPr lang="en-US" altLang="zh-CN"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v=35cm</a:t>
            </a:r>
            <a:endParaRPr lang="en-US" altLang="zh-CN"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倒立、放大、实像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066800" y="5574030"/>
            <a:ext cx="1000506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通过比较物距与焦距，你会得到什么结论？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52295" y="2459990"/>
            <a:ext cx="8486775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物体距凸透镜的距离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位于一倍焦距和二倍焦距之间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时，光屏上所成的像为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倒立放大的实像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47365" y="632460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结论六：</a:t>
            </a:r>
            <a:endParaRPr lang="zh-CN" altLang="en-US" sz="48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70175" y="186055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进行实验与收集证据</a:t>
            </a:r>
            <a:endParaRPr lang="zh-CN" altLang="en-US" sz="48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3" name="图片 2" descr="C:/Users/asus/Desktop/微信图片_20231026103938.jpg微信图片_20231026103938"/>
          <p:cNvPicPr>
            <a:picLocks noChangeAspect="1"/>
          </p:cNvPicPr>
          <p:nvPr/>
        </p:nvPicPr>
        <p:blipFill>
          <a:blip r:embed="rId2"/>
          <a:srcRect l="16188" t="3533" r="10306" b="12517"/>
          <a:stretch>
            <a:fillRect/>
          </a:stretch>
        </p:blipFill>
        <p:spPr>
          <a:xfrm>
            <a:off x="1156335" y="1838960"/>
            <a:ext cx="6125210" cy="35680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757795" y="1611630"/>
            <a:ext cx="4023995" cy="205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u=6cm</a:t>
            </a:r>
            <a:endParaRPr lang="en-US" altLang="zh-CN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9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正立、放大、虚像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5" name="图片 4" descr="微信图片_20231026103921"/>
          <p:cNvPicPr>
            <a:picLocks noChangeAspect="1"/>
          </p:cNvPicPr>
          <p:nvPr/>
        </p:nvPicPr>
        <p:blipFill>
          <a:blip r:embed="rId3"/>
          <a:srcRect l="13744" t="2362" r="21152" b="27498"/>
          <a:stretch>
            <a:fillRect/>
          </a:stretch>
        </p:blipFill>
        <p:spPr>
          <a:xfrm>
            <a:off x="7647305" y="3762375"/>
            <a:ext cx="4245610" cy="207581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066800" y="5663565"/>
            <a:ext cx="1000506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通过比较物距与焦距，你会得到什么结论？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52295" y="2459990"/>
            <a:ext cx="904240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物体距凸透镜的距离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位于一倍焦距以内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时，光屏上所成的像为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正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立放大的虚像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47365" y="632460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结论七：</a:t>
            </a:r>
            <a:endParaRPr lang="zh-CN" altLang="en-US" sz="48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281430" y="2757805"/>
            <a:ext cx="962787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当物体位于焦点处，光屏上成什么样的像？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47365" y="632460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一个问题</a:t>
            </a:r>
            <a:endParaRPr lang="zh-CN" altLang="en-US" sz="48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79550" y="5304790"/>
            <a:ext cx="858710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（提示，可通过动态演示的凸透镜的光路图来分析）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9" name="图片 2048" descr="ppt/media/image15.wmf"/>
          <p:cNvPicPr/>
          <p:nvPr/>
        </p:nvPicPr>
        <p:blipFill>
          <a:blip r:embed="rId1"/>
          <a:stretch>
            <a:fillRect/>
          </a:stretch>
        </p:blipFill>
        <p:spPr>
          <a:xfrm>
            <a:off x="815340" y="165100"/>
            <a:ext cx="10264987" cy="624416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670175" y="2876550"/>
            <a:ext cx="5801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方正盛世楷书简体_粗" panose="02000000000000000000" charset="-122"/>
                <a:ea typeface="方正盛世楷书简体_粗" panose="02000000000000000000" charset="-122"/>
                <a:hlinkClick r:id="rId1" action="ppaction://hlinkfile">
                  <a:extLst>
                    <a:ext uri="{DAF060AB-1E55-43B9-8AAB-6FB025537F2F}">
                      <wpsdc:hlinkClr xmlns:wpsdc="http://www.wps.cn/officeDocument/2017/drawingmlCustomData" val="0D0D0D"/>
                      <wpsdc:folHlinkClr xmlns:wpsdc="http://www.wps.cn/officeDocument/2017/drawingmlCustomData" val="954D72"/>
                      <wpsdc:hlinkUnderline xmlns:wpsdc="http://www.wps.cn/officeDocument/2017/drawingmlCustomData" val="0"/>
                    </a:ext>
                  </a:extLst>
                </a:hlinkClick>
              </a:rPr>
              <a:t>凸透镜成像规律动画演示</a:t>
            </a:r>
            <a:endParaRPr lang="zh-CN" altLang="en-US" sz="280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3" name="椭圆 30722"/>
          <p:cNvSpPr/>
          <p:nvPr>
            <p:custDataLst>
              <p:tags r:id="rId1"/>
            </p:custDataLst>
          </p:nvPr>
        </p:nvSpPr>
        <p:spPr>
          <a:xfrm>
            <a:off x="6027420" y="1574165"/>
            <a:ext cx="473075" cy="3103245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76471"/>
                  <a:invGamma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rgbClr val="339966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0725" name="直接连接符 30724"/>
          <p:cNvSpPr/>
          <p:nvPr>
            <p:custDataLst>
              <p:tags r:id="rId2"/>
            </p:custDataLst>
          </p:nvPr>
        </p:nvSpPr>
        <p:spPr>
          <a:xfrm>
            <a:off x="3660775" y="3126105"/>
            <a:ext cx="6389370" cy="0"/>
          </a:xfrm>
          <a:prstGeom prst="line">
            <a:avLst/>
          </a:prstGeom>
          <a:ln w="25400" cap="flat" cmpd="sng">
            <a:solidFill>
              <a:schemeClr val="tx1"/>
            </a:solidFill>
            <a:prstDash val="lgDashDot"/>
            <a:miter/>
            <a:headEnd type="none" w="med" len="med"/>
            <a:tailEnd type="none" w="med" len="med"/>
          </a:ln>
        </p:spPr>
      </p:sp>
      <p:sp>
        <p:nvSpPr>
          <p:cNvPr id="30730" name="直接连接符 30729"/>
          <p:cNvSpPr/>
          <p:nvPr/>
        </p:nvSpPr>
        <p:spPr>
          <a:xfrm>
            <a:off x="3863340" y="1686560"/>
            <a:ext cx="2420620" cy="1439545"/>
          </a:xfrm>
          <a:prstGeom prst="line">
            <a:avLst/>
          </a:prstGeom>
          <a:ln w="28575" cap="flat" cmpd="sng">
            <a:solidFill>
              <a:srgbClr val="FF33CC"/>
            </a:solidFill>
            <a:prstDash val="solid"/>
            <a:miter/>
            <a:headEnd type="none" w="med" len="med"/>
            <a:tailEnd type="stealth" w="lg" len="lg"/>
          </a:ln>
        </p:spPr>
      </p:sp>
      <p:sp>
        <p:nvSpPr>
          <p:cNvPr id="30731" name="直接连接符 30730"/>
          <p:cNvSpPr/>
          <p:nvPr/>
        </p:nvSpPr>
        <p:spPr>
          <a:xfrm>
            <a:off x="6111240" y="3038475"/>
            <a:ext cx="2045970" cy="1214755"/>
          </a:xfrm>
          <a:prstGeom prst="line">
            <a:avLst/>
          </a:prstGeom>
          <a:ln w="28575" cap="flat" cmpd="sng">
            <a:solidFill>
              <a:srgbClr val="FF33CC"/>
            </a:solidFill>
            <a:prstDash val="solid"/>
            <a:miter/>
            <a:headEnd type="none" w="med" len="med"/>
            <a:tailEnd type="stealth" w="lg" len="lg"/>
          </a:ln>
        </p:spPr>
      </p:sp>
      <p:sp>
        <p:nvSpPr>
          <p:cNvPr id="30732" name="文本框 30731"/>
          <p:cNvSpPr txBox="1"/>
          <p:nvPr>
            <p:custDataLst>
              <p:tags r:id="rId3"/>
            </p:custDataLst>
          </p:nvPr>
        </p:nvSpPr>
        <p:spPr>
          <a:xfrm>
            <a:off x="7447280" y="3244850"/>
            <a:ext cx="70993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0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endParaRPr lang="en-US" altLang="zh-CN" sz="2400" b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0735" name="文本框 30734"/>
          <p:cNvSpPr txBox="1"/>
          <p:nvPr>
            <p:custDataLst>
              <p:tags r:id="rId4"/>
            </p:custDataLst>
          </p:nvPr>
        </p:nvSpPr>
        <p:spPr>
          <a:xfrm>
            <a:off x="4489450" y="3244850"/>
            <a:ext cx="70993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0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endParaRPr lang="en-US" altLang="zh-CN" sz="2400" b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0740" name="直接连接符 30739"/>
          <p:cNvSpPr/>
          <p:nvPr/>
        </p:nvSpPr>
        <p:spPr>
          <a:xfrm rot="21330363" flipV="1">
            <a:off x="6076950" y="2348865"/>
            <a:ext cx="3203575" cy="1555750"/>
          </a:xfrm>
          <a:prstGeom prst="line">
            <a:avLst/>
          </a:prstGeom>
          <a:ln w="28575" cap="flat" cmpd="sng">
            <a:solidFill>
              <a:srgbClr val="FF6600"/>
            </a:solidFill>
            <a:prstDash val="solid"/>
            <a:miter/>
            <a:headEnd type="none" w="med" len="med"/>
            <a:tailEnd type="stealth" w="lg" len="lg"/>
          </a:ln>
        </p:spPr>
      </p:sp>
      <p:sp>
        <p:nvSpPr>
          <p:cNvPr id="30744" name="直接连接符 30743"/>
          <p:cNvSpPr/>
          <p:nvPr/>
        </p:nvSpPr>
        <p:spPr>
          <a:xfrm rot="21330363" flipV="1">
            <a:off x="3752215" y="2277745"/>
            <a:ext cx="2479675" cy="1432560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miter/>
            <a:headEnd type="none" w="med" len="med"/>
            <a:tailEnd type="stealth" w="lg" len="lg"/>
          </a:ln>
        </p:spPr>
      </p:sp>
      <p:sp>
        <p:nvSpPr>
          <p:cNvPr id="30745" name="直接连接符 30744"/>
          <p:cNvSpPr/>
          <p:nvPr/>
        </p:nvSpPr>
        <p:spPr>
          <a:xfrm>
            <a:off x="6111240" y="2225675"/>
            <a:ext cx="2331085" cy="1270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miter/>
            <a:headEnd type="none" w="med" len="med"/>
            <a:tailEnd type="stealth" w="lg" len="lg"/>
          </a:ln>
        </p:spPr>
      </p:sp>
      <p:sp>
        <p:nvSpPr>
          <p:cNvPr id="30752" name="椭圆 30751"/>
          <p:cNvSpPr/>
          <p:nvPr>
            <p:custDataLst>
              <p:tags r:id="rId5"/>
            </p:custDataLst>
          </p:nvPr>
        </p:nvSpPr>
        <p:spPr>
          <a:xfrm>
            <a:off x="6182360" y="3038475"/>
            <a:ext cx="140335" cy="141605"/>
          </a:xfrm>
          <a:prstGeom prst="ellipse">
            <a:avLst/>
          </a:prstGeom>
          <a:gradFill rotWithShape="0">
            <a:gsLst>
              <a:gs pos="0">
                <a:srgbClr val="A50021"/>
              </a:gs>
              <a:gs pos="100000">
                <a:srgbClr val="A50021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  <a:tileRect/>
          </a:gradFill>
          <a:ln w="12700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0753" name="椭圆 30752"/>
          <p:cNvSpPr/>
          <p:nvPr>
            <p:custDataLst>
              <p:tags r:id="rId6"/>
            </p:custDataLst>
          </p:nvPr>
        </p:nvSpPr>
        <p:spPr>
          <a:xfrm>
            <a:off x="7634605" y="3038475"/>
            <a:ext cx="140335" cy="141605"/>
          </a:xfrm>
          <a:prstGeom prst="ellipse">
            <a:avLst/>
          </a:prstGeom>
          <a:gradFill rotWithShape="0">
            <a:gsLst>
              <a:gs pos="0">
                <a:srgbClr val="A50021"/>
              </a:gs>
              <a:gs pos="100000">
                <a:srgbClr val="A50021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  <a:tileRect/>
          </a:gradFill>
          <a:ln w="12700" cap="flat" cmpd="sng">
            <a:solidFill>
              <a:srgbClr val="A5002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0754" name="椭圆 30753"/>
          <p:cNvSpPr/>
          <p:nvPr>
            <p:custDataLst>
              <p:tags r:id="rId7"/>
            </p:custDataLst>
          </p:nvPr>
        </p:nvSpPr>
        <p:spPr>
          <a:xfrm>
            <a:off x="4725670" y="3038475"/>
            <a:ext cx="140335" cy="141605"/>
          </a:xfrm>
          <a:prstGeom prst="ellipse">
            <a:avLst/>
          </a:prstGeom>
          <a:gradFill rotWithShape="0">
            <a:gsLst>
              <a:gs pos="0">
                <a:srgbClr val="800000"/>
              </a:gs>
              <a:gs pos="100000">
                <a:srgbClr val="80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  <a:tileRect/>
          </a:gradFill>
          <a:ln w="12700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0738" name="直接连接符 30737"/>
          <p:cNvSpPr/>
          <p:nvPr/>
        </p:nvSpPr>
        <p:spPr>
          <a:xfrm>
            <a:off x="3271520" y="4025900"/>
            <a:ext cx="2839720" cy="0"/>
          </a:xfrm>
          <a:prstGeom prst="line">
            <a:avLst/>
          </a:prstGeom>
          <a:ln w="28575" cap="flat" cmpd="sng">
            <a:solidFill>
              <a:srgbClr val="FF6600"/>
            </a:solidFill>
            <a:prstDash val="solid"/>
            <a:miter/>
            <a:headEnd type="none" w="med" len="med"/>
            <a:tailEnd type="stealth" w="lg" len="lg"/>
          </a:ln>
        </p:spPr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281430" y="2757805"/>
            <a:ext cx="962787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当物体位于焦点处，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不成像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47365" y="632460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结论八：</a:t>
            </a:r>
            <a:endParaRPr lang="zh-CN" altLang="en-US" sz="48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758825" y="161502"/>
            <a:ext cx="11140440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结论九：</a:t>
            </a:r>
            <a:endParaRPr lang="zh-CN" altLang="en-US" sz="48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粗黑宋简体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en-US" altLang="zh-CN" sz="20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en-US" altLang="zh-CN" sz="36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en-US" altLang="zh-CN" sz="36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36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084060" y="1580515"/>
            <a:ext cx="4194175" cy="24644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597150" y="4238625"/>
            <a:ext cx="746379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大标宋简体" panose="02000000000000000000" charset="-122"/>
                <a:sym typeface="+mn-ea"/>
              </a:rPr>
              <a:t>通过比较这两张图中有什么共同点？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cs typeface="方正大标宋简体" panose="02000000000000000000" charset="-122"/>
              <a:sym typeface="+mn-ea"/>
            </a:endParaRPr>
          </a:p>
        </p:txBody>
      </p:sp>
      <p:pic>
        <p:nvPicPr>
          <p:cNvPr id="6" name="图片 5" descr="C:/Users/asus/Desktop/微信图片_20231025142931.jpg微信图片_2023102514293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250" r="323" b="-853"/>
          <a:stretch>
            <a:fillRect/>
          </a:stretch>
        </p:blipFill>
        <p:spPr>
          <a:xfrm>
            <a:off x="1428115" y="1601470"/>
            <a:ext cx="4194810" cy="24434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42365" y="5261610"/>
            <a:ext cx="990790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物距大于焦距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时，成实像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。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758825" y="161502"/>
            <a:ext cx="11140440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结论十：</a:t>
            </a:r>
            <a:endParaRPr lang="zh-CN" altLang="en-US" sz="48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粗黑宋简体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en-US" altLang="zh-CN" sz="20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en-US" altLang="zh-CN" sz="36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en-US" altLang="zh-CN" sz="36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36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58825" y="1442085"/>
            <a:ext cx="3885565" cy="22828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84605" y="3885565"/>
            <a:ext cx="283019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2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u&gt;v </a:t>
            </a:r>
            <a:r>
              <a:rPr lang="zh-CN" altLang="en-US" sz="32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缩小的像</a:t>
            </a:r>
            <a:endParaRPr lang="zh-CN" altLang="en-US" sz="3600" dirty="0">
              <a:solidFill>
                <a:srgbClr val="FF000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58355" y="3885565"/>
            <a:ext cx="30784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2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u&lt;v </a:t>
            </a:r>
            <a:r>
              <a:rPr lang="zh-CN" altLang="en-US" sz="3200" dirty="0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放大的像</a:t>
            </a:r>
            <a:endParaRPr lang="zh-CN" altLang="en-US" sz="3200" dirty="0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  <p:pic>
        <p:nvPicPr>
          <p:cNvPr id="6" name="图片 5" descr="C:/Users/asus/Desktop/微信图片_20231025142931.jpg微信图片_2023102514293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250" r="323" b="-853"/>
          <a:stretch>
            <a:fillRect/>
          </a:stretch>
        </p:blipFill>
        <p:spPr>
          <a:xfrm>
            <a:off x="6748780" y="1442085"/>
            <a:ext cx="4194810" cy="24434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28675" y="4876165"/>
            <a:ext cx="990790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这说明，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像是否放大或缩小，可根据像距与物距的比较来判断。</a:t>
            </a:r>
            <a:endParaRPr lang="zh-CN" altLang="en-US" sz="36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25425" y="641562"/>
            <a:ext cx="1114044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结论十一：</a:t>
            </a:r>
            <a:endParaRPr lang="en-US" altLang="zh-CN" sz="40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73455" y="5017770"/>
            <a:ext cx="989838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成</a:t>
            </a:r>
            <a:r>
              <a:rPr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虚像时，物与像同侧</a:t>
            </a:r>
            <a:r>
              <a:rPr lang="zh-CN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，</a:t>
            </a:r>
            <a:r>
              <a:rPr lang="zh-CN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成</a:t>
            </a:r>
            <a:r>
              <a:rPr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实像时，物与像异侧</a:t>
            </a:r>
            <a:r>
              <a:rPr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。</a:t>
            </a:r>
            <a:endParaRPr sz="36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pic>
        <p:nvPicPr>
          <p:cNvPr id="5" name="图片 4" descr="微信图片_202310261039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3342" t="2362" r="21152" b="27498"/>
          <a:stretch>
            <a:fillRect/>
          </a:stretch>
        </p:blipFill>
        <p:spPr>
          <a:xfrm>
            <a:off x="1081405" y="1979295"/>
            <a:ext cx="4465320" cy="2560955"/>
          </a:xfrm>
          <a:prstGeom prst="rect">
            <a:avLst/>
          </a:prstGeom>
        </p:spPr>
      </p:pic>
      <p:pic>
        <p:nvPicPr>
          <p:cNvPr id="6" name="图片 5" descr="C:/Users/asus/Desktop/微信图片_20231025142922.jpg微信图片_202310251429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83" r="177" b="655"/>
          <a:stretch>
            <a:fillRect/>
          </a:stretch>
        </p:blipFill>
        <p:spPr>
          <a:xfrm>
            <a:off x="6655435" y="1971040"/>
            <a:ext cx="4412615" cy="2592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凸透镜成虚像时，蜡烛移动观察像的变化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851660" y="507365"/>
            <a:ext cx="9233535" cy="5654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281430" y="2757805"/>
            <a:ext cx="962787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无论成虚像还是实像，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靠近焦点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，像都会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最大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47365" y="632460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结论十二：</a:t>
            </a:r>
            <a:endParaRPr lang="zh-CN" altLang="en-US" sz="48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34010" y="244687"/>
            <a:ext cx="1114044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结论十三：</a:t>
            </a:r>
            <a:endParaRPr lang="en-US" altLang="zh-CN" sz="40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65195" y="5017770"/>
            <a:ext cx="60960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40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u&gt;f 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实像；</a:t>
            </a:r>
            <a:r>
              <a:rPr lang="en-US" altLang="zh-CN" sz="40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u&lt;f 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虚像；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pic>
        <p:nvPicPr>
          <p:cNvPr id="4" name="图片 3" descr="C:/Users/asus/Desktop/微信图片_20231026103938.jpg微信图片_2023102610393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6188" t="3533" r="10306" b="12517"/>
          <a:stretch>
            <a:fillRect/>
          </a:stretch>
        </p:blipFill>
        <p:spPr>
          <a:xfrm>
            <a:off x="868045" y="1919605"/>
            <a:ext cx="4395470" cy="2560955"/>
          </a:xfrm>
          <a:prstGeom prst="rect">
            <a:avLst/>
          </a:prstGeom>
        </p:spPr>
      </p:pic>
      <p:pic>
        <p:nvPicPr>
          <p:cNvPr id="5" name="图片 4" descr="微信图片_202310261039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3744" t="2362" r="21152" b="27498"/>
          <a:stretch>
            <a:fillRect/>
          </a:stretch>
        </p:blipFill>
        <p:spPr>
          <a:xfrm>
            <a:off x="6236970" y="1919605"/>
            <a:ext cx="5237480" cy="2560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434" name="组合 50"/>
          <p:cNvGrpSpPr/>
          <p:nvPr/>
        </p:nvGrpSpPr>
        <p:grpSpPr>
          <a:xfrm>
            <a:off x="364490" y="410845"/>
            <a:ext cx="11221720" cy="5035550"/>
            <a:chOff x="1526702" y="842005"/>
            <a:chExt cx="6072230" cy="4046906"/>
          </a:xfrm>
        </p:grpSpPr>
        <p:grpSp>
          <p:nvGrpSpPr>
            <p:cNvPr id="18465" name="组合 34"/>
            <p:cNvGrpSpPr/>
            <p:nvPr/>
          </p:nvGrpSpPr>
          <p:grpSpPr>
            <a:xfrm>
              <a:off x="1526702" y="842005"/>
              <a:ext cx="6072230" cy="4046906"/>
              <a:chOff x="1526702" y="842005"/>
              <a:chExt cx="6072230" cy="4046906"/>
            </a:xfrm>
          </p:grpSpPr>
          <p:sp>
            <p:nvSpPr>
              <p:cNvPr id="18467" name="TextBox 5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5461914" y="1883900"/>
                <a:ext cx="357190" cy="41949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eaLnBrk="1" hangingPunct="1"/>
                <a:r>
                  <a:rPr lang="en-US" altLang="zh-CN" sz="2800" i="1" dirty="0">
                    <a:latin typeface="Times New Roman" panose="02020603050405020304" pitchFamily="18" charset="0"/>
                    <a:ea typeface="黑体" panose="02010609060101010101" charset="-122"/>
                  </a:rPr>
                  <a:t>F</a:t>
                </a:r>
                <a:endParaRPr lang="zh-CN" altLang="en-US" sz="2800" i="1" dirty="0">
                  <a:latin typeface="Times New Roman" panose="02020603050405020304" pitchFamily="18" charset="0"/>
                  <a:ea typeface="黑体" panose="02010609060101010101" charset="-122"/>
                </a:endParaRPr>
              </a:p>
            </p:txBody>
          </p:sp>
          <p:grpSp>
            <p:nvGrpSpPr>
              <p:cNvPr id="18468" name="组合 63"/>
              <p:cNvGrpSpPr/>
              <p:nvPr/>
            </p:nvGrpSpPr>
            <p:grpSpPr>
              <a:xfrm>
                <a:off x="1526702" y="842005"/>
                <a:ext cx="6072230" cy="4046906"/>
                <a:chOff x="1526702" y="842005"/>
                <a:chExt cx="6072230" cy="4046906"/>
              </a:xfrm>
            </p:grpSpPr>
            <p:sp>
              <p:nvSpPr>
                <p:cNvPr id="8" name="椭圆 7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4384222" y="1199660"/>
                  <a:ext cx="357190" cy="2643751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3800" b="1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cxnSp>
              <p:nvCxnSpPr>
                <p:cNvPr id="9" name="直接连接符 8"/>
                <p:cNvCxnSpPr/>
                <p:nvPr>
                  <p:custDataLst>
                    <p:tags r:id="rId3"/>
                  </p:custDataLst>
                </p:nvPr>
              </p:nvCxnSpPr>
              <p:spPr>
                <a:xfrm>
                  <a:off x="1526702" y="2485809"/>
                  <a:ext cx="6072230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直接连接符 9"/>
                <p:cNvCxnSpPr/>
                <p:nvPr>
                  <p:custDataLst>
                    <p:tags r:id="rId4"/>
                  </p:custDataLst>
                </p:nvPr>
              </p:nvCxnSpPr>
              <p:spPr>
                <a:xfrm rot="5400000">
                  <a:off x="3429319" y="2413562"/>
                  <a:ext cx="142905" cy="1587"/>
                </a:xfrm>
                <a:prstGeom prst="line">
                  <a:avLst/>
                </a:prstGeom>
                <a:ln w="317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直接连接符 10"/>
                <p:cNvCxnSpPr/>
                <p:nvPr>
                  <p:custDataLst>
                    <p:tags r:id="rId5"/>
                  </p:custDataLst>
                </p:nvPr>
              </p:nvCxnSpPr>
              <p:spPr>
                <a:xfrm rot="5400000">
                  <a:off x="5581984" y="2413562"/>
                  <a:ext cx="142905" cy="1587"/>
                </a:xfrm>
                <a:prstGeom prst="line">
                  <a:avLst/>
                </a:prstGeom>
                <a:ln w="317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直接连接符 11"/>
                <p:cNvCxnSpPr/>
                <p:nvPr>
                  <p:custDataLst>
                    <p:tags r:id="rId6"/>
                  </p:custDataLst>
                </p:nvPr>
              </p:nvCxnSpPr>
              <p:spPr>
                <a:xfrm rot="5400000">
                  <a:off x="2326000" y="2411975"/>
                  <a:ext cx="142905" cy="1588"/>
                </a:xfrm>
                <a:prstGeom prst="line">
                  <a:avLst/>
                </a:prstGeom>
                <a:ln w="317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直接连接符 12"/>
                <p:cNvCxnSpPr/>
                <p:nvPr>
                  <p:custDataLst>
                    <p:tags r:id="rId7"/>
                  </p:custDataLst>
                </p:nvPr>
              </p:nvCxnSpPr>
              <p:spPr>
                <a:xfrm rot="5400000">
                  <a:off x="6644030" y="2405624"/>
                  <a:ext cx="142905" cy="1588"/>
                </a:xfrm>
                <a:prstGeom prst="line">
                  <a:avLst/>
                </a:prstGeom>
                <a:ln w="317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475" name="TextBox 13"/>
                <p:cNvSpPr txBox="1"/>
                <p:nvPr>
                  <p:custDataLst>
                    <p:tags r:id="rId8"/>
                  </p:custDataLst>
                </p:nvPr>
              </p:nvSpPr>
              <p:spPr>
                <a:xfrm>
                  <a:off x="3286116" y="2500306"/>
                  <a:ext cx="357190" cy="41949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p>
                  <a:pPr eaLnBrk="1" hangingPunct="1"/>
                  <a:r>
                    <a:rPr lang="en-US" altLang="zh-CN" sz="2800" i="1" dirty="0">
                      <a:latin typeface="Times New Roman" panose="02020603050405020304" pitchFamily="18" charset="0"/>
                      <a:ea typeface="黑体" panose="02010609060101010101" charset="-122"/>
                    </a:rPr>
                    <a:t>F</a:t>
                  </a:r>
                  <a:endParaRPr lang="zh-CN" altLang="en-US" sz="2800" i="1" dirty="0">
                    <a:latin typeface="Times New Roman" panose="02020603050405020304" pitchFamily="18" charset="0"/>
                    <a:ea typeface="黑体" panose="02010609060101010101" charset="-122"/>
                  </a:endParaRPr>
                </a:p>
              </p:txBody>
            </p:sp>
            <p:cxnSp>
              <p:nvCxnSpPr>
                <p:cNvPr id="15" name="直接连接符 14"/>
                <p:cNvCxnSpPr/>
                <p:nvPr>
                  <p:custDataLst>
                    <p:tags r:id="rId9"/>
                  </p:custDataLst>
                </p:nvPr>
              </p:nvCxnSpPr>
              <p:spPr>
                <a:xfrm flipH="1">
                  <a:off x="3493517" y="842005"/>
                  <a:ext cx="16204" cy="4046906"/>
                </a:xfrm>
                <a:prstGeom prst="line">
                  <a:avLst/>
                </a:prstGeom>
                <a:ln w="31750" cap="rnd">
                  <a:solidFill>
                    <a:schemeClr val="accent1"/>
                  </a:solidFill>
                  <a:prstDash val="sysDot"/>
                  <a:round/>
                </a:ln>
              </p:spPr>
              <p:style>
                <a:lnRef idx="0">
                  <a:srgbClr val="FFFFFF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" name="椭圆 4"/>
            <p:cNvSpPr/>
            <p:nvPr>
              <p:custDataLst>
                <p:tags r:id="rId10"/>
              </p:custDataLst>
            </p:nvPr>
          </p:nvSpPr>
          <p:spPr>
            <a:xfrm>
              <a:off x="4536623" y="2444525"/>
              <a:ext cx="71438" cy="7145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8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cxnSp>
        <p:nvCxnSpPr>
          <p:cNvPr id="7" name="直接连接符 6"/>
          <p:cNvCxnSpPr/>
          <p:nvPr/>
        </p:nvCxnSpPr>
        <p:spPr>
          <a:xfrm flipH="1">
            <a:off x="1964055" y="2493010"/>
            <a:ext cx="635" cy="2807970"/>
          </a:xfrm>
          <a:prstGeom prst="line">
            <a:avLst/>
          </a:prstGeom>
          <a:ln w="31750" cap="rnd">
            <a:solidFill>
              <a:schemeClr val="accent1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>
            <p:custDataLst>
              <p:tags r:id="rId11"/>
            </p:custDataLst>
          </p:nvPr>
        </p:nvCxnSpPr>
        <p:spPr>
          <a:xfrm flipH="1">
            <a:off x="7988312" y="410845"/>
            <a:ext cx="29946" cy="5035550"/>
          </a:xfrm>
          <a:prstGeom prst="line">
            <a:avLst/>
          </a:prstGeom>
          <a:ln w="31750" cap="rnd">
            <a:solidFill>
              <a:schemeClr val="accent1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>
            <p:custDataLst>
              <p:tags r:id="rId12"/>
            </p:custDataLst>
          </p:nvPr>
        </p:nvCxnSpPr>
        <p:spPr>
          <a:xfrm flipH="1">
            <a:off x="9919982" y="410845"/>
            <a:ext cx="29946" cy="5035550"/>
          </a:xfrm>
          <a:prstGeom prst="line">
            <a:avLst/>
          </a:prstGeom>
          <a:ln w="31750" cap="rnd">
            <a:solidFill>
              <a:schemeClr val="accent1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280670" y="629285"/>
            <a:ext cx="3564890" cy="1267460"/>
            <a:chOff x="442" y="991"/>
            <a:chExt cx="5614" cy="1996"/>
          </a:xfrm>
        </p:grpSpPr>
        <p:sp>
          <p:nvSpPr>
            <p:cNvPr id="6" name="文本框 5"/>
            <p:cNvSpPr txBox="1"/>
            <p:nvPr/>
          </p:nvSpPr>
          <p:spPr>
            <a:xfrm>
              <a:off x="2348" y="1826"/>
              <a:ext cx="1795" cy="81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3200" b="1">
                  <a:solidFill>
                    <a:srgbClr val="FF0000"/>
                  </a:solidFill>
                </a:rPr>
                <a:t>实像</a:t>
              </a:r>
              <a:endParaRPr lang="zh-CN" altLang="en-US" sz="3200" b="1">
                <a:solidFill>
                  <a:srgbClr val="FF0000"/>
                </a:solidFill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2079" y="991"/>
              <a:ext cx="236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ln>
                    <a:solidFill>
                      <a:schemeClr val="tx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倒立的</a:t>
              </a:r>
              <a:endParaRPr lang="zh-CN" altLang="en-US" sz="320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1" name="左右箭头 20"/>
            <p:cNvSpPr/>
            <p:nvPr/>
          </p:nvSpPr>
          <p:spPr>
            <a:xfrm>
              <a:off x="442" y="2507"/>
              <a:ext cx="5615" cy="481"/>
            </a:xfrm>
            <a:prstGeom prst="leftRightArrow">
              <a:avLst>
                <a:gd name="adj1" fmla="val 37214"/>
                <a:gd name="adj2" fmla="val 50000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964055" y="3237865"/>
            <a:ext cx="2034540" cy="1317625"/>
            <a:chOff x="3093" y="5099"/>
            <a:chExt cx="3204" cy="2075"/>
          </a:xfrm>
        </p:grpSpPr>
        <p:sp>
          <p:nvSpPr>
            <p:cNvPr id="19" name="文本框 18"/>
            <p:cNvSpPr txBox="1"/>
            <p:nvPr/>
          </p:nvSpPr>
          <p:spPr>
            <a:xfrm>
              <a:off x="3561" y="5099"/>
              <a:ext cx="2396" cy="156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4800" b="1">
                  <a:solidFill>
                    <a:srgbClr val="FF0000"/>
                  </a:solidFill>
                </a:rPr>
                <a:t>放大</a:t>
              </a:r>
              <a:endParaRPr lang="zh-CN" altLang="en-US" sz="4800" b="1">
                <a:solidFill>
                  <a:srgbClr val="FF0000"/>
                </a:solidFill>
              </a:endParaRPr>
            </a:p>
          </p:txBody>
        </p:sp>
        <p:sp>
          <p:nvSpPr>
            <p:cNvPr id="22" name="左右箭头 21"/>
            <p:cNvSpPr/>
            <p:nvPr>
              <p:custDataLst>
                <p:tags r:id="rId13"/>
              </p:custDataLst>
            </p:nvPr>
          </p:nvSpPr>
          <p:spPr>
            <a:xfrm>
              <a:off x="3093" y="6694"/>
              <a:ext cx="3205" cy="481"/>
            </a:xfrm>
            <a:prstGeom prst="leftRightArrow">
              <a:avLst>
                <a:gd name="adj1" fmla="val 37214"/>
                <a:gd name="adj2" fmla="val 50000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4096" y="2962910"/>
            <a:ext cx="1848446" cy="617855"/>
            <a:chOff x="-109" y="4666"/>
            <a:chExt cx="3099" cy="973"/>
          </a:xfrm>
        </p:grpSpPr>
        <p:sp>
          <p:nvSpPr>
            <p:cNvPr id="18" name="文本框 17"/>
            <p:cNvSpPr txBox="1"/>
            <p:nvPr/>
          </p:nvSpPr>
          <p:spPr>
            <a:xfrm>
              <a:off x="795" y="4666"/>
              <a:ext cx="1504" cy="90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2000" b="1">
                  <a:solidFill>
                    <a:srgbClr val="7030A0"/>
                  </a:solidFill>
                </a:rPr>
                <a:t>缩小</a:t>
              </a:r>
              <a:endParaRPr lang="zh-CN" altLang="en-US" sz="2000" b="1">
                <a:solidFill>
                  <a:srgbClr val="7030A0"/>
                </a:solidFill>
              </a:endParaRPr>
            </a:p>
          </p:txBody>
        </p:sp>
        <p:sp>
          <p:nvSpPr>
            <p:cNvPr id="23" name="左右箭头 22"/>
            <p:cNvSpPr/>
            <p:nvPr>
              <p:custDataLst>
                <p:tags r:id="rId14"/>
              </p:custDataLst>
            </p:nvPr>
          </p:nvSpPr>
          <p:spPr>
            <a:xfrm>
              <a:off x="-109" y="5158"/>
              <a:ext cx="3099" cy="481"/>
            </a:xfrm>
            <a:prstGeom prst="leftRightArrow">
              <a:avLst>
                <a:gd name="adj1" fmla="val 37214"/>
                <a:gd name="adj2" fmla="val 50000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029075" y="852170"/>
            <a:ext cx="1686560" cy="3197860"/>
            <a:chOff x="6345" y="1342"/>
            <a:chExt cx="2656" cy="5036"/>
          </a:xfrm>
        </p:grpSpPr>
        <p:sp>
          <p:nvSpPr>
            <p:cNvPr id="4" name="文本框 3"/>
            <p:cNvSpPr txBox="1"/>
            <p:nvPr/>
          </p:nvSpPr>
          <p:spPr>
            <a:xfrm>
              <a:off x="6687" y="2626"/>
              <a:ext cx="1759" cy="84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3200">
                  <a:ln>
                    <a:solidFill>
                      <a:schemeClr val="tx1"/>
                    </a:solidFill>
                    <a:prstDash val="sysDot"/>
                  </a:ln>
                  <a:noFill/>
                </a:rPr>
                <a:t>虚像</a:t>
              </a:r>
              <a:endParaRPr lang="zh-CN" altLang="en-US" sz="3200">
                <a:ln>
                  <a:solidFill>
                    <a:schemeClr val="tx1"/>
                  </a:solidFill>
                  <a:prstDash val="sysDot"/>
                </a:ln>
                <a:noFill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654" y="1342"/>
              <a:ext cx="2347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ln>
                    <a:solidFill>
                      <a:schemeClr val="tx1"/>
                    </a:solidFill>
                  </a:ln>
                  <a:solidFill>
                    <a:srgbClr val="00B050"/>
                  </a:solidFill>
                </a:rPr>
                <a:t>正立的</a:t>
              </a:r>
              <a:endParaRPr lang="zh-CN" altLang="en-US" sz="320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686" y="4746"/>
              <a:ext cx="2204" cy="12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4400">
                  <a:ln>
                    <a:solidFill>
                      <a:schemeClr val="tx1"/>
                    </a:solidFill>
                    <a:prstDash val="sysDash"/>
                  </a:ln>
                  <a:noFill/>
                </a:rPr>
                <a:t>放大</a:t>
              </a:r>
              <a:endParaRPr lang="zh-CN" altLang="en-US" sz="4400">
                <a:ln>
                  <a:solidFill>
                    <a:schemeClr val="tx1"/>
                  </a:solidFill>
                  <a:prstDash val="sysDash"/>
                </a:ln>
                <a:noFill/>
              </a:endParaRPr>
            </a:p>
          </p:txBody>
        </p:sp>
        <p:sp>
          <p:nvSpPr>
            <p:cNvPr id="24" name="左右箭头 23"/>
            <p:cNvSpPr/>
            <p:nvPr>
              <p:custDataLst>
                <p:tags r:id="rId15"/>
              </p:custDataLst>
            </p:nvPr>
          </p:nvSpPr>
          <p:spPr>
            <a:xfrm>
              <a:off x="6345" y="5897"/>
              <a:ext cx="2568" cy="481"/>
            </a:xfrm>
            <a:prstGeom prst="leftRightArrow">
              <a:avLst>
                <a:gd name="adj1" fmla="val 37214"/>
                <a:gd name="adj2" fmla="val 50000"/>
              </a:avLst>
            </a:prstGeom>
            <a:noFill/>
            <a:ln>
              <a:solidFill>
                <a:schemeClr val="tx1"/>
              </a:solidFill>
              <a:prstDash val="sysDot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4300855" y="2490470"/>
            <a:ext cx="10763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一区</a:t>
            </a:r>
            <a:endParaRPr lang="zh-CN" altLang="en-US" sz="320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30" name="文本框 29"/>
          <p:cNvSpPr txBox="1"/>
          <p:nvPr>
            <p:custDataLst>
              <p:tags r:id="rId16"/>
            </p:custDataLst>
          </p:nvPr>
        </p:nvSpPr>
        <p:spPr>
          <a:xfrm>
            <a:off x="6609080" y="2493645"/>
            <a:ext cx="10763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一区</a:t>
            </a:r>
            <a:endParaRPr lang="zh-CN" altLang="en-US" sz="320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17"/>
            </p:custDataLst>
          </p:nvPr>
        </p:nvSpPr>
        <p:spPr>
          <a:xfrm>
            <a:off x="2329815" y="2486660"/>
            <a:ext cx="10763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二区</a:t>
            </a:r>
            <a:endParaRPr lang="zh-CN" altLang="en-US" sz="320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18"/>
            </p:custDataLst>
          </p:nvPr>
        </p:nvSpPr>
        <p:spPr>
          <a:xfrm>
            <a:off x="8400415" y="2467610"/>
            <a:ext cx="10763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二区</a:t>
            </a:r>
            <a:endParaRPr lang="zh-CN" altLang="en-US" sz="320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33" name="文本框 32"/>
          <p:cNvSpPr txBox="1"/>
          <p:nvPr>
            <p:custDataLst>
              <p:tags r:id="rId19"/>
            </p:custDataLst>
          </p:nvPr>
        </p:nvSpPr>
        <p:spPr>
          <a:xfrm>
            <a:off x="387985" y="2503805"/>
            <a:ext cx="10763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三区</a:t>
            </a:r>
            <a:endParaRPr lang="zh-CN" altLang="en-US" sz="320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20"/>
            </p:custDataLst>
          </p:nvPr>
        </p:nvSpPr>
        <p:spPr>
          <a:xfrm>
            <a:off x="10265410" y="2467610"/>
            <a:ext cx="10763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三区</a:t>
            </a:r>
            <a:endParaRPr lang="zh-CN" altLang="en-US" sz="320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教学素材凸透镜成像动态规律 - 1.教学素材凸透镜成像动态呈现(Av945372782,P1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99540" y="584835"/>
            <a:ext cx="9194165" cy="6025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897890" y="1144270"/>
            <a:ext cx="11140440" cy="12954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结论十四：</a:t>
            </a:r>
            <a:endParaRPr lang="zh-CN" altLang="en-US" sz="48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粗黑宋简体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en-US" altLang="zh-CN" sz="20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en-US" altLang="zh-CN" sz="36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en-US" altLang="zh-CN" sz="36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36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59180" y="2760345"/>
            <a:ext cx="1081786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无论像与物，在三区移动快，二区移动慢。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cs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1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凸透镜可以成不同的像</a:t>
            </a:r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187277" y="3355975"/>
            <a:ext cx="6481445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1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、实验还有什么改进之处？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粗黑宋简体" panose="02000000000000000000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rcRect l="14516" t="8235" r="18433" b="20944"/>
          <a:stretch>
            <a:fillRect/>
          </a:stretch>
        </p:blipFill>
        <p:spPr>
          <a:xfrm>
            <a:off x="335280" y="0"/>
            <a:ext cx="2501053" cy="261535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107690" y="1202690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评估与反思</a:t>
            </a:r>
            <a:endParaRPr lang="zh-CN" altLang="en-US" sz="48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48348" y="2853267"/>
            <a:ext cx="7294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换用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不同焦距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的透镜再重复实验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r="4106"/>
          <a:stretch>
            <a:fillRect/>
          </a:stretch>
        </p:blipFill>
        <p:spPr>
          <a:xfrm>
            <a:off x="2254250" y="1697355"/>
            <a:ext cx="7325995" cy="34626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15415" y="5226685"/>
            <a:ext cx="10106025" cy="954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物距不变时，</a:t>
            </a:r>
            <a:r>
              <a:rPr lang="zh-CN" altLang="en-US" sz="3735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焦距变大</a:t>
            </a:r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，则</a:t>
            </a:r>
            <a:r>
              <a:rPr lang="zh-CN" altLang="en-US" sz="3735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像距也变大</a:t>
            </a:r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。</a:t>
            </a:r>
            <a:endParaRPr lang="zh-CN" altLang="en-US" sz="3735" dirty="0">
              <a:latin typeface="方正盛世楷书简体_粗" panose="02000000000000000000" charset="-122"/>
              <a:ea typeface="方正盛世楷书简体_粗" panose="02000000000000000000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897890" y="181610"/>
            <a:ext cx="11140440" cy="12954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结论十五：</a:t>
            </a:r>
            <a:endParaRPr lang="zh-CN" altLang="en-US" sz="48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粗黑宋简体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en-US" altLang="zh-CN" sz="20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en-US" altLang="zh-CN" sz="36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en-US" altLang="zh-CN" sz="36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36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03207" y="2183765"/>
            <a:ext cx="9958493" cy="1817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735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2</a:t>
            </a:r>
            <a:r>
              <a:rPr lang="zh-CN" altLang="en-US" sz="3735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、实验当成实像时，若用物品</a:t>
            </a:r>
            <a:r>
              <a:rPr lang="zh-CN" altLang="en-US" sz="3735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挡住透镜</a:t>
            </a:r>
            <a:r>
              <a:rPr lang="zh-CN" altLang="en-US" sz="3735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的一部分，像发生什么变化？</a:t>
            </a:r>
            <a:endParaRPr lang="zh-CN" altLang="en-US" sz="3735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048000" y="705485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评估与反思</a:t>
            </a:r>
            <a:endParaRPr lang="zh-CN" altLang="en-US" sz="48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/Users/Administrator/AppData/Local/Temp/picturecompress_20211118142758/output_1.pngoutput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383867" y="452967"/>
            <a:ext cx="5293360" cy="3970867"/>
          </a:xfrm>
          <a:prstGeom prst="rect">
            <a:avLst/>
          </a:prstGeom>
        </p:spPr>
      </p:pic>
      <p:pic>
        <p:nvPicPr>
          <p:cNvPr id="4" name="图片 3" descr="C:/Users/Administrator/AppData/Local/Temp/picturecompress_20211118142831/output_1.pngoutput_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5280" y="575733"/>
            <a:ext cx="5130800" cy="38481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957407" y="5452110"/>
            <a:ext cx="5872480" cy="10763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endParaRPr lang="zh-CN" altLang="en-US" sz="32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  <a:p>
            <a:pPr algn="l"/>
            <a:r>
              <a:rPr lang="zh-CN" altLang="en-US" sz="32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像仍是</a:t>
            </a:r>
            <a:r>
              <a:rPr lang="zh-CN" altLang="en-US" sz="32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完整的</a:t>
            </a:r>
            <a:r>
              <a:rPr lang="zh-CN" altLang="en-US" sz="32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像，但像变</a:t>
            </a:r>
            <a:r>
              <a:rPr lang="zh-CN" altLang="en-US" sz="32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暗</a:t>
            </a:r>
            <a:r>
              <a:rPr lang="zh-CN" altLang="en-US" sz="32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了。</a:t>
            </a:r>
            <a:endParaRPr lang="zh-CN" altLang="en-US" sz="32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pic>
        <p:nvPicPr>
          <p:cNvPr id="5" name="凸透镜成像规律（遮光）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595755" y="1052830"/>
            <a:ext cx="8595360" cy="4399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82582" y="2352675"/>
            <a:ext cx="9958493" cy="1817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735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3</a:t>
            </a:r>
            <a:r>
              <a:rPr lang="zh-CN" altLang="en-US" sz="3735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、</a:t>
            </a:r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如果在实验过程中无论怎么移动光屏都看不到像，可能是什么原因?</a:t>
            </a:r>
            <a:endParaRPr lang="zh-CN" altLang="en-US" sz="3735" dirty="0">
              <a:latin typeface="方正盛世楷书简体_粗" panose="02000000000000000000" charset="-122"/>
              <a:ea typeface="方正盛世楷书简体_粗" panose="02000000000000000000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048000" y="626110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评估与反思</a:t>
            </a:r>
            <a:endParaRPr lang="zh-CN" altLang="en-US" sz="48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74" name="文本框 15362"/>
          <p:cNvSpPr/>
          <p:nvPr/>
        </p:nvSpPr>
        <p:spPr>
          <a:xfrm>
            <a:off x="927100" y="2369820"/>
            <a:ext cx="10709910" cy="329628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>
            <a:spAutoFit/>
          </a:bodyPr>
          <a:p>
            <a:pPr>
              <a:lnSpc>
                <a:spcPct val="150000"/>
              </a:lnSpc>
            </a:pPr>
            <a:r>
              <a:rPr lang="zh-CN" altLang="en-US" sz="32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①火焰焰心、凸透镜光心、光屏中心</a:t>
            </a:r>
            <a:r>
              <a:rPr lang="zh-CN" altLang="en-US" sz="32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不在同一高度</a:t>
            </a:r>
            <a:r>
              <a:rPr lang="zh-CN" altLang="en-US" sz="32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zh-CN" altLang="en-US" sz="320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②蜡烛放在凸透镜一倍焦距内</a:t>
            </a:r>
            <a:r>
              <a:rPr lang="zh-CN" altLang="en-US" sz="32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成虚像</a:t>
            </a:r>
            <a:r>
              <a:rPr lang="zh-CN" altLang="en-US" sz="32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，光屏无法接收。</a:t>
            </a:r>
            <a:endParaRPr lang="zh-CN" altLang="en-US" sz="320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③蜡烛在一倍焦距外太靠近焦点，成像太远，</a:t>
            </a:r>
            <a:r>
              <a:rPr lang="zh-CN" altLang="en-US" sz="32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光具座不够长</a:t>
            </a:r>
            <a:r>
              <a:rPr lang="zh-CN" altLang="en-US" sz="32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zh-CN" altLang="en-US" sz="320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④蜡烛</a:t>
            </a:r>
            <a:r>
              <a:rPr lang="zh-CN" altLang="en-US" sz="32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在焦点上</a:t>
            </a:r>
            <a:r>
              <a:rPr lang="zh-CN" altLang="en-US" sz="32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，不能成像。</a:t>
            </a:r>
            <a:endParaRPr lang="zh-CN" altLang="en-US" sz="320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>
              <a:lnSpc>
                <a:spcPts val="2665"/>
              </a:lnSpc>
            </a:pPr>
            <a:endParaRPr lang="zh-CN" altLang="en-US" sz="320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56740" y="1059180"/>
            <a:ext cx="871601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无论怎么移动光屏都看不到像的原因</a:t>
            </a:r>
            <a:endParaRPr lang="zh-CN" altLang="en-US" sz="4000" dirty="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12"/>
          </p:nvPr>
        </p:nvSpPr>
        <p:spPr/>
        <p:txBody>
          <a:bodyPr/>
          <a:p>
            <a:pPr lvl="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</a:pPr>
            <a:fld id="{9A0DB2DC-4C9A-4742-B13C-FB6460FD3503}" type="slidenum">
              <a:rPr lang="zh-CN" altLang="en-US"/>
            </a:fld>
            <a:endParaRPr lang="zh-CN" altLang="en-US" sz="1400" u="none">
              <a:solidFill>
                <a:schemeClr val="tx1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grpSp>
        <p:nvGrpSpPr>
          <p:cNvPr id="2131" name="组合 2130"/>
          <p:cNvGrpSpPr/>
          <p:nvPr/>
        </p:nvGrpSpPr>
        <p:grpSpPr>
          <a:xfrm>
            <a:off x="3051175" y="1727200"/>
            <a:ext cx="6072188" cy="3857625"/>
            <a:chOff x="0" y="0"/>
            <a:chExt cx="6072230" cy="3858446"/>
          </a:xfrm>
        </p:grpSpPr>
        <p:sp>
          <p:nvSpPr>
            <p:cNvPr id="2132" name="TextBox 45"/>
            <p:cNvSpPr/>
            <p:nvPr/>
          </p:nvSpPr>
          <p:spPr>
            <a:xfrm>
              <a:off x="3935212" y="684240"/>
              <a:ext cx="357547" cy="52208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sz="2800">
                  <a:latin typeface="Arial" panose="020B0604020202020204" pitchFamily="34" charset="0"/>
                  <a:ea typeface="宋体" panose="02010600030101010101" pitchFamily="2" charset="-122"/>
                </a:rPr>
                <a:t>F</a:t>
              </a:r>
              <a:endParaRPr lang="en-US" altLang="zh-CN" sz="28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2133" name="组合 2132"/>
            <p:cNvGrpSpPr/>
            <p:nvPr/>
          </p:nvGrpSpPr>
          <p:grpSpPr>
            <a:xfrm>
              <a:off x="0" y="0"/>
              <a:ext cx="6072230" cy="3858446"/>
              <a:chOff x="0" y="0"/>
              <a:chExt cx="6072230" cy="3858446"/>
            </a:xfrm>
          </p:grpSpPr>
          <p:sp>
            <p:nvSpPr>
              <p:cNvPr id="2134" name="椭圆 8"/>
              <p:cNvSpPr/>
              <p:nvPr/>
            </p:nvSpPr>
            <p:spPr>
              <a:xfrm>
                <a:off x="2857520" y="0"/>
                <a:ext cx="357190" cy="2643751"/>
              </a:xfrm>
              <a:prstGeom prst="ellipse">
                <a:avLst/>
              </a:prstGeom>
              <a:solidFill>
                <a:srgbClr val="C6D9F1"/>
              </a:solidFill>
              <a:ln w="25400" cap="flat" cmpd="sng">
                <a:solidFill>
                  <a:srgbClr val="385D8A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 anchorCtr="0"/>
              <a:p>
                <a:pPr algn="ctr"/>
                <a:endParaRPr lang="zh-CN" altLang="en-US" sz="3800">
                  <a:solidFill>
                    <a:srgbClr val="FFFFFF"/>
                  </a:solidFill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cxnSp>
            <p:nvCxnSpPr>
              <p:cNvPr id="2135" name="直接连接符 11"/>
              <p:cNvCxnSpPr/>
              <p:nvPr/>
            </p:nvCxnSpPr>
            <p:spPr>
              <a:xfrm>
                <a:off x="0" y="1286149"/>
                <a:ext cx="6072230" cy="1588"/>
              </a:xfrm>
              <a:prstGeom prst="line">
                <a:avLst/>
              </a:prstGeom>
              <a:ln w="9525" cap="flat" cmpd="sng">
                <a:solidFill>
                  <a:srgbClr val="4A7EBB"/>
                </a:solidFill>
                <a:prstDash val="sys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6" name="直接连接符 16"/>
              <p:cNvCxnSpPr/>
              <p:nvPr/>
            </p:nvCxnSpPr>
            <p:spPr>
              <a:xfrm rot="5400000">
                <a:off x="1902615" y="1213900"/>
                <a:ext cx="142905" cy="1587"/>
              </a:xfrm>
              <a:prstGeom prst="line">
                <a:avLst/>
              </a:prstGeom>
              <a:ln w="31750" cap="flat" cmpd="sng">
                <a:solidFill>
                  <a:srgbClr val="4A7EB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7" name="直接连接符 18"/>
              <p:cNvCxnSpPr/>
              <p:nvPr/>
            </p:nvCxnSpPr>
            <p:spPr>
              <a:xfrm rot="5400000">
                <a:off x="4055280" y="1213900"/>
                <a:ext cx="142905" cy="1587"/>
              </a:xfrm>
              <a:prstGeom prst="line">
                <a:avLst/>
              </a:prstGeom>
              <a:ln w="31750" cap="flat" cmpd="sng">
                <a:solidFill>
                  <a:srgbClr val="4A7EB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8" name="直接连接符 20"/>
              <p:cNvCxnSpPr/>
              <p:nvPr/>
            </p:nvCxnSpPr>
            <p:spPr>
              <a:xfrm rot="5400000">
                <a:off x="799295" y="1212312"/>
                <a:ext cx="142905" cy="1588"/>
              </a:xfrm>
              <a:prstGeom prst="line">
                <a:avLst/>
              </a:prstGeom>
              <a:ln w="31750" cap="flat" cmpd="sng">
                <a:solidFill>
                  <a:srgbClr val="4A7EB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9" name="直接连接符 21"/>
              <p:cNvCxnSpPr/>
              <p:nvPr/>
            </p:nvCxnSpPr>
            <p:spPr>
              <a:xfrm rot="5400000">
                <a:off x="5117325" y="1205961"/>
                <a:ext cx="142905" cy="1588"/>
              </a:xfrm>
              <a:prstGeom prst="line">
                <a:avLst/>
              </a:prstGeom>
              <a:ln w="31750" cap="flat" cmpd="sng">
                <a:solidFill>
                  <a:srgbClr val="4A7EB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140" name="TextBox 44"/>
              <p:cNvSpPr/>
              <p:nvPr/>
            </p:nvSpPr>
            <p:spPr>
              <a:xfrm>
                <a:off x="1759414" y="1300646"/>
                <a:ext cx="357547" cy="52208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r>
                  <a:rPr lang="en-US" altLang="zh-CN" sz="2800">
                    <a:latin typeface="Arial" panose="020B0604020202020204" pitchFamily="34" charset="0"/>
                    <a:ea typeface="宋体" panose="02010600030101010101" pitchFamily="2" charset="-122"/>
                  </a:rPr>
                  <a:t>F</a:t>
                </a:r>
                <a:endParaRPr lang="en-US" altLang="zh-CN" sz="28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cxnSp>
            <p:nvCxnSpPr>
              <p:cNvPr id="2141" name="直接连接符 47"/>
              <p:cNvCxnSpPr/>
              <p:nvPr/>
            </p:nvCxnSpPr>
            <p:spPr>
              <a:xfrm rot="5400000">
                <a:off x="991996" y="2893041"/>
                <a:ext cx="1929222" cy="1588"/>
              </a:xfrm>
              <a:prstGeom prst="line">
                <a:avLst/>
              </a:prstGeom>
              <a:ln w="9525" cap="flat" cmpd="sng">
                <a:solidFill>
                  <a:srgbClr val="4A7EB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2" name="直接连接符 48"/>
              <p:cNvCxnSpPr/>
              <p:nvPr/>
            </p:nvCxnSpPr>
            <p:spPr>
              <a:xfrm rot="5400000">
                <a:off x="2069120" y="2892245"/>
                <a:ext cx="1927635" cy="1588"/>
              </a:xfrm>
              <a:prstGeom prst="line">
                <a:avLst/>
              </a:prstGeom>
              <a:ln w="9525" cap="flat" cmpd="sng">
                <a:solidFill>
                  <a:srgbClr val="4A7EB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3" name="直接箭头连接符 50"/>
              <p:cNvCxnSpPr/>
              <p:nvPr/>
            </p:nvCxnSpPr>
            <p:spPr>
              <a:xfrm>
                <a:off x="2682894" y="3086757"/>
                <a:ext cx="357190" cy="1588"/>
              </a:xfrm>
              <a:prstGeom prst="line">
                <a:avLst/>
              </a:prstGeom>
              <a:ln w="9525" cap="flat" cmpd="sng">
                <a:solidFill>
                  <a:srgbClr val="4A7EBB"/>
                </a:solidFill>
                <a:prstDash val="solid"/>
                <a:round/>
                <a:headEnd type="none" w="med" len="med"/>
                <a:tailEnd type="arrow" w="med" len="med"/>
              </a:ln>
            </p:spPr>
          </p:cxnSp>
          <p:cxnSp>
            <p:nvCxnSpPr>
              <p:cNvPr id="2144" name="直接箭头连接符 51"/>
              <p:cNvCxnSpPr/>
              <p:nvPr/>
            </p:nvCxnSpPr>
            <p:spPr>
              <a:xfrm rot="10800000">
                <a:off x="1957402" y="3089932"/>
                <a:ext cx="334964" cy="9527"/>
              </a:xfrm>
              <a:prstGeom prst="line">
                <a:avLst/>
              </a:prstGeom>
              <a:ln w="9525" cap="flat" cmpd="sng">
                <a:solidFill>
                  <a:srgbClr val="4A7EBB"/>
                </a:solidFill>
                <a:prstDash val="solid"/>
                <a:round/>
                <a:headEnd type="none" w="med" len="med"/>
                <a:tailEnd type="arrow" w="med" len="med"/>
              </a:ln>
            </p:spPr>
          </p:cxnSp>
          <p:sp>
            <p:nvSpPr>
              <p:cNvPr id="2145" name="TextBox 53"/>
              <p:cNvSpPr/>
              <p:nvPr/>
            </p:nvSpPr>
            <p:spPr>
              <a:xfrm>
                <a:off x="2334242" y="2807632"/>
                <a:ext cx="316867" cy="67578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>
                <a:spAutoFit/>
              </a:bodyPr>
              <a:p>
                <a:r>
                  <a:rPr lang="en-US" altLang="zh-CN" sz="3800">
                    <a:latin typeface="Arial" panose="020B0604020202020204" pitchFamily="34" charset="0"/>
                    <a:ea typeface="宋体" panose="02010600030101010101" pitchFamily="2" charset="-122"/>
                  </a:rPr>
                  <a:t>f</a:t>
                </a:r>
                <a:endParaRPr lang="en-US" altLang="zh-CN" sz="38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cxnSp>
        <p:nvCxnSpPr>
          <p:cNvPr id="2153" name="直接连接符 14"/>
          <p:cNvCxnSpPr/>
          <p:nvPr/>
        </p:nvCxnSpPr>
        <p:spPr>
          <a:xfrm rot="5400000" flipH="1" flipV="1">
            <a:off x="4122738" y="3013075"/>
            <a:ext cx="1587" cy="1588"/>
          </a:xfrm>
          <a:prstGeom prst="line">
            <a:avLst/>
          </a:prstGeom>
          <a:ln w="19050" cap="flat" cmpd="sng">
            <a:solidFill>
              <a:srgbClr val="4A7EB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54" name="椭圆 19"/>
          <p:cNvSpPr/>
          <p:nvPr/>
        </p:nvSpPr>
        <p:spPr>
          <a:xfrm>
            <a:off x="6051550" y="2974975"/>
            <a:ext cx="71438" cy="71438"/>
          </a:xfrm>
          <a:prstGeom prst="ellipse">
            <a:avLst/>
          </a:prstGeom>
          <a:solidFill>
            <a:srgbClr val="CFDEF3"/>
          </a:solidFill>
          <a:ln w="25400" cap="flat" cmpd="sng">
            <a:solidFill>
              <a:srgbClr val="385D8A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anchorCtr="0"/>
          <a:p>
            <a:pPr algn="ctr"/>
            <a:endParaRPr lang="zh-CN" altLang="en-US" sz="380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cxnSp>
        <p:nvCxnSpPr>
          <p:cNvPr id="2155" name="直接箭头连接符 25"/>
          <p:cNvCxnSpPr/>
          <p:nvPr/>
        </p:nvCxnSpPr>
        <p:spPr>
          <a:xfrm rot="5400000" flipH="1" flipV="1">
            <a:off x="2952750" y="2597150"/>
            <a:ext cx="857250" cy="3175"/>
          </a:xfrm>
          <a:prstGeom prst="line">
            <a:avLst/>
          </a:prstGeom>
          <a:ln w="31750" cap="flat" cmpd="sng">
            <a:solidFill>
              <a:srgbClr val="4A7EBB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156" name="直接箭头连接符 27"/>
          <p:cNvCxnSpPr/>
          <p:nvPr/>
        </p:nvCxnSpPr>
        <p:spPr>
          <a:xfrm flipV="1">
            <a:off x="3381375" y="2157413"/>
            <a:ext cx="2757488" cy="1270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157" name="直接箭头连接符 29"/>
          <p:cNvCxnSpPr/>
          <p:nvPr/>
        </p:nvCxnSpPr>
        <p:spPr>
          <a:xfrm>
            <a:off x="6096000" y="2170113"/>
            <a:ext cx="2928938" cy="2357437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158" name="直接箭头连接符 34"/>
          <p:cNvCxnSpPr/>
          <p:nvPr/>
        </p:nvCxnSpPr>
        <p:spPr>
          <a:xfrm>
            <a:off x="3348038" y="2170113"/>
            <a:ext cx="5391150" cy="1643062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159" name="直接箭头连接符 39"/>
          <p:cNvCxnSpPr/>
          <p:nvPr/>
        </p:nvCxnSpPr>
        <p:spPr>
          <a:xfrm rot="5400000">
            <a:off x="7527925" y="3276600"/>
            <a:ext cx="500063" cy="1588"/>
          </a:xfrm>
          <a:prstGeom prst="line">
            <a:avLst/>
          </a:prstGeom>
          <a:ln w="31750" cap="flat" cmpd="sng">
            <a:solidFill>
              <a:srgbClr val="4A7EBB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160" name="TextBox 65"/>
          <p:cNvSpPr/>
          <p:nvPr/>
        </p:nvSpPr>
        <p:spPr>
          <a:xfrm>
            <a:off x="3024188" y="5670550"/>
            <a:ext cx="6149975" cy="67564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38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u&gt;2f  f&lt;v&lt;2f  </a:t>
            </a:r>
            <a:r>
              <a:rPr lang="zh-CN" altLang="en-US" sz="38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倒立缩小实像</a:t>
            </a:r>
            <a:r>
              <a:rPr lang="en-US" altLang="zh-CN" sz="38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 </a:t>
            </a:r>
            <a:endParaRPr lang="en-US" altLang="zh-CN" sz="38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sp>
        <p:nvSpPr>
          <p:cNvPr id="2161" name="TextBox 31"/>
          <p:cNvSpPr/>
          <p:nvPr/>
        </p:nvSpPr>
        <p:spPr>
          <a:xfrm>
            <a:off x="1282065" y="577850"/>
            <a:ext cx="926211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zh-CN" altLang="en-US" sz="400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利用三条特殊光线显示凸透镜成像原理</a:t>
            </a:r>
            <a:endParaRPr lang="zh-CN" altLang="en-US" sz="400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base">
                                        <p:cTn id="7" dur="1000" fill="hold"/>
                                        <p:tgtEl>
                                          <p:spTgt spid="2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childTnLst>
                                    <p:set>
                                      <p:cBhvr additive="base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base">
                                        <p:cTn id="11" dur="1000" fill="hold"/>
                                        <p:tgtEl>
                                          <p:spTgt spid="2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childTnLst>
                                    <p:set>
                                      <p:cBhvr additive="base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base">
                                        <p:cTn id="16" dur="1000" fill="hold"/>
                                        <p:tgtEl>
                                          <p:spTgt spid="2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childTnLst>
                                    <p:set>
                                      <p:cBhvr additive="base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base">
                                        <p:cTn id="21" dur="500" fill="hold"/>
                                        <p:tgtEl>
                                          <p:spTgt spid="2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childTnLst>
                                    <p:set>
                                      <p:cBhvr additive="base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base">
                                        <p:cTn id="26" dur="2000" fill="hold"/>
                                        <p:tgtEl>
                                          <p:spTgt spid="2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12"/>
          </p:nvPr>
        </p:nvSpPr>
        <p:spPr/>
        <p:txBody>
          <a:bodyPr/>
          <a:p>
            <a:pPr lvl="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</a:pPr>
            <a:fld id="{9A0DB2DC-4C9A-4742-B13C-FB6460FD3503}" type="slidenum">
              <a:rPr lang="zh-CN" altLang="en-US"/>
            </a:fld>
            <a:endParaRPr lang="zh-CN" altLang="en-US" sz="1400" u="none">
              <a:solidFill>
                <a:schemeClr val="tx1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grpSp>
        <p:nvGrpSpPr>
          <p:cNvPr id="2165" name="组合 2164"/>
          <p:cNvGrpSpPr/>
          <p:nvPr/>
        </p:nvGrpSpPr>
        <p:grpSpPr>
          <a:xfrm>
            <a:off x="3077845" y="1497965"/>
            <a:ext cx="6072188" cy="3857625"/>
            <a:chOff x="0" y="0"/>
            <a:chExt cx="6072230" cy="3858446"/>
          </a:xfrm>
        </p:grpSpPr>
        <p:grpSp>
          <p:nvGrpSpPr>
            <p:cNvPr id="2166" name="组合 2165"/>
            <p:cNvGrpSpPr/>
            <p:nvPr/>
          </p:nvGrpSpPr>
          <p:grpSpPr>
            <a:xfrm>
              <a:off x="0" y="0"/>
              <a:ext cx="6072230" cy="3858446"/>
              <a:chOff x="0" y="0"/>
              <a:chExt cx="6072230" cy="3858446"/>
            </a:xfrm>
          </p:grpSpPr>
          <p:sp>
            <p:nvSpPr>
              <p:cNvPr id="2167" name="TextBox 35"/>
              <p:cNvSpPr/>
              <p:nvPr/>
            </p:nvSpPr>
            <p:spPr>
              <a:xfrm>
                <a:off x="3935212" y="684240"/>
                <a:ext cx="357547" cy="52208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r>
                  <a:rPr lang="en-US" altLang="zh-CN" sz="2800">
                    <a:latin typeface="Arial" panose="020B0604020202020204" pitchFamily="34" charset="0"/>
                    <a:ea typeface="宋体" panose="02010600030101010101" pitchFamily="2" charset="-122"/>
                  </a:rPr>
                  <a:t>F</a:t>
                </a:r>
                <a:endParaRPr lang="en-US" altLang="zh-CN" sz="28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2168" name="组合 2167"/>
              <p:cNvGrpSpPr/>
              <p:nvPr/>
            </p:nvGrpSpPr>
            <p:grpSpPr>
              <a:xfrm>
                <a:off x="0" y="0"/>
                <a:ext cx="6072230" cy="3858446"/>
                <a:chOff x="0" y="0"/>
                <a:chExt cx="6072230" cy="3858446"/>
              </a:xfrm>
            </p:grpSpPr>
            <p:sp>
              <p:nvSpPr>
                <p:cNvPr id="2169" name="椭圆 37"/>
                <p:cNvSpPr/>
                <p:nvPr/>
              </p:nvSpPr>
              <p:spPr>
                <a:xfrm>
                  <a:off x="2857520" y="0"/>
                  <a:ext cx="357190" cy="2643751"/>
                </a:xfrm>
                <a:prstGeom prst="ellipse">
                  <a:avLst/>
                </a:prstGeom>
                <a:solidFill>
                  <a:srgbClr val="C6D9F1"/>
                </a:solidFill>
                <a:ln w="25400" cap="flat" cmpd="sng">
                  <a:solidFill>
                    <a:srgbClr val="385D8A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ctr" anchorCtr="0"/>
                <a:p>
                  <a:pPr algn="ctr"/>
                  <a:endParaRPr lang="zh-CN" altLang="en-US" sz="3800">
                    <a:solidFill>
                      <a:srgbClr val="FFFFFF"/>
                    </a:solidFill>
                    <a:latin typeface="Calibri" panose="020F0502020204030204" charset="0"/>
                    <a:ea typeface="宋体" panose="02010600030101010101" pitchFamily="2" charset="-122"/>
                  </a:endParaRPr>
                </a:p>
              </p:txBody>
            </p:sp>
            <p:cxnSp>
              <p:nvCxnSpPr>
                <p:cNvPr id="2170" name="直接连接符 38"/>
                <p:cNvCxnSpPr/>
                <p:nvPr/>
              </p:nvCxnSpPr>
              <p:spPr>
                <a:xfrm>
                  <a:off x="0" y="1286149"/>
                  <a:ext cx="6072230" cy="1588"/>
                </a:xfrm>
                <a:prstGeom prst="line">
                  <a:avLst/>
                </a:prstGeom>
                <a:ln w="9525" cap="flat" cmpd="sng">
                  <a:solidFill>
                    <a:srgbClr val="4A7EBB"/>
                  </a:solidFill>
                  <a:prstDash val="sysDash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71" name="直接连接符 39"/>
                <p:cNvCxnSpPr/>
                <p:nvPr/>
              </p:nvCxnSpPr>
              <p:spPr>
                <a:xfrm rot="5400000">
                  <a:off x="1902615" y="1213900"/>
                  <a:ext cx="142905" cy="1587"/>
                </a:xfrm>
                <a:prstGeom prst="line">
                  <a:avLst/>
                </a:prstGeom>
                <a:ln w="31750" cap="flat" cmpd="sng">
                  <a:solidFill>
                    <a:srgbClr val="4A7EBB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72" name="直接连接符 40"/>
                <p:cNvCxnSpPr/>
                <p:nvPr/>
              </p:nvCxnSpPr>
              <p:spPr>
                <a:xfrm rot="5400000">
                  <a:off x="4055280" y="1213900"/>
                  <a:ext cx="142905" cy="1587"/>
                </a:xfrm>
                <a:prstGeom prst="line">
                  <a:avLst/>
                </a:prstGeom>
                <a:ln w="31750" cap="flat" cmpd="sng">
                  <a:solidFill>
                    <a:srgbClr val="4A7EBB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73" name="直接连接符 41"/>
                <p:cNvCxnSpPr/>
                <p:nvPr/>
              </p:nvCxnSpPr>
              <p:spPr>
                <a:xfrm rot="5400000">
                  <a:off x="799295" y="1212312"/>
                  <a:ext cx="142905" cy="1588"/>
                </a:xfrm>
                <a:prstGeom prst="line">
                  <a:avLst/>
                </a:prstGeom>
                <a:ln w="31750" cap="flat" cmpd="sng">
                  <a:solidFill>
                    <a:srgbClr val="4A7EBB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74" name="直接连接符 42"/>
                <p:cNvCxnSpPr/>
                <p:nvPr/>
              </p:nvCxnSpPr>
              <p:spPr>
                <a:xfrm rot="5400000">
                  <a:off x="5117325" y="1205961"/>
                  <a:ext cx="142905" cy="1588"/>
                </a:xfrm>
                <a:prstGeom prst="line">
                  <a:avLst/>
                </a:prstGeom>
                <a:ln w="31750" cap="flat" cmpd="sng">
                  <a:solidFill>
                    <a:srgbClr val="4A7EBB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2175" name="TextBox 43"/>
                <p:cNvSpPr/>
                <p:nvPr/>
              </p:nvSpPr>
              <p:spPr>
                <a:xfrm>
                  <a:off x="1759414" y="1300646"/>
                  <a:ext cx="357547" cy="52208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p>
                  <a:r>
                    <a:rPr lang="en-US" altLang="zh-CN" sz="2800">
                      <a:latin typeface="Arial" panose="020B0604020202020204" pitchFamily="34" charset="0"/>
                      <a:ea typeface="宋体" panose="02010600030101010101" pitchFamily="2" charset="-122"/>
                    </a:rPr>
                    <a:t>F</a:t>
                  </a:r>
                  <a:endParaRPr lang="en-US" altLang="zh-CN" sz="2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cxnSp>
              <p:nvCxnSpPr>
                <p:cNvPr id="2176" name="直接连接符 44"/>
                <p:cNvCxnSpPr/>
                <p:nvPr/>
              </p:nvCxnSpPr>
              <p:spPr>
                <a:xfrm rot="5400000">
                  <a:off x="991996" y="2893041"/>
                  <a:ext cx="1929222" cy="1588"/>
                </a:xfrm>
                <a:prstGeom prst="line">
                  <a:avLst/>
                </a:prstGeom>
                <a:ln w="9525" cap="flat" cmpd="sng">
                  <a:solidFill>
                    <a:srgbClr val="4A7EBB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77" name="直接连接符 45"/>
                <p:cNvCxnSpPr/>
                <p:nvPr/>
              </p:nvCxnSpPr>
              <p:spPr>
                <a:xfrm rot="5400000">
                  <a:off x="2069120" y="2892245"/>
                  <a:ext cx="1927635" cy="1588"/>
                </a:xfrm>
                <a:prstGeom prst="line">
                  <a:avLst/>
                </a:prstGeom>
                <a:ln w="9525" cap="flat" cmpd="sng">
                  <a:solidFill>
                    <a:srgbClr val="4A7EBB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78" name="直接箭头连接符 46"/>
                <p:cNvCxnSpPr/>
                <p:nvPr/>
              </p:nvCxnSpPr>
              <p:spPr>
                <a:xfrm>
                  <a:off x="2682894" y="3086757"/>
                  <a:ext cx="357190" cy="1588"/>
                </a:xfrm>
                <a:prstGeom prst="line">
                  <a:avLst/>
                </a:prstGeom>
                <a:ln w="9525" cap="flat" cmpd="sng">
                  <a:solidFill>
                    <a:srgbClr val="4A7EBB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</p:cxnSp>
            <p:cxnSp>
              <p:nvCxnSpPr>
                <p:cNvPr id="2179" name="直接箭头连接符 47"/>
                <p:cNvCxnSpPr/>
                <p:nvPr/>
              </p:nvCxnSpPr>
              <p:spPr>
                <a:xfrm rot="10800000">
                  <a:off x="1957402" y="3089932"/>
                  <a:ext cx="334964" cy="9527"/>
                </a:xfrm>
                <a:prstGeom prst="line">
                  <a:avLst/>
                </a:prstGeom>
                <a:ln w="9525" cap="flat" cmpd="sng">
                  <a:solidFill>
                    <a:srgbClr val="4A7EBB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</p:cxnSp>
            <p:sp>
              <p:nvSpPr>
                <p:cNvPr id="2180" name="TextBox 48"/>
                <p:cNvSpPr/>
                <p:nvPr/>
              </p:nvSpPr>
              <p:spPr>
                <a:xfrm>
                  <a:off x="2334242" y="2807632"/>
                  <a:ext cx="316867" cy="6757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 anchorCtr="0">
                  <a:spAutoFit/>
                </a:bodyPr>
                <a:p>
                  <a:r>
                    <a:rPr lang="en-US" altLang="zh-CN" sz="3800">
                      <a:latin typeface="Arial" panose="020B0604020202020204" pitchFamily="34" charset="0"/>
                      <a:ea typeface="宋体" panose="02010600030101010101" pitchFamily="2" charset="-122"/>
                    </a:rPr>
                    <a:t>f</a:t>
                  </a:r>
                  <a:endParaRPr lang="en-US" altLang="zh-CN" sz="3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2181" name="椭圆 49"/>
            <p:cNvSpPr/>
            <p:nvPr/>
          </p:nvSpPr>
          <p:spPr>
            <a:xfrm>
              <a:off x="3009921" y="1244865"/>
              <a:ext cx="71438" cy="71453"/>
            </a:xfrm>
            <a:prstGeom prst="ellipse">
              <a:avLst/>
            </a:prstGeom>
            <a:solidFill>
              <a:srgbClr val="CFDEF3"/>
            </a:solidFill>
            <a:ln w="25400" cap="flat" cmpd="sng">
              <a:solidFill>
                <a:srgbClr val="385D8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 anchorCtr="0"/>
            <a:p>
              <a:pPr algn="ctr"/>
              <a:endParaRPr lang="zh-CN" altLang="en-US" sz="380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2182" name="直接箭头连接符 51"/>
          <p:cNvCxnSpPr/>
          <p:nvPr/>
        </p:nvCxnSpPr>
        <p:spPr>
          <a:xfrm rot="5400000" flipH="1" flipV="1">
            <a:off x="3517583" y="2374265"/>
            <a:ext cx="857250" cy="1588"/>
          </a:xfrm>
          <a:prstGeom prst="line">
            <a:avLst/>
          </a:prstGeom>
          <a:ln w="31750" cap="flat" cmpd="sng">
            <a:solidFill>
              <a:srgbClr val="4A7EBB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183" name="直接箭头连接符 52"/>
          <p:cNvCxnSpPr/>
          <p:nvPr/>
        </p:nvCxnSpPr>
        <p:spPr>
          <a:xfrm flipV="1">
            <a:off x="3923983" y="1940878"/>
            <a:ext cx="2214562" cy="1270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184" name="直接箭头连接符 53"/>
          <p:cNvCxnSpPr/>
          <p:nvPr/>
        </p:nvCxnSpPr>
        <p:spPr>
          <a:xfrm>
            <a:off x="6067108" y="1925003"/>
            <a:ext cx="3198812" cy="2373312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185" name="直接箭头连接符 54"/>
          <p:cNvCxnSpPr/>
          <p:nvPr/>
        </p:nvCxnSpPr>
        <p:spPr>
          <a:xfrm>
            <a:off x="3908108" y="1956753"/>
            <a:ext cx="5429250" cy="1984375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186" name="直接箭头连接符 58"/>
          <p:cNvCxnSpPr/>
          <p:nvPr/>
        </p:nvCxnSpPr>
        <p:spPr>
          <a:xfrm rot="5400000">
            <a:off x="7892733" y="3171190"/>
            <a:ext cx="747712" cy="1588"/>
          </a:xfrm>
          <a:prstGeom prst="line">
            <a:avLst/>
          </a:prstGeom>
          <a:ln w="31750" cap="flat" cmpd="sng">
            <a:solidFill>
              <a:srgbClr val="4A7EBB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187" name="TextBox 66"/>
          <p:cNvSpPr/>
          <p:nvPr/>
        </p:nvSpPr>
        <p:spPr>
          <a:xfrm>
            <a:off x="3050858" y="5441315"/>
            <a:ext cx="6149975" cy="67564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38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u=2f  v=2f  </a:t>
            </a:r>
            <a:r>
              <a:rPr lang="zh-CN" altLang="en-US" sz="38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倒立等大实像</a:t>
            </a:r>
            <a:r>
              <a:rPr lang="en-US" altLang="zh-CN" sz="38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 </a:t>
            </a:r>
            <a:endParaRPr lang="en-US" altLang="zh-CN" sz="38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sp>
        <p:nvSpPr>
          <p:cNvPr id="2161" name="TextBox 31"/>
          <p:cNvSpPr/>
          <p:nvPr>
            <p:custDataLst>
              <p:tags r:id="rId1"/>
            </p:custDataLst>
          </p:nvPr>
        </p:nvSpPr>
        <p:spPr>
          <a:xfrm>
            <a:off x="1282065" y="577850"/>
            <a:ext cx="926211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zh-CN" altLang="en-US" sz="400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利用三条特殊光线显示凸透镜成像原理</a:t>
            </a:r>
            <a:endParaRPr lang="zh-CN" altLang="en-US" sz="400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childTnLst>
                                    <p:set>
                                      <p:cBhvr additive="base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base">
                                        <p:cTn id="13" dur="1000" fill="hold"/>
                                        <p:tgtEl>
                                          <p:spTgt spid="2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childTnLst>
                                    <p:set>
                                      <p:cBhvr additive="base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base">
                                        <p:cTn id="17" dur="1000" fill="hold"/>
                                        <p:tgtEl>
                                          <p:spTgt spid="2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childTnLst>
                                    <p:set>
                                      <p:cBhvr additive="base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base">
                                        <p:cTn id="22" dur="1000" fill="hold"/>
                                        <p:tgtEl>
                                          <p:spTgt spid="2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childTnLst>
                                    <p:set>
                                      <p:cBhvr additive="base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base">
                                        <p:cTn id="27" dur="500" fill="hold"/>
                                        <p:tgtEl>
                                          <p:spTgt spid="2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childTnLst>
                                    <p:set>
                                      <p:cBhvr additive="base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base">
                                        <p:cTn id="32" dur="2000" fill="hold"/>
                                        <p:tgtEl>
                                          <p:spTgt spid="2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12"/>
          </p:nvPr>
        </p:nvSpPr>
        <p:spPr/>
        <p:txBody>
          <a:bodyPr/>
          <a:p>
            <a:pPr lvl="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</a:pPr>
            <a:fld id="{9A0DB2DC-4C9A-4742-B13C-FB6460FD3503}" type="slidenum">
              <a:rPr lang="zh-CN" altLang="en-US"/>
            </a:fld>
            <a:endParaRPr lang="zh-CN" altLang="en-US" sz="1400" u="none">
              <a:solidFill>
                <a:schemeClr val="tx1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grpSp>
        <p:nvGrpSpPr>
          <p:cNvPr id="2191" name="组合 2190"/>
          <p:cNvGrpSpPr/>
          <p:nvPr/>
        </p:nvGrpSpPr>
        <p:grpSpPr>
          <a:xfrm>
            <a:off x="3101975" y="1788795"/>
            <a:ext cx="6072188" cy="3857625"/>
            <a:chOff x="0" y="0"/>
            <a:chExt cx="6072230" cy="3858446"/>
          </a:xfrm>
        </p:grpSpPr>
        <p:grpSp>
          <p:nvGrpSpPr>
            <p:cNvPr id="2192" name="组合 2191"/>
            <p:cNvGrpSpPr/>
            <p:nvPr/>
          </p:nvGrpSpPr>
          <p:grpSpPr>
            <a:xfrm>
              <a:off x="0" y="0"/>
              <a:ext cx="6072230" cy="3858446"/>
              <a:chOff x="0" y="0"/>
              <a:chExt cx="6072230" cy="3858446"/>
            </a:xfrm>
          </p:grpSpPr>
          <p:sp>
            <p:nvSpPr>
              <p:cNvPr id="2193" name="TextBox 35"/>
              <p:cNvSpPr/>
              <p:nvPr/>
            </p:nvSpPr>
            <p:spPr>
              <a:xfrm>
                <a:off x="3935212" y="684240"/>
                <a:ext cx="357547" cy="52208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r>
                  <a:rPr lang="en-US" altLang="zh-CN" sz="2800">
                    <a:latin typeface="Arial" panose="020B0604020202020204" pitchFamily="34" charset="0"/>
                    <a:ea typeface="宋体" panose="02010600030101010101" pitchFamily="2" charset="-122"/>
                  </a:rPr>
                  <a:t>F</a:t>
                </a:r>
                <a:endParaRPr lang="en-US" altLang="zh-CN" sz="28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2194" name="组合 2193"/>
              <p:cNvGrpSpPr/>
              <p:nvPr/>
            </p:nvGrpSpPr>
            <p:grpSpPr>
              <a:xfrm>
                <a:off x="0" y="0"/>
                <a:ext cx="6072230" cy="3858446"/>
                <a:chOff x="0" y="0"/>
                <a:chExt cx="6072230" cy="3858446"/>
              </a:xfrm>
            </p:grpSpPr>
            <p:sp>
              <p:nvSpPr>
                <p:cNvPr id="2195" name="椭圆 37"/>
                <p:cNvSpPr/>
                <p:nvPr/>
              </p:nvSpPr>
              <p:spPr>
                <a:xfrm>
                  <a:off x="2857520" y="0"/>
                  <a:ext cx="357190" cy="2643751"/>
                </a:xfrm>
                <a:prstGeom prst="ellipse">
                  <a:avLst/>
                </a:prstGeom>
                <a:solidFill>
                  <a:srgbClr val="C6D9F1"/>
                </a:solidFill>
                <a:ln w="25400" cap="flat" cmpd="sng">
                  <a:solidFill>
                    <a:srgbClr val="385D8A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ctr" anchorCtr="0"/>
                <a:p>
                  <a:pPr algn="ctr"/>
                  <a:endParaRPr lang="zh-CN" altLang="en-US" sz="3800">
                    <a:solidFill>
                      <a:srgbClr val="FFFFFF"/>
                    </a:solidFill>
                    <a:latin typeface="Calibri" panose="020F0502020204030204" charset="0"/>
                    <a:ea typeface="宋体" panose="02010600030101010101" pitchFamily="2" charset="-122"/>
                  </a:endParaRPr>
                </a:p>
              </p:txBody>
            </p:sp>
            <p:cxnSp>
              <p:nvCxnSpPr>
                <p:cNvPr id="2196" name="直接连接符 38"/>
                <p:cNvCxnSpPr/>
                <p:nvPr/>
              </p:nvCxnSpPr>
              <p:spPr>
                <a:xfrm>
                  <a:off x="0" y="1286149"/>
                  <a:ext cx="6072230" cy="1588"/>
                </a:xfrm>
                <a:prstGeom prst="line">
                  <a:avLst/>
                </a:prstGeom>
                <a:ln w="9525" cap="flat" cmpd="sng">
                  <a:solidFill>
                    <a:srgbClr val="4A7EBB"/>
                  </a:solidFill>
                  <a:prstDash val="sysDash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97" name="直接连接符 39"/>
                <p:cNvCxnSpPr/>
                <p:nvPr/>
              </p:nvCxnSpPr>
              <p:spPr>
                <a:xfrm rot="5400000">
                  <a:off x="1902615" y="1213900"/>
                  <a:ext cx="142905" cy="1587"/>
                </a:xfrm>
                <a:prstGeom prst="line">
                  <a:avLst/>
                </a:prstGeom>
                <a:ln w="31750" cap="flat" cmpd="sng">
                  <a:solidFill>
                    <a:srgbClr val="4A7EBB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98" name="直接连接符 40"/>
                <p:cNvCxnSpPr/>
                <p:nvPr/>
              </p:nvCxnSpPr>
              <p:spPr>
                <a:xfrm rot="5400000">
                  <a:off x="4055280" y="1213900"/>
                  <a:ext cx="142905" cy="1587"/>
                </a:xfrm>
                <a:prstGeom prst="line">
                  <a:avLst/>
                </a:prstGeom>
                <a:ln w="31750" cap="flat" cmpd="sng">
                  <a:solidFill>
                    <a:srgbClr val="4A7EBB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99" name="直接连接符 41"/>
                <p:cNvCxnSpPr/>
                <p:nvPr/>
              </p:nvCxnSpPr>
              <p:spPr>
                <a:xfrm rot="5400000">
                  <a:off x="799295" y="1212312"/>
                  <a:ext cx="142905" cy="1588"/>
                </a:xfrm>
                <a:prstGeom prst="line">
                  <a:avLst/>
                </a:prstGeom>
                <a:ln w="31750" cap="flat" cmpd="sng">
                  <a:solidFill>
                    <a:srgbClr val="4A7EBB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00" name="直接连接符 42"/>
                <p:cNvCxnSpPr/>
                <p:nvPr/>
              </p:nvCxnSpPr>
              <p:spPr>
                <a:xfrm rot="5400000">
                  <a:off x="5117325" y="1205961"/>
                  <a:ext cx="142905" cy="1588"/>
                </a:xfrm>
                <a:prstGeom prst="line">
                  <a:avLst/>
                </a:prstGeom>
                <a:ln w="31750" cap="flat" cmpd="sng">
                  <a:solidFill>
                    <a:srgbClr val="4A7EBB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2201" name="TextBox 43"/>
                <p:cNvSpPr/>
                <p:nvPr/>
              </p:nvSpPr>
              <p:spPr>
                <a:xfrm>
                  <a:off x="1759414" y="1300646"/>
                  <a:ext cx="357547" cy="52208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p>
                  <a:r>
                    <a:rPr lang="en-US" altLang="zh-CN" sz="2800">
                      <a:latin typeface="Arial" panose="020B0604020202020204" pitchFamily="34" charset="0"/>
                      <a:ea typeface="宋体" panose="02010600030101010101" pitchFamily="2" charset="-122"/>
                    </a:rPr>
                    <a:t>F</a:t>
                  </a:r>
                  <a:endParaRPr lang="en-US" altLang="zh-CN" sz="2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cxnSp>
              <p:nvCxnSpPr>
                <p:cNvPr id="2202" name="直接连接符 44"/>
                <p:cNvCxnSpPr/>
                <p:nvPr/>
              </p:nvCxnSpPr>
              <p:spPr>
                <a:xfrm rot="5400000">
                  <a:off x="991996" y="2893041"/>
                  <a:ext cx="1929222" cy="1588"/>
                </a:xfrm>
                <a:prstGeom prst="line">
                  <a:avLst/>
                </a:prstGeom>
                <a:ln w="9525" cap="flat" cmpd="sng">
                  <a:solidFill>
                    <a:srgbClr val="4A7EBB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03" name="直接连接符 45"/>
                <p:cNvCxnSpPr/>
                <p:nvPr/>
              </p:nvCxnSpPr>
              <p:spPr>
                <a:xfrm rot="5400000">
                  <a:off x="2069120" y="2892245"/>
                  <a:ext cx="1927635" cy="1588"/>
                </a:xfrm>
                <a:prstGeom prst="line">
                  <a:avLst/>
                </a:prstGeom>
                <a:ln w="9525" cap="flat" cmpd="sng">
                  <a:solidFill>
                    <a:srgbClr val="4A7EBB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04" name="直接箭头连接符 46"/>
                <p:cNvCxnSpPr/>
                <p:nvPr/>
              </p:nvCxnSpPr>
              <p:spPr>
                <a:xfrm>
                  <a:off x="2682894" y="3086757"/>
                  <a:ext cx="357190" cy="1588"/>
                </a:xfrm>
                <a:prstGeom prst="line">
                  <a:avLst/>
                </a:prstGeom>
                <a:ln w="9525" cap="flat" cmpd="sng">
                  <a:solidFill>
                    <a:srgbClr val="4A7EBB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</p:cxnSp>
            <p:cxnSp>
              <p:nvCxnSpPr>
                <p:cNvPr id="2205" name="直接箭头连接符 47"/>
                <p:cNvCxnSpPr/>
                <p:nvPr/>
              </p:nvCxnSpPr>
              <p:spPr>
                <a:xfrm rot="10800000">
                  <a:off x="1957402" y="3089932"/>
                  <a:ext cx="334964" cy="9527"/>
                </a:xfrm>
                <a:prstGeom prst="line">
                  <a:avLst/>
                </a:prstGeom>
                <a:ln w="9525" cap="flat" cmpd="sng">
                  <a:solidFill>
                    <a:srgbClr val="4A7EBB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</p:cxnSp>
            <p:sp>
              <p:nvSpPr>
                <p:cNvPr id="2206" name="TextBox 48"/>
                <p:cNvSpPr/>
                <p:nvPr/>
              </p:nvSpPr>
              <p:spPr>
                <a:xfrm>
                  <a:off x="2334242" y="2807632"/>
                  <a:ext cx="316867" cy="6757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 anchorCtr="0">
                  <a:spAutoFit/>
                </a:bodyPr>
                <a:p>
                  <a:r>
                    <a:rPr lang="en-US" altLang="zh-CN" sz="3800">
                      <a:latin typeface="Arial" panose="020B0604020202020204" pitchFamily="34" charset="0"/>
                      <a:ea typeface="宋体" panose="02010600030101010101" pitchFamily="2" charset="-122"/>
                    </a:rPr>
                    <a:t>f</a:t>
                  </a:r>
                  <a:endParaRPr lang="en-US" altLang="zh-CN" sz="3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2207" name="椭圆 49"/>
            <p:cNvSpPr/>
            <p:nvPr/>
          </p:nvSpPr>
          <p:spPr>
            <a:xfrm>
              <a:off x="3009921" y="1244865"/>
              <a:ext cx="71438" cy="71453"/>
            </a:xfrm>
            <a:prstGeom prst="ellipse">
              <a:avLst/>
            </a:prstGeom>
            <a:solidFill>
              <a:srgbClr val="CFDEF3"/>
            </a:solidFill>
            <a:ln w="25400" cap="flat" cmpd="sng">
              <a:solidFill>
                <a:srgbClr val="385D8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 anchorCtr="0"/>
            <a:p>
              <a:pPr algn="ctr"/>
              <a:endParaRPr lang="zh-CN" altLang="en-US" sz="380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2208" name="直接箭头连接符 51"/>
          <p:cNvCxnSpPr/>
          <p:nvPr/>
        </p:nvCxnSpPr>
        <p:spPr>
          <a:xfrm rot="5400000" flipH="1" flipV="1">
            <a:off x="4217988" y="2658745"/>
            <a:ext cx="857250" cy="1588"/>
          </a:xfrm>
          <a:prstGeom prst="line">
            <a:avLst/>
          </a:prstGeom>
          <a:ln w="31750" cap="flat" cmpd="sng">
            <a:solidFill>
              <a:srgbClr val="4A7EBB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209" name="直接箭头连接符 52"/>
          <p:cNvCxnSpPr/>
          <p:nvPr/>
        </p:nvCxnSpPr>
        <p:spPr>
          <a:xfrm>
            <a:off x="4646613" y="2231708"/>
            <a:ext cx="1500187" cy="1587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210" name="直接箭头连接符 53"/>
          <p:cNvCxnSpPr/>
          <p:nvPr/>
        </p:nvCxnSpPr>
        <p:spPr>
          <a:xfrm>
            <a:off x="6091238" y="2215833"/>
            <a:ext cx="4270375" cy="330200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211" name="直接箭头连接符 54"/>
          <p:cNvCxnSpPr/>
          <p:nvPr/>
        </p:nvCxnSpPr>
        <p:spPr>
          <a:xfrm>
            <a:off x="4630738" y="2247583"/>
            <a:ext cx="5445125" cy="2841625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212" name="直接箭头连接符 58"/>
          <p:cNvCxnSpPr/>
          <p:nvPr/>
        </p:nvCxnSpPr>
        <p:spPr>
          <a:xfrm rot="5400000">
            <a:off x="8488363" y="3890645"/>
            <a:ext cx="1604962" cy="1588"/>
          </a:xfrm>
          <a:prstGeom prst="line">
            <a:avLst/>
          </a:prstGeom>
          <a:ln w="31750" cap="flat" cmpd="sng">
            <a:solidFill>
              <a:srgbClr val="4A7EBB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213" name="TextBox 30"/>
          <p:cNvSpPr/>
          <p:nvPr/>
        </p:nvSpPr>
        <p:spPr>
          <a:xfrm>
            <a:off x="3074988" y="5732145"/>
            <a:ext cx="6149975" cy="67564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38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f&lt;u&lt;2f  v&gt;2f  </a:t>
            </a:r>
            <a:r>
              <a:rPr lang="zh-CN" altLang="en-US" sz="38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倒立放大实像</a:t>
            </a:r>
            <a:r>
              <a:rPr lang="en-US" altLang="zh-CN" sz="38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 </a:t>
            </a:r>
            <a:endParaRPr lang="en-US" altLang="zh-CN" sz="38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sp>
        <p:nvSpPr>
          <p:cNvPr id="2161" name="TextBox 31"/>
          <p:cNvSpPr/>
          <p:nvPr>
            <p:custDataLst>
              <p:tags r:id="rId1"/>
            </p:custDataLst>
          </p:nvPr>
        </p:nvSpPr>
        <p:spPr>
          <a:xfrm>
            <a:off x="1282065" y="577850"/>
            <a:ext cx="926211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zh-CN" altLang="en-US" sz="400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利用三条特殊光线显示凸透镜成像原理</a:t>
            </a:r>
            <a:endParaRPr lang="zh-CN" altLang="en-US" sz="400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childTnLst>
                                    <p:set>
                                      <p:cBhvr additive="base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base">
                                        <p:cTn id="13" dur="1000" fill="hold"/>
                                        <p:tgtEl>
                                          <p:spTgt spid="2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childTnLst>
                                    <p:set>
                                      <p:cBhvr additive="base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base">
                                        <p:cTn id="17" dur="1000" fill="hold"/>
                                        <p:tgtEl>
                                          <p:spTgt spid="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childTnLst>
                                    <p:set>
                                      <p:cBhvr additive="base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base">
                                        <p:cTn id="22" dur="1000" fill="hold"/>
                                        <p:tgtEl>
                                          <p:spTgt spid="2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childTnLst>
                                    <p:set>
                                      <p:cBhvr additive="base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base">
                                        <p:cTn id="27" dur="500" fill="hold"/>
                                        <p:tgtEl>
                                          <p:spTgt spid="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childTnLst>
                                    <p:set>
                                      <p:cBhvr additive="base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base">
                                        <p:cTn id="32" dur="2000" fill="hold"/>
                                        <p:tgtEl>
                                          <p:spTgt spid="2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C:\Users\samon-ks\Desktop\微信图片_20221104234532.jpg微信图片_2022110423453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t="19375" b="37465"/>
          <a:stretch>
            <a:fillRect/>
          </a:stretch>
        </p:blipFill>
        <p:spPr>
          <a:xfrm>
            <a:off x="1925320" y="1020445"/>
            <a:ext cx="3220085" cy="3018790"/>
          </a:xfrm>
          <a:prstGeom prst="rect">
            <a:avLst/>
          </a:prstGeom>
        </p:spPr>
      </p:pic>
      <p:pic>
        <p:nvPicPr>
          <p:cNvPr id="2" name="图片 1" descr="C:\Users\asus\Desktop\微信图片_20221104103327.jpg微信图片_20221104103327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t="6987" b="30407"/>
          <a:stretch>
            <a:fillRect/>
          </a:stretch>
        </p:blipFill>
        <p:spPr>
          <a:xfrm>
            <a:off x="7668260" y="974090"/>
            <a:ext cx="3359150" cy="30651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593840" y="4438650"/>
            <a:ext cx="537845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被观察的物体距凸透镜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cs typeface="方正粗黑宋简体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较远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时，成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倒立缩小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的像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6410" y="4438650"/>
            <a:ext cx="577723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被观察的物体距凸透镜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cs typeface="方正粗黑宋简体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较近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时，成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正立放大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  <a:sym typeface="+mn-ea"/>
              </a:rPr>
              <a:t>的像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cs typeface="方正粗黑宋简体" panose="020000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12"/>
          </p:nvPr>
        </p:nvSpPr>
        <p:spPr/>
        <p:txBody>
          <a:bodyPr/>
          <a:p>
            <a:pPr lvl="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</a:pPr>
            <a:fld id="{9A0DB2DC-4C9A-4742-B13C-FB6460FD3503}" type="slidenum">
              <a:rPr lang="zh-CN" altLang="en-US"/>
            </a:fld>
            <a:endParaRPr lang="zh-CN" altLang="en-US" sz="1400" u="none">
              <a:solidFill>
                <a:schemeClr val="tx1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grpSp>
        <p:nvGrpSpPr>
          <p:cNvPr id="2217" name="组合 2216"/>
          <p:cNvGrpSpPr/>
          <p:nvPr/>
        </p:nvGrpSpPr>
        <p:grpSpPr>
          <a:xfrm>
            <a:off x="3051175" y="2030730"/>
            <a:ext cx="6072188" cy="3857625"/>
            <a:chOff x="0" y="0"/>
            <a:chExt cx="6072230" cy="3858446"/>
          </a:xfrm>
        </p:grpSpPr>
        <p:grpSp>
          <p:nvGrpSpPr>
            <p:cNvPr id="2218" name="组合 2217"/>
            <p:cNvGrpSpPr/>
            <p:nvPr/>
          </p:nvGrpSpPr>
          <p:grpSpPr>
            <a:xfrm>
              <a:off x="0" y="0"/>
              <a:ext cx="6072230" cy="3858446"/>
              <a:chOff x="0" y="0"/>
              <a:chExt cx="6072230" cy="3858446"/>
            </a:xfrm>
          </p:grpSpPr>
          <p:sp>
            <p:nvSpPr>
              <p:cNvPr id="2219" name="TextBox 35"/>
              <p:cNvSpPr/>
              <p:nvPr/>
            </p:nvSpPr>
            <p:spPr>
              <a:xfrm>
                <a:off x="3935212" y="684240"/>
                <a:ext cx="357547" cy="52208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r>
                  <a:rPr lang="en-US" altLang="zh-CN" sz="2800">
                    <a:latin typeface="Arial" panose="020B0604020202020204" pitchFamily="34" charset="0"/>
                    <a:ea typeface="宋体" panose="02010600030101010101" pitchFamily="2" charset="-122"/>
                  </a:rPr>
                  <a:t>F</a:t>
                </a:r>
                <a:endParaRPr lang="en-US" altLang="zh-CN" sz="28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2220" name="组合 2219"/>
              <p:cNvGrpSpPr/>
              <p:nvPr/>
            </p:nvGrpSpPr>
            <p:grpSpPr>
              <a:xfrm>
                <a:off x="0" y="0"/>
                <a:ext cx="6072230" cy="3858446"/>
                <a:chOff x="0" y="0"/>
                <a:chExt cx="6072230" cy="3858446"/>
              </a:xfrm>
            </p:grpSpPr>
            <p:sp>
              <p:nvSpPr>
                <p:cNvPr id="2221" name="椭圆 37"/>
                <p:cNvSpPr/>
                <p:nvPr/>
              </p:nvSpPr>
              <p:spPr>
                <a:xfrm>
                  <a:off x="2857520" y="0"/>
                  <a:ext cx="357190" cy="2643751"/>
                </a:xfrm>
                <a:prstGeom prst="ellipse">
                  <a:avLst/>
                </a:prstGeom>
                <a:solidFill>
                  <a:srgbClr val="C6D9F1"/>
                </a:solidFill>
                <a:ln w="25400" cap="flat" cmpd="sng">
                  <a:solidFill>
                    <a:srgbClr val="385D8A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ctr" anchorCtr="0"/>
                <a:p>
                  <a:pPr algn="ctr"/>
                  <a:endParaRPr lang="zh-CN" altLang="en-US" sz="3800">
                    <a:solidFill>
                      <a:srgbClr val="FFFFFF"/>
                    </a:solidFill>
                    <a:latin typeface="Calibri" panose="020F0502020204030204" charset="0"/>
                    <a:ea typeface="宋体" panose="02010600030101010101" pitchFamily="2" charset="-122"/>
                  </a:endParaRPr>
                </a:p>
              </p:txBody>
            </p:sp>
            <p:cxnSp>
              <p:nvCxnSpPr>
                <p:cNvPr id="2222" name="直接连接符 38"/>
                <p:cNvCxnSpPr/>
                <p:nvPr/>
              </p:nvCxnSpPr>
              <p:spPr>
                <a:xfrm>
                  <a:off x="0" y="1286149"/>
                  <a:ext cx="6072230" cy="1588"/>
                </a:xfrm>
                <a:prstGeom prst="line">
                  <a:avLst/>
                </a:prstGeom>
                <a:ln w="9525" cap="flat" cmpd="sng">
                  <a:solidFill>
                    <a:srgbClr val="4A7EBB"/>
                  </a:solidFill>
                  <a:prstDash val="sysDash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23" name="直接连接符 39"/>
                <p:cNvCxnSpPr/>
                <p:nvPr/>
              </p:nvCxnSpPr>
              <p:spPr>
                <a:xfrm rot="5400000">
                  <a:off x="1902615" y="1213900"/>
                  <a:ext cx="142905" cy="1587"/>
                </a:xfrm>
                <a:prstGeom prst="line">
                  <a:avLst/>
                </a:prstGeom>
                <a:ln w="31750" cap="flat" cmpd="sng">
                  <a:solidFill>
                    <a:srgbClr val="4A7EBB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24" name="直接连接符 40"/>
                <p:cNvCxnSpPr/>
                <p:nvPr/>
              </p:nvCxnSpPr>
              <p:spPr>
                <a:xfrm rot="5400000">
                  <a:off x="4055280" y="1213900"/>
                  <a:ext cx="142905" cy="1587"/>
                </a:xfrm>
                <a:prstGeom prst="line">
                  <a:avLst/>
                </a:prstGeom>
                <a:ln w="31750" cap="flat" cmpd="sng">
                  <a:solidFill>
                    <a:srgbClr val="4A7EBB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25" name="直接连接符 41"/>
                <p:cNvCxnSpPr/>
                <p:nvPr/>
              </p:nvCxnSpPr>
              <p:spPr>
                <a:xfrm rot="5400000">
                  <a:off x="799295" y="1212312"/>
                  <a:ext cx="142905" cy="1588"/>
                </a:xfrm>
                <a:prstGeom prst="line">
                  <a:avLst/>
                </a:prstGeom>
                <a:ln w="31750" cap="flat" cmpd="sng">
                  <a:solidFill>
                    <a:srgbClr val="4A7EBB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26" name="直接连接符 42"/>
                <p:cNvCxnSpPr/>
                <p:nvPr/>
              </p:nvCxnSpPr>
              <p:spPr>
                <a:xfrm rot="5400000">
                  <a:off x="5117325" y="1205961"/>
                  <a:ext cx="142905" cy="1588"/>
                </a:xfrm>
                <a:prstGeom prst="line">
                  <a:avLst/>
                </a:prstGeom>
                <a:ln w="31750" cap="flat" cmpd="sng">
                  <a:solidFill>
                    <a:srgbClr val="4A7EBB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2227" name="TextBox 43"/>
                <p:cNvSpPr/>
                <p:nvPr/>
              </p:nvSpPr>
              <p:spPr>
                <a:xfrm>
                  <a:off x="1759414" y="1300646"/>
                  <a:ext cx="357547" cy="52208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p>
                  <a:r>
                    <a:rPr lang="en-US" altLang="zh-CN" sz="2800">
                      <a:latin typeface="Arial" panose="020B0604020202020204" pitchFamily="34" charset="0"/>
                      <a:ea typeface="宋体" panose="02010600030101010101" pitchFamily="2" charset="-122"/>
                    </a:rPr>
                    <a:t>F</a:t>
                  </a:r>
                  <a:endParaRPr lang="en-US" altLang="zh-CN" sz="2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cxnSp>
              <p:nvCxnSpPr>
                <p:cNvPr id="2228" name="直接连接符 44"/>
                <p:cNvCxnSpPr/>
                <p:nvPr/>
              </p:nvCxnSpPr>
              <p:spPr>
                <a:xfrm rot="5400000">
                  <a:off x="991996" y="2893041"/>
                  <a:ext cx="1929222" cy="1588"/>
                </a:xfrm>
                <a:prstGeom prst="line">
                  <a:avLst/>
                </a:prstGeom>
                <a:ln w="9525" cap="flat" cmpd="sng">
                  <a:solidFill>
                    <a:srgbClr val="4A7EBB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29" name="直接连接符 45"/>
                <p:cNvCxnSpPr/>
                <p:nvPr/>
              </p:nvCxnSpPr>
              <p:spPr>
                <a:xfrm rot="5400000">
                  <a:off x="2069120" y="2892245"/>
                  <a:ext cx="1927635" cy="1588"/>
                </a:xfrm>
                <a:prstGeom prst="line">
                  <a:avLst/>
                </a:prstGeom>
                <a:ln w="9525" cap="flat" cmpd="sng">
                  <a:solidFill>
                    <a:srgbClr val="4A7EBB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30" name="直接箭头连接符 46"/>
                <p:cNvCxnSpPr/>
                <p:nvPr/>
              </p:nvCxnSpPr>
              <p:spPr>
                <a:xfrm>
                  <a:off x="2682894" y="3086757"/>
                  <a:ext cx="357190" cy="1588"/>
                </a:xfrm>
                <a:prstGeom prst="line">
                  <a:avLst/>
                </a:prstGeom>
                <a:ln w="9525" cap="flat" cmpd="sng">
                  <a:solidFill>
                    <a:srgbClr val="4A7EBB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</p:cxnSp>
            <p:cxnSp>
              <p:nvCxnSpPr>
                <p:cNvPr id="2231" name="直接箭头连接符 47"/>
                <p:cNvCxnSpPr/>
                <p:nvPr/>
              </p:nvCxnSpPr>
              <p:spPr>
                <a:xfrm rot="10800000">
                  <a:off x="1957402" y="3089932"/>
                  <a:ext cx="334964" cy="9527"/>
                </a:xfrm>
                <a:prstGeom prst="line">
                  <a:avLst/>
                </a:prstGeom>
                <a:ln w="9525" cap="flat" cmpd="sng">
                  <a:solidFill>
                    <a:srgbClr val="4A7EBB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</p:cxnSp>
            <p:sp>
              <p:nvSpPr>
                <p:cNvPr id="2232" name="TextBox 48"/>
                <p:cNvSpPr/>
                <p:nvPr/>
              </p:nvSpPr>
              <p:spPr>
                <a:xfrm>
                  <a:off x="2334242" y="2807632"/>
                  <a:ext cx="316867" cy="6757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 anchorCtr="0">
                  <a:spAutoFit/>
                </a:bodyPr>
                <a:p>
                  <a:r>
                    <a:rPr lang="en-US" altLang="zh-CN" sz="3800">
                      <a:latin typeface="Arial" panose="020B0604020202020204" pitchFamily="34" charset="0"/>
                      <a:ea typeface="宋体" panose="02010600030101010101" pitchFamily="2" charset="-122"/>
                    </a:rPr>
                    <a:t>f</a:t>
                  </a:r>
                  <a:endParaRPr lang="en-US" altLang="zh-CN" sz="3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2233" name="椭圆 49"/>
            <p:cNvSpPr/>
            <p:nvPr/>
          </p:nvSpPr>
          <p:spPr>
            <a:xfrm>
              <a:off x="3009921" y="1244865"/>
              <a:ext cx="71438" cy="71453"/>
            </a:xfrm>
            <a:prstGeom prst="ellipse">
              <a:avLst/>
            </a:prstGeom>
            <a:solidFill>
              <a:srgbClr val="CFDEF3"/>
            </a:solidFill>
            <a:ln w="25400" cap="flat" cmpd="sng">
              <a:solidFill>
                <a:srgbClr val="385D8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 anchorCtr="0"/>
            <a:p>
              <a:pPr algn="ctr"/>
              <a:endParaRPr lang="zh-CN" altLang="en-US" sz="380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2234" name="直接箭头连接符 51"/>
          <p:cNvCxnSpPr/>
          <p:nvPr/>
        </p:nvCxnSpPr>
        <p:spPr>
          <a:xfrm rot="5400000" flipH="1" flipV="1">
            <a:off x="4595813" y="2900680"/>
            <a:ext cx="857250" cy="1588"/>
          </a:xfrm>
          <a:prstGeom prst="line">
            <a:avLst/>
          </a:prstGeom>
          <a:ln w="31750" cap="flat" cmpd="sng">
            <a:solidFill>
              <a:srgbClr val="4A7EBB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235" name="直接箭头连接符 52"/>
          <p:cNvCxnSpPr/>
          <p:nvPr/>
        </p:nvCxnSpPr>
        <p:spPr>
          <a:xfrm>
            <a:off x="5024438" y="2473643"/>
            <a:ext cx="1071562" cy="1587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236" name="直接箭头连接符 53"/>
          <p:cNvCxnSpPr/>
          <p:nvPr/>
        </p:nvCxnSpPr>
        <p:spPr>
          <a:xfrm>
            <a:off x="6040438" y="2457768"/>
            <a:ext cx="4270375" cy="3230562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237" name="直接箭头连接符 54"/>
          <p:cNvCxnSpPr/>
          <p:nvPr/>
        </p:nvCxnSpPr>
        <p:spPr>
          <a:xfrm>
            <a:off x="5024438" y="2489518"/>
            <a:ext cx="4429125" cy="3413125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238" name="TextBox 28"/>
          <p:cNvSpPr/>
          <p:nvPr/>
        </p:nvSpPr>
        <p:spPr>
          <a:xfrm>
            <a:off x="4667250" y="5974080"/>
            <a:ext cx="3074988" cy="67564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38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u=f  </a:t>
            </a:r>
            <a:r>
              <a:rPr lang="zh-CN" altLang="en-US" sz="38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不成像</a:t>
            </a:r>
            <a:r>
              <a:rPr lang="en-US" altLang="zh-CN" sz="38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 </a:t>
            </a:r>
            <a:endParaRPr lang="en-US" altLang="zh-CN" sz="38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sp>
        <p:nvSpPr>
          <p:cNvPr id="2161" name="TextBox 31"/>
          <p:cNvSpPr/>
          <p:nvPr>
            <p:custDataLst>
              <p:tags r:id="rId1"/>
            </p:custDataLst>
          </p:nvPr>
        </p:nvSpPr>
        <p:spPr>
          <a:xfrm>
            <a:off x="1282065" y="577850"/>
            <a:ext cx="926211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zh-CN" altLang="en-US" sz="400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利用三条特殊光线显示凸透镜成像原理</a:t>
            </a:r>
            <a:endParaRPr lang="zh-CN" altLang="en-US" sz="400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childTnLst>
                                    <p:set>
                                      <p:cBhvr additive="base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base">
                                        <p:cTn id="13" dur="1000" fill="hold"/>
                                        <p:tgtEl>
                                          <p:spTgt spid="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childTnLst>
                                    <p:set>
                                      <p:cBhvr additive="base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base">
                                        <p:cTn id="17" dur="1000" fill="hold"/>
                                        <p:tgtEl>
                                          <p:spTgt spid="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childTnLst>
                                    <p:set>
                                      <p:cBhvr additive="base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base">
                                        <p:cTn id="22" dur="1000" fill="hold"/>
                                        <p:tgtEl>
                                          <p:spTgt spid="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childTnLst>
                                    <p:set>
                                      <p:cBhvr additive="base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base">
                                        <p:cTn id="27" dur="2000" fill="hold"/>
                                        <p:tgtEl>
                                          <p:spTgt spid="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12"/>
          </p:nvPr>
        </p:nvSpPr>
        <p:spPr/>
        <p:txBody>
          <a:bodyPr/>
          <a:p>
            <a:pPr lvl="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</a:pPr>
            <a:fld id="{9A0DB2DC-4C9A-4742-B13C-FB6460FD3503}" type="slidenum">
              <a:rPr lang="zh-CN" altLang="en-US"/>
            </a:fld>
            <a:endParaRPr lang="zh-CN" altLang="en-US" sz="1400" u="none">
              <a:solidFill>
                <a:schemeClr val="tx1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grpSp>
        <p:nvGrpSpPr>
          <p:cNvPr id="2242" name="组合 2241"/>
          <p:cNvGrpSpPr/>
          <p:nvPr/>
        </p:nvGrpSpPr>
        <p:grpSpPr>
          <a:xfrm>
            <a:off x="3089910" y="2161540"/>
            <a:ext cx="6072188" cy="3857625"/>
            <a:chOff x="0" y="0"/>
            <a:chExt cx="6072230" cy="3858446"/>
          </a:xfrm>
        </p:grpSpPr>
        <p:grpSp>
          <p:nvGrpSpPr>
            <p:cNvPr id="2243" name="组合 2242"/>
            <p:cNvGrpSpPr/>
            <p:nvPr/>
          </p:nvGrpSpPr>
          <p:grpSpPr>
            <a:xfrm>
              <a:off x="0" y="0"/>
              <a:ext cx="6072230" cy="3858446"/>
              <a:chOff x="0" y="0"/>
              <a:chExt cx="6072230" cy="3858446"/>
            </a:xfrm>
          </p:grpSpPr>
          <p:sp>
            <p:nvSpPr>
              <p:cNvPr id="2244" name="TextBox 35"/>
              <p:cNvSpPr/>
              <p:nvPr/>
            </p:nvSpPr>
            <p:spPr>
              <a:xfrm>
                <a:off x="3935212" y="684240"/>
                <a:ext cx="357547" cy="52208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r>
                  <a:rPr lang="en-US" altLang="zh-CN" sz="2800">
                    <a:latin typeface="Arial" panose="020B0604020202020204" pitchFamily="34" charset="0"/>
                    <a:ea typeface="宋体" panose="02010600030101010101" pitchFamily="2" charset="-122"/>
                  </a:rPr>
                  <a:t>F</a:t>
                </a:r>
                <a:endParaRPr lang="en-US" altLang="zh-CN" sz="28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2245" name="组合 2244"/>
              <p:cNvGrpSpPr/>
              <p:nvPr/>
            </p:nvGrpSpPr>
            <p:grpSpPr>
              <a:xfrm>
                <a:off x="0" y="0"/>
                <a:ext cx="6072230" cy="3858446"/>
                <a:chOff x="0" y="0"/>
                <a:chExt cx="6072230" cy="3858446"/>
              </a:xfrm>
            </p:grpSpPr>
            <p:sp>
              <p:nvSpPr>
                <p:cNvPr id="2246" name="椭圆 37"/>
                <p:cNvSpPr/>
                <p:nvPr/>
              </p:nvSpPr>
              <p:spPr>
                <a:xfrm>
                  <a:off x="2857520" y="0"/>
                  <a:ext cx="357190" cy="2643751"/>
                </a:xfrm>
                <a:prstGeom prst="ellipse">
                  <a:avLst/>
                </a:prstGeom>
                <a:solidFill>
                  <a:srgbClr val="C6D9F1"/>
                </a:solidFill>
                <a:ln w="25400" cap="flat" cmpd="sng">
                  <a:solidFill>
                    <a:srgbClr val="385D8A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ctr" anchorCtr="0"/>
                <a:p>
                  <a:pPr algn="ctr"/>
                  <a:endParaRPr lang="zh-CN" altLang="en-US" sz="3800">
                    <a:solidFill>
                      <a:srgbClr val="FFFFFF"/>
                    </a:solidFill>
                    <a:latin typeface="Calibri" panose="020F0502020204030204" charset="0"/>
                    <a:ea typeface="宋体" panose="02010600030101010101" pitchFamily="2" charset="-122"/>
                  </a:endParaRPr>
                </a:p>
              </p:txBody>
            </p:sp>
            <p:cxnSp>
              <p:nvCxnSpPr>
                <p:cNvPr id="2247" name="直接连接符 38"/>
                <p:cNvCxnSpPr/>
                <p:nvPr/>
              </p:nvCxnSpPr>
              <p:spPr>
                <a:xfrm>
                  <a:off x="0" y="1286149"/>
                  <a:ext cx="6072230" cy="1588"/>
                </a:xfrm>
                <a:prstGeom prst="line">
                  <a:avLst/>
                </a:prstGeom>
                <a:ln w="9525" cap="flat" cmpd="sng">
                  <a:solidFill>
                    <a:srgbClr val="4A7EBB"/>
                  </a:solidFill>
                  <a:prstDash val="sysDash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48" name="直接连接符 39"/>
                <p:cNvCxnSpPr/>
                <p:nvPr/>
              </p:nvCxnSpPr>
              <p:spPr>
                <a:xfrm rot="5400000">
                  <a:off x="1902615" y="1213900"/>
                  <a:ext cx="142905" cy="1587"/>
                </a:xfrm>
                <a:prstGeom prst="line">
                  <a:avLst/>
                </a:prstGeom>
                <a:ln w="31750" cap="flat" cmpd="sng">
                  <a:solidFill>
                    <a:srgbClr val="4A7EBB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49" name="直接连接符 40"/>
                <p:cNvCxnSpPr/>
                <p:nvPr/>
              </p:nvCxnSpPr>
              <p:spPr>
                <a:xfrm rot="5400000">
                  <a:off x="4055280" y="1213900"/>
                  <a:ext cx="142905" cy="1587"/>
                </a:xfrm>
                <a:prstGeom prst="line">
                  <a:avLst/>
                </a:prstGeom>
                <a:ln w="31750" cap="flat" cmpd="sng">
                  <a:solidFill>
                    <a:srgbClr val="4A7EBB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50" name="直接连接符 41"/>
                <p:cNvCxnSpPr/>
                <p:nvPr/>
              </p:nvCxnSpPr>
              <p:spPr>
                <a:xfrm rot="5400000">
                  <a:off x="799295" y="1212312"/>
                  <a:ext cx="142905" cy="1588"/>
                </a:xfrm>
                <a:prstGeom prst="line">
                  <a:avLst/>
                </a:prstGeom>
                <a:ln w="31750" cap="flat" cmpd="sng">
                  <a:solidFill>
                    <a:srgbClr val="4A7EBB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51" name="直接连接符 42"/>
                <p:cNvCxnSpPr/>
                <p:nvPr/>
              </p:nvCxnSpPr>
              <p:spPr>
                <a:xfrm rot="5400000">
                  <a:off x="5117325" y="1205961"/>
                  <a:ext cx="142905" cy="1588"/>
                </a:xfrm>
                <a:prstGeom prst="line">
                  <a:avLst/>
                </a:prstGeom>
                <a:ln w="31750" cap="flat" cmpd="sng">
                  <a:solidFill>
                    <a:srgbClr val="4A7EBB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2252" name="TextBox 43"/>
                <p:cNvSpPr/>
                <p:nvPr/>
              </p:nvSpPr>
              <p:spPr>
                <a:xfrm>
                  <a:off x="1759414" y="1300646"/>
                  <a:ext cx="357547" cy="52208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p>
                  <a:r>
                    <a:rPr lang="en-US" altLang="zh-CN" sz="2800">
                      <a:latin typeface="Arial" panose="020B0604020202020204" pitchFamily="34" charset="0"/>
                      <a:ea typeface="宋体" panose="02010600030101010101" pitchFamily="2" charset="-122"/>
                    </a:rPr>
                    <a:t>F</a:t>
                  </a:r>
                  <a:endParaRPr lang="en-US" altLang="zh-CN" sz="2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cxnSp>
              <p:nvCxnSpPr>
                <p:cNvPr id="2253" name="直接连接符 44"/>
                <p:cNvCxnSpPr/>
                <p:nvPr/>
              </p:nvCxnSpPr>
              <p:spPr>
                <a:xfrm rot="5400000">
                  <a:off x="991996" y="2893041"/>
                  <a:ext cx="1929222" cy="1588"/>
                </a:xfrm>
                <a:prstGeom prst="line">
                  <a:avLst/>
                </a:prstGeom>
                <a:ln w="9525" cap="flat" cmpd="sng">
                  <a:solidFill>
                    <a:srgbClr val="4A7EBB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54" name="直接连接符 45"/>
                <p:cNvCxnSpPr/>
                <p:nvPr/>
              </p:nvCxnSpPr>
              <p:spPr>
                <a:xfrm rot="5400000">
                  <a:off x="2069120" y="2892245"/>
                  <a:ext cx="1927635" cy="1588"/>
                </a:xfrm>
                <a:prstGeom prst="line">
                  <a:avLst/>
                </a:prstGeom>
                <a:ln w="9525" cap="flat" cmpd="sng">
                  <a:solidFill>
                    <a:srgbClr val="4A7EBB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55" name="直接箭头连接符 46"/>
                <p:cNvCxnSpPr/>
                <p:nvPr/>
              </p:nvCxnSpPr>
              <p:spPr>
                <a:xfrm>
                  <a:off x="2682894" y="3086757"/>
                  <a:ext cx="357190" cy="1588"/>
                </a:xfrm>
                <a:prstGeom prst="line">
                  <a:avLst/>
                </a:prstGeom>
                <a:ln w="9525" cap="flat" cmpd="sng">
                  <a:solidFill>
                    <a:srgbClr val="4A7EBB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</p:cxnSp>
            <p:cxnSp>
              <p:nvCxnSpPr>
                <p:cNvPr id="2256" name="直接箭头连接符 47"/>
                <p:cNvCxnSpPr/>
                <p:nvPr/>
              </p:nvCxnSpPr>
              <p:spPr>
                <a:xfrm rot="10800000">
                  <a:off x="1957402" y="3089932"/>
                  <a:ext cx="334964" cy="9527"/>
                </a:xfrm>
                <a:prstGeom prst="line">
                  <a:avLst/>
                </a:prstGeom>
                <a:ln w="9525" cap="flat" cmpd="sng">
                  <a:solidFill>
                    <a:srgbClr val="4A7EBB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</p:cxnSp>
            <p:sp>
              <p:nvSpPr>
                <p:cNvPr id="2257" name="TextBox 48"/>
                <p:cNvSpPr/>
                <p:nvPr/>
              </p:nvSpPr>
              <p:spPr>
                <a:xfrm>
                  <a:off x="2334242" y="2807632"/>
                  <a:ext cx="316867" cy="6757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 anchorCtr="0">
                  <a:spAutoFit/>
                </a:bodyPr>
                <a:p>
                  <a:r>
                    <a:rPr lang="en-US" altLang="zh-CN" sz="3800">
                      <a:latin typeface="Arial" panose="020B0604020202020204" pitchFamily="34" charset="0"/>
                      <a:ea typeface="宋体" panose="02010600030101010101" pitchFamily="2" charset="-122"/>
                    </a:rPr>
                    <a:t>f</a:t>
                  </a:r>
                  <a:endParaRPr lang="en-US" altLang="zh-CN" sz="38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2258" name="椭圆 49"/>
            <p:cNvSpPr/>
            <p:nvPr/>
          </p:nvSpPr>
          <p:spPr>
            <a:xfrm>
              <a:off x="3009921" y="1244865"/>
              <a:ext cx="71438" cy="71453"/>
            </a:xfrm>
            <a:prstGeom prst="ellipse">
              <a:avLst/>
            </a:prstGeom>
            <a:solidFill>
              <a:srgbClr val="CFDEF3"/>
            </a:solidFill>
            <a:ln w="25400" cap="flat" cmpd="sng">
              <a:solidFill>
                <a:srgbClr val="385D8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 anchorCtr="0"/>
            <a:p>
              <a:pPr algn="ctr"/>
              <a:endParaRPr lang="zh-CN" altLang="en-US" sz="3800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2259" name="直接箭头连接符 51"/>
          <p:cNvCxnSpPr/>
          <p:nvPr/>
        </p:nvCxnSpPr>
        <p:spPr>
          <a:xfrm rot="5400000" flipH="1" flipV="1">
            <a:off x="5007610" y="3031490"/>
            <a:ext cx="857250" cy="3175"/>
          </a:xfrm>
          <a:prstGeom prst="line">
            <a:avLst/>
          </a:prstGeom>
          <a:ln w="31750" cap="flat" cmpd="sng">
            <a:solidFill>
              <a:srgbClr val="4A7EBB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260" name="直接箭头连接符 52"/>
          <p:cNvCxnSpPr/>
          <p:nvPr/>
        </p:nvCxnSpPr>
        <p:spPr>
          <a:xfrm>
            <a:off x="5420360" y="2604453"/>
            <a:ext cx="714375" cy="1587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261" name="直接箭头连接符 53"/>
          <p:cNvCxnSpPr/>
          <p:nvPr/>
        </p:nvCxnSpPr>
        <p:spPr>
          <a:xfrm>
            <a:off x="6079173" y="2588578"/>
            <a:ext cx="4270375" cy="3230562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262" name="直接箭头连接符 54"/>
          <p:cNvCxnSpPr/>
          <p:nvPr/>
        </p:nvCxnSpPr>
        <p:spPr>
          <a:xfrm rot="-5400000" flipH="1">
            <a:off x="5180648" y="2864803"/>
            <a:ext cx="3344862" cy="284480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263" name="直接连接符 26"/>
          <p:cNvCxnSpPr/>
          <p:nvPr/>
        </p:nvCxnSpPr>
        <p:spPr>
          <a:xfrm rot="-5400000" flipV="1">
            <a:off x="3882073" y="1067753"/>
            <a:ext cx="1643062" cy="1428750"/>
          </a:xfrm>
          <a:prstGeom prst="line">
            <a:avLst/>
          </a:prstGeom>
          <a:ln w="2222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264" name="直接连接符 29"/>
          <p:cNvCxnSpPr/>
          <p:nvPr/>
        </p:nvCxnSpPr>
        <p:spPr>
          <a:xfrm rot="10800000">
            <a:off x="3920173" y="961390"/>
            <a:ext cx="2071687" cy="1571625"/>
          </a:xfrm>
          <a:prstGeom prst="line">
            <a:avLst/>
          </a:prstGeom>
          <a:ln w="2222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265" name="直接箭头连接符 61"/>
          <p:cNvCxnSpPr/>
          <p:nvPr/>
        </p:nvCxnSpPr>
        <p:spPr>
          <a:xfrm rot="-5400000" flipV="1">
            <a:off x="2943860" y="2271078"/>
            <a:ext cx="2351088" cy="25400"/>
          </a:xfrm>
          <a:prstGeom prst="line">
            <a:avLst/>
          </a:prstGeom>
          <a:ln w="31750" cap="flat" cmpd="sng">
            <a:solidFill>
              <a:srgbClr val="4A7EBB"/>
            </a:solidFill>
            <a:prstDash val="dash"/>
            <a:round/>
            <a:headEnd type="none" w="med" len="med"/>
            <a:tailEnd type="arrow" w="med" len="med"/>
          </a:ln>
        </p:spPr>
      </p:cxnSp>
      <p:sp>
        <p:nvSpPr>
          <p:cNvPr id="2266" name="TextBox 65"/>
          <p:cNvSpPr/>
          <p:nvPr/>
        </p:nvSpPr>
        <p:spPr>
          <a:xfrm>
            <a:off x="3991610" y="6104890"/>
            <a:ext cx="4219575" cy="67564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38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u&lt;f  </a:t>
            </a:r>
            <a:r>
              <a:rPr lang="zh-CN" altLang="en-US" sz="38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倒立放大虚像</a:t>
            </a:r>
            <a:r>
              <a:rPr lang="en-US" altLang="zh-CN" sz="38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 </a:t>
            </a:r>
            <a:endParaRPr lang="en-US" altLang="zh-CN" sz="38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sp>
        <p:nvSpPr>
          <p:cNvPr id="2161" name="TextBox 31"/>
          <p:cNvSpPr/>
          <p:nvPr>
            <p:custDataLst>
              <p:tags r:id="rId1"/>
            </p:custDataLst>
          </p:nvPr>
        </p:nvSpPr>
        <p:spPr>
          <a:xfrm>
            <a:off x="1579245" y="85090"/>
            <a:ext cx="926211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zh-CN" altLang="en-US" sz="400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利用三条特殊光线显示凸透镜成像原理</a:t>
            </a:r>
            <a:endParaRPr lang="zh-CN" altLang="en-US" sz="400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childTnLst>
                                    <p:set>
                                      <p:cBhvr additive="base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base">
                                        <p:cTn id="13" dur="1000" fill="hold"/>
                                        <p:tgtEl>
                                          <p:spTgt spid="2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childTnLst>
                                    <p:set>
                                      <p:cBhvr additive="base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base">
                                        <p:cTn id="17" dur="1000" fill="hold"/>
                                        <p:tgtEl>
                                          <p:spTgt spid="2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childTnLst>
                                    <p:set>
                                      <p:cBhvr additive="base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base">
                                        <p:cTn id="22" dur="1000" fill="hold"/>
                                        <p:tgtEl>
                                          <p:spTgt spid="2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childTnLst>
                                    <p:set>
                                      <p:cBhvr additive="base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base">
                                        <p:cTn id="27" dur="500" fill="hold"/>
                                        <p:tgtEl>
                                          <p:spTgt spid="2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childTnLst>
                                    <p:set>
                                      <p:cBhvr additive="base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base">
                                        <p:cTn id="31" dur="500" fill="hold"/>
                                        <p:tgtEl>
                                          <p:spTgt spid="2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childTnLst>
                                    <p:set>
                                      <p:cBhvr additive="base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base">
                                        <p:cTn id="36" dur="500" fill="hold"/>
                                        <p:tgtEl>
                                          <p:spTgt spid="2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childTnLst>
                                    <p:set>
                                      <p:cBhvr additive="base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base">
                                        <p:cTn id="41" dur="2000" fill="hold"/>
                                        <p:tgtEl>
                                          <p:spTgt spid="2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385185" y="70866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40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口诀</a:t>
            </a:r>
            <a:endParaRPr lang="zh-CN" altLang="en-US" sz="4400">
              <a:solidFill>
                <a:srgbClr val="0070C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26640" y="1775460"/>
            <a:ext cx="821309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32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1.</a:t>
            </a:r>
            <a:r>
              <a:rPr lang="zh-CN" altLang="en-US" sz="32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一焦分虚实，内虚外实。</a:t>
            </a:r>
            <a:endParaRPr lang="zh-CN" altLang="en-US" sz="320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2</a:t>
            </a:r>
            <a:r>
              <a:rPr lang="en-US" altLang="zh-CN" sz="32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.</a:t>
            </a:r>
            <a:r>
              <a:rPr lang="zh-CN" altLang="en-US" sz="32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二焦分大小,内大外小。</a:t>
            </a:r>
            <a:endParaRPr lang="zh-CN" altLang="en-US" sz="320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3</a:t>
            </a:r>
            <a:r>
              <a:rPr lang="en-US" altLang="zh-CN" sz="32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.</a:t>
            </a:r>
            <a:r>
              <a:rPr lang="zh-CN" altLang="en-US" sz="32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实像异侧倒，虚像同正大。</a:t>
            </a:r>
            <a:endParaRPr lang="zh-CN" altLang="en-US" sz="320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4.</a:t>
            </a:r>
            <a:r>
              <a:rPr lang="zh-CN" altLang="en-US" sz="32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像的大小像距定。</a:t>
            </a:r>
            <a:endParaRPr lang="zh-CN" altLang="en-US" sz="320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5.像儿跟着物体跑</a:t>
            </a:r>
            <a:r>
              <a:rPr lang="zh-CN" altLang="en-US" sz="32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。</a:t>
            </a:r>
            <a:endParaRPr lang="zh-CN" altLang="en-US" sz="320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2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凸透镜成像规律的应用</a:t>
            </a:r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367107" y="452967"/>
            <a:ext cx="7632700" cy="2553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50000"/>
              </a:lnSpc>
            </a:pPr>
            <a:r>
              <a:rPr lang="zh-CN" altLang="en-US" sz="4265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放大镜</a:t>
            </a:r>
            <a:endParaRPr lang="zh-CN" altLang="en-US" sz="4265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成像原理：</a:t>
            </a:r>
            <a:r>
              <a:rPr lang="en-US" altLang="zh-CN" sz="32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u&lt;f </a:t>
            </a:r>
            <a:r>
              <a:rPr lang="zh-CN" altLang="en-US" sz="32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成正立放大的虚像</a:t>
            </a:r>
            <a:endParaRPr lang="zh-CN" altLang="en-US" sz="32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32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rcRect r="12256"/>
          <a:stretch>
            <a:fillRect/>
          </a:stretch>
        </p:blipFill>
        <p:spPr>
          <a:xfrm>
            <a:off x="335280" y="2276687"/>
            <a:ext cx="5097780" cy="42045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/>
          <p:nvPr>
            <p:custDataLst>
              <p:tags r:id="rId2"/>
            </p:custDataLst>
          </p:nvPr>
        </p:nvPicPr>
        <p:blipFill>
          <a:blip r:embed="rId3"/>
          <a:srcRect r="12256"/>
          <a:stretch>
            <a:fillRect/>
          </a:stretch>
        </p:blipFill>
        <p:spPr>
          <a:xfrm>
            <a:off x="1093470" y="2623820"/>
            <a:ext cx="4339590" cy="35109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76020" y="1068705"/>
            <a:ext cx="10216515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50000"/>
              </a:lnSpc>
            </a:pP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</a:rPr>
              <a:t>若将报纸上的字放得更大一些，如何操作放大镜？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cs typeface="方正粗黑宋简体" panose="02000000000000000000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rcRect r="12256"/>
          <a:stretch>
            <a:fillRect/>
          </a:stretch>
        </p:blipFill>
        <p:spPr>
          <a:xfrm>
            <a:off x="335280" y="2276687"/>
            <a:ext cx="5097780" cy="42045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/>
          <p:nvPr>
            <p:custDataLst>
              <p:tags r:id="rId2"/>
            </p:custDataLst>
          </p:nvPr>
        </p:nvPicPr>
        <p:blipFill>
          <a:blip r:embed="rId3"/>
          <a:srcRect r="12256"/>
          <a:stretch>
            <a:fillRect/>
          </a:stretch>
        </p:blipFill>
        <p:spPr>
          <a:xfrm>
            <a:off x="1093470" y="2623820"/>
            <a:ext cx="4339590" cy="351091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5" name="对象 4">
            <a:hlinkClick r:id="" action="ppaction://ole?verb="/>
          </p:cNvPr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9897745" y="5248275"/>
          <a:ext cx="97155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showAsIcon="1" r:id="rId5" imgW="971550" imgH="666750" progId="Package">
                  <p:embed/>
                </p:oleObj>
              </mc:Choice>
              <mc:Fallback>
                <p:oleObj name="" showAsIcon="1" r:id="rId5" imgW="971550" imgH="666750" progId="Package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897745" y="5248275"/>
                        <a:ext cx="971550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图片 101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27227" y="2075180"/>
            <a:ext cx="6703060" cy="47828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659342" y="657860"/>
            <a:ext cx="5770033" cy="36639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50000"/>
              </a:lnSpc>
            </a:pPr>
            <a:r>
              <a:rPr lang="zh-CN" altLang="en-US" sz="4265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照相机</a:t>
            </a:r>
            <a:endParaRPr lang="zh-CN" altLang="en-US" sz="4265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665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成像原理：</a:t>
            </a:r>
            <a:r>
              <a:rPr lang="en-US" altLang="zh-CN" sz="2665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u&gt;2f </a:t>
            </a:r>
            <a:r>
              <a:rPr lang="zh-CN" altLang="en-US" sz="2665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成倒立缩小的实像</a:t>
            </a:r>
            <a:endParaRPr lang="zh-CN" altLang="en-US" sz="2665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4265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4265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  <p:pic>
        <p:nvPicPr>
          <p:cNvPr id="101" name="图片 100"/>
          <p:cNvPicPr/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03807" y="164253"/>
            <a:ext cx="4229947" cy="24367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465445" y="2600960"/>
            <a:ext cx="6078855" cy="41662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840855" y="548640"/>
            <a:ext cx="3618865" cy="225425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6" name="对象 5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259205" y="5194300"/>
          <a:ext cx="97155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" showAsIcon="1" r:id="rId8" imgW="971550" imgH="666750" progId="Package">
                  <p:embed/>
                </p:oleObj>
              </mc:Choice>
              <mc:Fallback>
                <p:oleObj name="" showAsIcon="1" r:id="rId8" imgW="971550" imgH="666750" progId="Package">
                  <p:embed/>
                  <p:pic>
                    <p:nvPicPr>
                      <p:cNvPr id="0" name="图片 204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59205" y="5194300"/>
                        <a:ext cx="971550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93588" y="2603923"/>
            <a:ext cx="9804400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50000"/>
              </a:lnSpc>
            </a:pPr>
            <a:r>
              <a:rPr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</a:rPr>
              <a:t>若想使底片上的</a:t>
            </a:r>
            <a:r>
              <a:rPr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</a:rPr>
              <a:t>像变大</a:t>
            </a:r>
            <a:r>
              <a:rPr lang="zh-CN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粗黑宋简体" panose="02000000000000000000" charset="-122"/>
              </a:rPr>
              <a:t>，如何操作照相机？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cs typeface="方正粗黑宋简体" panose="02000000000000000000" charset="-122"/>
            </a:endParaRPr>
          </a:p>
        </p:txBody>
      </p:sp>
      <p:graphicFrame>
        <p:nvGraphicFramePr>
          <p:cNvPr id="3" name="对象 2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540510" y="5093970"/>
          <a:ext cx="97155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" showAsIcon="1" r:id="rId1" imgW="971550" imgH="666750" progId="Package">
                  <p:embed/>
                </p:oleObj>
              </mc:Choice>
              <mc:Fallback>
                <p:oleObj name="" showAsIcon="1" r:id="rId1" imgW="971550" imgH="666750" progId="Package">
                  <p:embed/>
                  <p:pic>
                    <p:nvPicPr>
                      <p:cNvPr id="0" name="图片 307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540510" y="5093970"/>
                        <a:ext cx="971550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08400" y="429965"/>
            <a:ext cx="10969200" cy="705600"/>
          </a:xfrm>
        </p:spPr>
        <p:txBody>
          <a:bodyPr>
            <a:noAutofit/>
          </a:bodyPr>
          <a:p>
            <a:pPr algn="ctr"/>
            <a:r>
              <a:rPr lang="zh-CN" altLang="en-US" sz="4400" b="0">
                <a:latin typeface="方正盛世楷书简体_粗" panose="02000000000000000000" charset="-122"/>
                <a:ea typeface="方正盛世楷书简体_粗" panose="02000000000000000000" charset="-122"/>
              </a:rPr>
              <a:t>自制照相机</a:t>
            </a:r>
            <a:endParaRPr lang="zh-CN" altLang="en-US" sz="4400" b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5" name="自制相机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81100" y="1348105"/>
            <a:ext cx="10177145" cy="535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"/>
          <p:cNvSpPr txBox="1"/>
          <p:nvPr>
            <p:custDataLst>
              <p:tags r:id="rId1"/>
            </p:custDataLst>
          </p:nvPr>
        </p:nvSpPr>
        <p:spPr>
          <a:xfrm>
            <a:off x="6936740" y="1958975"/>
            <a:ext cx="2280920" cy="1082040"/>
          </a:xfrm>
          <a:prstGeom prst="rect">
            <a:avLst/>
          </a:prstGeom>
          <a:noFill/>
        </p:spPr>
        <p:txBody>
          <a:bodyPr wrap="square" lIns="0" tIns="0" rIns="0" bIns="36195" rtlCol="0" anchor="b" anchorCtr="0">
            <a:normAutofit/>
          </a:bodyPr>
          <a:lstStyle/>
          <a:p>
            <a:pPr lvl="0" indent="0" algn="ctr">
              <a:buClr>
                <a:srgbClr val="000000"/>
              </a:buClr>
              <a:buSzPct val="70000"/>
              <a:buNone/>
            </a:pPr>
            <a:r>
              <a:rPr lang="zh-CN" altLang="en-US" sz="2200" b="1" spc="3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+mn-ea"/>
              </a:rPr>
              <a:t>单击添加标题</a:t>
            </a:r>
            <a:endParaRPr lang="zh-CN" altLang="en-US" sz="2200" b="1" spc="300" dirty="0">
              <a:solidFill>
                <a:schemeClr val="lt1">
                  <a:lumMod val="10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23" name="矩形 22"/>
          <p:cNvSpPr/>
          <p:nvPr>
            <p:custDataLst>
              <p:tags r:id="rId2"/>
            </p:custDataLst>
          </p:nvPr>
        </p:nvSpPr>
        <p:spPr>
          <a:xfrm>
            <a:off x="9657080" y="3637915"/>
            <a:ext cx="2534920" cy="685800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>
            <p:custDataLst>
              <p:tags r:id="rId3"/>
            </p:custDataLst>
          </p:nvPr>
        </p:nvSpPr>
        <p:spPr>
          <a:xfrm>
            <a:off x="4587240" y="0"/>
            <a:ext cx="1394460" cy="3065145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D:\lky\素材\图文关系\a2db0bd93d854db883471a16228640d1.jpga2db0bd93d854db883471a16228640d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3905" b="3905"/>
          <a:stretch>
            <a:fillRect/>
          </a:stretch>
        </p:blipFill>
        <p:spPr>
          <a:xfrm>
            <a:off x="4838065" y="125095"/>
            <a:ext cx="6735445" cy="28149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607" h="4433">
                <a:moveTo>
                  <a:pt x="0" y="0"/>
                </a:moveTo>
                <a:lnTo>
                  <a:pt x="10607" y="0"/>
                </a:lnTo>
                <a:lnTo>
                  <a:pt x="10607" y="4433"/>
                </a:lnTo>
                <a:lnTo>
                  <a:pt x="0" y="4433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chemeClr val="accent1"/>
            </a:solidFill>
          </a:ln>
        </p:spPr>
      </p:pic>
      <p:pic>
        <p:nvPicPr>
          <p:cNvPr id="11" name="图片 10" descr="D:\lky\素材\图文关系\f6533c0601fd47e9aa3404d11150fb0a.jpgf6533c0601fd47e9aa3404d11150fb0a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lum bright="6000" contrast="-6000"/>
          </a:blip>
          <a:srcRect t="3919" b="3919"/>
          <a:stretch>
            <a:fillRect/>
          </a:stretch>
        </p:blipFill>
        <p:spPr>
          <a:xfrm>
            <a:off x="4838065" y="3429000"/>
            <a:ext cx="6736080" cy="28143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608" h="4432">
                <a:moveTo>
                  <a:pt x="0" y="0"/>
                </a:moveTo>
                <a:lnTo>
                  <a:pt x="10608" y="0"/>
                </a:lnTo>
                <a:lnTo>
                  <a:pt x="10608" y="4432"/>
                </a:lnTo>
                <a:lnTo>
                  <a:pt x="0" y="4432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chemeClr val="accent1"/>
            </a:solidFill>
          </a:ln>
        </p:spPr>
      </p:pic>
      <p:sp>
        <p:nvSpPr>
          <p:cNvPr id="5" name="矩形 4"/>
          <p:cNvSpPr/>
          <p:nvPr>
            <p:custDataLst>
              <p:tags r:id="rId8"/>
            </p:custDataLst>
          </p:nvPr>
        </p:nvSpPr>
        <p:spPr>
          <a:xfrm>
            <a:off x="361950" y="2060575"/>
            <a:ext cx="4001135" cy="1962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33" name="矩形 32"/>
          <p:cNvSpPr/>
          <p:nvPr>
            <p:custDataLst>
              <p:tags r:id="rId9"/>
            </p:custDataLst>
          </p:nvPr>
        </p:nvSpPr>
        <p:spPr>
          <a:xfrm>
            <a:off x="10692130" y="6447790"/>
            <a:ext cx="923925" cy="762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361950" y="2319655"/>
            <a:ext cx="3639185" cy="1443990"/>
          </a:xfrm>
        </p:spPr>
        <p:txBody>
          <a:bodyPr/>
          <a:lstStyle/>
          <a:p>
            <a:pPr algn="ctr"/>
            <a:r>
              <a:rPr lang="zh-CN" altLang="en-US" sz="48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自制照相机</a:t>
            </a:r>
            <a:endParaRPr lang="zh-CN" altLang="en-US" sz="480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231265" y="895350"/>
            <a:ext cx="957199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提出问题</a:t>
            </a:r>
            <a:endParaRPr lang="zh-CN" altLang="en-US" sz="4800" dirty="0">
              <a:solidFill>
                <a:srgbClr val="00206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endParaRPr lang="zh-CN" altLang="en-US" sz="2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凸透镜成像的不同可能与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什么因素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有关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？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songyan\Desktop\图片1.png图片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107315" y="389255"/>
            <a:ext cx="5806440" cy="51981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51493" y="452967"/>
            <a:ext cx="7134860" cy="18154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50000"/>
              </a:lnSpc>
            </a:pPr>
            <a:r>
              <a:rPr lang="zh-CN" altLang="en-US" sz="4265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投影仪</a:t>
            </a:r>
            <a:endParaRPr lang="zh-CN" altLang="en-US" sz="32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成像原理：</a:t>
            </a:r>
            <a:r>
              <a:rPr lang="en-US" altLang="zh-CN" sz="32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2f&gt;u&gt;f </a:t>
            </a:r>
            <a:r>
              <a:rPr lang="zh-CN" altLang="en-US" sz="32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成倒立放大的实像</a:t>
            </a:r>
            <a:endParaRPr lang="zh-CN" altLang="en-US" sz="32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  <p:pic>
        <p:nvPicPr>
          <p:cNvPr id="103" name="图片 102"/>
          <p:cNvPicPr/>
          <p:nvPr/>
        </p:nvPicPr>
        <p:blipFill>
          <a:blip r:embed="rId3"/>
          <a:stretch>
            <a:fillRect/>
          </a:stretch>
        </p:blipFill>
        <p:spPr>
          <a:xfrm>
            <a:off x="8976360" y="2498513"/>
            <a:ext cx="2732193" cy="435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696835" y="2628265"/>
            <a:ext cx="2326005" cy="38150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\Users\songyan\Desktop\图片1.png图片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107315" y="627380"/>
            <a:ext cx="6005830" cy="53765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711613" y="1316567"/>
            <a:ext cx="6250093" cy="1817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公文小标宋" panose="02000500000000000000" charset="-122"/>
                <a:sym typeface="+mn-ea"/>
              </a:rPr>
              <a:t>若想让屏幕的图像</a:t>
            </a:r>
            <a:r>
              <a:rPr lang="zh-CN" altLang="en-US" sz="3735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公文小标宋" panose="02000500000000000000" charset="-122"/>
                <a:sym typeface="+mn-ea"/>
              </a:rPr>
              <a:t>更大一些</a:t>
            </a:r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公文小标宋" panose="02000500000000000000" charset="-122"/>
                <a:sym typeface="+mn-ea"/>
              </a:rPr>
              <a:t>，如何操作投影仪？</a:t>
            </a:r>
            <a:endParaRPr lang="zh-CN" altLang="en-US" sz="3735" dirty="0">
              <a:latin typeface="方正盛世楷书简体_粗" panose="02000000000000000000" charset="-122"/>
              <a:ea typeface="方正盛世楷书简体_粗" panose="02000000000000000000" charset="-122"/>
              <a:cs typeface="方正公文小标宋" panose="02000500000000000000" charset="-122"/>
              <a:sym typeface="+mn-ea"/>
            </a:endParaRPr>
          </a:p>
        </p:txBody>
      </p:sp>
      <p:graphicFrame>
        <p:nvGraphicFramePr>
          <p:cNvPr id="4" name="对象 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9979660" y="5157470"/>
          <a:ext cx="97155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" name="" showAsIcon="1" r:id="rId3" imgW="971550" imgH="666750" progId="Package">
                  <p:embed/>
                </p:oleObj>
              </mc:Choice>
              <mc:Fallback>
                <p:oleObj name="" showAsIcon="1" r:id="rId3" imgW="971550" imgH="666750" progId="Package">
                  <p:embed/>
                  <p:pic>
                    <p:nvPicPr>
                      <p:cNvPr id="0" name="图片 409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79660" y="5157470"/>
                        <a:ext cx="971550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矩形 36865"/>
          <p:cNvSpPr/>
          <p:nvPr/>
        </p:nvSpPr>
        <p:spPr>
          <a:xfrm>
            <a:off x="1350433" y="423333"/>
            <a:ext cx="9152467" cy="127211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5865" dirty="0">
                <a:solidFill>
                  <a:srgbClr val="FF0000"/>
                </a:solidFill>
                <a:latin typeface="Candara" panose="020E0502030303020204" pitchFamily="2" charset="0"/>
                <a:ea typeface="华文新魏" panose="02010800040101010101" charset="-122"/>
              </a:rPr>
              <a:t>课堂测评</a:t>
            </a:r>
            <a:endParaRPr lang="zh-CN" altLang="en-US" sz="5865" dirty="0">
              <a:solidFill>
                <a:srgbClr val="FF0000"/>
              </a:solidFill>
              <a:latin typeface="Candara" panose="020E0502030303020204" pitchFamily="2" charset="0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9607" y="1604433"/>
            <a:ext cx="11644207" cy="4615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55600" lvl="0" indent="-355600" fontAlgn="base">
              <a:lnSpc>
                <a:spcPct val="150000"/>
              </a:lnSpc>
              <a:buNone/>
            </a:pPr>
            <a:r>
              <a:rPr lang="en-US" altLang="zh-CN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1</a:t>
            </a:r>
            <a:r>
              <a:rPr lang="zh-CN" altLang="en-US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</a:t>
            </a:r>
            <a:r>
              <a:rPr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如图所示，保持凸透镜的位置不变，先后把烛焰放在a、b、c、d、e各点，并分别调整光屏的位置。则：</a:t>
            </a:r>
            <a:r>
              <a:rPr lang="zh-CN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（</a:t>
            </a:r>
            <a:r>
              <a:rPr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1</a:t>
            </a:r>
            <a:r>
              <a:rPr lang="zh-CN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）</a:t>
            </a:r>
            <a:r>
              <a:rPr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把烛焰放在</a:t>
            </a:r>
            <a:r>
              <a:rPr 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_____</a:t>
            </a:r>
            <a:r>
              <a:rPr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点，屏上出现的像最大；把烛焰放在 </a:t>
            </a:r>
            <a:r>
              <a:rPr 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_____</a:t>
            </a:r>
            <a:r>
              <a:rPr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点，屏上出现的像最小。</a:t>
            </a:r>
            <a:r>
              <a:rPr lang="zh-CN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（</a:t>
            </a:r>
            <a:r>
              <a:rPr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2</a:t>
            </a:r>
            <a:r>
              <a:rPr lang="zh-CN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）</a:t>
            </a:r>
            <a:r>
              <a:rPr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把烛焰放在</a:t>
            </a:r>
            <a:r>
              <a:rPr 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_____</a:t>
            </a:r>
            <a:r>
              <a:rPr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点，屏上出现清晰的像时，</a:t>
            </a:r>
            <a:r>
              <a:rPr 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_____</a:t>
            </a:r>
            <a:r>
              <a:rPr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屏距凸透镜最远。</a:t>
            </a:r>
            <a:r>
              <a:rPr lang="zh-CN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（</a:t>
            </a:r>
            <a:r>
              <a:rPr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3</a:t>
            </a:r>
            <a:r>
              <a:rPr lang="zh-CN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）</a:t>
            </a:r>
            <a:r>
              <a:rPr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把烛焰放在 </a:t>
            </a:r>
            <a:r>
              <a:rPr 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_____</a:t>
            </a:r>
            <a:r>
              <a:rPr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点，屏上不会出现像。</a:t>
            </a:r>
            <a:endParaRPr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endParaRPr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endParaRPr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grpSp>
        <p:nvGrpSpPr>
          <p:cNvPr id="41987" name="组合 41986"/>
          <p:cNvGrpSpPr/>
          <p:nvPr/>
        </p:nvGrpSpPr>
        <p:grpSpPr>
          <a:xfrm>
            <a:off x="6020435" y="4550410"/>
            <a:ext cx="5273040" cy="2084705"/>
            <a:chOff x="0" y="0"/>
            <a:chExt cx="6357982" cy="2473931"/>
          </a:xfrm>
        </p:grpSpPr>
        <p:sp>
          <p:nvSpPr>
            <p:cNvPr id="41988" name="椭圆 3"/>
            <p:cNvSpPr/>
            <p:nvPr/>
          </p:nvSpPr>
          <p:spPr>
            <a:xfrm>
              <a:off x="2992458" y="46048"/>
              <a:ext cx="373066" cy="1271899"/>
            </a:xfrm>
            <a:prstGeom prst="ellipse">
              <a:avLst/>
            </a:prstGeom>
            <a:solidFill>
              <a:srgbClr val="C6D9F1"/>
            </a:solidFill>
            <a:ln w="25400" cap="flat" cmpd="sng">
              <a:solidFill>
                <a:srgbClr val="385D8A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/>
            <a:p>
              <a:pPr algn="ctr"/>
              <a:endParaRPr lang="zh-CN" altLang="en-US" sz="2135" dirty="0">
                <a:solidFill>
                  <a:srgbClr val="FFFFFF"/>
                </a:solidFill>
                <a:latin typeface="方正大标宋简体" panose="02000000000000000000" charset="-122"/>
                <a:ea typeface="方正大标宋简体" panose="02000000000000000000" charset="-122"/>
              </a:endParaRPr>
            </a:p>
          </p:txBody>
        </p:sp>
        <p:sp>
          <p:nvSpPr>
            <p:cNvPr id="41989" name="TextBox 4"/>
            <p:cNvSpPr txBox="1"/>
            <p:nvPr/>
          </p:nvSpPr>
          <p:spPr>
            <a:xfrm>
              <a:off x="42410" y="16778"/>
              <a:ext cx="455574" cy="49885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135">
                  <a:latin typeface="方正大标宋简体" panose="02000000000000000000" charset="-122"/>
                  <a:ea typeface="方正大标宋简体" panose="02000000000000000000" charset="-122"/>
                </a:rPr>
                <a:t>a</a:t>
              </a:r>
              <a:endParaRPr lang="en-US" altLang="zh-CN" sz="2135" dirty="0">
                <a:latin typeface="方正大标宋简体" panose="02000000000000000000" charset="-122"/>
                <a:ea typeface="方正大标宋简体" panose="02000000000000000000" charset="-122"/>
              </a:endParaRPr>
            </a:p>
          </p:txBody>
        </p:sp>
        <p:sp>
          <p:nvSpPr>
            <p:cNvPr id="41990" name="TextBox 5"/>
            <p:cNvSpPr txBox="1"/>
            <p:nvPr/>
          </p:nvSpPr>
          <p:spPr>
            <a:xfrm>
              <a:off x="629560" y="17910"/>
              <a:ext cx="455574" cy="49885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135">
                  <a:latin typeface="方正大标宋简体" panose="02000000000000000000" charset="-122"/>
                  <a:ea typeface="方正大标宋简体" panose="02000000000000000000" charset="-122"/>
                </a:rPr>
                <a:t>b</a:t>
              </a:r>
              <a:endParaRPr lang="en-US" altLang="zh-CN" sz="2135" dirty="0">
                <a:latin typeface="方正大标宋简体" panose="02000000000000000000" charset="-122"/>
                <a:ea typeface="方正大标宋简体" panose="02000000000000000000" charset="-122"/>
              </a:endParaRPr>
            </a:p>
          </p:txBody>
        </p:sp>
        <p:sp>
          <p:nvSpPr>
            <p:cNvPr id="41991" name="TextBox 6"/>
            <p:cNvSpPr txBox="1"/>
            <p:nvPr/>
          </p:nvSpPr>
          <p:spPr>
            <a:xfrm>
              <a:off x="1000132" y="3396"/>
              <a:ext cx="455574" cy="49885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135">
                  <a:latin typeface="方正大标宋简体" panose="02000000000000000000" charset="-122"/>
                  <a:ea typeface="方正大标宋简体" panose="02000000000000000000" charset="-122"/>
                </a:rPr>
                <a:t>c</a:t>
              </a:r>
              <a:endParaRPr lang="en-US" altLang="zh-CN" sz="2135" dirty="0">
                <a:latin typeface="方正大标宋简体" panose="02000000000000000000" charset="-122"/>
                <a:ea typeface="方正大标宋简体" panose="02000000000000000000" charset="-122"/>
              </a:endParaRPr>
            </a:p>
          </p:txBody>
        </p:sp>
        <p:sp>
          <p:nvSpPr>
            <p:cNvPr id="41992" name="TextBox 7"/>
            <p:cNvSpPr txBox="1"/>
            <p:nvPr/>
          </p:nvSpPr>
          <p:spPr>
            <a:xfrm>
              <a:off x="1829492" y="17910"/>
              <a:ext cx="455574" cy="49885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135">
                  <a:latin typeface="方正大标宋简体" panose="02000000000000000000" charset="-122"/>
                  <a:ea typeface="方正大标宋简体" panose="02000000000000000000" charset="-122"/>
                </a:rPr>
                <a:t>d</a:t>
              </a:r>
              <a:endParaRPr lang="en-US" altLang="zh-CN" sz="2135" dirty="0">
                <a:latin typeface="方正大标宋简体" panose="02000000000000000000" charset="-122"/>
                <a:ea typeface="方正大标宋简体" panose="02000000000000000000" charset="-122"/>
              </a:endParaRPr>
            </a:p>
          </p:txBody>
        </p:sp>
        <p:sp>
          <p:nvSpPr>
            <p:cNvPr id="41993" name="TextBox 8"/>
            <p:cNvSpPr txBox="1"/>
            <p:nvPr/>
          </p:nvSpPr>
          <p:spPr>
            <a:xfrm>
              <a:off x="2300530" y="0"/>
              <a:ext cx="455574" cy="49885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135">
                  <a:latin typeface="方正大标宋简体" panose="02000000000000000000" charset="-122"/>
                  <a:ea typeface="方正大标宋简体" panose="02000000000000000000" charset="-122"/>
                </a:rPr>
                <a:t>e</a:t>
              </a:r>
              <a:endParaRPr lang="en-US" altLang="zh-CN" sz="2135" dirty="0">
                <a:latin typeface="方正大标宋简体" panose="02000000000000000000" charset="-122"/>
                <a:ea typeface="方正大标宋简体" panose="02000000000000000000" charset="-122"/>
              </a:endParaRPr>
            </a:p>
          </p:txBody>
        </p:sp>
        <p:grpSp>
          <p:nvGrpSpPr>
            <p:cNvPr id="41994" name="组合 41993"/>
            <p:cNvGrpSpPr/>
            <p:nvPr/>
          </p:nvGrpSpPr>
          <p:grpSpPr>
            <a:xfrm>
              <a:off x="0" y="171991"/>
              <a:ext cx="6357982" cy="2301940"/>
              <a:chOff x="0" y="0"/>
              <a:chExt cx="6357982" cy="2301940"/>
            </a:xfrm>
          </p:grpSpPr>
          <p:sp>
            <p:nvSpPr>
              <p:cNvPr id="41995" name="TextBox 35"/>
              <p:cNvSpPr txBox="1"/>
              <p:nvPr/>
            </p:nvSpPr>
            <p:spPr>
              <a:xfrm>
                <a:off x="4120398" y="0"/>
                <a:ext cx="373999" cy="35266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r>
                  <a:rPr lang="en-US" altLang="zh-CN" sz="1335">
                    <a:latin typeface="方正大标宋简体" panose="02000000000000000000" charset="-122"/>
                    <a:ea typeface="方正大标宋简体" panose="02000000000000000000" charset="-122"/>
                  </a:rPr>
                  <a:t>F</a:t>
                </a:r>
                <a:endParaRPr lang="en-US" altLang="zh-CN" sz="1335" dirty="0">
                  <a:latin typeface="方正大标宋简体" panose="02000000000000000000" charset="-122"/>
                  <a:ea typeface="方正大标宋简体" panose="02000000000000000000" charset="-122"/>
                </a:endParaRPr>
              </a:p>
            </p:txBody>
          </p:sp>
          <p:cxnSp>
            <p:nvCxnSpPr>
              <p:cNvPr id="41996" name="直接连接符 11"/>
              <p:cNvCxnSpPr/>
              <p:nvPr/>
            </p:nvCxnSpPr>
            <p:spPr>
              <a:xfrm>
                <a:off x="0" y="493334"/>
                <a:ext cx="6357982" cy="0"/>
              </a:xfrm>
              <a:prstGeom prst="line">
                <a:avLst/>
              </a:prstGeom>
              <a:ln w="25400" cap="flat" cmpd="sng">
                <a:solidFill>
                  <a:srgbClr val="4A7EBB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41997" name="直接连接符 12"/>
              <p:cNvCxnSpPr/>
              <p:nvPr/>
            </p:nvCxnSpPr>
            <p:spPr>
              <a:xfrm rot="5400000">
                <a:off x="2032005" y="456811"/>
                <a:ext cx="69867" cy="3175"/>
              </a:xfrm>
              <a:prstGeom prst="line">
                <a:avLst/>
              </a:prstGeom>
              <a:ln w="25400" cap="flat" cmpd="sng">
                <a:solidFill>
                  <a:srgbClr val="4A7EBB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41998" name="直接连接符 13"/>
              <p:cNvCxnSpPr/>
              <p:nvPr/>
            </p:nvCxnSpPr>
            <p:spPr>
              <a:xfrm rot="5400000">
                <a:off x="4285477" y="457604"/>
                <a:ext cx="69867" cy="1588"/>
              </a:xfrm>
              <a:prstGeom prst="line">
                <a:avLst/>
              </a:prstGeom>
              <a:ln w="25400" cap="flat" cmpd="sng">
                <a:solidFill>
                  <a:srgbClr val="4A7EBB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41999" name="直接连接符 14"/>
              <p:cNvCxnSpPr/>
              <p:nvPr/>
            </p:nvCxnSpPr>
            <p:spPr>
              <a:xfrm rot="5400000">
                <a:off x="786593" y="444903"/>
                <a:ext cx="142910" cy="1587"/>
              </a:xfrm>
              <a:prstGeom prst="line">
                <a:avLst/>
              </a:prstGeom>
              <a:ln w="25400" cap="flat" cmpd="sng">
                <a:solidFill>
                  <a:srgbClr val="4A7EBB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42000" name="直接连接符 15"/>
              <p:cNvCxnSpPr/>
              <p:nvPr/>
            </p:nvCxnSpPr>
            <p:spPr>
              <a:xfrm rot="5400000">
                <a:off x="5399115" y="453636"/>
                <a:ext cx="68280" cy="1587"/>
              </a:xfrm>
              <a:prstGeom prst="line">
                <a:avLst/>
              </a:prstGeom>
              <a:ln w="25400" cap="flat" cmpd="sng">
                <a:solidFill>
                  <a:srgbClr val="4A7EBB"/>
                </a:solidFill>
                <a:prstDash val="solid"/>
                <a:headEnd type="none" w="med" len="med"/>
                <a:tailEnd type="none" w="med" len="med"/>
              </a:ln>
            </p:spPr>
          </p:cxnSp>
          <p:sp>
            <p:nvSpPr>
              <p:cNvPr id="42001" name="TextBox 43"/>
              <p:cNvSpPr txBox="1"/>
              <p:nvPr/>
            </p:nvSpPr>
            <p:spPr>
              <a:xfrm>
                <a:off x="1842210" y="499923"/>
                <a:ext cx="373999" cy="35266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r>
                  <a:rPr lang="en-US" altLang="zh-CN" sz="1335">
                    <a:latin typeface="方正大标宋简体" panose="02000000000000000000" charset="-122"/>
                    <a:ea typeface="方正大标宋简体" panose="02000000000000000000" charset="-122"/>
                  </a:rPr>
                  <a:t>F</a:t>
                </a:r>
                <a:endParaRPr lang="en-US" altLang="zh-CN" sz="1335" dirty="0">
                  <a:latin typeface="方正大标宋简体" panose="02000000000000000000" charset="-122"/>
                  <a:ea typeface="方正大标宋简体" panose="02000000000000000000" charset="-122"/>
                </a:endParaRPr>
              </a:p>
            </p:txBody>
          </p:sp>
          <p:cxnSp>
            <p:nvCxnSpPr>
              <p:cNvPr id="42002" name="直接连接符 17"/>
              <p:cNvCxnSpPr/>
              <p:nvPr/>
            </p:nvCxnSpPr>
            <p:spPr>
              <a:xfrm rot="5400000">
                <a:off x="1585019" y="1265841"/>
                <a:ext cx="927327" cy="1587"/>
              </a:xfrm>
              <a:prstGeom prst="line">
                <a:avLst/>
              </a:prstGeom>
              <a:ln w="25400" cap="flat" cmpd="sng">
                <a:solidFill>
                  <a:srgbClr val="4A7EBB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42003" name="直接连接符 18"/>
              <p:cNvCxnSpPr/>
              <p:nvPr/>
            </p:nvCxnSpPr>
            <p:spPr>
              <a:xfrm rot="-5400000" flipH="1">
                <a:off x="2329468" y="1445274"/>
                <a:ext cx="1713332" cy="0"/>
              </a:xfrm>
              <a:prstGeom prst="line">
                <a:avLst/>
              </a:prstGeom>
              <a:ln w="25400" cap="flat" cmpd="sng">
                <a:solidFill>
                  <a:srgbClr val="4A7EBB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42004" name="直接箭头连接符 19"/>
              <p:cNvCxnSpPr/>
              <p:nvPr/>
            </p:nvCxnSpPr>
            <p:spPr>
              <a:xfrm>
                <a:off x="2809895" y="1358734"/>
                <a:ext cx="373065" cy="1587"/>
              </a:xfrm>
              <a:prstGeom prst="straightConnector1">
                <a:avLst/>
              </a:prstGeom>
              <a:ln w="25400" cap="flat" cmpd="sng">
                <a:solidFill>
                  <a:srgbClr val="4A7EBB"/>
                </a:solidFill>
                <a:prstDash val="solid"/>
                <a:headEnd type="none" w="med" len="med"/>
                <a:tailEnd type="arrow" w="med" len="med"/>
              </a:ln>
            </p:spPr>
          </p:cxnSp>
          <p:cxnSp>
            <p:nvCxnSpPr>
              <p:cNvPr id="42005" name="直接箭头连接符 20"/>
              <p:cNvCxnSpPr/>
              <p:nvPr/>
            </p:nvCxnSpPr>
            <p:spPr>
              <a:xfrm rot="10800000">
                <a:off x="2049477" y="1360321"/>
                <a:ext cx="350840" cy="4764"/>
              </a:xfrm>
              <a:prstGeom prst="straightConnector1">
                <a:avLst/>
              </a:prstGeom>
              <a:ln w="25400" cap="flat" cmpd="sng">
                <a:solidFill>
                  <a:srgbClr val="4A7EBB"/>
                </a:solidFill>
                <a:prstDash val="solid"/>
                <a:headEnd type="none" w="med" len="med"/>
                <a:tailEnd type="arrow" w="med" len="med"/>
              </a:ln>
            </p:spPr>
          </p:cxnSp>
          <p:sp>
            <p:nvSpPr>
              <p:cNvPr id="42006" name="TextBox 48"/>
              <p:cNvSpPr txBox="1"/>
              <p:nvPr/>
            </p:nvSpPr>
            <p:spPr>
              <a:xfrm>
                <a:off x="2444089" y="1051191"/>
                <a:ext cx="362879" cy="49885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r>
                  <a:rPr lang="en-US" altLang="zh-CN" sz="2135">
                    <a:latin typeface="方正大标宋简体" panose="02000000000000000000" charset="-122"/>
                    <a:ea typeface="方正大标宋简体" panose="02000000000000000000" charset="-122"/>
                  </a:rPr>
                  <a:t>f</a:t>
                </a:r>
                <a:endParaRPr lang="en-US" altLang="zh-CN" sz="2135" dirty="0">
                  <a:latin typeface="方正大标宋简体" panose="02000000000000000000" charset="-122"/>
                  <a:ea typeface="方正大标宋简体" panose="02000000000000000000" charset="-122"/>
                </a:endParaRPr>
              </a:p>
            </p:txBody>
          </p:sp>
          <p:sp>
            <p:nvSpPr>
              <p:cNvPr id="42007" name="椭圆 22"/>
              <p:cNvSpPr/>
              <p:nvPr/>
            </p:nvSpPr>
            <p:spPr>
              <a:xfrm>
                <a:off x="3151209" y="472692"/>
                <a:ext cx="63500" cy="46048"/>
              </a:xfrm>
              <a:prstGeom prst="ellipse">
                <a:avLst/>
              </a:prstGeom>
              <a:solidFill>
                <a:schemeClr val="accent1"/>
              </a:solidFill>
              <a:ln w="25400" cap="flat" cmpd="sng">
                <a:solidFill>
                  <a:srgbClr val="385D8A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anchor="ctr" anchorCtr="0"/>
              <a:p>
                <a:pPr algn="ctr"/>
                <a:endParaRPr lang="zh-CN" altLang="en-US" sz="2135" dirty="0">
                  <a:solidFill>
                    <a:srgbClr val="FFFFFF"/>
                  </a:solidFill>
                  <a:latin typeface="方正大标宋简体" panose="02000000000000000000" charset="-122"/>
                  <a:ea typeface="方正大标宋简体" panose="02000000000000000000" charset="-122"/>
                </a:endParaRPr>
              </a:p>
            </p:txBody>
          </p:sp>
          <p:sp>
            <p:nvSpPr>
              <p:cNvPr id="42008" name="椭圆 23"/>
              <p:cNvSpPr/>
              <p:nvPr/>
            </p:nvSpPr>
            <p:spPr>
              <a:xfrm>
                <a:off x="823918" y="455224"/>
                <a:ext cx="71439" cy="71455"/>
              </a:xfrm>
              <a:prstGeom prst="ellipse">
                <a:avLst/>
              </a:prstGeom>
              <a:solidFill>
                <a:schemeClr val="accent1"/>
              </a:solidFill>
              <a:ln w="25400" cap="flat" cmpd="sng">
                <a:solidFill>
                  <a:srgbClr val="385D8A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anchor="ctr" anchorCtr="0"/>
              <a:p>
                <a:pPr algn="ctr"/>
                <a:endParaRPr lang="zh-CN" altLang="en-US" sz="2135" dirty="0">
                  <a:solidFill>
                    <a:srgbClr val="FFFFFF"/>
                  </a:solidFill>
                  <a:latin typeface="方正大标宋简体" panose="02000000000000000000" charset="-122"/>
                  <a:ea typeface="方正大标宋简体" panose="02000000000000000000" charset="-122"/>
                </a:endParaRPr>
              </a:p>
            </p:txBody>
          </p:sp>
          <p:sp>
            <p:nvSpPr>
              <p:cNvPr id="42009" name="椭圆 24"/>
              <p:cNvSpPr/>
              <p:nvPr/>
            </p:nvSpPr>
            <p:spPr>
              <a:xfrm>
                <a:off x="214314" y="455224"/>
                <a:ext cx="71439" cy="71455"/>
              </a:xfrm>
              <a:prstGeom prst="ellipse">
                <a:avLst/>
              </a:prstGeom>
              <a:solidFill>
                <a:schemeClr val="accent1"/>
              </a:solidFill>
              <a:ln w="25400" cap="flat" cmpd="sng">
                <a:solidFill>
                  <a:srgbClr val="385D8A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anchor="ctr" anchorCtr="0"/>
              <a:p>
                <a:pPr algn="ctr"/>
                <a:endParaRPr lang="zh-CN" altLang="en-US" sz="2135" dirty="0">
                  <a:solidFill>
                    <a:srgbClr val="FFFFFF"/>
                  </a:solidFill>
                  <a:latin typeface="方正大标宋简体" panose="02000000000000000000" charset="-122"/>
                  <a:ea typeface="方正大标宋简体" panose="02000000000000000000" charset="-122"/>
                </a:endParaRPr>
              </a:p>
            </p:txBody>
          </p:sp>
          <p:sp>
            <p:nvSpPr>
              <p:cNvPr id="42010" name="椭圆 25"/>
              <p:cNvSpPr/>
              <p:nvPr/>
            </p:nvSpPr>
            <p:spPr>
              <a:xfrm>
                <a:off x="1200158" y="455224"/>
                <a:ext cx="71438" cy="71455"/>
              </a:xfrm>
              <a:prstGeom prst="ellipse">
                <a:avLst/>
              </a:prstGeom>
              <a:solidFill>
                <a:schemeClr val="accent1"/>
              </a:solidFill>
              <a:ln w="25400" cap="flat" cmpd="sng">
                <a:solidFill>
                  <a:srgbClr val="385D8A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anchor="ctr" anchorCtr="0"/>
              <a:p>
                <a:pPr algn="ctr"/>
                <a:endParaRPr lang="zh-CN" altLang="en-US" sz="2135" dirty="0">
                  <a:solidFill>
                    <a:srgbClr val="FFFFFF"/>
                  </a:solidFill>
                  <a:latin typeface="方正大标宋简体" panose="02000000000000000000" charset="-122"/>
                  <a:ea typeface="方正大标宋简体" panose="02000000000000000000" charset="-122"/>
                </a:endParaRPr>
              </a:p>
            </p:txBody>
          </p:sp>
          <p:sp>
            <p:nvSpPr>
              <p:cNvPr id="42011" name="椭圆 26"/>
              <p:cNvSpPr/>
              <p:nvPr/>
            </p:nvSpPr>
            <p:spPr>
              <a:xfrm>
                <a:off x="2028839" y="455224"/>
                <a:ext cx="71438" cy="71455"/>
              </a:xfrm>
              <a:prstGeom prst="ellipse">
                <a:avLst/>
              </a:prstGeom>
              <a:solidFill>
                <a:schemeClr val="accent1"/>
              </a:solidFill>
              <a:ln w="25400" cap="flat" cmpd="sng">
                <a:solidFill>
                  <a:srgbClr val="385D8A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anchor="ctr" anchorCtr="0"/>
              <a:p>
                <a:pPr algn="ctr"/>
                <a:endParaRPr lang="zh-CN" altLang="en-US" sz="2135" dirty="0">
                  <a:solidFill>
                    <a:srgbClr val="FFFFFF"/>
                  </a:solidFill>
                  <a:latin typeface="方正大标宋简体" panose="02000000000000000000" charset="-122"/>
                  <a:ea typeface="方正大标宋简体" panose="02000000000000000000" charset="-122"/>
                </a:endParaRPr>
              </a:p>
            </p:txBody>
          </p:sp>
          <p:cxnSp>
            <p:nvCxnSpPr>
              <p:cNvPr id="42012" name="直接连接符 27"/>
              <p:cNvCxnSpPr/>
              <p:nvPr/>
            </p:nvCxnSpPr>
            <p:spPr>
              <a:xfrm rot="5400000">
                <a:off x="1995482" y="434582"/>
                <a:ext cx="144498" cy="1587"/>
              </a:xfrm>
              <a:prstGeom prst="line">
                <a:avLst/>
              </a:prstGeom>
              <a:ln w="25400" cap="flat" cmpd="sng">
                <a:solidFill>
                  <a:srgbClr val="4A7EBB"/>
                </a:solidFill>
                <a:prstDash val="solid"/>
                <a:headEnd type="none" w="med" len="med"/>
                <a:tailEnd type="none" w="med" len="med"/>
              </a:ln>
            </p:spPr>
          </p:cxnSp>
          <p:sp>
            <p:nvSpPr>
              <p:cNvPr id="42013" name="椭圆 28"/>
              <p:cNvSpPr/>
              <p:nvPr/>
            </p:nvSpPr>
            <p:spPr>
              <a:xfrm>
                <a:off x="2500330" y="450461"/>
                <a:ext cx="71439" cy="71454"/>
              </a:xfrm>
              <a:prstGeom prst="ellipse">
                <a:avLst/>
              </a:prstGeom>
              <a:solidFill>
                <a:schemeClr val="accent1"/>
              </a:solidFill>
              <a:ln w="25400" cap="flat" cmpd="sng">
                <a:solidFill>
                  <a:srgbClr val="385D8A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anchor="ctr" anchorCtr="0"/>
              <a:p>
                <a:pPr algn="ctr"/>
                <a:endParaRPr lang="zh-CN" altLang="en-US" sz="2135" dirty="0">
                  <a:solidFill>
                    <a:srgbClr val="FFFFFF"/>
                  </a:solidFill>
                  <a:latin typeface="方正大标宋简体" panose="02000000000000000000" charset="-122"/>
                  <a:ea typeface="方正大标宋简体" panose="02000000000000000000" charset="-122"/>
                </a:endParaRPr>
              </a:p>
            </p:txBody>
          </p:sp>
          <p:cxnSp>
            <p:nvCxnSpPr>
              <p:cNvPr id="42014" name="直接连接符 29"/>
              <p:cNvCxnSpPr/>
              <p:nvPr/>
            </p:nvCxnSpPr>
            <p:spPr>
              <a:xfrm rot="-5400000" flipH="1">
                <a:off x="-204" y="1430188"/>
                <a:ext cx="1714920" cy="0"/>
              </a:xfrm>
              <a:prstGeom prst="line">
                <a:avLst/>
              </a:prstGeom>
              <a:ln w="25400" cap="flat" cmpd="sng">
                <a:solidFill>
                  <a:srgbClr val="4A7EBB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42015" name="直接箭头连接符 30"/>
              <p:cNvCxnSpPr/>
              <p:nvPr/>
            </p:nvCxnSpPr>
            <p:spPr>
              <a:xfrm>
                <a:off x="2357454" y="2016119"/>
                <a:ext cx="830269" cy="1587"/>
              </a:xfrm>
              <a:prstGeom prst="straightConnector1">
                <a:avLst/>
              </a:prstGeom>
              <a:ln w="25400" cap="flat" cmpd="sng">
                <a:solidFill>
                  <a:srgbClr val="4A7EBB"/>
                </a:solidFill>
                <a:prstDash val="solid"/>
                <a:headEnd type="none" w="med" len="med"/>
                <a:tailEnd type="arrow" w="med" len="med"/>
              </a:ln>
            </p:spPr>
          </p:cxnSp>
          <p:cxnSp>
            <p:nvCxnSpPr>
              <p:cNvPr id="42016" name="直接箭头连接符 31"/>
              <p:cNvCxnSpPr/>
              <p:nvPr/>
            </p:nvCxnSpPr>
            <p:spPr>
              <a:xfrm rot="10800000">
                <a:off x="857256" y="2016119"/>
                <a:ext cx="857256" cy="1587"/>
              </a:xfrm>
              <a:prstGeom prst="straightConnector1">
                <a:avLst/>
              </a:prstGeom>
              <a:ln w="25400" cap="flat" cmpd="sng">
                <a:solidFill>
                  <a:srgbClr val="4A7EBB"/>
                </a:solidFill>
                <a:prstDash val="solid"/>
                <a:headEnd type="none" w="med" len="med"/>
                <a:tailEnd type="arrow" w="med" len="med"/>
              </a:ln>
            </p:spPr>
          </p:cxnSp>
          <p:sp>
            <p:nvSpPr>
              <p:cNvPr id="42017" name="TextBox 32"/>
              <p:cNvSpPr txBox="1"/>
              <p:nvPr/>
            </p:nvSpPr>
            <p:spPr>
              <a:xfrm>
                <a:off x="1714457" y="1660082"/>
                <a:ext cx="799507" cy="49885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r>
                  <a:rPr lang="en-US" altLang="zh-CN" sz="2135">
                    <a:latin typeface="方正大标宋简体" panose="02000000000000000000" charset="-122"/>
                    <a:ea typeface="方正大标宋简体" panose="02000000000000000000" charset="-122"/>
                  </a:rPr>
                  <a:t>2f</a:t>
                </a:r>
                <a:endParaRPr lang="en-US" altLang="zh-CN" sz="2135" dirty="0">
                  <a:latin typeface="方正大标宋简体" panose="02000000000000000000" charset="-122"/>
                  <a:ea typeface="方正大标宋简体" panose="02000000000000000000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矩形 36865"/>
          <p:cNvSpPr/>
          <p:nvPr/>
        </p:nvSpPr>
        <p:spPr>
          <a:xfrm>
            <a:off x="1350433" y="332528"/>
            <a:ext cx="9152467" cy="127211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5865" dirty="0">
                <a:solidFill>
                  <a:srgbClr val="FF0000"/>
                </a:solidFill>
                <a:latin typeface="Candara" panose="020E0502030303020204" pitchFamily="2" charset="0"/>
                <a:ea typeface="华文新魏" panose="02010800040101010101" charset="-122"/>
              </a:rPr>
              <a:t>课堂测评</a:t>
            </a:r>
            <a:endParaRPr lang="zh-CN" altLang="en-US" sz="5865" dirty="0">
              <a:solidFill>
                <a:srgbClr val="FF0000"/>
              </a:solidFill>
              <a:latin typeface="Candara" panose="020E0502030303020204" pitchFamily="2" charset="0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65480" y="1336675"/>
            <a:ext cx="10581640" cy="65544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55600" lvl="0" indent="-355600" fontAlgn="base">
              <a:lnSpc>
                <a:spcPct val="150000"/>
              </a:lnSpc>
              <a:buNone/>
            </a:pPr>
            <a:r>
              <a:rPr lang="en-US" altLang="zh-CN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2</a:t>
            </a:r>
            <a:r>
              <a:rPr lang="zh-CN" altLang="en-US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</a:t>
            </a:r>
            <a:r>
              <a:rPr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小明在探究“凸透镜成像规律”的实验中，当光屏、凸透镜和蜡烛在如图所示位置时，光屏的中央出现烛焰清晰的像，则下列说法正确的是（ ）</a:t>
            </a:r>
            <a:endParaRPr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r>
              <a:rPr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A．图中光屏上的像是倒立、缩小的实像</a:t>
            </a:r>
            <a:endParaRPr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r>
              <a:rPr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B．小明把爷爷的老花镜的镜片放在蜡烛和凸透镜之间，应将光屏向左移动才能出现清晰的像</a:t>
            </a:r>
            <a:endParaRPr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r>
              <a:rPr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C．一只甲虫落在凸透镜的正中央，光屏上所成的像不完整</a:t>
            </a:r>
            <a:endParaRPr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r>
              <a:rPr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D．此凸透镜的焦距是10cm＜f＜17.5cm。</a:t>
            </a:r>
            <a:endParaRPr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endParaRPr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endParaRPr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34325" y="2630805"/>
            <a:ext cx="3464560" cy="1437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矩形 36865"/>
          <p:cNvSpPr/>
          <p:nvPr/>
        </p:nvSpPr>
        <p:spPr>
          <a:xfrm>
            <a:off x="1350433" y="423333"/>
            <a:ext cx="9152467" cy="127211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5865" dirty="0">
                <a:solidFill>
                  <a:srgbClr val="FF0000"/>
                </a:solidFill>
                <a:latin typeface="Candara" panose="020E0502030303020204" pitchFamily="2" charset="0"/>
                <a:ea typeface="华文新魏" panose="02010800040101010101" charset="-122"/>
              </a:rPr>
              <a:t>课堂测评</a:t>
            </a:r>
            <a:endParaRPr lang="zh-CN" altLang="en-US" sz="5865" dirty="0">
              <a:solidFill>
                <a:srgbClr val="FF0000"/>
              </a:solidFill>
              <a:latin typeface="Candara" panose="020E0502030303020204" pitchFamily="2" charset="0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9607" y="1604433"/>
            <a:ext cx="11644207" cy="3599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55600" lvl="0" indent="-355600" fontAlgn="base">
              <a:lnSpc>
                <a:spcPct val="150000"/>
              </a:lnSpc>
              <a:buNone/>
            </a:pPr>
            <a:r>
              <a:rPr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3.将点燃的蜡烛放在凸透镜前某处，在透镜另一侧光屏上观察到烛焰缩小的像，下列说法正确的是（　　）</a:t>
            </a:r>
            <a:endParaRPr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r>
              <a:rPr sz="24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A．保持蜡烛透镜不动，将光屏远离透镜，光屏能呈现清晰的像</a:t>
            </a:r>
            <a:endParaRPr sz="24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r>
              <a:rPr sz="24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B．保持蜡烛与光屏的位置不动，将透镜向光屏移动，光屏上能呈现清晰的像</a:t>
            </a:r>
            <a:endParaRPr sz="24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r>
              <a:rPr sz="24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C．光屏不动，将透镜靠近光屏，再将蜡烛适当靠近透镜，光屏也能呈现清晰的像</a:t>
            </a:r>
            <a:endParaRPr sz="24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r>
              <a:rPr sz="24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D．蜡烛不动，将透镜远离蜡烛，再将光屏适当远离透镜，光屏也能呈现清晰的像</a:t>
            </a:r>
            <a:endParaRPr sz="24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581025" y="3983355"/>
            <a:ext cx="1102995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9600">
                <a:gradFill>
                  <a:gsLst>
                    <a:gs pos="0">
                      <a:srgbClr val="9EE256">
                        <a:lumMod val="59000"/>
                      </a:srgbClr>
                    </a:gs>
                    <a:gs pos="87000">
                      <a:schemeClr val="accent1">
                        <a:lumMod val="75000"/>
                      </a:schemeClr>
                    </a:gs>
                  </a:gsLst>
                  <a:lin ang="3600000" scaled="0"/>
                </a:gradFill>
                <a:latin typeface="华康正颜楷体W7P" panose="03000700000000000000" charset="-122"/>
                <a:ea typeface="华康正颜楷体W7P" panose="03000700000000000000" charset="-122"/>
                <a:cs typeface="华康正颜楷体W7P" panose="03000700000000000000" charset="-122"/>
              </a:rPr>
              <a:t>学习，永远不晚。</a:t>
            </a:r>
            <a:r>
              <a:rPr lang="en-US" altLang="zh-CN" sz="9600">
                <a:gradFill>
                  <a:gsLst>
                    <a:gs pos="0">
                      <a:srgbClr val="9EE256">
                        <a:lumMod val="59000"/>
                      </a:srgbClr>
                    </a:gs>
                    <a:gs pos="87000">
                      <a:schemeClr val="accent1">
                        <a:lumMod val="75000"/>
                      </a:schemeClr>
                    </a:gs>
                  </a:gsLst>
                  <a:lin ang="3600000" scaled="0"/>
                </a:gradFill>
                <a:latin typeface="华康正颜楷体W7P" panose="03000700000000000000" charset="-122"/>
                <a:ea typeface="华康正颜楷体W7P" panose="03000700000000000000" charset="-122"/>
                <a:cs typeface="华康正颜楷体W7P" panose="03000700000000000000" charset="-122"/>
              </a:rPr>
              <a:t> </a:t>
            </a:r>
            <a:endParaRPr lang="en-US" altLang="zh-CN" sz="9600">
              <a:gradFill>
                <a:gsLst>
                  <a:gs pos="0">
                    <a:srgbClr val="9EE256">
                      <a:lumMod val="59000"/>
                    </a:srgbClr>
                  </a:gs>
                  <a:gs pos="87000">
                    <a:schemeClr val="accent1">
                      <a:lumMod val="75000"/>
                    </a:schemeClr>
                  </a:gs>
                </a:gsLst>
                <a:lin ang="3600000" scaled="0"/>
              </a:gradFill>
              <a:latin typeface="华康正颜楷体W7P" panose="03000700000000000000" charset="-122"/>
              <a:ea typeface="华康正颜楷体W7P" panose="03000700000000000000" charset="-122"/>
              <a:cs typeface="华康正颜楷体W7P" panose="03000700000000000000" charset="-122"/>
            </a:endParaRPr>
          </a:p>
        </p:txBody>
      </p:sp>
      <p:pic>
        <p:nvPicPr>
          <p:cNvPr id="7" name="http://photo-static-api.fotomore.com/creative/vcg/400/new/VCG41N1018773878.jpg" descr="&amp;pky330_sjzg_VCG41N1018773878&amp;2&amp;src_toppic_inpsrchzd1&amp;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52390" b="5440"/>
          <a:stretch>
            <a:fillRect/>
          </a:stretch>
        </p:blipFill>
        <p:spPr>
          <a:xfrm>
            <a:off x="0" y="0"/>
            <a:ext cx="12186920" cy="34251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231265" y="895350"/>
            <a:ext cx="1000823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猜想与假设</a:t>
            </a:r>
            <a:endParaRPr lang="zh-CN" altLang="en-US" sz="4800" dirty="0">
              <a:solidFill>
                <a:srgbClr val="00206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endParaRPr lang="zh-CN" altLang="en-US" sz="2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凸透镜成像不同可能与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物体到凸透镜的距离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有关。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485265" y="724535"/>
            <a:ext cx="936688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endParaRPr lang="zh-CN" altLang="en-US" sz="2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回忆平面镜成像特点，凸透镜成像不同是指什么，即凸透镜成像的特点一般是指哪几方面？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        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像的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大小，正倒，虚实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7030" y="3500120"/>
            <a:ext cx="2994660" cy="25285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310005" y="1838960"/>
            <a:ext cx="957199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endParaRPr lang="zh-CN" altLang="en-US" sz="2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物体到凸透镜的距离叫做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物距，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用</a:t>
            </a:r>
            <a:r>
              <a:rPr lang="en-US" altLang="zh-CN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u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表示；</a:t>
            </a:r>
            <a:endParaRPr lang="zh-CN" altLang="en-US" sz="36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像到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到凸透镜的距离叫做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物距，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用</a:t>
            </a:r>
            <a:r>
              <a:rPr lang="en-US" altLang="zh-CN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v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表示。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910*4415*658*658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UNIT_PLACING_PICTURE_USER_VIEWPORT" val="{&quot;height&quot;:6236.220703125,&quot;width&quot;:8314.9609375}"/>
</p:tagLst>
</file>

<file path=ppt/tags/tag149.xml><?xml version="1.0" encoding="utf-8"?>
<p:tagLst xmlns:p="http://schemas.openxmlformats.org/presentationml/2006/main">
  <p:tag name="KSO_WM_UNIT_PLACING_PICTURE_USER_VIEWPORT" val="{&quot;height&quot;:6236.220703125,&quot;width&quot;:8314.9609375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PLACING_PICTURE_USER_VIEWPORT" val="{&quot;height&quot;:4644,&quot;width&quot;:6597}"/>
</p:tagLst>
</file>

<file path=ppt/tags/tag161.xml><?xml version="1.0" encoding="utf-8"?>
<p:tagLst xmlns:p="http://schemas.openxmlformats.org/presentationml/2006/main">
  <p:tag name="KSO_WM_UNIT_PLACING_PICTURE_USER_VIEWPORT" val="{&quot;height&quot;:5955,&quot;width&quot;:9600}"/>
</p:tagLst>
</file>

<file path=ppt/tags/tag162.xml><?xml version="1.0" encoding="utf-8"?>
<p:tagLst xmlns:p="http://schemas.openxmlformats.org/presentationml/2006/main">
  <p:tag name="KSO_WM_UNIT_PLACING_PICTURE_USER_VIEWPORT" val="{&quot;height&quot;:4644,&quot;width&quot;:6597}"/>
  <p:tag name="KSO_WM_BEAUTIFY_FLAG" val=""/>
</p:tagLst>
</file>

<file path=ppt/tags/tag163.xml><?xml version="1.0" encoding="utf-8"?>
<p:tagLst xmlns:p="http://schemas.openxmlformats.org/presentationml/2006/main">
  <p:tag name="KSO_WM_UNIT_PLACING_PICTURE_USER_VIEWPORT" val="{&quot;height&quot;:5955,&quot;width&quot;:9600}"/>
  <p:tag name="KSO_WM_BEAUTIFY_FLAG" val=""/>
</p:tagLst>
</file>

<file path=ppt/tags/tag16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684*3890*658*658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custom20231195_1*h_a*1_1"/>
  <p:tag name="KSO_WM_TEMPLATE_CATEGORY" val="custom"/>
  <p:tag name="KSO_WM_TEMPLATE_INDEX" val="20231195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PRESET_TEXT" val="单击添加标题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195_1*i*1"/>
  <p:tag name="KSO_WM_TEMPLATE_CATEGORY" val="custom"/>
  <p:tag name="KSO_WM_TEMPLATE_INDEX" val="20231195"/>
  <p:tag name="KSO_WM_UNIT_LAYERLEVEL" val="1"/>
  <p:tag name="KSO_WM_TAG_VERSION" val="3.0"/>
  <p:tag name="KSO_WM_BEAUTIFY_FLAG" val="#wm#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1195_1*i*2"/>
  <p:tag name="KSO_WM_TEMPLATE_CATEGORY" val="custom"/>
  <p:tag name="KSO_WM_TEMPLATE_INDEX" val="20231195"/>
  <p:tag name="KSO_WM_UNIT_LAYERLEVEL" val="1"/>
  <p:tag name="KSO_WM_TAG_VERSION" val="3.0"/>
  <p:tag name="KSO_WM_BEAUTIFY_FLAG" val="#wm#"/>
</p:tagLst>
</file>

<file path=ppt/tags/tag168.xml><?xml version="1.0" encoding="utf-8"?>
<p:tagLst xmlns:p="http://schemas.openxmlformats.org/presentationml/2006/main">
  <p:tag name="KSO_WM_UNIT_VALUE" val="781*1869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1195_1*d*1"/>
  <p:tag name="KSO_WM_TEMPLATE_CATEGORY" val="custom"/>
  <p:tag name="KSO_WM_TEMPLATE_INDEX" val="20231195"/>
  <p:tag name="KSO_WM_UNIT_LAYERLEVEL" val="1"/>
  <p:tag name="KSO_WM_TAG_VERSION" val="3.0"/>
  <p:tag name="KSO_WM_BEAUTIFY_FLAG" val="#wm#"/>
</p:tagLst>
</file>

<file path=ppt/tags/tag169.xml><?xml version="1.0" encoding="utf-8"?>
<p:tagLst xmlns:p="http://schemas.openxmlformats.org/presentationml/2006/main">
  <p:tag name="KSO_WM_UNIT_VALUE" val="781*1870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custom20231195_1*d*2"/>
  <p:tag name="KSO_WM_TEMPLATE_CATEGORY" val="custom"/>
  <p:tag name="KSO_WM_TEMPLATE_INDEX" val="20231195"/>
  <p:tag name="KSO_WM_UNIT_LAYERLEVEL" val="1"/>
  <p:tag name="KSO_WM_TAG_VERSION" val="3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1195_1*i*3"/>
  <p:tag name="KSO_WM_TEMPLATE_CATEGORY" val="custom"/>
  <p:tag name="KSO_WM_TEMPLATE_INDEX" val="20231195"/>
  <p:tag name="KSO_WM_UNIT_LAYERLEVEL" val="1"/>
  <p:tag name="KSO_WM_TAG_VERSION" val="3.0"/>
</p:tagLst>
</file>

<file path=ppt/tags/tag17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31195_1*i*4"/>
  <p:tag name="KSO_WM_TEMPLATE_CATEGORY" val="custom"/>
  <p:tag name="KSO_WM_TEMPLATE_INDEX" val="20231195"/>
  <p:tag name="KSO_WM_UNIT_LAYERLEVEL" val="1"/>
  <p:tag name="KSO_WM_TAG_VERSION" val="3.0"/>
</p:tagLst>
</file>

<file path=ppt/tags/tag17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195_1*a*1"/>
  <p:tag name="KSO_WM_TEMPLATE_CATEGORY" val="custom"/>
  <p:tag name="KSO_WM_TEMPLATE_INDEX" val="20231195"/>
  <p:tag name="KSO_WM_UNIT_LAYERLEVEL" val="1"/>
  <p:tag name="KSO_WM_TAG_VERSION" val="3.0"/>
  <p:tag name="KSO_WM_BEAUTIFY_FLAG" val="#wm#"/>
  <p:tag name="KSO_WM_UNIT_PRESET_TEXT" val="单击此处添加标题"/>
</p:tagLst>
</file>

<file path=ppt/tags/tag173.xml><?xml version="1.0" encoding="utf-8"?>
<p:tagLst xmlns:p="http://schemas.openxmlformats.org/presentationml/2006/main">
  <p:tag name="KSO_WM_BEAUTIFY_FLAG" val="#wm#"/>
  <p:tag name="KSO_WM_TEMPLATE_CATEGORY" val="custom"/>
  <p:tag name="KSO_WM_TEMPLATE_INDEX" val="20231195"/>
  <p:tag name="KSO_WM_SLIDE_ID" val="custom20231195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959*513"/>
  <p:tag name="KSO_WM_SLIDE_POSITION" val="0*0"/>
  <p:tag name="KSO_WM_TAG_VERSION" val="3.0"/>
  <p:tag name="KSO_WM_SLIDE_LAYOUT" val="a_d_f_h"/>
  <p:tag name="KSO_WM_SLIDE_LAYOUT_CNT" val="1_2_1_1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COMMONDATA" val="eyJoZGlkIjoiOTZkNzlmNmM0ZmUzNTJiZmI0ZDg1OGQ1N2NkZTA3ZTEifQ=="/>
  <p:tag name="KSO_WPP_MARK_KEY" val="2f4d9ed9-d6b7-452f-ab4b-f2c5e79f1e90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7.xml><?xml version="1.0" encoding="utf-8"?>
<p:tagLst xmlns:p="http://schemas.openxmlformats.org/presentationml/2006/main">
  <p:tag name="KSO_WM_UNIT_PLACING_PICTURE_USER_VIEWPORT" val="{&quot;height&quot;:6497,&quot;width&quot;:11370}"/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UNIT_PLACING_PICTURE_USER_VIEWPORT" val="{&quot;height&quot;:6026,&quot;width&quot;:3993}"/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3.xml><?xml version="1.0" encoding="utf-8"?>
<p:tagLst xmlns:p="http://schemas.openxmlformats.org/presentationml/2006/main">
  <p:tag name="KSO_WM_UNIT_TABLE_BEAUTIFY" val="smartTable{ef933b6f-7fad-4b38-a716-cde436ad4b6f}"/>
  <p:tag name="TABLE_ENDDRAG_ORIGIN_RECT" val="641*247"/>
  <p:tag name="TABLE_ENDDRAG_RECT" val="219*244*641*247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2410</Words>
  <Application>WPS 演示</Application>
  <PresentationFormat>宽屏</PresentationFormat>
  <Paragraphs>402</Paragraphs>
  <Slides>65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65</vt:i4>
      </vt:variant>
    </vt:vector>
  </HeadingPairs>
  <TitlesOfParts>
    <vt:vector size="90" baseType="lpstr">
      <vt:lpstr>Arial</vt:lpstr>
      <vt:lpstr>宋体</vt:lpstr>
      <vt:lpstr>Wingdings</vt:lpstr>
      <vt:lpstr>Wingdings</vt:lpstr>
      <vt:lpstr>方正盛世楷书简体_粗</vt:lpstr>
      <vt:lpstr>华康正颜楷体W7P</vt:lpstr>
      <vt:lpstr>汉仪颜楷W</vt:lpstr>
      <vt:lpstr>楷体_GB2312</vt:lpstr>
      <vt:lpstr>Times New Roman</vt:lpstr>
      <vt:lpstr>汉仪颜楷简</vt:lpstr>
      <vt:lpstr>方正粗黑宋简体</vt:lpstr>
      <vt:lpstr>微软雅黑</vt:lpstr>
      <vt:lpstr>Arial Unicode MS</vt:lpstr>
      <vt:lpstr>Calibri</vt:lpstr>
      <vt:lpstr>方正大标宋简体</vt:lpstr>
      <vt:lpstr>黑体</vt:lpstr>
      <vt:lpstr>Arial</vt:lpstr>
      <vt:lpstr>方正公文小标宋</vt:lpstr>
      <vt:lpstr>Candara</vt:lpstr>
      <vt:lpstr>华文新魏</vt:lpstr>
      <vt:lpstr>1_Office 主题​​</vt:lpstr>
      <vt:lpstr>Package</vt:lpstr>
      <vt:lpstr>Package</vt:lpstr>
      <vt:lpstr>Package</vt:lpstr>
      <vt:lpstr>Package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自制照相机</vt:lpstr>
      <vt:lpstr>自制照相机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xiongsongyan</cp:lastModifiedBy>
  <cp:revision>175</cp:revision>
  <dcterms:created xsi:type="dcterms:W3CDTF">2019-06-19T02:08:00Z</dcterms:created>
  <dcterms:modified xsi:type="dcterms:W3CDTF">2023-11-13T07:11:52Z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405C235DAC8442348B65F91B6245705F_13</vt:lpwstr>
  </property>
</Properties>
</file>