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257" r:id="rId3"/>
    <p:sldId id="284" r:id="rId4"/>
    <p:sldId id="281" r:id="rId5"/>
    <p:sldId id="282" r:id="rId6"/>
    <p:sldId id="296" r:id="rId7"/>
    <p:sldId id="321" r:id="rId8"/>
    <p:sldId id="286" r:id="rId9"/>
    <p:sldId id="311" r:id="rId10"/>
    <p:sldId id="290" r:id="rId11"/>
    <p:sldId id="289" r:id="rId12"/>
    <p:sldId id="291" r:id="rId13"/>
    <p:sldId id="293" r:id="rId14"/>
    <p:sldId id="298" r:id="rId15"/>
    <p:sldId id="299" r:id="rId16"/>
    <p:sldId id="302" r:id="rId17"/>
    <p:sldId id="300" r:id="rId18"/>
    <p:sldId id="301" r:id="rId19"/>
    <p:sldId id="303" r:id="rId20"/>
    <p:sldId id="292" r:id="rId21"/>
    <p:sldId id="304" r:id="rId22"/>
    <p:sldId id="305" r:id="rId23"/>
    <p:sldId id="358" r:id="rId24"/>
    <p:sldId id="306" r:id="rId25"/>
    <p:sldId id="307" r:id="rId26"/>
    <p:sldId id="308" r:id="rId27"/>
    <p:sldId id="309" r:id="rId28"/>
    <p:sldId id="310" r:id="rId29"/>
    <p:sldId id="320" r:id="rId30"/>
    <p:sldId id="359" r:id="rId31"/>
    <p:sldId id="312" r:id="rId32"/>
    <p:sldId id="271" r:id="rId33"/>
    <p:sldId id="313" r:id="rId34"/>
    <p:sldId id="314" r:id="rId35"/>
    <p:sldId id="315" r:id="rId36"/>
    <p:sldId id="360" r:id="rId37"/>
    <p:sldId id="361" r:id="rId38"/>
    <p:sldId id="317" r:id="rId39"/>
    <p:sldId id="316" r:id="rId40"/>
    <p:sldId id="273" r:id="rId41"/>
    <p:sldId id="274" r:id="rId43"/>
    <p:sldId id="275" r:id="rId44"/>
    <p:sldId id="363" r:id="rId45"/>
    <p:sldId id="362" r:id="rId46"/>
    <p:sldId id="276" r:id="rId47"/>
    <p:sldId id="364" r:id="rId48"/>
    <p:sldId id="369" r:id="rId49"/>
    <p:sldId id="365" r:id="rId50"/>
    <p:sldId id="366" r:id="rId51"/>
    <p:sldId id="367" r:id="rId52"/>
    <p:sldId id="368" r:id="rId53"/>
    <p:sldId id="370" r:id="rId54"/>
    <p:sldId id="319" r:id="rId55"/>
    <p:sldId id="262" r:id="rId56"/>
  </p:sldIdLst>
  <p:sldSz cx="12192000" cy="6858000"/>
  <p:notesSz cx="6858000" cy="9144000"/>
  <p:custDataLst>
    <p:tags r:id="rId6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1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1" Type="http://schemas.openxmlformats.org/officeDocument/2006/relationships/tags" Target="tags/tag250.xml"/><Relationship Id="rId60" Type="http://schemas.openxmlformats.org/officeDocument/2006/relationships/commentAuthors" Target="commentAuthors.xml"/><Relationship Id="rId6" Type="http://schemas.openxmlformats.org/officeDocument/2006/relationships/slide" Target="slides/slide4.xml"/><Relationship Id="rId59" Type="http://schemas.openxmlformats.org/officeDocument/2006/relationships/tableStyles" Target="tableStyles.xml"/><Relationship Id="rId58" Type="http://schemas.openxmlformats.org/officeDocument/2006/relationships/viewProps" Target="viewProps.xml"/><Relationship Id="rId57" Type="http://schemas.openxmlformats.org/officeDocument/2006/relationships/presProps" Target="presProps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FB9C1-29A6-4A1F-AC7D-980D95B0B1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FB9C1-29A6-4A1F-AC7D-980D95B0B1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5.xml"/><Relationship Id="rId4" Type="http://schemas.openxmlformats.org/officeDocument/2006/relationships/image" Target="../media/image2.png"/><Relationship Id="rId3" Type="http://schemas.openxmlformats.org/officeDocument/2006/relationships/tags" Target="../tags/tag64.xml"/><Relationship Id="rId2" Type="http://schemas.openxmlformats.org/officeDocument/2006/relationships/image" Target="../media/image1.jpeg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3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92.xml"/><Relationship Id="rId7" Type="http://schemas.openxmlformats.org/officeDocument/2006/relationships/tags" Target="../tags/tag91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image" Target="../media/image8.png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96.xml"/><Relationship Id="rId4" Type="http://schemas.openxmlformats.org/officeDocument/2006/relationships/image" Target="../media/image9.png"/><Relationship Id="rId3" Type="http://schemas.openxmlformats.org/officeDocument/2006/relationships/tags" Target="../tags/tag95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7.xml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8.xml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1.xml"/><Relationship Id="rId3" Type="http://schemas.openxmlformats.org/officeDocument/2006/relationships/image" Target="../media/image11.png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03.xml"/><Relationship Id="rId2" Type="http://schemas.openxmlformats.org/officeDocument/2006/relationships/image" Target="../media/image12.png"/><Relationship Id="rId1" Type="http://schemas.openxmlformats.org/officeDocument/2006/relationships/tags" Target="../tags/tag10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4.xml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06.xml"/><Relationship Id="rId2" Type="http://schemas.openxmlformats.org/officeDocument/2006/relationships/image" Target="../media/image12.png"/><Relationship Id="rId1" Type="http://schemas.openxmlformats.org/officeDocument/2006/relationships/tags" Target="../tags/tag105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08.xml"/><Relationship Id="rId2" Type="http://schemas.openxmlformats.org/officeDocument/2006/relationships/image" Target="../media/image12.png"/><Relationship Id="rId1" Type="http://schemas.openxmlformats.org/officeDocument/2006/relationships/tags" Target="../tags/tag10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9.xml"/><Relationship Id="rId1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10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1.xml"/><Relationship Id="rId1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13.xml"/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tags" Target="../tags/tag1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5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image" Target="../media/image19.png"/><Relationship Id="rId24" Type="http://schemas.openxmlformats.org/officeDocument/2006/relationships/slideLayout" Target="../slideLayouts/slideLayout2.xml"/><Relationship Id="rId23" Type="http://schemas.openxmlformats.org/officeDocument/2006/relationships/tags" Target="../tags/tag135.xml"/><Relationship Id="rId22" Type="http://schemas.openxmlformats.org/officeDocument/2006/relationships/tags" Target="../tags/tag134.xml"/><Relationship Id="rId21" Type="http://schemas.openxmlformats.org/officeDocument/2006/relationships/tags" Target="../tags/tag133.xml"/><Relationship Id="rId20" Type="http://schemas.openxmlformats.org/officeDocument/2006/relationships/tags" Target="../tags/tag132.xml"/><Relationship Id="rId2" Type="http://schemas.openxmlformats.org/officeDocument/2006/relationships/image" Target="../media/image18.png"/><Relationship Id="rId19" Type="http://schemas.openxmlformats.org/officeDocument/2006/relationships/tags" Target="../tags/tag131.xml"/><Relationship Id="rId18" Type="http://schemas.openxmlformats.org/officeDocument/2006/relationships/tags" Target="../tags/tag130.xml"/><Relationship Id="rId17" Type="http://schemas.openxmlformats.org/officeDocument/2006/relationships/tags" Target="../tags/tag129.xml"/><Relationship Id="rId16" Type="http://schemas.openxmlformats.org/officeDocument/2006/relationships/tags" Target="../tags/tag128.xml"/><Relationship Id="rId15" Type="http://schemas.openxmlformats.org/officeDocument/2006/relationships/tags" Target="../tags/tag127.xml"/><Relationship Id="rId14" Type="http://schemas.openxmlformats.org/officeDocument/2006/relationships/tags" Target="../tags/tag126.xml"/><Relationship Id="rId13" Type="http://schemas.openxmlformats.org/officeDocument/2006/relationships/tags" Target="../tags/tag125.xml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6.xml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image" Target="../media/image3.png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8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147.xml"/><Relationship Id="rId8" Type="http://schemas.openxmlformats.org/officeDocument/2006/relationships/tags" Target="../tags/tag146.xml"/><Relationship Id="rId7" Type="http://schemas.openxmlformats.org/officeDocument/2006/relationships/tags" Target="../tags/tag145.xml"/><Relationship Id="rId6" Type="http://schemas.openxmlformats.org/officeDocument/2006/relationships/tags" Target="../tags/tag144.xml"/><Relationship Id="rId5" Type="http://schemas.openxmlformats.org/officeDocument/2006/relationships/tags" Target="../tags/tag143.xml"/><Relationship Id="rId4" Type="http://schemas.openxmlformats.org/officeDocument/2006/relationships/tags" Target="../tags/tag142.xml"/><Relationship Id="rId3" Type="http://schemas.openxmlformats.org/officeDocument/2006/relationships/tags" Target="../tags/tag141.xml"/><Relationship Id="rId21" Type="http://schemas.openxmlformats.org/officeDocument/2006/relationships/slideLayout" Target="../slideLayouts/slideLayout7.xml"/><Relationship Id="rId20" Type="http://schemas.openxmlformats.org/officeDocument/2006/relationships/tags" Target="../tags/tag158.xml"/><Relationship Id="rId2" Type="http://schemas.openxmlformats.org/officeDocument/2006/relationships/tags" Target="../tags/tag140.xml"/><Relationship Id="rId19" Type="http://schemas.openxmlformats.org/officeDocument/2006/relationships/tags" Target="../tags/tag157.xml"/><Relationship Id="rId18" Type="http://schemas.openxmlformats.org/officeDocument/2006/relationships/tags" Target="../tags/tag156.xml"/><Relationship Id="rId17" Type="http://schemas.openxmlformats.org/officeDocument/2006/relationships/tags" Target="../tags/tag155.xml"/><Relationship Id="rId16" Type="http://schemas.openxmlformats.org/officeDocument/2006/relationships/tags" Target="../tags/tag154.xml"/><Relationship Id="rId15" Type="http://schemas.openxmlformats.org/officeDocument/2006/relationships/tags" Target="../tags/tag153.xml"/><Relationship Id="rId14" Type="http://schemas.openxmlformats.org/officeDocument/2006/relationships/tags" Target="../tags/tag152.xml"/><Relationship Id="rId13" Type="http://schemas.openxmlformats.org/officeDocument/2006/relationships/tags" Target="../tags/tag151.xml"/><Relationship Id="rId12" Type="http://schemas.openxmlformats.org/officeDocument/2006/relationships/tags" Target="../tags/tag150.xml"/><Relationship Id="rId11" Type="http://schemas.openxmlformats.org/officeDocument/2006/relationships/tags" Target="../tags/tag149.xml"/><Relationship Id="rId10" Type="http://schemas.openxmlformats.org/officeDocument/2006/relationships/tags" Target="../tags/tag148.xml"/><Relationship Id="rId1" Type="http://schemas.openxmlformats.org/officeDocument/2006/relationships/tags" Target="../tags/tag139.xml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3.xml"/><Relationship Id="rId4" Type="http://schemas.openxmlformats.org/officeDocument/2006/relationships/tags" Target="../tags/tag162.xml"/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" Type="http://schemas.openxmlformats.org/officeDocument/2006/relationships/tags" Target="../tags/tag159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172.xml"/><Relationship Id="rId8" Type="http://schemas.openxmlformats.org/officeDocument/2006/relationships/tags" Target="../tags/tag171.xml"/><Relationship Id="rId7" Type="http://schemas.openxmlformats.org/officeDocument/2006/relationships/tags" Target="../tags/tag170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3" Type="http://schemas.openxmlformats.org/officeDocument/2006/relationships/slideLayout" Target="../slideLayouts/slideLayout7.xml"/><Relationship Id="rId32" Type="http://schemas.openxmlformats.org/officeDocument/2006/relationships/tags" Target="../tags/tag195.xml"/><Relationship Id="rId31" Type="http://schemas.openxmlformats.org/officeDocument/2006/relationships/tags" Target="../tags/tag194.xml"/><Relationship Id="rId30" Type="http://schemas.openxmlformats.org/officeDocument/2006/relationships/tags" Target="../tags/tag193.xml"/><Relationship Id="rId3" Type="http://schemas.openxmlformats.org/officeDocument/2006/relationships/tags" Target="../tags/tag166.xml"/><Relationship Id="rId29" Type="http://schemas.openxmlformats.org/officeDocument/2006/relationships/tags" Target="../tags/tag192.xml"/><Relationship Id="rId28" Type="http://schemas.openxmlformats.org/officeDocument/2006/relationships/tags" Target="../tags/tag191.xml"/><Relationship Id="rId27" Type="http://schemas.openxmlformats.org/officeDocument/2006/relationships/tags" Target="../tags/tag190.xml"/><Relationship Id="rId26" Type="http://schemas.openxmlformats.org/officeDocument/2006/relationships/tags" Target="../tags/tag189.xml"/><Relationship Id="rId25" Type="http://schemas.openxmlformats.org/officeDocument/2006/relationships/tags" Target="../tags/tag188.xml"/><Relationship Id="rId24" Type="http://schemas.openxmlformats.org/officeDocument/2006/relationships/tags" Target="../tags/tag187.xml"/><Relationship Id="rId23" Type="http://schemas.openxmlformats.org/officeDocument/2006/relationships/tags" Target="../tags/tag186.xml"/><Relationship Id="rId22" Type="http://schemas.openxmlformats.org/officeDocument/2006/relationships/tags" Target="../tags/tag185.xml"/><Relationship Id="rId21" Type="http://schemas.openxmlformats.org/officeDocument/2006/relationships/tags" Target="../tags/tag184.xml"/><Relationship Id="rId20" Type="http://schemas.openxmlformats.org/officeDocument/2006/relationships/tags" Target="../tags/tag183.xml"/><Relationship Id="rId2" Type="http://schemas.openxmlformats.org/officeDocument/2006/relationships/tags" Target="../tags/tag165.xml"/><Relationship Id="rId19" Type="http://schemas.openxmlformats.org/officeDocument/2006/relationships/tags" Target="../tags/tag182.xml"/><Relationship Id="rId18" Type="http://schemas.openxmlformats.org/officeDocument/2006/relationships/tags" Target="../tags/tag181.xml"/><Relationship Id="rId17" Type="http://schemas.openxmlformats.org/officeDocument/2006/relationships/tags" Target="../tags/tag180.xml"/><Relationship Id="rId16" Type="http://schemas.openxmlformats.org/officeDocument/2006/relationships/tags" Target="../tags/tag179.xml"/><Relationship Id="rId15" Type="http://schemas.openxmlformats.org/officeDocument/2006/relationships/tags" Target="../tags/tag178.xml"/><Relationship Id="rId14" Type="http://schemas.openxmlformats.org/officeDocument/2006/relationships/tags" Target="../tags/tag177.xml"/><Relationship Id="rId13" Type="http://schemas.openxmlformats.org/officeDocument/2006/relationships/tags" Target="../tags/tag176.xml"/><Relationship Id="rId12" Type="http://schemas.openxmlformats.org/officeDocument/2006/relationships/tags" Target="../tags/tag175.xml"/><Relationship Id="rId11" Type="http://schemas.openxmlformats.org/officeDocument/2006/relationships/tags" Target="../tags/tag174.xml"/><Relationship Id="rId10" Type="http://schemas.openxmlformats.org/officeDocument/2006/relationships/tags" Target="../tags/tag173.xml"/><Relationship Id="rId1" Type="http://schemas.openxmlformats.org/officeDocument/2006/relationships/tags" Target="../tags/tag16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6.xml"/><Relationship Id="rId1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tags" Target="../tags/tag202.xml"/><Relationship Id="rId8" Type="http://schemas.openxmlformats.org/officeDocument/2006/relationships/tags" Target="../tags/tag201.xml"/><Relationship Id="rId7" Type="http://schemas.openxmlformats.org/officeDocument/2006/relationships/tags" Target="../tags/tag200.xml"/><Relationship Id="rId6" Type="http://schemas.openxmlformats.org/officeDocument/2006/relationships/tags" Target="../tags/tag199.xml"/><Relationship Id="rId5" Type="http://schemas.openxmlformats.org/officeDocument/2006/relationships/tags" Target="../tags/tag198.xml"/><Relationship Id="rId4" Type="http://schemas.openxmlformats.org/officeDocument/2006/relationships/image" Target="../media/image22.png"/><Relationship Id="rId3" Type="http://schemas.openxmlformats.org/officeDocument/2006/relationships/tags" Target="../tags/tag197.xml"/><Relationship Id="rId26" Type="http://schemas.openxmlformats.org/officeDocument/2006/relationships/slideLayout" Target="../slideLayouts/slideLayout7.xml"/><Relationship Id="rId25" Type="http://schemas.openxmlformats.org/officeDocument/2006/relationships/tags" Target="../tags/tag218.xml"/><Relationship Id="rId24" Type="http://schemas.openxmlformats.org/officeDocument/2006/relationships/tags" Target="../tags/tag217.xml"/><Relationship Id="rId23" Type="http://schemas.openxmlformats.org/officeDocument/2006/relationships/tags" Target="../tags/tag216.xml"/><Relationship Id="rId22" Type="http://schemas.openxmlformats.org/officeDocument/2006/relationships/tags" Target="../tags/tag215.xml"/><Relationship Id="rId21" Type="http://schemas.openxmlformats.org/officeDocument/2006/relationships/tags" Target="../tags/tag214.xml"/><Relationship Id="rId20" Type="http://schemas.openxmlformats.org/officeDocument/2006/relationships/tags" Target="../tags/tag213.xml"/><Relationship Id="rId2" Type="http://schemas.openxmlformats.org/officeDocument/2006/relationships/image" Target="../media/image21.png"/><Relationship Id="rId19" Type="http://schemas.openxmlformats.org/officeDocument/2006/relationships/tags" Target="../tags/tag212.xml"/><Relationship Id="rId18" Type="http://schemas.openxmlformats.org/officeDocument/2006/relationships/tags" Target="../tags/tag211.xml"/><Relationship Id="rId17" Type="http://schemas.openxmlformats.org/officeDocument/2006/relationships/tags" Target="../tags/tag210.xml"/><Relationship Id="rId16" Type="http://schemas.openxmlformats.org/officeDocument/2006/relationships/tags" Target="../tags/tag209.xml"/><Relationship Id="rId15" Type="http://schemas.openxmlformats.org/officeDocument/2006/relationships/tags" Target="../tags/tag208.xml"/><Relationship Id="rId14" Type="http://schemas.openxmlformats.org/officeDocument/2006/relationships/tags" Target="../tags/tag207.xml"/><Relationship Id="rId13" Type="http://schemas.openxmlformats.org/officeDocument/2006/relationships/tags" Target="../tags/tag206.xml"/><Relationship Id="rId12" Type="http://schemas.openxmlformats.org/officeDocument/2006/relationships/tags" Target="../tags/tag205.xml"/><Relationship Id="rId11" Type="http://schemas.openxmlformats.org/officeDocument/2006/relationships/tags" Target="../tags/tag204.xml"/><Relationship Id="rId10" Type="http://schemas.openxmlformats.org/officeDocument/2006/relationships/tags" Target="../tags/tag203.xml"/><Relationship Id="rId1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21.xml"/><Relationship Id="rId6" Type="http://schemas.openxmlformats.org/officeDocument/2006/relationships/image" Target="../media/image23.png"/><Relationship Id="rId5" Type="http://schemas.openxmlformats.org/officeDocument/2006/relationships/tags" Target="../tags/tag220.xml"/><Relationship Id="rId4" Type="http://schemas.openxmlformats.org/officeDocument/2006/relationships/tags" Target="../tags/tag219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2.xml"/></Relationships>
</file>

<file path=ppt/slides/_rels/slide3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25.xml"/><Relationship Id="rId4" Type="http://schemas.openxmlformats.org/officeDocument/2006/relationships/tags" Target="../tags/tag224.xml"/><Relationship Id="rId3" Type="http://schemas.openxmlformats.org/officeDocument/2006/relationships/tags" Target="../tags/tag223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3.xml"/><Relationship Id="rId3" Type="http://schemas.openxmlformats.org/officeDocument/2006/relationships/image" Target="../media/image4.jpeg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" Type="http://schemas.openxmlformats.org/officeDocument/2006/relationships/image" Target="../media/image2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28.xml"/><Relationship Id="rId1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29.xml"/><Relationship Id="rId1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30.xml"/><Relationship Id="rId1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32.xml"/><Relationship Id="rId1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235.xml"/><Relationship Id="rId4" Type="http://schemas.openxmlformats.org/officeDocument/2006/relationships/image" Target="../media/image30.png"/><Relationship Id="rId3" Type="http://schemas.openxmlformats.org/officeDocument/2006/relationships/image" Target="../media/image29.GIF"/><Relationship Id="rId2" Type="http://schemas.openxmlformats.org/officeDocument/2006/relationships/tags" Target="../tags/tag234.xml"/><Relationship Id="rId1" Type="http://schemas.openxmlformats.org/officeDocument/2006/relationships/tags" Target="../tags/tag233.xml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238.xml"/><Relationship Id="rId4" Type="http://schemas.openxmlformats.org/officeDocument/2006/relationships/image" Target="../media/image32.jpeg"/><Relationship Id="rId3" Type="http://schemas.openxmlformats.org/officeDocument/2006/relationships/tags" Target="../tags/tag237.xml"/><Relationship Id="rId2" Type="http://schemas.openxmlformats.org/officeDocument/2006/relationships/tags" Target="../tags/tag236.xml"/><Relationship Id="rId1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9.xml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40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4.xml"/><Relationship Id="rId1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42.xml"/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tags" Target="../tags/tag241.xml"/></Relationships>
</file>

<file path=ppt/slides/_rels/slide5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245.xml"/><Relationship Id="rId4" Type="http://schemas.openxmlformats.org/officeDocument/2006/relationships/image" Target="../media/image38.jpeg"/><Relationship Id="rId3" Type="http://schemas.openxmlformats.org/officeDocument/2006/relationships/tags" Target="../tags/tag244.xml"/><Relationship Id="rId2" Type="http://schemas.openxmlformats.org/officeDocument/2006/relationships/image" Target="../media/image37.png"/><Relationship Id="rId1" Type="http://schemas.openxmlformats.org/officeDocument/2006/relationships/tags" Target="../tags/tag243.xml"/></Relationships>
</file>

<file path=ppt/slides/_rels/slide5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47.xml"/><Relationship Id="rId4" Type="http://schemas.openxmlformats.org/officeDocument/2006/relationships/tags" Target="../tags/tag246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49.xml"/><Relationship Id="rId2" Type="http://schemas.openxmlformats.org/officeDocument/2006/relationships/image" Target="../media/image39.jpeg"/><Relationship Id="rId1" Type="http://schemas.openxmlformats.org/officeDocument/2006/relationships/tags" Target="../tags/tag24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8.xml"/><Relationship Id="rId3" Type="http://schemas.openxmlformats.org/officeDocument/2006/relationships/image" Target="../media/image6.jpeg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82.xml"/><Relationship Id="rId3" Type="http://schemas.openxmlformats.org/officeDocument/2006/relationships/image" Target="../media/image6.jpeg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" name="http://photo-static-api.fotomore.com/creative/vcg/400/new/VCG41N1053810430.jpg" descr="C:\Users\samon-ks\Desktop\1.jpg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51787" b="10008"/>
          <a:stretch>
            <a:fillRect/>
          </a:stretch>
        </p:blipFill>
        <p:spPr>
          <a:xfrm>
            <a:off x="0" y="3912870"/>
            <a:ext cx="12192000" cy="2945130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419735" y="1323340"/>
            <a:ext cx="1137285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3</a:t>
            </a:r>
            <a:r>
              <a:rPr lang="zh-CN" altLang="en-US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.</a:t>
            </a:r>
            <a:r>
              <a:rPr lang="en-US" altLang="zh-CN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2</a:t>
            </a:r>
            <a:r>
              <a:rPr lang="zh-CN" altLang="en-US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探究光的反射规律</a:t>
            </a:r>
            <a:endParaRPr lang="zh-CN" altLang="en-US" sz="8000" b="1">
              <a:gradFill>
                <a:gsLst>
                  <a:gs pos="22000">
                    <a:srgbClr val="00B050">
                      <a:lumMod val="85000"/>
                    </a:srgbClr>
                  </a:gs>
                  <a:gs pos="89000">
                    <a:schemeClr val="accent2">
                      <a:lumMod val="39000"/>
                    </a:schemeClr>
                  </a:gs>
                </a:gsLst>
                <a:lin scaled="0"/>
                <a:tileRect/>
              </a:gra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t="44958" b="21202"/>
          <a:stretch>
            <a:fillRect/>
          </a:stretch>
        </p:blipFill>
        <p:spPr>
          <a:xfrm>
            <a:off x="0" y="3912870"/>
            <a:ext cx="12186285" cy="29451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9226" name="组合 9225"/>
          <p:cNvGrpSpPr/>
          <p:nvPr/>
        </p:nvGrpSpPr>
        <p:grpSpPr>
          <a:xfrm>
            <a:off x="2508885" y="3402965"/>
            <a:ext cx="2209800" cy="2209800"/>
            <a:chOff x="0" y="0"/>
            <a:chExt cx="1392" cy="1392"/>
          </a:xfrm>
        </p:grpSpPr>
        <p:sp>
          <p:nvSpPr>
            <p:cNvPr id="8203" name="Line 12"/>
            <p:cNvSpPr/>
            <p:nvPr/>
          </p:nvSpPr>
          <p:spPr>
            <a:xfrm>
              <a:off x="0" y="0"/>
              <a:ext cx="864" cy="864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med" len="lg"/>
            </a:ln>
          </p:spPr>
        </p:sp>
        <p:sp>
          <p:nvSpPr>
            <p:cNvPr id="8204" name="Line 13"/>
            <p:cNvSpPr/>
            <p:nvPr/>
          </p:nvSpPr>
          <p:spPr>
            <a:xfrm>
              <a:off x="672" y="672"/>
              <a:ext cx="720" cy="72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9229" name="Text Box 18"/>
          <p:cNvSpPr txBox="1"/>
          <p:nvPr/>
        </p:nvSpPr>
        <p:spPr>
          <a:xfrm>
            <a:off x="2051685" y="2869565"/>
            <a:ext cx="457200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en-US" altLang="zh-CN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230" name="Text Box 19"/>
          <p:cNvSpPr txBox="1"/>
          <p:nvPr/>
        </p:nvSpPr>
        <p:spPr>
          <a:xfrm>
            <a:off x="4566285" y="5612765"/>
            <a:ext cx="533400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O</a:t>
            </a:r>
            <a:endParaRPr lang="en-US" altLang="zh-CN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231" name="Text Box 20"/>
          <p:cNvSpPr txBox="1"/>
          <p:nvPr/>
        </p:nvSpPr>
        <p:spPr>
          <a:xfrm>
            <a:off x="6852285" y="2793365"/>
            <a:ext cx="609600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en-US" altLang="zh-CN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232" name="Text Box 21"/>
          <p:cNvSpPr txBox="1"/>
          <p:nvPr/>
        </p:nvSpPr>
        <p:spPr>
          <a:xfrm>
            <a:off x="4490085" y="1955165"/>
            <a:ext cx="609600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N</a:t>
            </a:r>
            <a:endParaRPr lang="en-US" altLang="zh-CN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233" name="组合 9232"/>
          <p:cNvGrpSpPr/>
          <p:nvPr/>
        </p:nvGrpSpPr>
        <p:grpSpPr>
          <a:xfrm>
            <a:off x="1137285" y="5536565"/>
            <a:ext cx="7772400" cy="977900"/>
            <a:chOff x="0" y="0"/>
            <a:chExt cx="4896" cy="616"/>
          </a:xfrm>
        </p:grpSpPr>
        <p:grpSp>
          <p:nvGrpSpPr>
            <p:cNvPr id="8210" name="组合 9233"/>
            <p:cNvGrpSpPr/>
            <p:nvPr/>
          </p:nvGrpSpPr>
          <p:grpSpPr>
            <a:xfrm>
              <a:off x="0" y="0"/>
              <a:ext cx="4896" cy="232"/>
              <a:chOff x="0" y="0"/>
              <a:chExt cx="4896" cy="232"/>
            </a:xfrm>
          </p:grpSpPr>
          <p:sp>
            <p:nvSpPr>
              <p:cNvPr id="8211" name="Text Box 24"/>
              <p:cNvSpPr txBox="1"/>
              <p:nvPr/>
            </p:nvSpPr>
            <p:spPr>
              <a:xfrm>
                <a:off x="0" y="0"/>
                <a:ext cx="528" cy="2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r>
                  <a:rPr lang="en-US" altLang="zh-CN" b="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M</a:t>
                </a:r>
                <a:endParaRPr lang="en-US" altLang="zh-CN" b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212" name="Text Box 25"/>
              <p:cNvSpPr txBox="1"/>
              <p:nvPr/>
            </p:nvSpPr>
            <p:spPr>
              <a:xfrm>
                <a:off x="4368" y="0"/>
                <a:ext cx="528" cy="2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r>
                  <a:rPr lang="en-US" altLang="zh-CN" b="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M′</a:t>
                </a:r>
                <a:endParaRPr lang="en-US" altLang="zh-CN" b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8213" name="组合 9236"/>
            <p:cNvGrpSpPr/>
            <p:nvPr/>
          </p:nvGrpSpPr>
          <p:grpSpPr>
            <a:xfrm>
              <a:off x="528" y="48"/>
              <a:ext cx="3792" cy="192"/>
              <a:chOff x="0" y="0"/>
              <a:chExt cx="3792" cy="192"/>
            </a:xfrm>
          </p:grpSpPr>
          <p:sp>
            <p:nvSpPr>
              <p:cNvPr id="8214" name="Line 27"/>
              <p:cNvSpPr/>
              <p:nvPr/>
            </p:nvSpPr>
            <p:spPr>
              <a:xfrm>
                <a:off x="0" y="0"/>
                <a:ext cx="3792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215" name="Line 28"/>
              <p:cNvSpPr/>
              <p:nvPr/>
            </p:nvSpPr>
            <p:spPr>
              <a:xfrm flipV="1">
                <a:off x="144" y="0"/>
                <a:ext cx="192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216" name="Line 29"/>
              <p:cNvSpPr/>
              <p:nvPr/>
            </p:nvSpPr>
            <p:spPr>
              <a:xfrm flipV="1">
                <a:off x="336" y="0"/>
                <a:ext cx="192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217" name="Line 30"/>
              <p:cNvSpPr/>
              <p:nvPr/>
            </p:nvSpPr>
            <p:spPr>
              <a:xfrm flipV="1">
                <a:off x="528" y="0"/>
                <a:ext cx="192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218" name="Line 31"/>
              <p:cNvSpPr/>
              <p:nvPr/>
            </p:nvSpPr>
            <p:spPr>
              <a:xfrm flipV="1">
                <a:off x="720" y="0"/>
                <a:ext cx="192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219" name="Line 32"/>
              <p:cNvSpPr/>
              <p:nvPr/>
            </p:nvSpPr>
            <p:spPr>
              <a:xfrm flipV="1">
                <a:off x="912" y="0"/>
                <a:ext cx="192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220" name="Line 33"/>
              <p:cNvSpPr/>
              <p:nvPr/>
            </p:nvSpPr>
            <p:spPr>
              <a:xfrm flipV="1">
                <a:off x="1104" y="0"/>
                <a:ext cx="192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221" name="Line 34"/>
              <p:cNvSpPr/>
              <p:nvPr/>
            </p:nvSpPr>
            <p:spPr>
              <a:xfrm flipV="1">
                <a:off x="1296" y="0"/>
                <a:ext cx="192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222" name="Line 35"/>
              <p:cNvSpPr/>
              <p:nvPr/>
            </p:nvSpPr>
            <p:spPr>
              <a:xfrm flipV="1">
                <a:off x="1488" y="0"/>
                <a:ext cx="192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223" name="Line 36"/>
              <p:cNvSpPr/>
              <p:nvPr/>
            </p:nvSpPr>
            <p:spPr>
              <a:xfrm flipV="1">
                <a:off x="1680" y="0"/>
                <a:ext cx="192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224" name="Line 37"/>
              <p:cNvSpPr/>
              <p:nvPr/>
            </p:nvSpPr>
            <p:spPr>
              <a:xfrm flipV="1">
                <a:off x="1872" y="0"/>
                <a:ext cx="192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225" name="Line 38"/>
              <p:cNvSpPr/>
              <p:nvPr/>
            </p:nvSpPr>
            <p:spPr>
              <a:xfrm flipV="1">
                <a:off x="2064" y="0"/>
                <a:ext cx="192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226" name="Line 39"/>
              <p:cNvSpPr/>
              <p:nvPr/>
            </p:nvSpPr>
            <p:spPr>
              <a:xfrm flipV="1">
                <a:off x="2256" y="0"/>
                <a:ext cx="192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227" name="Line 40"/>
              <p:cNvSpPr/>
              <p:nvPr/>
            </p:nvSpPr>
            <p:spPr>
              <a:xfrm flipV="1">
                <a:off x="2448" y="0"/>
                <a:ext cx="192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228" name="Line 41"/>
              <p:cNvSpPr/>
              <p:nvPr/>
            </p:nvSpPr>
            <p:spPr>
              <a:xfrm flipV="1">
                <a:off x="2640" y="0"/>
                <a:ext cx="192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229" name="Line 42"/>
              <p:cNvSpPr/>
              <p:nvPr/>
            </p:nvSpPr>
            <p:spPr>
              <a:xfrm flipV="1">
                <a:off x="2832" y="0"/>
                <a:ext cx="192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230" name="Line 43"/>
              <p:cNvSpPr/>
              <p:nvPr/>
            </p:nvSpPr>
            <p:spPr>
              <a:xfrm flipV="1">
                <a:off x="3024" y="0"/>
                <a:ext cx="192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231" name="Line 44"/>
              <p:cNvSpPr/>
              <p:nvPr/>
            </p:nvSpPr>
            <p:spPr>
              <a:xfrm flipV="1">
                <a:off x="3216" y="0"/>
                <a:ext cx="192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232" name="Line 45"/>
              <p:cNvSpPr/>
              <p:nvPr/>
            </p:nvSpPr>
            <p:spPr>
              <a:xfrm flipV="1">
                <a:off x="3408" y="0"/>
                <a:ext cx="192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233" name="Line 46"/>
              <p:cNvSpPr/>
              <p:nvPr/>
            </p:nvSpPr>
            <p:spPr>
              <a:xfrm flipV="1">
                <a:off x="3600" y="0"/>
                <a:ext cx="192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8234" name="Text Box 47"/>
            <p:cNvSpPr txBox="1"/>
            <p:nvPr/>
          </p:nvSpPr>
          <p:spPr>
            <a:xfrm>
              <a:off x="528" y="384"/>
              <a:ext cx="1440" cy="23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界面  </a:t>
              </a:r>
              <a:r>
                <a:rPr lang="en-US" altLang="zh-CN" b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MM′</a:t>
              </a:r>
              <a:endParaRPr lang="en-US" altLang="zh-CN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9259" name="Text Box 48"/>
          <p:cNvSpPr txBox="1"/>
          <p:nvPr/>
        </p:nvSpPr>
        <p:spPr>
          <a:xfrm>
            <a:off x="1137285" y="2488565"/>
            <a:ext cx="2209800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入射光线   </a:t>
            </a:r>
            <a:r>
              <a:rPr lang="en-US" altLang="zh-CN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AO</a:t>
            </a:r>
            <a:endParaRPr lang="en-US" altLang="zh-CN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260" name="Text Box 49"/>
          <p:cNvSpPr txBox="1"/>
          <p:nvPr/>
        </p:nvSpPr>
        <p:spPr>
          <a:xfrm>
            <a:off x="4032885" y="5993765"/>
            <a:ext cx="1676400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入射点  </a:t>
            </a:r>
            <a:r>
              <a:rPr lang="en-US" altLang="zh-CN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</a:t>
            </a:r>
            <a:endParaRPr lang="en-US" altLang="zh-CN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261" name="Text Box 50"/>
          <p:cNvSpPr txBox="1"/>
          <p:nvPr/>
        </p:nvSpPr>
        <p:spPr>
          <a:xfrm>
            <a:off x="6242685" y="2412365"/>
            <a:ext cx="2133600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反射光线  </a:t>
            </a:r>
            <a:r>
              <a:rPr lang="en-US" altLang="zh-CN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OB</a:t>
            </a:r>
            <a:endParaRPr lang="en-US" altLang="zh-CN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262" name="Text Box 51"/>
          <p:cNvSpPr txBox="1"/>
          <p:nvPr/>
        </p:nvSpPr>
        <p:spPr>
          <a:xfrm>
            <a:off x="4109085" y="1586865"/>
            <a:ext cx="1676400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法线  </a:t>
            </a:r>
            <a:r>
              <a:rPr lang="en-US" altLang="zh-CN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ON</a:t>
            </a:r>
            <a:endParaRPr lang="en-US" altLang="zh-CN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263" name="Text Box 52"/>
          <p:cNvSpPr txBox="1"/>
          <p:nvPr/>
        </p:nvSpPr>
        <p:spPr>
          <a:xfrm>
            <a:off x="4109085" y="4164965"/>
            <a:ext cx="1143000" cy="30670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α</a:t>
            </a:r>
            <a:r>
              <a:rPr lang="en-US" altLang="zh-CN" sz="14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14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264" name="Text Box 53"/>
          <p:cNvSpPr txBox="1"/>
          <p:nvPr/>
        </p:nvSpPr>
        <p:spPr>
          <a:xfrm>
            <a:off x="3118485" y="3326765"/>
            <a:ext cx="18288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入射角</a:t>
            </a:r>
            <a:r>
              <a:rPr lang="en-US" altLang="zh-CN" sz="3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α</a:t>
            </a:r>
            <a:r>
              <a:rPr lang="en-US" altLang="zh-CN" sz="3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CN" sz="32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265" name="Text Box 54"/>
          <p:cNvSpPr txBox="1"/>
          <p:nvPr/>
        </p:nvSpPr>
        <p:spPr>
          <a:xfrm>
            <a:off x="4871085" y="4164965"/>
            <a:ext cx="45720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β</a:t>
            </a:r>
            <a:endParaRPr lang="en-US" altLang="zh-CN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266" name="Text Box 55"/>
          <p:cNvSpPr txBox="1"/>
          <p:nvPr/>
        </p:nvSpPr>
        <p:spPr>
          <a:xfrm>
            <a:off x="4947285" y="347916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反射角 </a:t>
            </a:r>
            <a:r>
              <a:rPr lang="en-US" altLang="zh-CN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β</a:t>
            </a:r>
            <a:endParaRPr lang="en-US" altLang="zh-CN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267" name="Arc 56"/>
          <p:cNvSpPr/>
          <p:nvPr/>
        </p:nvSpPr>
        <p:spPr>
          <a:xfrm>
            <a:off x="4185285" y="4850765"/>
            <a:ext cx="533400" cy="685800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</a:cxnLst>
            <a:pathLst>
              <a:path w="15681" h="21598" fill="none">
                <a:moveTo>
                  <a:pt x="0" y="6743"/>
                </a:moveTo>
                <a:cubicBezTo>
                  <a:pt x="4014" y="2505"/>
                  <a:pt x="9571" y="73"/>
                  <a:pt x="15407" y="-1"/>
                </a:cubicBezTo>
              </a:path>
              <a:path w="15681" h="21598" stroke="0">
                <a:moveTo>
                  <a:pt x="0" y="6743"/>
                </a:moveTo>
                <a:cubicBezTo>
                  <a:pt x="4014" y="2505"/>
                  <a:pt x="9571" y="73"/>
                  <a:pt x="15407" y="-1"/>
                </a:cubicBezTo>
                <a:lnTo>
                  <a:pt x="15681" y="21598"/>
                </a:ln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268" name="Arc 57"/>
          <p:cNvSpPr/>
          <p:nvPr/>
        </p:nvSpPr>
        <p:spPr>
          <a:xfrm flipH="1">
            <a:off x="4718685" y="4698365"/>
            <a:ext cx="622300" cy="838200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</a:cxnLst>
            <a:pathLst>
              <a:path w="16022" h="21598" fill="none">
                <a:moveTo>
                  <a:pt x="-1" y="7111"/>
                </a:moveTo>
                <a:cubicBezTo>
                  <a:pt x="4031" y="2652"/>
                  <a:pt x="9738" y="75"/>
                  <a:pt x="15748" y="-1"/>
                </a:cubicBezTo>
              </a:path>
              <a:path w="16022" h="21598" stroke="0">
                <a:moveTo>
                  <a:pt x="-1" y="7111"/>
                </a:moveTo>
                <a:cubicBezTo>
                  <a:pt x="4031" y="2652"/>
                  <a:pt x="9738" y="75"/>
                  <a:pt x="15748" y="-1"/>
                </a:cubicBezTo>
                <a:lnTo>
                  <a:pt x="16022" y="21598"/>
                </a:ln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269" name="Oval 58"/>
          <p:cNvSpPr/>
          <p:nvPr/>
        </p:nvSpPr>
        <p:spPr>
          <a:xfrm flipH="1">
            <a:off x="4642485" y="5612765"/>
            <a:ext cx="152400" cy="76200"/>
          </a:xfrm>
          <a:prstGeom prst="ellipse">
            <a:avLst/>
          </a:prstGeom>
          <a:solidFill>
            <a:srgbClr val="FF66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271" name="Picture 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18685" y="5231765"/>
            <a:ext cx="295275" cy="3238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72" name="组合 9271"/>
          <p:cNvGrpSpPr/>
          <p:nvPr/>
        </p:nvGrpSpPr>
        <p:grpSpPr>
          <a:xfrm>
            <a:off x="4718685" y="3326765"/>
            <a:ext cx="2286000" cy="2286000"/>
            <a:chOff x="0" y="0"/>
            <a:chExt cx="1440" cy="1440"/>
          </a:xfrm>
        </p:grpSpPr>
        <p:sp>
          <p:nvSpPr>
            <p:cNvPr id="8249" name="Line 15"/>
            <p:cNvSpPr/>
            <p:nvPr/>
          </p:nvSpPr>
          <p:spPr>
            <a:xfrm flipV="1">
              <a:off x="672" y="0"/>
              <a:ext cx="768" cy="768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50" name="Line 16"/>
            <p:cNvSpPr/>
            <p:nvPr/>
          </p:nvSpPr>
          <p:spPr>
            <a:xfrm flipV="1">
              <a:off x="0" y="720"/>
              <a:ext cx="720" cy="72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med" len="lg"/>
            </a:ln>
          </p:spPr>
        </p:sp>
      </p:grpSp>
      <p:grpSp>
        <p:nvGrpSpPr>
          <p:cNvPr id="9275" name="组合 9274"/>
          <p:cNvGrpSpPr/>
          <p:nvPr/>
        </p:nvGrpSpPr>
        <p:grpSpPr>
          <a:xfrm>
            <a:off x="2508885" y="3402965"/>
            <a:ext cx="2209800" cy="2209800"/>
            <a:chOff x="0" y="0"/>
            <a:chExt cx="1392" cy="1392"/>
          </a:xfrm>
        </p:grpSpPr>
        <p:sp>
          <p:nvSpPr>
            <p:cNvPr id="8252" name="Line 66"/>
            <p:cNvSpPr/>
            <p:nvPr/>
          </p:nvSpPr>
          <p:spPr>
            <a:xfrm>
              <a:off x="0" y="0"/>
              <a:ext cx="864" cy="864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med" len="lg"/>
            </a:ln>
          </p:spPr>
        </p:sp>
        <p:sp>
          <p:nvSpPr>
            <p:cNvPr id="8253" name="Line 67"/>
            <p:cNvSpPr/>
            <p:nvPr/>
          </p:nvSpPr>
          <p:spPr>
            <a:xfrm>
              <a:off x="672" y="672"/>
              <a:ext cx="720" cy="72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9278" name="Text Box 68"/>
          <p:cNvSpPr txBox="1"/>
          <p:nvPr/>
        </p:nvSpPr>
        <p:spPr>
          <a:xfrm>
            <a:off x="2051685" y="2869565"/>
            <a:ext cx="457200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en-US" altLang="zh-CN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279" name="Text Box 69"/>
          <p:cNvSpPr txBox="1"/>
          <p:nvPr/>
        </p:nvSpPr>
        <p:spPr>
          <a:xfrm>
            <a:off x="1137285" y="2488565"/>
            <a:ext cx="2209800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入射光线   </a:t>
            </a:r>
            <a:r>
              <a:rPr lang="en-US" altLang="zh-CN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AO</a:t>
            </a:r>
            <a:endParaRPr lang="en-US" altLang="zh-CN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280" name="Text Box 70"/>
          <p:cNvSpPr txBox="1"/>
          <p:nvPr/>
        </p:nvSpPr>
        <p:spPr>
          <a:xfrm>
            <a:off x="4109085" y="4164965"/>
            <a:ext cx="1143000" cy="30670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α</a:t>
            </a:r>
            <a:r>
              <a:rPr lang="en-US" altLang="zh-CN" sz="14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14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281" name="Text Box 71"/>
          <p:cNvSpPr txBox="1"/>
          <p:nvPr/>
        </p:nvSpPr>
        <p:spPr>
          <a:xfrm>
            <a:off x="3118485" y="3326765"/>
            <a:ext cx="18288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入射角</a:t>
            </a:r>
            <a:r>
              <a:rPr lang="en-US" altLang="zh-CN" sz="3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α</a:t>
            </a:r>
            <a:r>
              <a:rPr lang="en-US" altLang="zh-CN" sz="3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CN" sz="32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282" name="Line 17"/>
          <p:cNvSpPr/>
          <p:nvPr/>
        </p:nvSpPr>
        <p:spPr>
          <a:xfrm>
            <a:off x="4718685" y="2564765"/>
            <a:ext cx="0" cy="3124200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</p:spPr>
      </p:sp>
      <p:sp>
        <p:nvSpPr>
          <p:cNvPr id="15" name="矩形 14"/>
          <p:cNvSpPr/>
          <p:nvPr/>
        </p:nvSpPr>
        <p:spPr>
          <a:xfrm>
            <a:off x="-49089" y="125777"/>
            <a:ext cx="11727051" cy="12460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02260" y="364490"/>
            <a:ext cx="113753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</a:rPr>
              <a:t>光的反射中的几个名词</a:t>
            </a:r>
            <a:endParaRPr lang="zh-CN" altLang="en-US" sz="44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9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9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9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9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9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9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9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9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3" dur="500"/>
                                        <p:tgtEl>
                                          <p:spTgt spid="9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9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9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/>
      <p:bldP spid="9230" grpId="0"/>
      <p:bldP spid="9231" grpId="0"/>
      <p:bldP spid="9232" grpId="0"/>
      <p:bldP spid="9259" grpId="0"/>
      <p:bldP spid="9260" grpId="0"/>
      <p:bldP spid="9261" grpId="0"/>
      <p:bldP spid="9262" grpId="0"/>
      <p:bldP spid="9263" grpId="0"/>
      <p:bldP spid="9264" grpId="0"/>
      <p:bldP spid="9265" grpId="0"/>
      <p:bldP spid="9266" grpId="0"/>
      <p:bldP spid="9269" grpId="0" bldLvl="0" animBg="1"/>
      <p:bldP spid="9278" grpId="0"/>
      <p:bldP spid="9279" grpId="0"/>
      <p:bldP spid="9280" grpId="0"/>
      <p:bldP spid="928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732155" y="767080"/>
            <a:ext cx="105029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0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</a:rPr>
              <a:t>猜想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：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反射光线与入射光线之间关于法线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对称。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732155" y="767080"/>
            <a:ext cx="105029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0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</a:rPr>
              <a:t>实验设计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：器材需要激光笔，小镜子，纸板，量角器（或标明角度大小的纸板）。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081145" y="3187065"/>
            <a:ext cx="5020310" cy="2881630"/>
            <a:chOff x="6504" y="4735"/>
            <a:chExt cx="7906" cy="4538"/>
          </a:xfrm>
        </p:grpSpPr>
        <p:grpSp>
          <p:nvGrpSpPr>
            <p:cNvPr id="5" name="组合 4"/>
            <p:cNvGrpSpPr/>
            <p:nvPr/>
          </p:nvGrpSpPr>
          <p:grpSpPr>
            <a:xfrm>
              <a:off x="6504" y="4735"/>
              <a:ext cx="7907" cy="4538"/>
              <a:chOff x="2325" y="5391"/>
              <a:chExt cx="4937" cy="3389"/>
            </a:xfrm>
          </p:grpSpPr>
          <p:sp>
            <p:nvSpPr>
              <p:cNvPr id="16387" name="立方体 16386"/>
              <p:cNvSpPr/>
              <p:nvPr>
                <p:custDataLst>
                  <p:tags r:id="rId2"/>
                </p:custDataLst>
              </p:nvPr>
            </p:nvSpPr>
            <p:spPr>
              <a:xfrm rot="20280000">
                <a:off x="4173" y="8122"/>
                <a:ext cx="1078" cy="201"/>
              </a:xfrm>
              <a:prstGeom prst="cube">
                <a:avLst>
                  <a:gd name="adj" fmla="val 82176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p>
                <a:endParaRPr lang="zh-CN" altLang="en-US"/>
              </a:p>
            </p:txBody>
          </p:sp>
          <p:pic>
            <p:nvPicPr>
              <p:cNvPr id="10" name="图片 9" descr="C:\Users\songyan\Desktop\3.png3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2325" y="5564"/>
                <a:ext cx="3962" cy="3216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  <p:sp>
            <p:nvSpPr>
              <p:cNvPr id="3" name="矩形 2"/>
              <p:cNvSpPr/>
              <p:nvPr>
                <p:custDataLst>
                  <p:tags r:id="rId5"/>
                </p:custDataLst>
              </p:nvPr>
            </p:nvSpPr>
            <p:spPr>
              <a:xfrm>
                <a:off x="5525" y="5391"/>
                <a:ext cx="1516" cy="22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" name="矩形 3"/>
              <p:cNvSpPr/>
              <p:nvPr>
                <p:custDataLst>
                  <p:tags r:id="rId6"/>
                </p:custDataLst>
              </p:nvPr>
            </p:nvSpPr>
            <p:spPr>
              <a:xfrm>
                <a:off x="5746" y="7664"/>
                <a:ext cx="1516" cy="1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6" name="平行四边形 5"/>
            <p:cNvSpPr/>
            <p:nvPr>
              <p:custDataLst>
                <p:tags r:id="rId7"/>
              </p:custDataLst>
            </p:nvPr>
          </p:nvSpPr>
          <p:spPr>
            <a:xfrm rot="4200000">
              <a:off x="9922" y="7925"/>
              <a:ext cx="150" cy="827"/>
            </a:xfrm>
            <a:prstGeom prst="parallelogram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732155" y="466725"/>
            <a:ext cx="10502900" cy="1845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0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</a:rPr>
              <a:t>实验设计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：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1.</a:t>
            </a:r>
            <a:r>
              <a:rPr 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探究反射角与入射角的关系？</a:t>
            </a:r>
            <a:endParaRPr lang="zh-CN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607185" y="2860040"/>
          <a:ext cx="8533765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/>
                <a:gridCol w="2844165"/>
                <a:gridCol w="2844165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实验次数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入射角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反射角</a:t>
                      </a:r>
                      <a:endParaRPr lang="zh-CN" altLang="en-US" sz="20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/>
                        <a:t>1</a:t>
                      </a:r>
                      <a:endParaRPr lang="en-US" altLang="zh-CN" sz="2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0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/>
                        <a:t>2</a:t>
                      </a:r>
                      <a:endParaRPr lang="en-US" altLang="zh-CN" sz="2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0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/>
                        <a:t>3</a:t>
                      </a:r>
                      <a:endParaRPr lang="en-US" altLang="zh-CN" sz="2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000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光的反射视频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77900" y="1155065"/>
            <a:ext cx="9888855" cy="52895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386330" y="238760"/>
            <a:ext cx="71285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探究光的反射角与入射角的关系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40995" y="662940"/>
            <a:ext cx="11349355" cy="3599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结论</a:t>
            </a:r>
            <a:endParaRPr lang="zh-CN" altLang="en-US" sz="48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1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、在光的反射过程，反射角与入射角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始终相等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2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、当入射光线与界面垂直，反射光线与入射光线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重合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。反射角与入射角均为零。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1880" y="4006850"/>
            <a:ext cx="1916430" cy="22548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732155" y="466725"/>
            <a:ext cx="10502900" cy="1845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0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</a:rPr>
              <a:t>实验设计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：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2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.</a:t>
            </a:r>
            <a:r>
              <a:rPr 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探究反射光线与入射光线是否在同一平面内？</a:t>
            </a:r>
            <a:endParaRPr lang="zh-CN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4960" y="2586990"/>
            <a:ext cx="8256270" cy="37414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844550" y="525145"/>
            <a:ext cx="105029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  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如何验证反射光线与入射光线可能不在同一平面内？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584960" y="2586990"/>
            <a:ext cx="8256270" cy="37414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21665" y="752475"/>
            <a:ext cx="1134935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dirty="0">
                <a:solidFill>
                  <a:srgbClr val="00B0F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实验改进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：用可绕法线ON转动的纸板代替原来的纸板。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868295" y="2556510"/>
            <a:ext cx="7407910" cy="3283585"/>
            <a:chOff x="2938" y="4215"/>
            <a:chExt cx="11666" cy="5171"/>
          </a:xfrm>
        </p:grpSpPr>
        <p:pic>
          <p:nvPicPr>
            <p:cNvPr id="101" name="图片 100"/>
            <p:cNvPicPr/>
            <p:nvPr>
              <p:custDataLst>
                <p:tags r:id="rId1"/>
              </p:custDataLst>
            </p:nvPr>
          </p:nvPicPr>
          <p:blipFill>
            <a:blip r:embed="rId2"/>
            <a:srcRect r="51132" b="12685"/>
            <a:stretch>
              <a:fillRect/>
            </a:stretch>
          </p:blipFill>
          <p:spPr>
            <a:xfrm>
              <a:off x="2938" y="4215"/>
              <a:ext cx="8903" cy="430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矩形 3"/>
            <p:cNvSpPr/>
            <p:nvPr/>
          </p:nvSpPr>
          <p:spPr>
            <a:xfrm>
              <a:off x="11352" y="7744"/>
              <a:ext cx="3252" cy="16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21665" y="752475"/>
            <a:ext cx="11349355" cy="2768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5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结论：</a:t>
            </a:r>
            <a:endParaRPr lang="zh-CN" altLang="en-US" sz="54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在光的反射现象中，反射光线与入射光线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在同一平面内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1880" y="4006850"/>
            <a:ext cx="1916430" cy="22548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1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光的反射现象</a:t>
            </a:r>
            <a:endParaRPr lang="zh-CN" altLang="en-US" sz="8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21665" y="752475"/>
            <a:ext cx="1134935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如图丙所示，若纸板整体向后倾斜，是否仍可以在纸板上看到反射光线？</a:t>
            </a:r>
            <a:endParaRPr lang="en-US" altLang="zh-CN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/>
          <a:srcRect r="26860"/>
          <a:stretch>
            <a:fillRect/>
          </a:stretch>
        </p:blipFill>
        <p:spPr>
          <a:xfrm>
            <a:off x="1865630" y="2907030"/>
            <a:ext cx="8461375" cy="312864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21665" y="752475"/>
            <a:ext cx="11349355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这说明，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在光的反射现象中，反射光线、入射光线、法线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在同一平面内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en-US" altLang="zh-CN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/>
          <a:srcRect r="26860"/>
          <a:stretch>
            <a:fillRect/>
          </a:stretch>
        </p:blipFill>
        <p:spPr>
          <a:xfrm>
            <a:off x="1865630" y="2907030"/>
            <a:ext cx="8461375" cy="312864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21665" y="752475"/>
            <a:ext cx="11349355" cy="2768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5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结论：</a:t>
            </a:r>
            <a:endParaRPr lang="zh-CN" altLang="en-US" sz="54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在光的反射现象中，反射光线、入射光线、法线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三者在同一平面内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1880" y="4006850"/>
            <a:ext cx="1916430" cy="22548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732155" y="466725"/>
            <a:ext cx="10502900" cy="1845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0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</a:rPr>
              <a:t>实验设计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：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3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.</a:t>
            </a:r>
            <a:r>
              <a:rPr 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探究光路是否是可逆的？</a:t>
            </a:r>
            <a:endParaRPr lang="zh-CN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2" name="图片 1" descr="微信图片_20230915132440"/>
          <p:cNvPicPr>
            <a:picLocks noChangeAspect="1"/>
          </p:cNvPicPr>
          <p:nvPr/>
        </p:nvPicPr>
        <p:blipFill>
          <a:blip r:embed="rId1"/>
          <a:srcRect l="19729" t="4842" r="24510" b="11871"/>
          <a:stretch>
            <a:fillRect/>
          </a:stretch>
        </p:blipFill>
        <p:spPr>
          <a:xfrm>
            <a:off x="732155" y="2619375"/>
            <a:ext cx="4964430" cy="3390265"/>
          </a:xfrm>
          <a:prstGeom prst="rect">
            <a:avLst/>
          </a:prstGeom>
        </p:spPr>
      </p:pic>
      <p:pic>
        <p:nvPicPr>
          <p:cNvPr id="4" name="图片 3" descr="微信图片_20230915132432"/>
          <p:cNvPicPr>
            <a:picLocks noChangeAspect="1"/>
          </p:cNvPicPr>
          <p:nvPr/>
        </p:nvPicPr>
        <p:blipFill>
          <a:blip r:embed="rId2"/>
          <a:srcRect l="19318" t="9609" r="30349" b="16897"/>
          <a:stretch>
            <a:fillRect/>
          </a:stretch>
        </p:blipFill>
        <p:spPr>
          <a:xfrm>
            <a:off x="6265545" y="2619375"/>
            <a:ext cx="5124450" cy="33902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21665" y="752475"/>
            <a:ext cx="11349355" cy="1845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5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结论：</a:t>
            </a:r>
            <a:endParaRPr lang="zh-CN" altLang="en-US" sz="54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在光的反射现象中，光路是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可逆的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1880" y="4006850"/>
            <a:ext cx="1916430" cy="22548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21665" y="752475"/>
            <a:ext cx="1134935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为什么我们看到小猫时，小猫也会看见我？</a:t>
            </a:r>
            <a:endParaRPr lang="en-US" altLang="zh-CN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5" name="图片 4" descr="C:\Users\songyan\Desktop\3.jpg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2205990" y="2387600"/>
            <a:ext cx="5413375" cy="3611245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2365" y="2560320"/>
            <a:ext cx="2687320" cy="28219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11505" y="923290"/>
            <a:ext cx="11349355" cy="5539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5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光的反射规律总结</a:t>
            </a:r>
            <a:endParaRPr lang="zh-CN" altLang="en-US" sz="54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1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、在光的反射过程，反射角与入射角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始终相等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2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在光的反射现象中，反射光线、入射光线、法线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在同一平面内。</a:t>
            </a:r>
            <a:endParaRPr lang="zh-CN" altLang="en-US" sz="40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3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在光的反射现象中，光路是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可逆的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11505" y="2289810"/>
            <a:ext cx="1134935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反射光线与入射光线的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位置关系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分为三种：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可能重合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关于法线对称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与法线共面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420870" y="3403600"/>
            <a:ext cx="3168650" cy="711835"/>
          </a:xfrm>
          <a:prstGeom prst="rect">
            <a:avLst/>
          </a:prstGeom>
          <a:noFill/>
          <a:ln w="28575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下箭头 3"/>
          <p:cNvSpPr/>
          <p:nvPr/>
        </p:nvSpPr>
        <p:spPr>
          <a:xfrm>
            <a:off x="5955030" y="4255770"/>
            <a:ext cx="320675" cy="3105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348990" y="470662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反射角等于入射角、光路可逆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bldLvl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资源 10@4x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华康正颜楷体W7P" panose="03000700000000000000" charset="-122"/>
                <a:ea typeface="华康正颜楷体W7P" panose="03000700000000000000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华康正颜楷体W7P" panose="03000700000000000000" charset="-122"/>
              <a:ea typeface="华康正颜楷体W7P" panose="030007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887730" y="1211580"/>
            <a:ext cx="988695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1</a:t>
            </a:r>
            <a:r>
              <a:rPr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、如图，反射角是_____度，入射光线与反射光线的夹角是______度。当镜面逆时针转过15o,入射光线与反射光线的夹角是______度.</a:t>
            </a:r>
            <a:endParaRPr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271010" y="5182870"/>
            <a:ext cx="2941955" cy="523875"/>
            <a:chOff x="1863" y="6411"/>
            <a:chExt cx="3732" cy="681"/>
          </a:xfrm>
        </p:grpSpPr>
        <p:grpSp>
          <p:nvGrpSpPr>
            <p:cNvPr id="30722" name="组合 30721"/>
            <p:cNvGrpSpPr/>
            <p:nvPr/>
          </p:nvGrpSpPr>
          <p:grpSpPr>
            <a:xfrm>
              <a:off x="2760" y="6982"/>
              <a:ext cx="2835" cy="110"/>
              <a:chOff x="0" y="0"/>
              <a:chExt cx="1524" cy="44"/>
            </a:xfrm>
          </p:grpSpPr>
          <p:sp>
            <p:nvSpPr>
              <p:cNvPr id="30723" name="Line 4"/>
              <p:cNvSpPr/>
              <p:nvPr>
                <p:custDataLst>
                  <p:tags r:id="rId5"/>
                </p:custDataLst>
              </p:nvPr>
            </p:nvSpPr>
            <p:spPr>
              <a:xfrm>
                <a:off x="0" y="0"/>
                <a:ext cx="1524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grpSp>
            <p:nvGrpSpPr>
              <p:cNvPr id="30724" name="组合 30723"/>
              <p:cNvGrpSpPr/>
              <p:nvPr/>
            </p:nvGrpSpPr>
            <p:grpSpPr>
              <a:xfrm>
                <a:off x="111" y="0"/>
                <a:ext cx="1239" cy="44"/>
                <a:chOff x="0" y="0"/>
                <a:chExt cx="1872" cy="144"/>
              </a:xfrm>
            </p:grpSpPr>
            <p:sp>
              <p:nvSpPr>
                <p:cNvPr id="30725" name="Line 6"/>
                <p:cNvSpPr/>
                <p:nvPr>
                  <p:custDataLst>
                    <p:tags r:id="rId6"/>
                  </p:custDataLst>
                </p:nvPr>
              </p:nvSpPr>
              <p:spPr>
                <a:xfrm flipH="1">
                  <a:off x="0" y="0"/>
                  <a:ext cx="96" cy="144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726" name="Line 7"/>
                <p:cNvSpPr/>
                <p:nvPr>
                  <p:custDataLst>
                    <p:tags r:id="rId7"/>
                  </p:custDataLst>
                </p:nvPr>
              </p:nvSpPr>
              <p:spPr>
                <a:xfrm flipH="1">
                  <a:off x="144" y="0"/>
                  <a:ext cx="96" cy="144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727" name="Line 8"/>
                <p:cNvSpPr/>
                <p:nvPr>
                  <p:custDataLst>
                    <p:tags r:id="rId8"/>
                  </p:custDataLst>
                </p:nvPr>
              </p:nvSpPr>
              <p:spPr>
                <a:xfrm flipH="1">
                  <a:off x="1776" y="0"/>
                  <a:ext cx="96" cy="144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728" name="Line 9"/>
                <p:cNvSpPr/>
                <p:nvPr>
                  <p:custDataLst>
                    <p:tags r:id="rId9"/>
                  </p:custDataLst>
                </p:nvPr>
              </p:nvSpPr>
              <p:spPr>
                <a:xfrm flipH="1">
                  <a:off x="1584" y="0"/>
                  <a:ext cx="96" cy="144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729" name="Line 10"/>
                <p:cNvSpPr/>
                <p:nvPr>
                  <p:custDataLst>
                    <p:tags r:id="rId10"/>
                  </p:custDataLst>
                </p:nvPr>
              </p:nvSpPr>
              <p:spPr>
                <a:xfrm flipH="1">
                  <a:off x="1440" y="0"/>
                  <a:ext cx="96" cy="144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730" name="Line 11"/>
                <p:cNvSpPr/>
                <p:nvPr>
                  <p:custDataLst>
                    <p:tags r:id="rId11"/>
                  </p:custDataLst>
                </p:nvPr>
              </p:nvSpPr>
              <p:spPr>
                <a:xfrm flipH="1">
                  <a:off x="1296" y="0"/>
                  <a:ext cx="96" cy="144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731" name="Line 12"/>
                <p:cNvSpPr/>
                <p:nvPr>
                  <p:custDataLst>
                    <p:tags r:id="rId12"/>
                  </p:custDataLst>
                </p:nvPr>
              </p:nvSpPr>
              <p:spPr>
                <a:xfrm flipH="1">
                  <a:off x="1152" y="0"/>
                  <a:ext cx="96" cy="144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732" name="Line 13"/>
                <p:cNvSpPr/>
                <p:nvPr>
                  <p:custDataLst>
                    <p:tags r:id="rId13"/>
                  </p:custDataLst>
                </p:nvPr>
              </p:nvSpPr>
              <p:spPr>
                <a:xfrm flipH="1">
                  <a:off x="1008" y="0"/>
                  <a:ext cx="96" cy="144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733" name="Line 14"/>
                <p:cNvSpPr/>
                <p:nvPr>
                  <p:custDataLst>
                    <p:tags r:id="rId14"/>
                  </p:custDataLst>
                </p:nvPr>
              </p:nvSpPr>
              <p:spPr>
                <a:xfrm flipH="1">
                  <a:off x="864" y="0"/>
                  <a:ext cx="96" cy="144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734" name="Line 15"/>
                <p:cNvSpPr/>
                <p:nvPr>
                  <p:custDataLst>
                    <p:tags r:id="rId15"/>
                  </p:custDataLst>
                </p:nvPr>
              </p:nvSpPr>
              <p:spPr>
                <a:xfrm flipH="1">
                  <a:off x="720" y="0"/>
                  <a:ext cx="96" cy="144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735" name="Line 16"/>
                <p:cNvSpPr/>
                <p:nvPr>
                  <p:custDataLst>
                    <p:tags r:id="rId16"/>
                  </p:custDataLst>
                </p:nvPr>
              </p:nvSpPr>
              <p:spPr>
                <a:xfrm flipH="1">
                  <a:off x="576" y="0"/>
                  <a:ext cx="96" cy="144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736" name="Line 17"/>
                <p:cNvSpPr/>
                <p:nvPr>
                  <p:custDataLst>
                    <p:tags r:id="rId17"/>
                  </p:custDataLst>
                </p:nvPr>
              </p:nvSpPr>
              <p:spPr>
                <a:xfrm flipH="1">
                  <a:off x="432" y="0"/>
                  <a:ext cx="96" cy="144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737" name="Line 18"/>
                <p:cNvSpPr/>
                <p:nvPr>
                  <p:custDataLst>
                    <p:tags r:id="rId18"/>
                  </p:custDataLst>
                </p:nvPr>
              </p:nvSpPr>
              <p:spPr>
                <a:xfrm flipH="1">
                  <a:off x="288" y="0"/>
                  <a:ext cx="96" cy="144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30738" name="组合 30737"/>
            <p:cNvGrpSpPr/>
            <p:nvPr/>
          </p:nvGrpSpPr>
          <p:grpSpPr>
            <a:xfrm rot="2062820">
              <a:off x="1863" y="6412"/>
              <a:ext cx="1982" cy="230"/>
              <a:chOff x="0" y="0"/>
              <a:chExt cx="1769" cy="0"/>
            </a:xfrm>
          </p:grpSpPr>
          <p:sp>
            <p:nvSpPr>
              <p:cNvPr id="30739" name="Line 20"/>
              <p:cNvSpPr/>
              <p:nvPr>
                <p:custDataLst>
                  <p:tags r:id="rId19"/>
                </p:custDataLst>
              </p:nvPr>
            </p:nvSpPr>
            <p:spPr>
              <a:xfrm>
                <a:off x="46" y="0"/>
                <a:ext cx="1134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stealth" w="lg" len="lg"/>
              </a:ln>
            </p:spPr>
          </p:sp>
          <p:sp>
            <p:nvSpPr>
              <p:cNvPr id="30740" name="Line 21"/>
              <p:cNvSpPr/>
              <p:nvPr>
                <p:custDataLst>
                  <p:tags r:id="rId20"/>
                </p:custDataLst>
              </p:nvPr>
            </p:nvSpPr>
            <p:spPr>
              <a:xfrm>
                <a:off x="0" y="0"/>
                <a:ext cx="1769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4" name="文本框 3"/>
            <p:cNvSpPr txBox="1"/>
            <p:nvPr>
              <p:custDataLst>
                <p:tags r:id="rId21"/>
              </p:custDataLst>
            </p:nvPr>
          </p:nvSpPr>
          <p:spPr>
            <a:xfrm>
              <a:off x="2101" y="6411"/>
              <a:ext cx="765" cy="47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>
                  <a:sym typeface="+mn-ea"/>
                </a:rPr>
                <a:t>30</a:t>
              </a:r>
              <a:r>
                <a:rPr lang="en-US" altLang="zh-CN" baseline="52000">
                  <a:uFillTx/>
                  <a:sym typeface="+mn-ea"/>
                </a:rPr>
                <a:t>o</a:t>
              </a:r>
              <a:endParaRPr lang="zh-CN" altLang="en-US"/>
            </a:p>
          </p:txBody>
        </p:sp>
        <p:sp>
          <p:nvSpPr>
            <p:cNvPr id="28698" name="Freeform 26"/>
            <p:cNvSpPr/>
            <p:nvPr>
              <p:custDataLst>
                <p:tags r:id="rId22"/>
              </p:custDataLst>
            </p:nvPr>
          </p:nvSpPr>
          <p:spPr>
            <a:xfrm>
              <a:off x="3016" y="6684"/>
              <a:ext cx="305" cy="408"/>
            </a:xfrm>
            <a:custGeom>
              <a:avLst/>
              <a:gdLst>
                <a:gd name="txL" fmla="*/ 0 w 95"/>
                <a:gd name="txT" fmla="*/ 0 h 131"/>
                <a:gd name="txR" fmla="*/ 95 w 95"/>
                <a:gd name="txB" fmla="*/ 131 h 131"/>
              </a:gdLst>
              <a:ahLst/>
              <a:cxnLst>
                <a:cxn ang="0">
                  <a:pos x="95" y="0"/>
                </a:cxn>
                <a:cxn ang="0">
                  <a:pos x="34" y="34"/>
                </a:cxn>
                <a:cxn ang="0">
                  <a:pos x="0" y="95"/>
                </a:cxn>
                <a:cxn ang="0">
                  <a:pos x="7" y="115"/>
                </a:cxn>
              </a:cxnLst>
              <a:rect l="txL" t="txT" r="txR" b="txB"/>
              <a:pathLst>
                <a:path w="95" h="131">
                  <a:moveTo>
                    <a:pt x="95" y="0"/>
                  </a:moveTo>
                  <a:cubicBezTo>
                    <a:pt x="74" y="13"/>
                    <a:pt x="54" y="20"/>
                    <a:pt x="34" y="34"/>
                  </a:cubicBezTo>
                  <a:cubicBezTo>
                    <a:pt x="3" y="80"/>
                    <a:pt x="12" y="59"/>
                    <a:pt x="0" y="95"/>
                  </a:cubicBezTo>
                  <a:cubicBezTo>
                    <a:pt x="8" y="124"/>
                    <a:pt x="7" y="131"/>
                    <a:pt x="7" y="115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</p:spTree>
    <p:custDataLst>
      <p:tags r:id="rId23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21665" y="752475"/>
            <a:ext cx="11349355" cy="2768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5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规律总结：</a:t>
            </a:r>
            <a:endParaRPr lang="zh-CN" altLang="en-US" sz="54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入射角</a:t>
            </a: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+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入界角</a:t>
            </a:r>
            <a:r>
              <a:rPr lang="en-US" altLang="zh-CN" sz="4000" dirty="0">
                <a:solidFill>
                  <a:schemeClr val="tx1"/>
                </a:solidFill>
                <a:latin typeface="+mj-lt"/>
                <a:ea typeface="方正盛世楷书简体_粗" panose="02000000000000000000" charset="-122"/>
                <a:cs typeface="+mj-lt"/>
                <a:sym typeface="+mn-ea"/>
              </a:rPr>
              <a:t>=</a:t>
            </a:r>
            <a:r>
              <a:rPr lang="en-US" altLang="zh-CN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90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°</a:t>
            </a:r>
            <a:endParaRPr lang="zh-CN" altLang="en-US" sz="4000" baseline="300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1880" y="4006850"/>
            <a:ext cx="1916430" cy="22548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464310" y="546735"/>
            <a:ext cx="984123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我们为什么能看见</a:t>
            </a: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不发光</a:t>
            </a:r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的物体？</a:t>
            </a:r>
            <a:endParaRPr lang="zh-CN" altLang="en-US" sz="4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5" name="图片 4" descr="C:\Users\songyan\Desktop\图片1.png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400935" y="2174875"/>
            <a:ext cx="7389495" cy="437007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125" name="箭头 1130"/>
          <p:cNvSpPr/>
          <p:nvPr>
            <p:custDataLst>
              <p:tags r:id="rId4"/>
            </p:custDataLst>
          </p:nvPr>
        </p:nvSpPr>
        <p:spPr>
          <a:xfrm flipV="1">
            <a:off x="5728970" y="3529965"/>
            <a:ext cx="1720850" cy="2205355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2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3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利用光的反射规律作图</a:t>
            </a:r>
            <a:endParaRPr lang="zh-CN" altLang="en-US" sz="8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97205" y="2138045"/>
            <a:ext cx="10096500" cy="1168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marR="0" defTabSz="914400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altLang="zh-CN" sz="2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1</a:t>
            </a:r>
            <a:r>
              <a:rPr kumimoji="0" lang="zh-CN" altLang="en-US" sz="2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、光线用带箭头的实线、法线画虚线、界面用直线</a:t>
            </a:r>
            <a:r>
              <a:rPr kumimoji="0" lang="en-US" altLang="zh-CN" sz="2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+</a:t>
            </a:r>
            <a:r>
              <a:rPr kumimoji="0" lang="zh-CN" altLang="en-US" sz="2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背面斜线；</a:t>
            </a:r>
            <a:endParaRPr kumimoji="0" lang="zh-CN" altLang="en-US" sz="2800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 marR="0" defTabSz="914400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endParaRPr kumimoji="0" lang="en-US" sz="2800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62424" y="321992"/>
            <a:ext cx="11727051" cy="12460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58140" y="560705"/>
            <a:ext cx="106711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规范作图要求</a:t>
            </a:r>
            <a:endParaRPr lang="zh-CN" altLang="en-US" sz="4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97205" y="1767205"/>
            <a:ext cx="10096500" cy="20300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marR="0" defTabSz="914400" eaLnBrk="1" hangingPunct="1">
              <a:lnSpc>
                <a:spcPct val="15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altLang="zh-CN" sz="2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1</a:t>
            </a:r>
            <a:r>
              <a:rPr kumimoji="0" lang="zh-CN" altLang="en-US" sz="2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、</a:t>
            </a:r>
            <a:r>
              <a:rPr kumimoji="0" lang="zh-CN" sz="2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已经入射光线和界面</a:t>
            </a:r>
            <a:r>
              <a:rPr kumimoji="0" lang="en-US" altLang="zh-CN" sz="2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——</a:t>
            </a:r>
            <a:r>
              <a:rPr kumimoji="0" lang="zh-CN" altLang="en-US" sz="2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先画</a:t>
            </a:r>
            <a:r>
              <a:rPr kumimoji="0" lang="zh-CN" altLang="en-US" sz="2800" kern="1200" cap="none" spc="0" normalizeH="0" baseline="0" noProof="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法线</a:t>
            </a:r>
            <a:r>
              <a:rPr kumimoji="0" lang="zh-CN" altLang="en-US" sz="2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，再根据光的反射规律画出</a:t>
            </a:r>
            <a:r>
              <a:rPr kumimoji="0" lang="zh-CN" altLang="en-US" sz="2800" kern="1200" cap="none" spc="0" normalizeH="0" baseline="0" noProof="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反射光线</a:t>
            </a:r>
            <a:r>
              <a:rPr kumimoji="0" lang="zh-CN" altLang="en-US" sz="2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；</a:t>
            </a:r>
            <a:endParaRPr kumimoji="0" lang="zh-CN" altLang="en-US" sz="2800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 marR="0" defTabSz="914400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endParaRPr kumimoji="0" lang="zh-CN" altLang="en-US" sz="2800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62424" y="321992"/>
            <a:ext cx="11727051" cy="12460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58140" y="560705"/>
            <a:ext cx="106711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作图技巧</a:t>
            </a:r>
            <a:endParaRPr lang="zh-CN" altLang="en-US" sz="4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752832" y="2998105"/>
            <a:ext cx="3579903" cy="2465061"/>
            <a:chOff x="5910" y="4721"/>
            <a:chExt cx="5638" cy="3882"/>
          </a:xfrm>
        </p:grpSpPr>
        <p:grpSp>
          <p:nvGrpSpPr>
            <p:cNvPr id="2" name="组合 1"/>
            <p:cNvGrpSpPr/>
            <p:nvPr/>
          </p:nvGrpSpPr>
          <p:grpSpPr>
            <a:xfrm>
              <a:off x="5910" y="4721"/>
              <a:ext cx="5638" cy="3882"/>
              <a:chOff x="1606" y="7605"/>
              <a:chExt cx="3494" cy="1220"/>
            </a:xfrm>
          </p:grpSpPr>
          <p:grpSp>
            <p:nvGrpSpPr>
              <p:cNvPr id="30722" name="组合 30721"/>
              <p:cNvGrpSpPr/>
              <p:nvPr/>
            </p:nvGrpSpPr>
            <p:grpSpPr>
              <a:xfrm>
                <a:off x="2265" y="8715"/>
                <a:ext cx="2835" cy="110"/>
                <a:chOff x="0" y="0"/>
                <a:chExt cx="1524" cy="44"/>
              </a:xfrm>
            </p:grpSpPr>
            <p:sp>
              <p:nvSpPr>
                <p:cNvPr id="30723" name="Line 4"/>
                <p:cNvSpPr/>
                <p:nvPr>
                  <p:custDataLst>
                    <p:tags r:id="rId1"/>
                  </p:custDataLst>
                </p:nvPr>
              </p:nvSpPr>
              <p:spPr>
                <a:xfrm>
                  <a:off x="0" y="0"/>
                  <a:ext cx="1524" cy="0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grpSp>
              <p:nvGrpSpPr>
                <p:cNvPr id="30724" name="组合 30723"/>
                <p:cNvGrpSpPr/>
                <p:nvPr/>
              </p:nvGrpSpPr>
              <p:grpSpPr>
                <a:xfrm>
                  <a:off x="111" y="0"/>
                  <a:ext cx="1239" cy="44"/>
                  <a:chOff x="0" y="0"/>
                  <a:chExt cx="1872" cy="144"/>
                </a:xfrm>
              </p:grpSpPr>
              <p:sp>
                <p:nvSpPr>
                  <p:cNvPr id="30725" name="Line 6"/>
                  <p:cNvSpPr/>
                  <p:nvPr>
                    <p:custDataLst>
                      <p:tags r:id="rId2"/>
                    </p:custDataLst>
                  </p:nvPr>
                </p:nvSpPr>
                <p:spPr>
                  <a:xfrm flipH="1">
                    <a:off x="0" y="0"/>
                    <a:ext cx="96" cy="144"/>
                  </a:xfrm>
                  <a:prstGeom prst="line">
                    <a:avLst/>
                  </a:prstGeom>
                  <a:ln w="285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30726" name="Line 7"/>
                  <p:cNvSpPr/>
                  <p:nvPr>
                    <p:custDataLst>
                      <p:tags r:id="rId3"/>
                    </p:custDataLst>
                  </p:nvPr>
                </p:nvSpPr>
                <p:spPr>
                  <a:xfrm flipH="1">
                    <a:off x="144" y="0"/>
                    <a:ext cx="96" cy="144"/>
                  </a:xfrm>
                  <a:prstGeom prst="line">
                    <a:avLst/>
                  </a:prstGeom>
                  <a:ln w="285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30727" name="Line 8"/>
                  <p:cNvSpPr/>
                  <p:nvPr>
                    <p:custDataLst>
                      <p:tags r:id="rId4"/>
                    </p:custDataLst>
                  </p:nvPr>
                </p:nvSpPr>
                <p:spPr>
                  <a:xfrm flipH="1">
                    <a:off x="1776" y="0"/>
                    <a:ext cx="96" cy="144"/>
                  </a:xfrm>
                  <a:prstGeom prst="line">
                    <a:avLst/>
                  </a:prstGeom>
                  <a:ln w="285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30728" name="Line 9"/>
                  <p:cNvSpPr/>
                  <p:nvPr>
                    <p:custDataLst>
                      <p:tags r:id="rId5"/>
                    </p:custDataLst>
                  </p:nvPr>
                </p:nvSpPr>
                <p:spPr>
                  <a:xfrm flipH="1">
                    <a:off x="1584" y="0"/>
                    <a:ext cx="96" cy="144"/>
                  </a:xfrm>
                  <a:prstGeom prst="line">
                    <a:avLst/>
                  </a:prstGeom>
                  <a:ln w="285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30729" name="Line 10"/>
                  <p:cNvSpPr/>
                  <p:nvPr>
                    <p:custDataLst>
                      <p:tags r:id="rId6"/>
                    </p:custDataLst>
                  </p:nvPr>
                </p:nvSpPr>
                <p:spPr>
                  <a:xfrm flipH="1">
                    <a:off x="1440" y="0"/>
                    <a:ext cx="96" cy="144"/>
                  </a:xfrm>
                  <a:prstGeom prst="line">
                    <a:avLst/>
                  </a:prstGeom>
                  <a:ln w="285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30730" name="Line 11"/>
                  <p:cNvSpPr/>
                  <p:nvPr>
                    <p:custDataLst>
                      <p:tags r:id="rId7"/>
                    </p:custDataLst>
                  </p:nvPr>
                </p:nvSpPr>
                <p:spPr>
                  <a:xfrm flipH="1">
                    <a:off x="1296" y="0"/>
                    <a:ext cx="96" cy="144"/>
                  </a:xfrm>
                  <a:prstGeom prst="line">
                    <a:avLst/>
                  </a:prstGeom>
                  <a:ln w="285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30731" name="Line 12"/>
                  <p:cNvSpPr/>
                  <p:nvPr>
                    <p:custDataLst>
                      <p:tags r:id="rId8"/>
                    </p:custDataLst>
                  </p:nvPr>
                </p:nvSpPr>
                <p:spPr>
                  <a:xfrm flipH="1">
                    <a:off x="1152" y="0"/>
                    <a:ext cx="96" cy="144"/>
                  </a:xfrm>
                  <a:prstGeom prst="line">
                    <a:avLst/>
                  </a:prstGeom>
                  <a:ln w="285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30732" name="Line 13"/>
                  <p:cNvSpPr/>
                  <p:nvPr>
                    <p:custDataLst>
                      <p:tags r:id="rId9"/>
                    </p:custDataLst>
                  </p:nvPr>
                </p:nvSpPr>
                <p:spPr>
                  <a:xfrm flipH="1">
                    <a:off x="1008" y="0"/>
                    <a:ext cx="96" cy="144"/>
                  </a:xfrm>
                  <a:prstGeom prst="line">
                    <a:avLst/>
                  </a:prstGeom>
                  <a:ln w="285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30733" name="Line 14"/>
                  <p:cNvSpPr/>
                  <p:nvPr>
                    <p:custDataLst>
                      <p:tags r:id="rId10"/>
                    </p:custDataLst>
                  </p:nvPr>
                </p:nvSpPr>
                <p:spPr>
                  <a:xfrm flipH="1">
                    <a:off x="864" y="0"/>
                    <a:ext cx="96" cy="144"/>
                  </a:xfrm>
                  <a:prstGeom prst="line">
                    <a:avLst/>
                  </a:prstGeom>
                  <a:ln w="285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30734" name="Line 15"/>
                  <p:cNvSpPr/>
                  <p:nvPr>
                    <p:custDataLst>
                      <p:tags r:id="rId11"/>
                    </p:custDataLst>
                  </p:nvPr>
                </p:nvSpPr>
                <p:spPr>
                  <a:xfrm flipH="1">
                    <a:off x="720" y="0"/>
                    <a:ext cx="96" cy="144"/>
                  </a:xfrm>
                  <a:prstGeom prst="line">
                    <a:avLst/>
                  </a:prstGeom>
                  <a:ln w="285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30735" name="Line 16"/>
                  <p:cNvSpPr/>
                  <p:nvPr>
                    <p:custDataLst>
                      <p:tags r:id="rId12"/>
                    </p:custDataLst>
                  </p:nvPr>
                </p:nvSpPr>
                <p:spPr>
                  <a:xfrm flipH="1">
                    <a:off x="576" y="0"/>
                    <a:ext cx="96" cy="144"/>
                  </a:xfrm>
                  <a:prstGeom prst="line">
                    <a:avLst/>
                  </a:prstGeom>
                  <a:ln w="285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30736" name="Line 17"/>
                  <p:cNvSpPr/>
                  <p:nvPr>
                    <p:custDataLst>
                      <p:tags r:id="rId13"/>
                    </p:custDataLst>
                  </p:nvPr>
                </p:nvSpPr>
                <p:spPr>
                  <a:xfrm flipH="1">
                    <a:off x="432" y="0"/>
                    <a:ext cx="96" cy="144"/>
                  </a:xfrm>
                  <a:prstGeom prst="line">
                    <a:avLst/>
                  </a:prstGeom>
                  <a:ln w="285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30737" name="Line 18"/>
                  <p:cNvSpPr/>
                  <p:nvPr>
                    <p:custDataLst>
                      <p:tags r:id="rId14"/>
                    </p:custDataLst>
                  </p:nvPr>
                </p:nvSpPr>
                <p:spPr>
                  <a:xfrm flipH="1">
                    <a:off x="288" y="0"/>
                    <a:ext cx="96" cy="144"/>
                  </a:xfrm>
                  <a:prstGeom prst="line">
                    <a:avLst/>
                  </a:prstGeom>
                  <a:ln w="285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</p:grpSp>
          <p:grpSp>
            <p:nvGrpSpPr>
              <p:cNvPr id="30738" name="组合 30737"/>
              <p:cNvGrpSpPr/>
              <p:nvPr/>
            </p:nvGrpSpPr>
            <p:grpSpPr>
              <a:xfrm rot="2062820">
                <a:off x="1606" y="7605"/>
                <a:ext cx="0" cy="0"/>
                <a:chOff x="0" y="0"/>
                <a:chExt cx="1769" cy="0"/>
              </a:xfrm>
            </p:grpSpPr>
            <p:sp>
              <p:nvSpPr>
                <p:cNvPr id="30739" name="Line 20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46" y="0"/>
                  <a:ext cx="1134" cy="0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solid"/>
                  <a:headEnd type="none" w="med" len="med"/>
                  <a:tailEnd type="stealth" w="lg" len="lg"/>
                </a:ln>
              </p:spPr>
            </p:sp>
            <p:sp>
              <p:nvSpPr>
                <p:cNvPr id="30740" name="Line 21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0" y="0"/>
                  <a:ext cx="1769" cy="0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8" name="组合 7"/>
            <p:cNvGrpSpPr/>
            <p:nvPr/>
          </p:nvGrpSpPr>
          <p:grpSpPr>
            <a:xfrm>
              <a:off x="6927" y="7557"/>
              <a:ext cx="1982" cy="152"/>
              <a:chOff x="6927" y="7557"/>
              <a:chExt cx="1982" cy="152"/>
            </a:xfrm>
          </p:grpSpPr>
          <p:sp>
            <p:nvSpPr>
              <p:cNvPr id="4" name="Line 21"/>
              <p:cNvSpPr/>
              <p:nvPr>
                <p:custDataLst>
                  <p:tags r:id="rId17"/>
                </p:custDataLst>
              </p:nvPr>
            </p:nvSpPr>
            <p:spPr>
              <a:xfrm rot="2062820">
                <a:off x="6927" y="7709"/>
                <a:ext cx="1982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grpSp>
            <p:nvGrpSpPr>
              <p:cNvPr id="5" name="组合 4"/>
              <p:cNvGrpSpPr/>
              <p:nvPr/>
            </p:nvGrpSpPr>
            <p:grpSpPr>
              <a:xfrm rot="2062820" flipV="1">
                <a:off x="7573" y="7557"/>
                <a:ext cx="620" cy="120"/>
                <a:chOff x="0" y="0"/>
                <a:chExt cx="1180" cy="0"/>
              </a:xfrm>
            </p:grpSpPr>
            <p:sp>
              <p:nvSpPr>
                <p:cNvPr id="6" name="Line 20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46" y="0"/>
                  <a:ext cx="1134" cy="0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solid"/>
                  <a:headEnd type="none" w="med" len="med"/>
                  <a:tailEnd type="stealth" w="lg" len="lg"/>
                </a:ln>
              </p:spPr>
            </p:sp>
            <p:sp>
              <p:nvSpPr>
                <p:cNvPr id="7" name="Line 21"/>
                <p:cNvSpPr/>
                <p:nvPr>
                  <p:custDataLst>
                    <p:tags r:id="rId19"/>
                  </p:custDataLst>
                </p:nvPr>
              </p:nvSpPr>
              <p:spPr>
                <a:xfrm flipV="1">
                  <a:off x="0" y="0"/>
                  <a:ext cx="0" cy="0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</p:grpSp>
      </p:grp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97205" y="1767205"/>
            <a:ext cx="10096500" cy="20300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marR="0" defTabSz="914400" eaLnBrk="1" hangingPunct="1">
              <a:lnSpc>
                <a:spcPct val="15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altLang="zh-CN" sz="2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2</a:t>
            </a:r>
            <a:r>
              <a:rPr kumimoji="0" lang="zh-CN" altLang="en-US" sz="2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、</a:t>
            </a:r>
            <a:r>
              <a:rPr kumimoji="0" lang="zh-CN" sz="2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已经入射光线和反射光线</a:t>
            </a:r>
            <a:r>
              <a:rPr kumimoji="0" lang="en-US" altLang="zh-CN" sz="2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——</a:t>
            </a:r>
            <a:r>
              <a:rPr kumimoji="0" lang="zh-CN" altLang="en-US" sz="2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先画</a:t>
            </a:r>
            <a:r>
              <a:rPr kumimoji="0" lang="zh-CN" altLang="en-US" sz="2800" kern="1200" cap="none" spc="0" normalizeH="0" baseline="0" noProof="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法线</a:t>
            </a:r>
            <a:r>
              <a:rPr kumimoji="0" lang="zh-CN" altLang="en-US" sz="2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，再根据光的反射规律画出</a:t>
            </a:r>
            <a:r>
              <a:rPr kumimoji="0" lang="zh-CN" altLang="en-US" sz="2800" kern="1200" cap="none" spc="0" normalizeH="0" baseline="0" noProof="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界面</a:t>
            </a:r>
            <a:r>
              <a:rPr kumimoji="0" lang="zh-CN" altLang="en-US" sz="2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；</a:t>
            </a:r>
            <a:endParaRPr kumimoji="0" lang="zh-CN" altLang="en-US" sz="2800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 marR="0" defTabSz="914400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endParaRPr kumimoji="0" lang="zh-CN" altLang="en-US" sz="2800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62424" y="321992"/>
            <a:ext cx="11727051" cy="12460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58140" y="560705"/>
            <a:ext cx="106711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作图技巧</a:t>
            </a:r>
            <a:endParaRPr lang="zh-CN" altLang="en-US" sz="4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888105" y="4239895"/>
            <a:ext cx="1258570" cy="1597025"/>
            <a:chOff x="6123" y="6677"/>
            <a:chExt cx="1982" cy="2515"/>
          </a:xfrm>
        </p:grpSpPr>
        <p:grpSp>
          <p:nvGrpSpPr>
            <p:cNvPr id="11" name="组合 10"/>
            <p:cNvGrpSpPr/>
            <p:nvPr/>
          </p:nvGrpSpPr>
          <p:grpSpPr>
            <a:xfrm rot="2062820">
              <a:off x="6123" y="6677"/>
              <a:ext cx="1982" cy="230"/>
              <a:chOff x="0" y="0"/>
              <a:chExt cx="1769" cy="0"/>
            </a:xfrm>
          </p:grpSpPr>
          <p:sp>
            <p:nvSpPr>
              <p:cNvPr id="12" name="Line 20"/>
              <p:cNvSpPr/>
              <p:nvPr>
                <p:custDataLst>
                  <p:tags r:id="rId1"/>
                </p:custDataLst>
              </p:nvPr>
            </p:nvSpPr>
            <p:spPr>
              <a:xfrm>
                <a:off x="46" y="0"/>
                <a:ext cx="1134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stealth" w="lg" len="lg"/>
              </a:ln>
            </p:spPr>
          </p:sp>
          <p:sp>
            <p:nvSpPr>
              <p:cNvPr id="13" name="Line 21"/>
              <p:cNvSpPr/>
              <p:nvPr>
                <p:custDataLst>
                  <p:tags r:id="rId2"/>
                </p:custDataLst>
              </p:nvPr>
            </p:nvSpPr>
            <p:spPr>
              <a:xfrm>
                <a:off x="0" y="0"/>
                <a:ext cx="1769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grpSp>
          <p:nvGrpSpPr>
            <p:cNvPr id="14" name="组合 13"/>
            <p:cNvGrpSpPr/>
            <p:nvPr/>
          </p:nvGrpSpPr>
          <p:grpSpPr>
            <a:xfrm rot="5400000">
              <a:off x="6891" y="8086"/>
              <a:ext cx="1982" cy="230"/>
              <a:chOff x="0" y="0"/>
              <a:chExt cx="1769" cy="0"/>
            </a:xfrm>
          </p:grpSpPr>
          <p:sp>
            <p:nvSpPr>
              <p:cNvPr id="16" name="Line 95"/>
              <p:cNvSpPr/>
              <p:nvPr>
                <p:custDataLst>
                  <p:tags r:id="rId3"/>
                </p:custDataLst>
              </p:nvPr>
            </p:nvSpPr>
            <p:spPr>
              <a:xfrm>
                <a:off x="46" y="0"/>
                <a:ext cx="1134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stealth" w="lg" len="lg"/>
              </a:ln>
            </p:spPr>
          </p:sp>
          <p:sp>
            <p:nvSpPr>
              <p:cNvPr id="17" name="Line 96"/>
              <p:cNvSpPr/>
              <p:nvPr>
                <p:custDataLst>
                  <p:tags r:id="rId4"/>
                </p:custDataLst>
              </p:nvPr>
            </p:nvSpPr>
            <p:spPr>
              <a:xfrm>
                <a:off x="0" y="0"/>
                <a:ext cx="1769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</p:grp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97205" y="1767205"/>
            <a:ext cx="10096500" cy="2676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marR="0" defTabSz="914400" eaLnBrk="1" hangingPunct="1">
              <a:lnSpc>
                <a:spcPct val="15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altLang="zh-CN" sz="2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3</a:t>
            </a:r>
            <a:r>
              <a:rPr kumimoji="0" lang="zh-CN" altLang="en-US" sz="2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、</a:t>
            </a:r>
            <a:r>
              <a:rPr kumimoji="0" lang="zh-CN" sz="2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已经入射光线和两个界面</a:t>
            </a:r>
            <a:r>
              <a:rPr kumimoji="0" lang="en-US" altLang="zh-CN" sz="2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——</a:t>
            </a:r>
            <a:r>
              <a:rPr kumimoji="0" lang="zh-CN" altLang="en-US" sz="2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先画</a:t>
            </a:r>
            <a:r>
              <a:rPr kumimoji="0" lang="zh-CN" altLang="en-US" sz="2800" kern="1200" cap="none" spc="0" normalizeH="0" baseline="0" noProof="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法线</a:t>
            </a:r>
            <a:r>
              <a:rPr kumimoji="0" lang="zh-CN" altLang="en-US" sz="2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，再根据光的反射规律画出</a:t>
            </a:r>
            <a:r>
              <a:rPr kumimoji="0" lang="zh-CN" altLang="en-US" sz="2800" kern="1200" cap="none" spc="0" normalizeH="0" baseline="0" noProof="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反射光线</a:t>
            </a:r>
            <a:r>
              <a:rPr kumimoji="0" lang="zh-CN" altLang="en-US" sz="2800" kern="1200" cap="none" spc="0" normalizeH="0" baseline="0" noProof="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，再以此反射方向为新的入射光线，</a:t>
            </a:r>
            <a:r>
              <a:rPr kumimoji="0" lang="zh-CN" altLang="en-US" sz="2800" kern="1200" cap="none" spc="0" normalizeH="0" baseline="0" noProof="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再画法线</a:t>
            </a:r>
            <a:r>
              <a:rPr kumimoji="0" lang="zh-CN" altLang="en-US" sz="2800" kern="1200" cap="none" spc="0" normalizeH="0" baseline="0" noProof="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和</a:t>
            </a:r>
            <a:r>
              <a:rPr kumimoji="0" lang="zh-CN" altLang="en-US" sz="2800" kern="1200" cap="none" spc="0" normalizeH="0" baseline="0" noProof="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反射光线</a:t>
            </a:r>
            <a:r>
              <a:rPr kumimoji="0" lang="zh-CN" altLang="en-US" sz="2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。</a:t>
            </a:r>
            <a:endParaRPr kumimoji="0" lang="zh-CN" altLang="en-US" sz="2800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 marR="0" defTabSz="914400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endParaRPr kumimoji="0" lang="zh-CN" altLang="en-US" sz="2800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62424" y="321992"/>
            <a:ext cx="11727051" cy="12460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58140" y="560705"/>
            <a:ext cx="106711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作图技巧</a:t>
            </a:r>
            <a:endParaRPr lang="zh-CN" altLang="en-US" sz="4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grpSp>
        <p:nvGrpSpPr>
          <p:cNvPr id="30779" name="组合 30778"/>
          <p:cNvGrpSpPr/>
          <p:nvPr/>
        </p:nvGrpSpPr>
        <p:grpSpPr>
          <a:xfrm>
            <a:off x="4886008" y="4210050"/>
            <a:ext cx="1871662" cy="1870075"/>
            <a:chOff x="0" y="0"/>
            <a:chExt cx="1179" cy="1178"/>
          </a:xfrm>
        </p:grpSpPr>
        <p:grpSp>
          <p:nvGrpSpPr>
            <p:cNvPr id="30780" name="组合 30779"/>
            <p:cNvGrpSpPr/>
            <p:nvPr/>
          </p:nvGrpSpPr>
          <p:grpSpPr>
            <a:xfrm>
              <a:off x="45" y="1134"/>
              <a:ext cx="1134" cy="44"/>
              <a:chOff x="0" y="0"/>
              <a:chExt cx="1524" cy="44"/>
            </a:xfrm>
          </p:grpSpPr>
          <p:sp>
            <p:nvSpPr>
              <p:cNvPr id="30781" name="Line 62"/>
              <p:cNvSpPr/>
              <p:nvPr>
                <p:custDataLst>
                  <p:tags r:id="rId1"/>
                </p:custDataLst>
              </p:nvPr>
            </p:nvSpPr>
            <p:spPr>
              <a:xfrm>
                <a:off x="0" y="0"/>
                <a:ext cx="1524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grpSp>
            <p:nvGrpSpPr>
              <p:cNvPr id="30782" name="组合 30781"/>
              <p:cNvGrpSpPr/>
              <p:nvPr/>
            </p:nvGrpSpPr>
            <p:grpSpPr>
              <a:xfrm>
                <a:off x="111" y="0"/>
                <a:ext cx="1239" cy="44"/>
                <a:chOff x="0" y="0"/>
                <a:chExt cx="1872" cy="144"/>
              </a:xfrm>
            </p:grpSpPr>
            <p:sp>
              <p:nvSpPr>
                <p:cNvPr id="30783" name="Line 64"/>
                <p:cNvSpPr/>
                <p:nvPr>
                  <p:custDataLst>
                    <p:tags r:id="rId2"/>
                  </p:custDataLst>
                </p:nvPr>
              </p:nvSpPr>
              <p:spPr>
                <a:xfrm flipH="1">
                  <a:off x="0" y="0"/>
                  <a:ext cx="96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784" name="Line 65"/>
                <p:cNvSpPr/>
                <p:nvPr>
                  <p:custDataLst>
                    <p:tags r:id="rId3"/>
                  </p:custDataLst>
                </p:nvPr>
              </p:nvSpPr>
              <p:spPr>
                <a:xfrm flipH="1">
                  <a:off x="144" y="0"/>
                  <a:ext cx="96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785" name="Line 66"/>
                <p:cNvSpPr/>
                <p:nvPr>
                  <p:custDataLst>
                    <p:tags r:id="rId4"/>
                  </p:custDataLst>
                </p:nvPr>
              </p:nvSpPr>
              <p:spPr>
                <a:xfrm flipH="1">
                  <a:off x="1776" y="0"/>
                  <a:ext cx="96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786" name="Line 67"/>
                <p:cNvSpPr/>
                <p:nvPr>
                  <p:custDataLst>
                    <p:tags r:id="rId5"/>
                  </p:custDataLst>
                </p:nvPr>
              </p:nvSpPr>
              <p:spPr>
                <a:xfrm flipH="1">
                  <a:off x="1584" y="0"/>
                  <a:ext cx="96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787" name="Line 68"/>
                <p:cNvSpPr/>
                <p:nvPr>
                  <p:custDataLst>
                    <p:tags r:id="rId6"/>
                  </p:custDataLst>
                </p:nvPr>
              </p:nvSpPr>
              <p:spPr>
                <a:xfrm flipH="1">
                  <a:off x="1440" y="0"/>
                  <a:ext cx="96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788" name="Line 69"/>
                <p:cNvSpPr/>
                <p:nvPr>
                  <p:custDataLst>
                    <p:tags r:id="rId7"/>
                  </p:custDataLst>
                </p:nvPr>
              </p:nvSpPr>
              <p:spPr>
                <a:xfrm flipH="1">
                  <a:off x="1296" y="0"/>
                  <a:ext cx="96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789" name="Line 70"/>
                <p:cNvSpPr/>
                <p:nvPr>
                  <p:custDataLst>
                    <p:tags r:id="rId8"/>
                  </p:custDataLst>
                </p:nvPr>
              </p:nvSpPr>
              <p:spPr>
                <a:xfrm flipH="1">
                  <a:off x="1152" y="0"/>
                  <a:ext cx="96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790" name="Line 71"/>
                <p:cNvSpPr/>
                <p:nvPr>
                  <p:custDataLst>
                    <p:tags r:id="rId9"/>
                  </p:custDataLst>
                </p:nvPr>
              </p:nvSpPr>
              <p:spPr>
                <a:xfrm flipH="1">
                  <a:off x="1008" y="0"/>
                  <a:ext cx="96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791" name="Line 72"/>
                <p:cNvSpPr/>
                <p:nvPr>
                  <p:custDataLst>
                    <p:tags r:id="rId10"/>
                  </p:custDataLst>
                </p:nvPr>
              </p:nvSpPr>
              <p:spPr>
                <a:xfrm flipH="1">
                  <a:off x="864" y="0"/>
                  <a:ext cx="96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792" name="Line 73"/>
                <p:cNvSpPr/>
                <p:nvPr>
                  <p:custDataLst>
                    <p:tags r:id="rId11"/>
                  </p:custDataLst>
                </p:nvPr>
              </p:nvSpPr>
              <p:spPr>
                <a:xfrm flipH="1">
                  <a:off x="720" y="0"/>
                  <a:ext cx="96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793" name="Line 74"/>
                <p:cNvSpPr/>
                <p:nvPr>
                  <p:custDataLst>
                    <p:tags r:id="rId12"/>
                  </p:custDataLst>
                </p:nvPr>
              </p:nvSpPr>
              <p:spPr>
                <a:xfrm flipH="1">
                  <a:off x="576" y="0"/>
                  <a:ext cx="96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794" name="Line 75"/>
                <p:cNvSpPr/>
                <p:nvPr>
                  <p:custDataLst>
                    <p:tags r:id="rId13"/>
                  </p:custDataLst>
                </p:nvPr>
              </p:nvSpPr>
              <p:spPr>
                <a:xfrm flipH="1">
                  <a:off x="432" y="0"/>
                  <a:ext cx="96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795" name="Line 76"/>
                <p:cNvSpPr/>
                <p:nvPr>
                  <p:custDataLst>
                    <p:tags r:id="rId14"/>
                  </p:custDataLst>
                </p:nvPr>
              </p:nvSpPr>
              <p:spPr>
                <a:xfrm flipH="1">
                  <a:off x="288" y="0"/>
                  <a:ext cx="96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30796" name="组合 30795"/>
            <p:cNvGrpSpPr/>
            <p:nvPr/>
          </p:nvGrpSpPr>
          <p:grpSpPr>
            <a:xfrm rot="5400000">
              <a:off x="-545" y="545"/>
              <a:ext cx="1134" cy="44"/>
              <a:chOff x="0" y="0"/>
              <a:chExt cx="1524" cy="44"/>
            </a:xfrm>
          </p:grpSpPr>
          <p:sp>
            <p:nvSpPr>
              <p:cNvPr id="30797" name="Line 78"/>
              <p:cNvSpPr/>
              <p:nvPr>
                <p:custDataLst>
                  <p:tags r:id="rId15"/>
                </p:custDataLst>
              </p:nvPr>
            </p:nvSpPr>
            <p:spPr>
              <a:xfrm>
                <a:off x="0" y="0"/>
                <a:ext cx="1524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grpSp>
            <p:nvGrpSpPr>
              <p:cNvPr id="30798" name="组合 30797"/>
              <p:cNvGrpSpPr/>
              <p:nvPr/>
            </p:nvGrpSpPr>
            <p:grpSpPr>
              <a:xfrm>
                <a:off x="111" y="0"/>
                <a:ext cx="1239" cy="44"/>
                <a:chOff x="0" y="0"/>
                <a:chExt cx="1872" cy="144"/>
              </a:xfrm>
            </p:grpSpPr>
            <p:sp>
              <p:nvSpPr>
                <p:cNvPr id="30799" name="Line 80"/>
                <p:cNvSpPr/>
                <p:nvPr>
                  <p:custDataLst>
                    <p:tags r:id="rId16"/>
                  </p:custDataLst>
                </p:nvPr>
              </p:nvSpPr>
              <p:spPr>
                <a:xfrm flipH="1">
                  <a:off x="0" y="0"/>
                  <a:ext cx="96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800" name="Line 81"/>
                <p:cNvSpPr/>
                <p:nvPr>
                  <p:custDataLst>
                    <p:tags r:id="rId17"/>
                  </p:custDataLst>
                </p:nvPr>
              </p:nvSpPr>
              <p:spPr>
                <a:xfrm flipH="1">
                  <a:off x="144" y="0"/>
                  <a:ext cx="96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801" name="Line 82"/>
                <p:cNvSpPr/>
                <p:nvPr>
                  <p:custDataLst>
                    <p:tags r:id="rId18"/>
                  </p:custDataLst>
                </p:nvPr>
              </p:nvSpPr>
              <p:spPr>
                <a:xfrm flipH="1">
                  <a:off x="1776" y="0"/>
                  <a:ext cx="96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802" name="Line 83"/>
                <p:cNvSpPr/>
                <p:nvPr>
                  <p:custDataLst>
                    <p:tags r:id="rId19"/>
                  </p:custDataLst>
                </p:nvPr>
              </p:nvSpPr>
              <p:spPr>
                <a:xfrm flipH="1">
                  <a:off x="1584" y="0"/>
                  <a:ext cx="96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803" name="Line 84"/>
                <p:cNvSpPr/>
                <p:nvPr>
                  <p:custDataLst>
                    <p:tags r:id="rId20"/>
                  </p:custDataLst>
                </p:nvPr>
              </p:nvSpPr>
              <p:spPr>
                <a:xfrm flipH="1">
                  <a:off x="1440" y="0"/>
                  <a:ext cx="96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804" name="Line 85"/>
                <p:cNvSpPr/>
                <p:nvPr>
                  <p:custDataLst>
                    <p:tags r:id="rId21"/>
                  </p:custDataLst>
                </p:nvPr>
              </p:nvSpPr>
              <p:spPr>
                <a:xfrm flipH="1">
                  <a:off x="1296" y="0"/>
                  <a:ext cx="96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805" name="Line 86"/>
                <p:cNvSpPr/>
                <p:nvPr>
                  <p:custDataLst>
                    <p:tags r:id="rId22"/>
                  </p:custDataLst>
                </p:nvPr>
              </p:nvSpPr>
              <p:spPr>
                <a:xfrm flipH="1">
                  <a:off x="1152" y="0"/>
                  <a:ext cx="96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806" name="Line 87"/>
                <p:cNvSpPr/>
                <p:nvPr>
                  <p:custDataLst>
                    <p:tags r:id="rId23"/>
                  </p:custDataLst>
                </p:nvPr>
              </p:nvSpPr>
              <p:spPr>
                <a:xfrm flipH="1">
                  <a:off x="1008" y="0"/>
                  <a:ext cx="96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807" name="Line 88"/>
                <p:cNvSpPr/>
                <p:nvPr>
                  <p:custDataLst>
                    <p:tags r:id="rId24"/>
                  </p:custDataLst>
                </p:nvPr>
              </p:nvSpPr>
              <p:spPr>
                <a:xfrm flipH="1">
                  <a:off x="864" y="0"/>
                  <a:ext cx="96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808" name="Line 89"/>
                <p:cNvSpPr/>
                <p:nvPr>
                  <p:custDataLst>
                    <p:tags r:id="rId25"/>
                  </p:custDataLst>
                </p:nvPr>
              </p:nvSpPr>
              <p:spPr>
                <a:xfrm flipH="1">
                  <a:off x="720" y="0"/>
                  <a:ext cx="96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809" name="Line 90"/>
                <p:cNvSpPr/>
                <p:nvPr>
                  <p:custDataLst>
                    <p:tags r:id="rId26"/>
                  </p:custDataLst>
                </p:nvPr>
              </p:nvSpPr>
              <p:spPr>
                <a:xfrm flipH="1">
                  <a:off x="576" y="0"/>
                  <a:ext cx="96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810" name="Line 91"/>
                <p:cNvSpPr/>
                <p:nvPr>
                  <p:custDataLst>
                    <p:tags r:id="rId27"/>
                  </p:custDataLst>
                </p:nvPr>
              </p:nvSpPr>
              <p:spPr>
                <a:xfrm flipH="1">
                  <a:off x="432" y="0"/>
                  <a:ext cx="96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811" name="Line 92"/>
                <p:cNvSpPr/>
                <p:nvPr>
                  <p:custDataLst>
                    <p:tags r:id="rId28"/>
                  </p:custDataLst>
                </p:nvPr>
              </p:nvSpPr>
              <p:spPr>
                <a:xfrm flipH="1">
                  <a:off x="288" y="0"/>
                  <a:ext cx="96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</p:grpSp>
        <p:sp>
          <p:nvSpPr>
            <p:cNvPr id="30812" name="Rectangle 93"/>
            <p:cNvSpPr/>
            <p:nvPr>
              <p:custDataLst>
                <p:tags r:id="rId29"/>
              </p:custDataLst>
            </p:nvPr>
          </p:nvSpPr>
          <p:spPr>
            <a:xfrm>
              <a:off x="45" y="998"/>
              <a:ext cx="136" cy="136"/>
            </a:xfrm>
            <a:prstGeom prst="rect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 dirty="0">
                <a:latin typeface="Comic Sans MS" panose="030F0702030302020204" pitchFamily="2" charset="0"/>
              </a:endParaRPr>
            </a:p>
          </p:txBody>
        </p:sp>
      </p:grpSp>
      <p:grpSp>
        <p:nvGrpSpPr>
          <p:cNvPr id="30813" name="组合 30812"/>
          <p:cNvGrpSpPr/>
          <p:nvPr/>
        </p:nvGrpSpPr>
        <p:grpSpPr>
          <a:xfrm rot="7662065">
            <a:off x="4654233" y="4368800"/>
            <a:ext cx="1258887" cy="146050"/>
            <a:chOff x="0" y="0"/>
            <a:chExt cx="1769" cy="0"/>
          </a:xfrm>
        </p:grpSpPr>
        <p:sp>
          <p:nvSpPr>
            <p:cNvPr id="30814" name="Line 95"/>
            <p:cNvSpPr/>
            <p:nvPr>
              <p:custDataLst>
                <p:tags r:id="rId30"/>
              </p:custDataLst>
            </p:nvPr>
          </p:nvSpPr>
          <p:spPr>
            <a:xfrm>
              <a:off x="46" y="0"/>
              <a:ext cx="1134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stealth" w="lg" len="lg"/>
            </a:ln>
          </p:spPr>
        </p:sp>
        <p:sp>
          <p:nvSpPr>
            <p:cNvPr id="30815" name="Line 96"/>
            <p:cNvSpPr/>
            <p:nvPr>
              <p:custDataLst>
                <p:tags r:id="rId31"/>
              </p:custDataLst>
            </p:nvPr>
          </p:nvSpPr>
          <p:spPr>
            <a:xfrm>
              <a:off x="0" y="0"/>
              <a:ext cx="1769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</p:spTree>
    <p:custDataLst>
      <p:tags r:id="rId3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21665" y="752475"/>
            <a:ext cx="1134935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5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规律总结：</a:t>
            </a:r>
            <a:endParaRPr lang="zh-CN" altLang="en-US" sz="54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两个反射面（界面）垂直时，反射光与入射光</a:t>
            </a:r>
            <a:r>
              <a:rPr lang="zh-CN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平行</a:t>
            </a:r>
            <a:r>
              <a:rPr 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sz="3600" baseline="30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1880" y="4006850"/>
            <a:ext cx="1916430" cy="22548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72135" y="219075"/>
            <a:ext cx="1084135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  </a:t>
            </a:r>
            <a:r>
              <a:rPr lang="zh-CN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自行车尾灯</a:t>
            </a:r>
            <a:r>
              <a:rPr 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是由多个相互</a:t>
            </a:r>
            <a:r>
              <a:rPr lang="zh-CN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垂直的反射面</a:t>
            </a:r>
            <a:r>
              <a:rPr 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组成的，为什么要这样的设计？</a:t>
            </a:r>
            <a:endParaRPr lang="zh-CN" sz="3600" baseline="30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2135" y="2338705"/>
            <a:ext cx="3959225" cy="24707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24584" t="16119" r="18315" b="6937"/>
          <a:stretch>
            <a:fillRect/>
          </a:stretch>
        </p:blipFill>
        <p:spPr>
          <a:xfrm>
            <a:off x="4822190" y="3227070"/>
            <a:ext cx="3702050" cy="3119755"/>
          </a:xfrm>
          <a:prstGeom prst="rect">
            <a:avLst/>
          </a:prstGeom>
        </p:spPr>
      </p:pic>
      <p:pic>
        <p:nvPicPr>
          <p:cNvPr id="64556" name="Picture 6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343390" y="2399665"/>
            <a:ext cx="1035050" cy="285877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组合 6"/>
          <p:cNvGrpSpPr/>
          <p:nvPr/>
        </p:nvGrpSpPr>
        <p:grpSpPr>
          <a:xfrm>
            <a:off x="9724341" y="1932305"/>
            <a:ext cx="1567864" cy="3021158"/>
            <a:chOff x="15953" y="6394"/>
            <a:chExt cx="2469" cy="4758"/>
          </a:xfrm>
        </p:grpSpPr>
        <p:grpSp>
          <p:nvGrpSpPr>
            <p:cNvPr id="64557" name="Group 66"/>
            <p:cNvGrpSpPr/>
            <p:nvPr/>
          </p:nvGrpSpPr>
          <p:grpSpPr>
            <a:xfrm rot="1183082">
              <a:off x="15982" y="6394"/>
              <a:ext cx="2440" cy="1558"/>
              <a:chOff x="1102" y="3391"/>
              <a:chExt cx="960" cy="960"/>
            </a:xfrm>
          </p:grpSpPr>
          <p:sp>
            <p:nvSpPr>
              <p:cNvPr id="64558" name="Line 67"/>
              <p:cNvSpPr/>
              <p:nvPr>
                <p:custDataLst>
                  <p:tags r:id="rId5"/>
                </p:custDataLst>
              </p:nvPr>
            </p:nvSpPr>
            <p:spPr>
              <a:xfrm flipV="1">
                <a:off x="1102" y="3391"/>
                <a:ext cx="960" cy="960"/>
              </a:xfrm>
              <a:prstGeom prst="line">
                <a:avLst/>
              </a:prstGeom>
              <a:ln w="57150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64559" name="Line 68"/>
              <p:cNvSpPr/>
              <p:nvPr>
                <p:custDataLst>
                  <p:tags r:id="rId6"/>
                </p:custDataLst>
              </p:nvPr>
            </p:nvSpPr>
            <p:spPr>
              <a:xfrm flipH="1">
                <a:off x="1507" y="3703"/>
                <a:ext cx="240" cy="240"/>
              </a:xfrm>
              <a:prstGeom prst="line">
                <a:avLst/>
              </a:prstGeom>
              <a:ln w="57150" cap="flat" cmpd="sng">
                <a:solidFill>
                  <a:schemeClr val="hlink"/>
                </a:solidFill>
                <a:prstDash val="solid"/>
                <a:headEnd type="none" w="med" len="med"/>
                <a:tailEnd type="triangle" w="med" len="med"/>
              </a:ln>
            </p:spPr>
          </p:sp>
        </p:grpSp>
        <p:grpSp>
          <p:nvGrpSpPr>
            <p:cNvPr id="64560" name="Group 69"/>
            <p:cNvGrpSpPr/>
            <p:nvPr/>
          </p:nvGrpSpPr>
          <p:grpSpPr>
            <a:xfrm rot="1183082">
              <a:off x="15982" y="7496"/>
              <a:ext cx="2440" cy="1558"/>
              <a:chOff x="1170" y="3632"/>
              <a:chExt cx="960" cy="960"/>
            </a:xfrm>
          </p:grpSpPr>
          <p:sp>
            <p:nvSpPr>
              <p:cNvPr id="64561" name="Line 70"/>
              <p:cNvSpPr/>
              <p:nvPr>
                <p:custDataLst>
                  <p:tags r:id="rId7"/>
                </p:custDataLst>
              </p:nvPr>
            </p:nvSpPr>
            <p:spPr>
              <a:xfrm flipV="1">
                <a:off x="1170" y="3632"/>
                <a:ext cx="960" cy="960"/>
              </a:xfrm>
              <a:prstGeom prst="line">
                <a:avLst/>
              </a:prstGeom>
              <a:ln w="57150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64562" name="Line 71"/>
              <p:cNvSpPr/>
              <p:nvPr>
                <p:custDataLst>
                  <p:tags r:id="rId8"/>
                </p:custDataLst>
              </p:nvPr>
            </p:nvSpPr>
            <p:spPr>
              <a:xfrm flipH="1">
                <a:off x="1571" y="3944"/>
                <a:ext cx="240" cy="240"/>
              </a:xfrm>
              <a:prstGeom prst="line">
                <a:avLst/>
              </a:prstGeom>
              <a:ln w="57150" cap="flat" cmpd="sng">
                <a:solidFill>
                  <a:schemeClr val="hlink"/>
                </a:solidFill>
                <a:prstDash val="solid"/>
                <a:headEnd type="none" w="med" len="med"/>
                <a:tailEnd type="triangle" w="med" len="med"/>
              </a:ln>
            </p:spPr>
          </p:sp>
        </p:grpSp>
        <p:grpSp>
          <p:nvGrpSpPr>
            <p:cNvPr id="64563" name="Group 72"/>
            <p:cNvGrpSpPr/>
            <p:nvPr/>
          </p:nvGrpSpPr>
          <p:grpSpPr>
            <a:xfrm rot="1183082">
              <a:off x="15954" y="8568"/>
              <a:ext cx="2440" cy="1558"/>
              <a:chOff x="1210" y="3898"/>
              <a:chExt cx="960" cy="960"/>
            </a:xfrm>
          </p:grpSpPr>
          <p:sp>
            <p:nvSpPr>
              <p:cNvPr id="64564" name="Line 73"/>
              <p:cNvSpPr/>
              <p:nvPr>
                <p:custDataLst>
                  <p:tags r:id="rId9"/>
                </p:custDataLst>
              </p:nvPr>
            </p:nvSpPr>
            <p:spPr>
              <a:xfrm flipV="1">
                <a:off x="1210" y="3898"/>
                <a:ext cx="960" cy="960"/>
              </a:xfrm>
              <a:prstGeom prst="line">
                <a:avLst/>
              </a:prstGeom>
              <a:ln w="57150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64565" name="Line 74"/>
              <p:cNvSpPr/>
              <p:nvPr>
                <p:custDataLst>
                  <p:tags r:id="rId10"/>
                </p:custDataLst>
              </p:nvPr>
            </p:nvSpPr>
            <p:spPr>
              <a:xfrm flipH="1">
                <a:off x="1628" y="4199"/>
                <a:ext cx="239" cy="246"/>
              </a:xfrm>
              <a:prstGeom prst="line">
                <a:avLst/>
              </a:prstGeom>
              <a:ln w="57150" cap="flat" cmpd="sng">
                <a:solidFill>
                  <a:schemeClr val="hlink"/>
                </a:solidFill>
                <a:prstDash val="solid"/>
                <a:headEnd type="none" w="med" len="med"/>
                <a:tailEnd type="triangle" w="med" len="med"/>
              </a:ln>
            </p:spPr>
          </p:sp>
        </p:grpSp>
        <p:grpSp>
          <p:nvGrpSpPr>
            <p:cNvPr id="64566" name="Group 75"/>
            <p:cNvGrpSpPr/>
            <p:nvPr/>
          </p:nvGrpSpPr>
          <p:grpSpPr>
            <a:xfrm rot="1183082">
              <a:off x="15953" y="9594"/>
              <a:ext cx="2440" cy="1558"/>
              <a:chOff x="1259" y="4079"/>
              <a:chExt cx="960" cy="960"/>
            </a:xfrm>
          </p:grpSpPr>
          <p:sp>
            <p:nvSpPr>
              <p:cNvPr id="64567" name="Line 76"/>
              <p:cNvSpPr/>
              <p:nvPr>
                <p:custDataLst>
                  <p:tags r:id="rId11"/>
                </p:custDataLst>
              </p:nvPr>
            </p:nvSpPr>
            <p:spPr>
              <a:xfrm flipV="1">
                <a:off x="1259" y="4079"/>
                <a:ext cx="960" cy="960"/>
              </a:xfrm>
              <a:prstGeom prst="line">
                <a:avLst/>
              </a:prstGeom>
              <a:ln w="57150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64568" name="Line 77"/>
              <p:cNvSpPr/>
              <p:nvPr>
                <p:custDataLst>
                  <p:tags r:id="rId12"/>
                </p:custDataLst>
              </p:nvPr>
            </p:nvSpPr>
            <p:spPr>
              <a:xfrm flipH="1">
                <a:off x="1677" y="4383"/>
                <a:ext cx="240" cy="240"/>
              </a:xfrm>
              <a:prstGeom prst="line">
                <a:avLst/>
              </a:prstGeom>
              <a:ln w="57150" cap="flat" cmpd="sng">
                <a:solidFill>
                  <a:schemeClr val="hlink"/>
                </a:solidFill>
                <a:prstDash val="solid"/>
                <a:headEnd type="none" w="med" len="med"/>
                <a:tailEnd type="triangle" w="med" len="med"/>
              </a:ln>
            </p:spPr>
          </p:sp>
        </p:grpSp>
      </p:grpSp>
      <p:grpSp>
        <p:nvGrpSpPr>
          <p:cNvPr id="8" name="组合 7"/>
          <p:cNvGrpSpPr/>
          <p:nvPr/>
        </p:nvGrpSpPr>
        <p:grpSpPr>
          <a:xfrm rot="19020000">
            <a:off x="8773660" y="2940845"/>
            <a:ext cx="1627745" cy="1778233"/>
            <a:chOff x="11631" y="6942"/>
            <a:chExt cx="5975" cy="3361"/>
          </a:xfrm>
        </p:grpSpPr>
        <p:sp>
          <p:nvSpPr>
            <p:cNvPr id="11" name="Line 68"/>
            <p:cNvSpPr/>
            <p:nvPr>
              <p:custDataLst>
                <p:tags r:id="rId13"/>
              </p:custDataLst>
            </p:nvPr>
          </p:nvSpPr>
          <p:spPr>
            <a:xfrm rot="1183082" flipH="1">
              <a:off x="17002" y="6942"/>
              <a:ext cx="604" cy="499"/>
            </a:xfrm>
            <a:prstGeom prst="line">
              <a:avLst/>
            </a:prstGeom>
            <a:ln w="57150" cap="flat" cmpd="sng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</a:gra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14" name="Line 71"/>
            <p:cNvSpPr/>
            <p:nvPr>
              <p:custDataLst>
                <p:tags r:id="rId14"/>
              </p:custDataLst>
            </p:nvPr>
          </p:nvSpPr>
          <p:spPr>
            <a:xfrm rot="1183082" flipH="1">
              <a:off x="15218" y="7912"/>
              <a:ext cx="655" cy="443"/>
            </a:xfrm>
            <a:prstGeom prst="line">
              <a:avLst/>
            </a:prstGeom>
            <a:ln w="57150" cap="flat" cmpd="sng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</a:gra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17" name="Line 74"/>
            <p:cNvSpPr/>
            <p:nvPr>
              <p:custDataLst>
                <p:tags r:id="rId15"/>
              </p:custDataLst>
            </p:nvPr>
          </p:nvSpPr>
          <p:spPr>
            <a:xfrm rot="1183082" flipH="1">
              <a:off x="11631" y="9807"/>
              <a:ext cx="781" cy="496"/>
            </a:xfrm>
            <a:prstGeom prst="line">
              <a:avLst/>
            </a:prstGeom>
            <a:ln w="57150" cap="flat" cmpd="sng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</a:gra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0" name="Line 77"/>
            <p:cNvSpPr/>
            <p:nvPr>
              <p:custDataLst>
                <p:tags r:id="rId16"/>
              </p:custDataLst>
            </p:nvPr>
          </p:nvSpPr>
          <p:spPr>
            <a:xfrm rot="1183082" flipH="1">
              <a:off x="13423" y="8860"/>
              <a:ext cx="709" cy="510"/>
            </a:xfrm>
            <a:prstGeom prst="line">
              <a:avLst/>
            </a:prstGeom>
            <a:ln w="57150" cap="flat" cmpd="sng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</a:gradFill>
              <a:prstDash val="solid"/>
              <a:headEnd type="none" w="med" len="med"/>
              <a:tailEnd type="triangle" w="med" len="med"/>
            </a:ln>
          </p:spPr>
        </p:sp>
      </p:grpSp>
      <p:grpSp>
        <p:nvGrpSpPr>
          <p:cNvPr id="21" name="组合 20"/>
          <p:cNvGrpSpPr/>
          <p:nvPr/>
        </p:nvGrpSpPr>
        <p:grpSpPr>
          <a:xfrm rot="10800000">
            <a:off x="9705926" y="2268855"/>
            <a:ext cx="1567864" cy="3021158"/>
            <a:chOff x="15953" y="6394"/>
            <a:chExt cx="2469" cy="4758"/>
          </a:xfrm>
        </p:grpSpPr>
        <p:grpSp>
          <p:nvGrpSpPr>
            <p:cNvPr id="22" name="Group 66"/>
            <p:cNvGrpSpPr/>
            <p:nvPr/>
          </p:nvGrpSpPr>
          <p:grpSpPr>
            <a:xfrm rot="1183082">
              <a:off x="15982" y="6394"/>
              <a:ext cx="2440" cy="1558"/>
              <a:chOff x="1102" y="3391"/>
              <a:chExt cx="960" cy="960"/>
            </a:xfrm>
          </p:grpSpPr>
          <p:sp>
            <p:nvSpPr>
              <p:cNvPr id="23" name="Line 67"/>
              <p:cNvSpPr/>
              <p:nvPr>
                <p:custDataLst>
                  <p:tags r:id="rId17"/>
                </p:custDataLst>
              </p:nvPr>
            </p:nvSpPr>
            <p:spPr>
              <a:xfrm flipV="1">
                <a:off x="1102" y="3391"/>
                <a:ext cx="960" cy="960"/>
              </a:xfrm>
              <a:prstGeom prst="line">
                <a:avLst/>
              </a:prstGeom>
              <a:ln w="57150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4" name="Line 68"/>
              <p:cNvSpPr/>
              <p:nvPr>
                <p:custDataLst>
                  <p:tags r:id="rId18"/>
                </p:custDataLst>
              </p:nvPr>
            </p:nvSpPr>
            <p:spPr>
              <a:xfrm flipH="1">
                <a:off x="1507" y="3703"/>
                <a:ext cx="240" cy="240"/>
              </a:xfrm>
              <a:prstGeom prst="line">
                <a:avLst/>
              </a:prstGeom>
              <a:ln w="57150" cap="flat" cmpd="sng">
                <a:solidFill>
                  <a:schemeClr val="hlink"/>
                </a:solidFill>
                <a:prstDash val="solid"/>
                <a:headEnd type="none" w="med" len="med"/>
                <a:tailEnd type="triangle" w="med" len="med"/>
              </a:ln>
            </p:spPr>
          </p:sp>
        </p:grpSp>
        <p:grpSp>
          <p:nvGrpSpPr>
            <p:cNvPr id="25" name="Group 69"/>
            <p:cNvGrpSpPr/>
            <p:nvPr/>
          </p:nvGrpSpPr>
          <p:grpSpPr>
            <a:xfrm rot="1183082">
              <a:off x="15982" y="7496"/>
              <a:ext cx="2440" cy="1558"/>
              <a:chOff x="1170" y="3632"/>
              <a:chExt cx="960" cy="960"/>
            </a:xfrm>
          </p:grpSpPr>
          <p:sp>
            <p:nvSpPr>
              <p:cNvPr id="26" name="Line 70"/>
              <p:cNvSpPr/>
              <p:nvPr>
                <p:custDataLst>
                  <p:tags r:id="rId19"/>
                </p:custDataLst>
              </p:nvPr>
            </p:nvSpPr>
            <p:spPr>
              <a:xfrm flipV="1">
                <a:off x="1170" y="3632"/>
                <a:ext cx="960" cy="960"/>
              </a:xfrm>
              <a:prstGeom prst="line">
                <a:avLst/>
              </a:prstGeom>
              <a:ln w="57150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" name="Line 71"/>
              <p:cNvSpPr/>
              <p:nvPr>
                <p:custDataLst>
                  <p:tags r:id="rId20"/>
                </p:custDataLst>
              </p:nvPr>
            </p:nvSpPr>
            <p:spPr>
              <a:xfrm flipH="1">
                <a:off x="1571" y="3944"/>
                <a:ext cx="240" cy="240"/>
              </a:xfrm>
              <a:prstGeom prst="line">
                <a:avLst/>
              </a:prstGeom>
              <a:ln w="57150" cap="flat" cmpd="sng">
                <a:solidFill>
                  <a:schemeClr val="hlink"/>
                </a:solidFill>
                <a:prstDash val="solid"/>
                <a:headEnd type="none" w="med" len="med"/>
                <a:tailEnd type="triangle" w="med" len="med"/>
              </a:ln>
            </p:spPr>
          </p:sp>
        </p:grpSp>
        <p:grpSp>
          <p:nvGrpSpPr>
            <p:cNvPr id="28" name="Group 72"/>
            <p:cNvGrpSpPr/>
            <p:nvPr/>
          </p:nvGrpSpPr>
          <p:grpSpPr>
            <a:xfrm rot="1183082">
              <a:off x="15954" y="8568"/>
              <a:ext cx="2440" cy="1558"/>
              <a:chOff x="1210" y="3898"/>
              <a:chExt cx="960" cy="960"/>
            </a:xfrm>
          </p:grpSpPr>
          <p:sp>
            <p:nvSpPr>
              <p:cNvPr id="29" name="Line 73"/>
              <p:cNvSpPr/>
              <p:nvPr>
                <p:custDataLst>
                  <p:tags r:id="rId21"/>
                </p:custDataLst>
              </p:nvPr>
            </p:nvSpPr>
            <p:spPr>
              <a:xfrm flipV="1">
                <a:off x="1210" y="3898"/>
                <a:ext cx="960" cy="960"/>
              </a:xfrm>
              <a:prstGeom prst="line">
                <a:avLst/>
              </a:prstGeom>
              <a:ln w="57150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0" name="Line 74"/>
              <p:cNvSpPr/>
              <p:nvPr>
                <p:custDataLst>
                  <p:tags r:id="rId22"/>
                </p:custDataLst>
              </p:nvPr>
            </p:nvSpPr>
            <p:spPr>
              <a:xfrm flipH="1">
                <a:off x="1628" y="4199"/>
                <a:ext cx="239" cy="246"/>
              </a:xfrm>
              <a:prstGeom prst="line">
                <a:avLst/>
              </a:prstGeom>
              <a:ln w="57150" cap="flat" cmpd="sng">
                <a:solidFill>
                  <a:schemeClr val="hlink"/>
                </a:solidFill>
                <a:prstDash val="solid"/>
                <a:headEnd type="none" w="med" len="med"/>
                <a:tailEnd type="triangle" w="med" len="med"/>
              </a:ln>
            </p:spPr>
          </p:sp>
        </p:grpSp>
        <p:grpSp>
          <p:nvGrpSpPr>
            <p:cNvPr id="31" name="Group 75"/>
            <p:cNvGrpSpPr/>
            <p:nvPr/>
          </p:nvGrpSpPr>
          <p:grpSpPr>
            <a:xfrm rot="1183082">
              <a:off x="15953" y="9594"/>
              <a:ext cx="2440" cy="1558"/>
              <a:chOff x="1259" y="4079"/>
              <a:chExt cx="960" cy="960"/>
            </a:xfrm>
          </p:grpSpPr>
          <p:sp>
            <p:nvSpPr>
              <p:cNvPr id="32" name="Line 76"/>
              <p:cNvSpPr/>
              <p:nvPr>
                <p:custDataLst>
                  <p:tags r:id="rId23"/>
                </p:custDataLst>
              </p:nvPr>
            </p:nvSpPr>
            <p:spPr>
              <a:xfrm flipV="1">
                <a:off x="1259" y="4079"/>
                <a:ext cx="960" cy="960"/>
              </a:xfrm>
              <a:prstGeom prst="line">
                <a:avLst/>
              </a:prstGeom>
              <a:ln w="57150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3" name="Line 77"/>
              <p:cNvSpPr/>
              <p:nvPr>
                <p:custDataLst>
                  <p:tags r:id="rId24"/>
                </p:custDataLst>
              </p:nvPr>
            </p:nvSpPr>
            <p:spPr>
              <a:xfrm flipH="1">
                <a:off x="1677" y="4383"/>
                <a:ext cx="240" cy="240"/>
              </a:xfrm>
              <a:prstGeom prst="line">
                <a:avLst/>
              </a:prstGeom>
              <a:ln w="57150" cap="flat" cmpd="sng">
                <a:solidFill>
                  <a:schemeClr val="hlink"/>
                </a:solidFill>
                <a:prstDash val="solid"/>
                <a:headEnd type="none" w="med" len="med"/>
                <a:tailEnd type="triangle" w="med" len="med"/>
              </a:ln>
            </p:spPr>
          </p:sp>
        </p:grpSp>
      </p:grpSp>
    </p:spTree>
    <p:custDataLst>
      <p:tags r:id="rId2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资源 10@4x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华康正颜楷体W7P" panose="03000700000000000000" charset="-122"/>
                <a:ea typeface="华康正颜楷体W7P" panose="03000700000000000000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华康正颜楷体W7P" panose="03000700000000000000" charset="-122"/>
              <a:ea typeface="华康正颜楷体W7P" panose="030007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222375" y="1181735"/>
            <a:ext cx="988695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2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、</a:t>
            </a:r>
            <a:r>
              <a:rPr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如图：要将一束光竖直反射到井中，画出平面镜和法线的位置．</a:t>
            </a:r>
            <a:endParaRPr sz="32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102" name="图片 101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752975" y="3333115"/>
            <a:ext cx="2305050" cy="240538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4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漫反射与镜面反射</a:t>
            </a:r>
            <a:endParaRPr lang="zh-CN" altLang="en-US" sz="8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 descr="C:\Users\songyan\Desktop\IMG_20181018_154645.jpgIMG_20181018_154645"/>
          <p:cNvPicPr>
            <a:picLocks noChangeAspect="1"/>
          </p:cNvPicPr>
          <p:nvPr/>
        </p:nvPicPr>
        <p:blipFill rotWithShape="1">
          <a:blip r:embed="rId1"/>
          <a:srcRect l="-703" t="27009" r="703" b="28564"/>
          <a:stretch>
            <a:fillRect/>
          </a:stretch>
        </p:blipFill>
        <p:spPr>
          <a:xfrm>
            <a:off x="6589395" y="3653155"/>
            <a:ext cx="4792345" cy="2520315"/>
          </a:xfrm>
          <a:prstGeom prst="rect">
            <a:avLst/>
          </a:prstGeom>
        </p:spPr>
      </p:pic>
      <p:pic>
        <p:nvPicPr>
          <p:cNvPr id="5" name="图片 4" descr="C:\Users\songyan\Desktop\IMG_20181018_154535.jpgIMG_20181018_154535"/>
          <p:cNvPicPr>
            <a:picLocks noChangeAspect="1"/>
          </p:cNvPicPr>
          <p:nvPr/>
        </p:nvPicPr>
        <p:blipFill rotWithShape="1">
          <a:blip r:embed="rId2"/>
          <a:srcRect l="6156" t="15160" r="15945" b="16847"/>
          <a:stretch>
            <a:fillRect/>
          </a:stretch>
        </p:blipFill>
        <p:spPr>
          <a:xfrm>
            <a:off x="723265" y="648970"/>
            <a:ext cx="4295140" cy="5524500"/>
          </a:xfrm>
          <a:prstGeom prst="rect">
            <a:avLst/>
          </a:prstGeom>
        </p:spPr>
      </p:pic>
      <p:sp>
        <p:nvSpPr>
          <p:cNvPr id="16" name="PA_文本框 8"/>
          <p:cNvSpPr txBox="1"/>
          <p:nvPr>
            <p:custDataLst>
              <p:tags r:id="rId3"/>
            </p:custDataLst>
          </p:nvPr>
        </p:nvSpPr>
        <p:spPr>
          <a:xfrm>
            <a:off x="6138545" y="814070"/>
            <a:ext cx="52431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F0000"/>
                </a:solidFill>
              </a:rPr>
              <a:t>玻璃</a:t>
            </a:r>
            <a:r>
              <a:rPr lang="zh-CN" altLang="en-US" sz="4400" b="1" dirty="0">
                <a:solidFill>
                  <a:schemeClr val="bg2">
                    <a:lumMod val="50000"/>
                  </a:schemeClr>
                </a:solidFill>
              </a:rPr>
              <a:t>与</a:t>
            </a:r>
            <a:r>
              <a:rPr lang="zh-CN" altLang="en-US" sz="4400" b="1" dirty="0">
                <a:solidFill>
                  <a:srgbClr val="FF0000"/>
                </a:solidFill>
              </a:rPr>
              <a:t>纸</a:t>
            </a:r>
            <a:r>
              <a:rPr lang="zh-CN" altLang="en-US" sz="4400" b="1" dirty="0">
                <a:solidFill>
                  <a:schemeClr val="bg2">
                    <a:lumMod val="50000"/>
                  </a:schemeClr>
                </a:solidFill>
              </a:rPr>
              <a:t>哪个更亮？</a:t>
            </a:r>
            <a:endParaRPr lang="zh-CN" altLang="en-US" sz="4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PA_矩形 9"/>
          <p:cNvSpPr/>
          <p:nvPr>
            <p:custDataLst>
              <p:tags r:id="rId4"/>
            </p:custDataLst>
          </p:nvPr>
        </p:nvSpPr>
        <p:spPr>
          <a:xfrm>
            <a:off x="6377305" y="1925955"/>
            <a:ext cx="4918710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rgbClr val="17324D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Aharoni" panose="02010803020104030203" pitchFamily="2" charset="-79"/>
              </a:rPr>
              <a:t>玻璃有时刺眼，有时比纸还暗；</a:t>
            </a:r>
            <a:endParaRPr lang="zh-CN" altLang="en-US" sz="2800" dirty="0">
              <a:solidFill>
                <a:srgbClr val="17324D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Aharoni" panose="02010803020104030203" pitchFamily="2" charset="-79"/>
            </a:endParaRPr>
          </a:p>
          <a:p>
            <a:pPr algn="ctr"/>
            <a:r>
              <a:rPr lang="zh-CN" altLang="en-US" sz="2800" dirty="0">
                <a:solidFill>
                  <a:srgbClr val="17324D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Aharoni" panose="02010803020104030203" pitchFamily="2" charset="-79"/>
              </a:rPr>
              <a:t>纸始终不刺眼。</a:t>
            </a:r>
            <a:endParaRPr lang="zh-CN" altLang="en-US" sz="2800" dirty="0">
              <a:solidFill>
                <a:srgbClr val="17324D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Aharoni" panose="02010803020104030203" pitchFamily="2" charset="-79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464310" y="546735"/>
            <a:ext cx="984123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我们为什么能看见水中的</a:t>
            </a: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倒影</a:t>
            </a:r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？</a:t>
            </a:r>
            <a:endParaRPr lang="zh-CN" altLang="en-US" sz="4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5" name="图片 4" descr="C:\Users\asus\Desktop\2a15ab1f6a84cfc40b97b326b2c6cd71(1).jpeg2a15ab1f6a84cfc40b97b326b2c6cd71(1)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783205" y="2174875"/>
            <a:ext cx="6624955" cy="437007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2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songyan\Desktop\timg.jpgtimg"/>
          <p:cNvPicPr>
            <a:picLocks noChangeAspect="1"/>
          </p:cNvPicPr>
          <p:nvPr/>
        </p:nvPicPr>
        <p:blipFill>
          <a:blip r:embed="rId1"/>
          <a:srcRect l="4721" t="6353" r="13632" b="5080"/>
          <a:stretch>
            <a:fillRect/>
          </a:stretch>
        </p:blipFill>
        <p:spPr>
          <a:xfrm>
            <a:off x="7279005" y="2677795"/>
            <a:ext cx="4561840" cy="303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文本框 5"/>
          <p:cNvSpPr txBox="1"/>
          <p:nvPr/>
        </p:nvSpPr>
        <p:spPr>
          <a:xfrm>
            <a:off x="290624" y="5710074"/>
            <a:ext cx="6302646" cy="76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605C5C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tx1"/>
                </a:solidFill>
              </a:rPr>
              <a:t>镜面反射</a:t>
            </a:r>
            <a:endParaRPr lang="zh-CN" altLang="en-US" sz="4400" b="1" dirty="0">
              <a:solidFill>
                <a:schemeClr val="tx1"/>
              </a:solidFill>
            </a:endParaRPr>
          </a:p>
        </p:txBody>
      </p:sp>
      <p:sp>
        <p:nvSpPr>
          <p:cNvPr id="7" name="PA_矩形 9"/>
          <p:cNvSpPr/>
          <p:nvPr>
            <p:custDataLst>
              <p:tags r:id="rId2"/>
            </p:custDataLst>
          </p:nvPr>
        </p:nvSpPr>
        <p:spPr>
          <a:xfrm>
            <a:off x="878205" y="3922395"/>
            <a:ext cx="499110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>
                <a:solidFill>
                  <a:schemeClr val="tx1">
                    <a:lumMod val="85000"/>
                    <a:lumOff val="1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Aharoni" panose="02010803020104030203" pitchFamily="2" charset="-79"/>
                <a:sym typeface="Nixie One" charset="-122"/>
              </a:rPr>
              <a:t>光照射到</a:t>
            </a:r>
            <a:r>
              <a:rPr lang="en-US" altLang="zh-CN" sz="32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Aharoni" panose="02010803020104030203" pitchFamily="2" charset="-79"/>
                <a:sym typeface="Nixie One" charset="-122"/>
              </a:rPr>
              <a:t>表面</a:t>
            </a:r>
            <a:r>
              <a:rPr lang="en-US" altLang="zh-CN" sz="32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Aharoni" panose="02010803020104030203" pitchFamily="2" charset="-79"/>
                <a:sym typeface="Nixie One" charset="-122"/>
              </a:rPr>
              <a:t>光滑</a:t>
            </a:r>
            <a:r>
              <a:rPr lang="en-US" altLang="zh-CN" sz="3200">
                <a:solidFill>
                  <a:schemeClr val="tx1">
                    <a:lumMod val="85000"/>
                    <a:lumOff val="1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Aharoni" panose="02010803020104030203" pitchFamily="2" charset="-79"/>
                <a:sym typeface="Nixie One" charset="-122"/>
              </a:rPr>
              <a:t>的物体上</a:t>
            </a:r>
            <a:r>
              <a:rPr lang="zh-CN" alt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Aharoni" panose="02010803020104030203" pitchFamily="2" charset="-79"/>
                <a:sym typeface="Nixie One" charset="-122"/>
              </a:rPr>
              <a:t>，</a:t>
            </a:r>
            <a:r>
              <a:rPr lang="en-US" altLang="zh-CN" sz="3200">
                <a:solidFill>
                  <a:schemeClr val="tx1">
                    <a:lumMod val="85000"/>
                    <a:lumOff val="1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Aharoni" panose="02010803020104030203" pitchFamily="2" charset="-79"/>
                <a:sym typeface="Nixie One" charset="-122"/>
              </a:rPr>
              <a:t>反射</a:t>
            </a:r>
            <a:r>
              <a:rPr lang="zh-CN" alt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Aharoni" panose="02010803020104030203" pitchFamily="2" charset="-79"/>
                <a:sym typeface="Nixie One" charset="-122"/>
              </a:rPr>
              <a:t>光会</a:t>
            </a:r>
            <a:r>
              <a:rPr lang="zh-CN" altLang="en-US" sz="32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Aharoni" panose="02010803020104030203" pitchFamily="2" charset="-79"/>
                <a:sym typeface="Nixie One" charset="-122"/>
              </a:rPr>
              <a:t>平行射出</a:t>
            </a:r>
            <a:r>
              <a:rPr lang="zh-CN" alt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Aharoni" panose="02010803020104030203" pitchFamily="2" charset="-79"/>
                <a:sym typeface="Nixie One" charset="-122"/>
              </a:rPr>
              <a:t>。</a:t>
            </a:r>
            <a:endParaRPr lang="zh-CN" altLang="en-US" sz="3200">
              <a:solidFill>
                <a:schemeClr val="tx1">
                  <a:lumMod val="85000"/>
                  <a:lumOff val="1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  <a:cs typeface="Aharoni" panose="02010803020104030203" pitchFamily="2" charset="-79"/>
              <a:sym typeface="Nixie One" charset="-122"/>
            </a:endParaRPr>
          </a:p>
        </p:txBody>
      </p:sp>
      <p:grpSp>
        <p:nvGrpSpPr>
          <p:cNvPr id="15362" name="组合 15361"/>
          <p:cNvGrpSpPr/>
          <p:nvPr/>
        </p:nvGrpSpPr>
        <p:grpSpPr>
          <a:xfrm flipH="1" flipV="1">
            <a:off x="2478405" y="3105150"/>
            <a:ext cx="3810000" cy="228600"/>
            <a:chOff x="0" y="0"/>
            <a:chExt cx="2400" cy="144"/>
          </a:xfrm>
        </p:grpSpPr>
        <p:sp>
          <p:nvSpPr>
            <p:cNvPr id="14339" name="Line 3"/>
            <p:cNvSpPr/>
            <p:nvPr/>
          </p:nvSpPr>
          <p:spPr>
            <a:xfrm>
              <a:off x="0" y="144"/>
              <a:ext cx="2400" cy="0"/>
            </a:xfrm>
            <a:prstGeom prst="line">
              <a:avLst/>
            </a:prstGeom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14340" name="组合 15363"/>
            <p:cNvGrpSpPr/>
            <p:nvPr/>
          </p:nvGrpSpPr>
          <p:grpSpPr>
            <a:xfrm>
              <a:off x="72" y="0"/>
              <a:ext cx="2280" cy="144"/>
              <a:chOff x="0" y="0"/>
              <a:chExt cx="2280" cy="144"/>
            </a:xfrm>
          </p:grpSpPr>
          <p:sp>
            <p:nvSpPr>
              <p:cNvPr id="14341" name="Line 5"/>
              <p:cNvSpPr/>
              <p:nvPr/>
            </p:nvSpPr>
            <p:spPr>
              <a:xfrm flipH="1">
                <a:off x="0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42" name="Line 6"/>
              <p:cNvSpPr/>
              <p:nvPr/>
            </p:nvSpPr>
            <p:spPr>
              <a:xfrm flipH="1">
                <a:off x="96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43" name="Line 7"/>
              <p:cNvSpPr/>
              <p:nvPr/>
            </p:nvSpPr>
            <p:spPr>
              <a:xfrm flipH="1">
                <a:off x="192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44" name="Line 8"/>
              <p:cNvSpPr/>
              <p:nvPr/>
            </p:nvSpPr>
            <p:spPr>
              <a:xfrm flipH="1">
                <a:off x="288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45" name="Line 9"/>
              <p:cNvSpPr/>
              <p:nvPr/>
            </p:nvSpPr>
            <p:spPr>
              <a:xfrm flipH="1">
                <a:off x="384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46" name="Line 10"/>
              <p:cNvSpPr/>
              <p:nvPr/>
            </p:nvSpPr>
            <p:spPr>
              <a:xfrm flipH="1">
                <a:off x="480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47" name="Line 11"/>
              <p:cNvSpPr/>
              <p:nvPr/>
            </p:nvSpPr>
            <p:spPr>
              <a:xfrm flipH="1">
                <a:off x="576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48" name="Line 12"/>
              <p:cNvSpPr/>
              <p:nvPr/>
            </p:nvSpPr>
            <p:spPr>
              <a:xfrm flipH="1">
                <a:off x="672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49" name="Line 13"/>
              <p:cNvSpPr/>
              <p:nvPr/>
            </p:nvSpPr>
            <p:spPr>
              <a:xfrm flipH="1">
                <a:off x="768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50" name="Line 14"/>
              <p:cNvSpPr/>
              <p:nvPr/>
            </p:nvSpPr>
            <p:spPr>
              <a:xfrm flipH="1">
                <a:off x="864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51" name="Line 15"/>
              <p:cNvSpPr/>
              <p:nvPr/>
            </p:nvSpPr>
            <p:spPr>
              <a:xfrm flipH="1">
                <a:off x="960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52" name="Line 16"/>
              <p:cNvSpPr/>
              <p:nvPr/>
            </p:nvSpPr>
            <p:spPr>
              <a:xfrm flipH="1">
                <a:off x="1056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53" name="Line 17"/>
              <p:cNvSpPr/>
              <p:nvPr/>
            </p:nvSpPr>
            <p:spPr>
              <a:xfrm flipH="1">
                <a:off x="1152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54" name="Line 18"/>
              <p:cNvSpPr/>
              <p:nvPr/>
            </p:nvSpPr>
            <p:spPr>
              <a:xfrm flipH="1">
                <a:off x="1248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55" name="Line 19"/>
              <p:cNvSpPr/>
              <p:nvPr/>
            </p:nvSpPr>
            <p:spPr>
              <a:xfrm flipH="1">
                <a:off x="1344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56" name="Line 20"/>
              <p:cNvSpPr/>
              <p:nvPr/>
            </p:nvSpPr>
            <p:spPr>
              <a:xfrm flipH="1">
                <a:off x="1440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57" name="Line 21"/>
              <p:cNvSpPr/>
              <p:nvPr/>
            </p:nvSpPr>
            <p:spPr>
              <a:xfrm flipH="1">
                <a:off x="1524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58" name="Line 22"/>
              <p:cNvSpPr/>
              <p:nvPr/>
            </p:nvSpPr>
            <p:spPr>
              <a:xfrm flipH="1">
                <a:off x="1620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59" name="Line 23"/>
              <p:cNvSpPr/>
              <p:nvPr/>
            </p:nvSpPr>
            <p:spPr>
              <a:xfrm flipH="1">
                <a:off x="1716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60" name="Line 24"/>
              <p:cNvSpPr/>
              <p:nvPr/>
            </p:nvSpPr>
            <p:spPr>
              <a:xfrm flipH="1">
                <a:off x="1812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61" name="Line 25"/>
              <p:cNvSpPr/>
              <p:nvPr/>
            </p:nvSpPr>
            <p:spPr>
              <a:xfrm flipH="1">
                <a:off x="1908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62" name="Line 26"/>
              <p:cNvSpPr/>
              <p:nvPr/>
            </p:nvSpPr>
            <p:spPr>
              <a:xfrm flipH="1">
                <a:off x="2004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63" name="Line 27"/>
              <p:cNvSpPr/>
              <p:nvPr/>
            </p:nvSpPr>
            <p:spPr>
              <a:xfrm flipH="1">
                <a:off x="2100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64" name="Line 28"/>
              <p:cNvSpPr/>
              <p:nvPr/>
            </p:nvSpPr>
            <p:spPr>
              <a:xfrm flipH="1">
                <a:off x="2196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5389" name="组合 15388"/>
          <p:cNvGrpSpPr/>
          <p:nvPr/>
        </p:nvGrpSpPr>
        <p:grpSpPr>
          <a:xfrm>
            <a:off x="421005" y="819150"/>
            <a:ext cx="5638800" cy="2286000"/>
            <a:chOff x="0" y="0"/>
            <a:chExt cx="3552" cy="1440"/>
          </a:xfrm>
        </p:grpSpPr>
        <p:grpSp>
          <p:nvGrpSpPr>
            <p:cNvPr id="14366" name="组合 15389"/>
            <p:cNvGrpSpPr/>
            <p:nvPr/>
          </p:nvGrpSpPr>
          <p:grpSpPr>
            <a:xfrm flipH="1">
              <a:off x="0" y="0"/>
              <a:ext cx="3552" cy="1440"/>
              <a:chOff x="0" y="0"/>
              <a:chExt cx="3552" cy="1440"/>
            </a:xfrm>
          </p:grpSpPr>
          <p:sp>
            <p:nvSpPr>
              <p:cNvPr id="14367" name="Line 31"/>
              <p:cNvSpPr/>
              <p:nvPr/>
            </p:nvSpPr>
            <p:spPr>
              <a:xfrm flipV="1">
                <a:off x="0" y="0"/>
                <a:ext cx="1440" cy="14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68" name="Line 32"/>
              <p:cNvSpPr/>
              <p:nvPr/>
            </p:nvSpPr>
            <p:spPr>
              <a:xfrm flipV="1">
                <a:off x="240" y="0"/>
                <a:ext cx="1440" cy="14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69" name="Line 33"/>
              <p:cNvSpPr/>
              <p:nvPr/>
            </p:nvSpPr>
            <p:spPr>
              <a:xfrm flipV="1">
                <a:off x="480" y="0"/>
                <a:ext cx="1440" cy="14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70" name="Line 34"/>
              <p:cNvSpPr/>
              <p:nvPr/>
            </p:nvSpPr>
            <p:spPr>
              <a:xfrm flipV="1">
                <a:off x="720" y="0"/>
                <a:ext cx="1440" cy="14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71" name="Line 35"/>
              <p:cNvSpPr/>
              <p:nvPr/>
            </p:nvSpPr>
            <p:spPr>
              <a:xfrm flipV="1">
                <a:off x="960" y="0"/>
                <a:ext cx="1440" cy="14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72" name="Line 36"/>
              <p:cNvSpPr/>
              <p:nvPr/>
            </p:nvSpPr>
            <p:spPr>
              <a:xfrm flipV="1">
                <a:off x="1200" y="0"/>
                <a:ext cx="1440" cy="14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73" name="Line 37"/>
              <p:cNvSpPr/>
              <p:nvPr/>
            </p:nvSpPr>
            <p:spPr>
              <a:xfrm flipV="1">
                <a:off x="1440" y="0"/>
                <a:ext cx="1440" cy="14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74" name="Line 38"/>
              <p:cNvSpPr/>
              <p:nvPr/>
            </p:nvSpPr>
            <p:spPr>
              <a:xfrm flipV="1">
                <a:off x="1680" y="0"/>
                <a:ext cx="1440" cy="14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75" name="Line 39"/>
              <p:cNvSpPr/>
              <p:nvPr/>
            </p:nvSpPr>
            <p:spPr>
              <a:xfrm flipV="1">
                <a:off x="2112" y="0"/>
                <a:ext cx="1440" cy="14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76" name="Line 40"/>
              <p:cNvSpPr/>
              <p:nvPr/>
            </p:nvSpPr>
            <p:spPr>
              <a:xfrm flipV="1">
                <a:off x="1920" y="0"/>
                <a:ext cx="1440" cy="14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14377" name="组合 15400"/>
            <p:cNvGrpSpPr/>
            <p:nvPr/>
          </p:nvGrpSpPr>
          <p:grpSpPr>
            <a:xfrm>
              <a:off x="48" y="48"/>
              <a:ext cx="2352" cy="240"/>
              <a:chOff x="0" y="0"/>
              <a:chExt cx="2352" cy="240"/>
            </a:xfrm>
          </p:grpSpPr>
          <p:sp>
            <p:nvSpPr>
              <p:cNvPr id="14378" name="Line 42"/>
              <p:cNvSpPr/>
              <p:nvPr/>
            </p:nvSpPr>
            <p:spPr>
              <a:xfrm flipH="1" flipV="1">
                <a:off x="2112" y="0"/>
                <a:ext cx="240" cy="2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4379" name="Line 43"/>
              <p:cNvSpPr/>
              <p:nvPr/>
            </p:nvSpPr>
            <p:spPr>
              <a:xfrm flipH="1" flipV="1">
                <a:off x="0" y="0"/>
                <a:ext cx="240" cy="2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4380" name="Line 44"/>
              <p:cNvSpPr/>
              <p:nvPr/>
            </p:nvSpPr>
            <p:spPr>
              <a:xfrm flipH="1" flipV="1">
                <a:off x="192" y="0"/>
                <a:ext cx="240" cy="2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4381" name="Line 45"/>
              <p:cNvSpPr/>
              <p:nvPr/>
            </p:nvSpPr>
            <p:spPr>
              <a:xfrm flipH="1" flipV="1">
                <a:off x="432" y="0"/>
                <a:ext cx="240" cy="2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4382" name="Line 46"/>
              <p:cNvSpPr/>
              <p:nvPr/>
            </p:nvSpPr>
            <p:spPr>
              <a:xfrm flipH="1" flipV="1">
                <a:off x="672" y="0"/>
                <a:ext cx="240" cy="2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4383" name="Line 47"/>
              <p:cNvSpPr/>
              <p:nvPr/>
            </p:nvSpPr>
            <p:spPr>
              <a:xfrm flipH="1" flipV="1">
                <a:off x="912" y="0"/>
                <a:ext cx="240" cy="2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4384" name="Line 48"/>
              <p:cNvSpPr/>
              <p:nvPr/>
            </p:nvSpPr>
            <p:spPr>
              <a:xfrm flipH="1" flipV="1">
                <a:off x="1872" y="0"/>
                <a:ext cx="240" cy="2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4385" name="Line 49"/>
              <p:cNvSpPr/>
              <p:nvPr/>
            </p:nvSpPr>
            <p:spPr>
              <a:xfrm flipH="1" flipV="1">
                <a:off x="1632" y="0"/>
                <a:ext cx="240" cy="2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4386" name="Line 50"/>
              <p:cNvSpPr/>
              <p:nvPr/>
            </p:nvSpPr>
            <p:spPr>
              <a:xfrm flipH="1" flipV="1">
                <a:off x="1392" y="0"/>
                <a:ext cx="240" cy="2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4387" name="Line 51"/>
              <p:cNvSpPr/>
              <p:nvPr/>
            </p:nvSpPr>
            <p:spPr>
              <a:xfrm flipH="1" flipV="1">
                <a:off x="1152" y="0"/>
                <a:ext cx="240" cy="2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</p:grpSp>
      </p:grpSp>
      <p:grpSp>
        <p:nvGrpSpPr>
          <p:cNvPr id="15412" name="组合 15411"/>
          <p:cNvGrpSpPr/>
          <p:nvPr/>
        </p:nvGrpSpPr>
        <p:grpSpPr>
          <a:xfrm>
            <a:off x="2707005" y="819150"/>
            <a:ext cx="5638800" cy="2286000"/>
            <a:chOff x="0" y="0"/>
            <a:chExt cx="3552" cy="1440"/>
          </a:xfrm>
        </p:grpSpPr>
        <p:grpSp>
          <p:nvGrpSpPr>
            <p:cNvPr id="14389" name="组合 15412"/>
            <p:cNvGrpSpPr/>
            <p:nvPr/>
          </p:nvGrpSpPr>
          <p:grpSpPr>
            <a:xfrm>
              <a:off x="0" y="0"/>
              <a:ext cx="3552" cy="1440"/>
              <a:chOff x="0" y="0"/>
              <a:chExt cx="3552" cy="1440"/>
            </a:xfrm>
          </p:grpSpPr>
          <p:sp>
            <p:nvSpPr>
              <p:cNvPr id="14390" name="Line 54"/>
              <p:cNvSpPr/>
              <p:nvPr/>
            </p:nvSpPr>
            <p:spPr>
              <a:xfrm flipV="1">
                <a:off x="0" y="0"/>
                <a:ext cx="1440" cy="14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91" name="Line 55"/>
              <p:cNvSpPr/>
              <p:nvPr/>
            </p:nvSpPr>
            <p:spPr>
              <a:xfrm flipV="1">
                <a:off x="240" y="0"/>
                <a:ext cx="1440" cy="14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92" name="Line 56"/>
              <p:cNvSpPr/>
              <p:nvPr/>
            </p:nvSpPr>
            <p:spPr>
              <a:xfrm flipV="1">
                <a:off x="480" y="0"/>
                <a:ext cx="1440" cy="14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93" name="Line 57"/>
              <p:cNvSpPr/>
              <p:nvPr/>
            </p:nvSpPr>
            <p:spPr>
              <a:xfrm flipV="1">
                <a:off x="720" y="0"/>
                <a:ext cx="1440" cy="14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94" name="Line 58"/>
              <p:cNvSpPr/>
              <p:nvPr/>
            </p:nvSpPr>
            <p:spPr>
              <a:xfrm flipV="1">
                <a:off x="960" y="0"/>
                <a:ext cx="1440" cy="14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95" name="Line 59"/>
              <p:cNvSpPr/>
              <p:nvPr/>
            </p:nvSpPr>
            <p:spPr>
              <a:xfrm flipV="1">
                <a:off x="1200" y="0"/>
                <a:ext cx="1440" cy="14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96" name="Line 60"/>
              <p:cNvSpPr/>
              <p:nvPr/>
            </p:nvSpPr>
            <p:spPr>
              <a:xfrm flipV="1">
                <a:off x="1440" y="0"/>
                <a:ext cx="1440" cy="14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97" name="Line 61"/>
              <p:cNvSpPr/>
              <p:nvPr/>
            </p:nvSpPr>
            <p:spPr>
              <a:xfrm flipV="1">
                <a:off x="1680" y="0"/>
                <a:ext cx="1440" cy="14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98" name="Line 62"/>
              <p:cNvSpPr/>
              <p:nvPr/>
            </p:nvSpPr>
            <p:spPr>
              <a:xfrm flipV="1">
                <a:off x="2112" y="0"/>
                <a:ext cx="1440" cy="14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99" name="Line 63"/>
              <p:cNvSpPr/>
              <p:nvPr/>
            </p:nvSpPr>
            <p:spPr>
              <a:xfrm flipV="1">
                <a:off x="1920" y="0"/>
                <a:ext cx="1440" cy="14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14400" name="组合 15423"/>
            <p:cNvGrpSpPr/>
            <p:nvPr/>
          </p:nvGrpSpPr>
          <p:grpSpPr>
            <a:xfrm>
              <a:off x="96" y="1104"/>
              <a:ext cx="2352" cy="240"/>
              <a:chOff x="0" y="0"/>
              <a:chExt cx="2352" cy="240"/>
            </a:xfrm>
          </p:grpSpPr>
          <p:sp>
            <p:nvSpPr>
              <p:cNvPr id="14401" name="Line 65"/>
              <p:cNvSpPr/>
              <p:nvPr/>
            </p:nvSpPr>
            <p:spPr>
              <a:xfrm flipH="1">
                <a:off x="2112" y="0"/>
                <a:ext cx="240" cy="2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4402" name="Line 66"/>
              <p:cNvSpPr/>
              <p:nvPr/>
            </p:nvSpPr>
            <p:spPr>
              <a:xfrm flipH="1">
                <a:off x="0" y="0"/>
                <a:ext cx="240" cy="2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4403" name="Line 67"/>
              <p:cNvSpPr/>
              <p:nvPr/>
            </p:nvSpPr>
            <p:spPr>
              <a:xfrm flipH="1">
                <a:off x="240" y="0"/>
                <a:ext cx="240" cy="2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4404" name="Line 68"/>
              <p:cNvSpPr/>
              <p:nvPr/>
            </p:nvSpPr>
            <p:spPr>
              <a:xfrm flipH="1">
                <a:off x="480" y="0"/>
                <a:ext cx="240" cy="2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4405" name="Line 69"/>
              <p:cNvSpPr/>
              <p:nvPr/>
            </p:nvSpPr>
            <p:spPr>
              <a:xfrm flipH="1">
                <a:off x="720" y="0"/>
                <a:ext cx="240" cy="2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4406" name="Line 70"/>
              <p:cNvSpPr/>
              <p:nvPr/>
            </p:nvSpPr>
            <p:spPr>
              <a:xfrm flipH="1">
                <a:off x="960" y="0"/>
                <a:ext cx="240" cy="2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4407" name="Line 71"/>
              <p:cNvSpPr/>
              <p:nvPr/>
            </p:nvSpPr>
            <p:spPr>
              <a:xfrm flipH="1">
                <a:off x="1920" y="0"/>
                <a:ext cx="240" cy="2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4408" name="Line 72"/>
              <p:cNvSpPr/>
              <p:nvPr/>
            </p:nvSpPr>
            <p:spPr>
              <a:xfrm flipH="1">
                <a:off x="1680" y="0"/>
                <a:ext cx="240" cy="2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4409" name="Line 73"/>
              <p:cNvSpPr/>
              <p:nvPr/>
            </p:nvSpPr>
            <p:spPr>
              <a:xfrm flipH="1">
                <a:off x="1440" y="0"/>
                <a:ext cx="240" cy="2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4410" name="Line 74"/>
              <p:cNvSpPr/>
              <p:nvPr/>
            </p:nvSpPr>
            <p:spPr>
              <a:xfrm flipH="1">
                <a:off x="1200" y="0"/>
                <a:ext cx="240" cy="2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</p:grpSp>
      </p:grpSp>
    </p:spTree>
    <p:custDataLst>
      <p:tags r:id="rId3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386" name="组合 16385"/>
          <p:cNvGrpSpPr/>
          <p:nvPr/>
        </p:nvGrpSpPr>
        <p:grpSpPr>
          <a:xfrm>
            <a:off x="533400" y="5562600"/>
            <a:ext cx="6019800" cy="457200"/>
            <a:chOff x="0" y="0"/>
            <a:chExt cx="3792" cy="288"/>
          </a:xfrm>
        </p:grpSpPr>
        <p:sp>
          <p:nvSpPr>
            <p:cNvPr id="15363" name="Freeform 3"/>
            <p:cNvSpPr/>
            <p:nvPr/>
          </p:nvSpPr>
          <p:spPr>
            <a:xfrm rot="128259">
              <a:off x="0" y="0"/>
              <a:ext cx="3792" cy="200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192" y="64"/>
                </a:cxn>
                <a:cxn ang="0">
                  <a:pos x="336" y="52"/>
                </a:cxn>
                <a:cxn ang="0">
                  <a:pos x="432" y="64"/>
                </a:cxn>
                <a:cxn ang="0">
                  <a:pos x="528" y="52"/>
                </a:cxn>
                <a:cxn ang="0">
                  <a:pos x="624" y="52"/>
                </a:cxn>
                <a:cxn ang="0">
                  <a:pos x="720" y="52"/>
                </a:cxn>
                <a:cxn ang="0">
                  <a:pos x="864" y="64"/>
                </a:cxn>
                <a:cxn ang="0">
                  <a:pos x="1056" y="40"/>
                </a:cxn>
                <a:cxn ang="0">
                  <a:pos x="1248" y="40"/>
                </a:cxn>
                <a:cxn ang="0">
                  <a:pos x="1440" y="40"/>
                </a:cxn>
                <a:cxn ang="0">
                  <a:pos x="1584" y="64"/>
                </a:cxn>
                <a:cxn ang="0">
                  <a:pos x="1872" y="27"/>
                </a:cxn>
                <a:cxn ang="0">
                  <a:pos x="2256" y="27"/>
                </a:cxn>
                <a:cxn ang="0">
                  <a:pos x="2784" y="52"/>
                </a:cxn>
                <a:cxn ang="0">
                  <a:pos x="3504" y="4"/>
                </a:cxn>
                <a:cxn ang="0">
                  <a:pos x="3792" y="27"/>
                </a:cxn>
              </a:cxnLst>
              <a:pathLst>
                <a:path w="3792" h="264">
                  <a:moveTo>
                    <a:pt x="0" y="256"/>
                  </a:moveTo>
                  <a:cubicBezTo>
                    <a:pt x="68" y="260"/>
                    <a:pt x="136" y="264"/>
                    <a:pt x="192" y="256"/>
                  </a:cubicBezTo>
                  <a:cubicBezTo>
                    <a:pt x="248" y="248"/>
                    <a:pt x="296" y="208"/>
                    <a:pt x="336" y="208"/>
                  </a:cubicBezTo>
                  <a:cubicBezTo>
                    <a:pt x="376" y="208"/>
                    <a:pt x="400" y="256"/>
                    <a:pt x="432" y="256"/>
                  </a:cubicBezTo>
                  <a:cubicBezTo>
                    <a:pt x="464" y="256"/>
                    <a:pt x="496" y="216"/>
                    <a:pt x="528" y="208"/>
                  </a:cubicBezTo>
                  <a:cubicBezTo>
                    <a:pt x="560" y="200"/>
                    <a:pt x="592" y="208"/>
                    <a:pt x="624" y="208"/>
                  </a:cubicBezTo>
                  <a:cubicBezTo>
                    <a:pt x="656" y="208"/>
                    <a:pt x="680" y="200"/>
                    <a:pt x="720" y="208"/>
                  </a:cubicBezTo>
                  <a:cubicBezTo>
                    <a:pt x="760" y="216"/>
                    <a:pt x="808" y="264"/>
                    <a:pt x="864" y="256"/>
                  </a:cubicBezTo>
                  <a:cubicBezTo>
                    <a:pt x="920" y="248"/>
                    <a:pt x="992" y="176"/>
                    <a:pt x="1056" y="160"/>
                  </a:cubicBezTo>
                  <a:cubicBezTo>
                    <a:pt x="1120" y="144"/>
                    <a:pt x="1184" y="160"/>
                    <a:pt x="1248" y="160"/>
                  </a:cubicBezTo>
                  <a:cubicBezTo>
                    <a:pt x="1312" y="160"/>
                    <a:pt x="1384" y="144"/>
                    <a:pt x="1440" y="160"/>
                  </a:cubicBezTo>
                  <a:cubicBezTo>
                    <a:pt x="1496" y="176"/>
                    <a:pt x="1512" y="264"/>
                    <a:pt x="1584" y="256"/>
                  </a:cubicBezTo>
                  <a:cubicBezTo>
                    <a:pt x="1656" y="248"/>
                    <a:pt x="1760" y="136"/>
                    <a:pt x="1872" y="112"/>
                  </a:cubicBezTo>
                  <a:cubicBezTo>
                    <a:pt x="1984" y="88"/>
                    <a:pt x="2104" y="96"/>
                    <a:pt x="2256" y="112"/>
                  </a:cubicBezTo>
                  <a:cubicBezTo>
                    <a:pt x="2408" y="128"/>
                    <a:pt x="2576" y="224"/>
                    <a:pt x="2784" y="208"/>
                  </a:cubicBezTo>
                  <a:cubicBezTo>
                    <a:pt x="2992" y="192"/>
                    <a:pt x="3336" y="32"/>
                    <a:pt x="3504" y="16"/>
                  </a:cubicBezTo>
                  <a:cubicBezTo>
                    <a:pt x="3672" y="0"/>
                    <a:pt x="3732" y="56"/>
                    <a:pt x="3792" y="112"/>
                  </a:cubicBezTo>
                </a:path>
              </a:pathLst>
            </a:custGeom>
            <a:noFill/>
            <a:ln w="762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15364" name="组合 16387"/>
            <p:cNvGrpSpPr/>
            <p:nvPr/>
          </p:nvGrpSpPr>
          <p:grpSpPr>
            <a:xfrm flipH="1" flipV="1">
              <a:off x="0" y="144"/>
              <a:ext cx="2280" cy="144"/>
              <a:chOff x="0" y="0"/>
              <a:chExt cx="2280" cy="144"/>
            </a:xfrm>
          </p:grpSpPr>
          <p:sp>
            <p:nvSpPr>
              <p:cNvPr id="15365" name="Line 5"/>
              <p:cNvSpPr/>
              <p:nvPr/>
            </p:nvSpPr>
            <p:spPr>
              <a:xfrm flipH="1">
                <a:off x="0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66" name="Line 6"/>
              <p:cNvSpPr/>
              <p:nvPr/>
            </p:nvSpPr>
            <p:spPr>
              <a:xfrm flipH="1">
                <a:off x="96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67" name="Line 7"/>
              <p:cNvSpPr/>
              <p:nvPr/>
            </p:nvSpPr>
            <p:spPr>
              <a:xfrm flipH="1">
                <a:off x="192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68" name="Line 8"/>
              <p:cNvSpPr/>
              <p:nvPr/>
            </p:nvSpPr>
            <p:spPr>
              <a:xfrm flipH="1">
                <a:off x="288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69" name="Line 9"/>
              <p:cNvSpPr/>
              <p:nvPr/>
            </p:nvSpPr>
            <p:spPr>
              <a:xfrm flipH="1">
                <a:off x="384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70" name="Line 10"/>
              <p:cNvSpPr/>
              <p:nvPr/>
            </p:nvSpPr>
            <p:spPr>
              <a:xfrm flipH="1">
                <a:off x="480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71" name="Line 11"/>
              <p:cNvSpPr/>
              <p:nvPr/>
            </p:nvSpPr>
            <p:spPr>
              <a:xfrm flipH="1">
                <a:off x="576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72" name="Line 12"/>
              <p:cNvSpPr/>
              <p:nvPr/>
            </p:nvSpPr>
            <p:spPr>
              <a:xfrm flipH="1">
                <a:off x="672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73" name="Line 13"/>
              <p:cNvSpPr/>
              <p:nvPr/>
            </p:nvSpPr>
            <p:spPr>
              <a:xfrm flipH="1">
                <a:off x="768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74" name="Line 14"/>
              <p:cNvSpPr/>
              <p:nvPr/>
            </p:nvSpPr>
            <p:spPr>
              <a:xfrm flipH="1">
                <a:off x="864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75" name="Line 15"/>
              <p:cNvSpPr/>
              <p:nvPr/>
            </p:nvSpPr>
            <p:spPr>
              <a:xfrm flipH="1">
                <a:off x="960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76" name="Line 16"/>
              <p:cNvSpPr/>
              <p:nvPr/>
            </p:nvSpPr>
            <p:spPr>
              <a:xfrm flipH="1">
                <a:off x="1056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77" name="Line 17"/>
              <p:cNvSpPr/>
              <p:nvPr/>
            </p:nvSpPr>
            <p:spPr>
              <a:xfrm flipH="1">
                <a:off x="1152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78" name="Line 18"/>
              <p:cNvSpPr/>
              <p:nvPr/>
            </p:nvSpPr>
            <p:spPr>
              <a:xfrm flipH="1">
                <a:off x="1248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79" name="Line 19"/>
              <p:cNvSpPr/>
              <p:nvPr/>
            </p:nvSpPr>
            <p:spPr>
              <a:xfrm flipH="1">
                <a:off x="1344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80" name="Line 20"/>
              <p:cNvSpPr/>
              <p:nvPr/>
            </p:nvSpPr>
            <p:spPr>
              <a:xfrm flipH="1">
                <a:off x="1440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81" name="Line 21"/>
              <p:cNvSpPr/>
              <p:nvPr/>
            </p:nvSpPr>
            <p:spPr>
              <a:xfrm flipH="1">
                <a:off x="1524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82" name="Line 22"/>
              <p:cNvSpPr/>
              <p:nvPr/>
            </p:nvSpPr>
            <p:spPr>
              <a:xfrm flipH="1">
                <a:off x="1620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83" name="Line 23"/>
              <p:cNvSpPr/>
              <p:nvPr/>
            </p:nvSpPr>
            <p:spPr>
              <a:xfrm flipH="1">
                <a:off x="1716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84" name="Line 24"/>
              <p:cNvSpPr/>
              <p:nvPr/>
            </p:nvSpPr>
            <p:spPr>
              <a:xfrm flipH="1">
                <a:off x="1812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85" name="Line 25"/>
              <p:cNvSpPr/>
              <p:nvPr/>
            </p:nvSpPr>
            <p:spPr>
              <a:xfrm flipH="1">
                <a:off x="1908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86" name="Line 26"/>
              <p:cNvSpPr/>
              <p:nvPr/>
            </p:nvSpPr>
            <p:spPr>
              <a:xfrm flipH="1">
                <a:off x="2004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87" name="Line 27"/>
              <p:cNvSpPr/>
              <p:nvPr/>
            </p:nvSpPr>
            <p:spPr>
              <a:xfrm flipH="1">
                <a:off x="2100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88" name="Line 28"/>
              <p:cNvSpPr/>
              <p:nvPr/>
            </p:nvSpPr>
            <p:spPr>
              <a:xfrm flipH="1">
                <a:off x="2196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15389" name="Freeform 29"/>
            <p:cNvSpPr/>
            <p:nvPr/>
          </p:nvSpPr>
          <p:spPr>
            <a:xfrm rot="128259">
              <a:off x="0" y="48"/>
              <a:ext cx="3792" cy="200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192" y="64"/>
                </a:cxn>
                <a:cxn ang="0">
                  <a:pos x="336" y="52"/>
                </a:cxn>
                <a:cxn ang="0">
                  <a:pos x="432" y="64"/>
                </a:cxn>
                <a:cxn ang="0">
                  <a:pos x="528" y="52"/>
                </a:cxn>
                <a:cxn ang="0">
                  <a:pos x="624" y="52"/>
                </a:cxn>
                <a:cxn ang="0">
                  <a:pos x="720" y="52"/>
                </a:cxn>
                <a:cxn ang="0">
                  <a:pos x="864" y="64"/>
                </a:cxn>
                <a:cxn ang="0">
                  <a:pos x="1056" y="40"/>
                </a:cxn>
                <a:cxn ang="0">
                  <a:pos x="1248" y="40"/>
                </a:cxn>
                <a:cxn ang="0">
                  <a:pos x="1440" y="40"/>
                </a:cxn>
                <a:cxn ang="0">
                  <a:pos x="1584" y="64"/>
                </a:cxn>
                <a:cxn ang="0">
                  <a:pos x="1872" y="27"/>
                </a:cxn>
                <a:cxn ang="0">
                  <a:pos x="2256" y="27"/>
                </a:cxn>
                <a:cxn ang="0">
                  <a:pos x="2784" y="52"/>
                </a:cxn>
                <a:cxn ang="0">
                  <a:pos x="3504" y="4"/>
                </a:cxn>
                <a:cxn ang="0">
                  <a:pos x="3792" y="27"/>
                </a:cxn>
              </a:cxnLst>
              <a:pathLst>
                <a:path w="3792" h="264">
                  <a:moveTo>
                    <a:pt x="0" y="256"/>
                  </a:moveTo>
                  <a:cubicBezTo>
                    <a:pt x="68" y="260"/>
                    <a:pt x="136" y="264"/>
                    <a:pt x="192" y="256"/>
                  </a:cubicBezTo>
                  <a:cubicBezTo>
                    <a:pt x="248" y="248"/>
                    <a:pt x="296" y="208"/>
                    <a:pt x="336" y="208"/>
                  </a:cubicBezTo>
                  <a:cubicBezTo>
                    <a:pt x="376" y="208"/>
                    <a:pt x="400" y="256"/>
                    <a:pt x="432" y="256"/>
                  </a:cubicBezTo>
                  <a:cubicBezTo>
                    <a:pt x="464" y="256"/>
                    <a:pt x="496" y="216"/>
                    <a:pt x="528" y="208"/>
                  </a:cubicBezTo>
                  <a:cubicBezTo>
                    <a:pt x="560" y="200"/>
                    <a:pt x="592" y="208"/>
                    <a:pt x="624" y="208"/>
                  </a:cubicBezTo>
                  <a:cubicBezTo>
                    <a:pt x="656" y="208"/>
                    <a:pt x="680" y="200"/>
                    <a:pt x="720" y="208"/>
                  </a:cubicBezTo>
                  <a:cubicBezTo>
                    <a:pt x="760" y="216"/>
                    <a:pt x="808" y="264"/>
                    <a:pt x="864" y="256"/>
                  </a:cubicBezTo>
                  <a:cubicBezTo>
                    <a:pt x="920" y="248"/>
                    <a:pt x="992" y="176"/>
                    <a:pt x="1056" y="160"/>
                  </a:cubicBezTo>
                  <a:cubicBezTo>
                    <a:pt x="1120" y="144"/>
                    <a:pt x="1184" y="160"/>
                    <a:pt x="1248" y="160"/>
                  </a:cubicBezTo>
                  <a:cubicBezTo>
                    <a:pt x="1312" y="160"/>
                    <a:pt x="1384" y="144"/>
                    <a:pt x="1440" y="160"/>
                  </a:cubicBezTo>
                  <a:cubicBezTo>
                    <a:pt x="1496" y="176"/>
                    <a:pt x="1512" y="264"/>
                    <a:pt x="1584" y="256"/>
                  </a:cubicBezTo>
                  <a:cubicBezTo>
                    <a:pt x="1656" y="248"/>
                    <a:pt x="1760" y="136"/>
                    <a:pt x="1872" y="112"/>
                  </a:cubicBezTo>
                  <a:cubicBezTo>
                    <a:pt x="1984" y="88"/>
                    <a:pt x="2104" y="96"/>
                    <a:pt x="2256" y="112"/>
                  </a:cubicBezTo>
                  <a:cubicBezTo>
                    <a:pt x="2408" y="128"/>
                    <a:pt x="2576" y="224"/>
                    <a:pt x="2784" y="208"/>
                  </a:cubicBezTo>
                  <a:cubicBezTo>
                    <a:pt x="2992" y="192"/>
                    <a:pt x="3336" y="32"/>
                    <a:pt x="3504" y="16"/>
                  </a:cubicBezTo>
                  <a:cubicBezTo>
                    <a:pt x="3672" y="0"/>
                    <a:pt x="3732" y="56"/>
                    <a:pt x="3792" y="112"/>
                  </a:cubicBezTo>
                </a:path>
              </a:pathLst>
            </a:custGeom>
            <a:noFill/>
            <a:ln w="762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15390" name="组合 16413"/>
            <p:cNvGrpSpPr/>
            <p:nvPr/>
          </p:nvGrpSpPr>
          <p:grpSpPr>
            <a:xfrm flipH="1" flipV="1">
              <a:off x="1512" y="144"/>
              <a:ext cx="2280" cy="144"/>
              <a:chOff x="0" y="0"/>
              <a:chExt cx="2280" cy="144"/>
            </a:xfrm>
          </p:grpSpPr>
          <p:sp>
            <p:nvSpPr>
              <p:cNvPr id="15391" name="Line 31"/>
              <p:cNvSpPr/>
              <p:nvPr/>
            </p:nvSpPr>
            <p:spPr>
              <a:xfrm flipH="1">
                <a:off x="0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92" name="Line 32"/>
              <p:cNvSpPr/>
              <p:nvPr/>
            </p:nvSpPr>
            <p:spPr>
              <a:xfrm flipH="1">
                <a:off x="96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93" name="Line 33"/>
              <p:cNvSpPr/>
              <p:nvPr/>
            </p:nvSpPr>
            <p:spPr>
              <a:xfrm flipH="1">
                <a:off x="192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94" name="Line 34"/>
              <p:cNvSpPr/>
              <p:nvPr/>
            </p:nvSpPr>
            <p:spPr>
              <a:xfrm flipH="1">
                <a:off x="288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95" name="Line 35"/>
              <p:cNvSpPr/>
              <p:nvPr/>
            </p:nvSpPr>
            <p:spPr>
              <a:xfrm flipH="1">
                <a:off x="384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96" name="Line 36"/>
              <p:cNvSpPr/>
              <p:nvPr/>
            </p:nvSpPr>
            <p:spPr>
              <a:xfrm flipH="1">
                <a:off x="480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97" name="Line 37"/>
              <p:cNvSpPr/>
              <p:nvPr/>
            </p:nvSpPr>
            <p:spPr>
              <a:xfrm flipH="1">
                <a:off x="576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98" name="Line 38"/>
              <p:cNvSpPr/>
              <p:nvPr/>
            </p:nvSpPr>
            <p:spPr>
              <a:xfrm flipH="1">
                <a:off x="672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99" name="Line 39"/>
              <p:cNvSpPr/>
              <p:nvPr/>
            </p:nvSpPr>
            <p:spPr>
              <a:xfrm flipH="1">
                <a:off x="768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400" name="Line 40"/>
              <p:cNvSpPr/>
              <p:nvPr/>
            </p:nvSpPr>
            <p:spPr>
              <a:xfrm flipH="1">
                <a:off x="864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401" name="Line 41"/>
              <p:cNvSpPr/>
              <p:nvPr/>
            </p:nvSpPr>
            <p:spPr>
              <a:xfrm flipH="1">
                <a:off x="960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402" name="Line 42"/>
              <p:cNvSpPr/>
              <p:nvPr/>
            </p:nvSpPr>
            <p:spPr>
              <a:xfrm flipH="1">
                <a:off x="1056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403" name="Line 43"/>
              <p:cNvSpPr/>
              <p:nvPr/>
            </p:nvSpPr>
            <p:spPr>
              <a:xfrm flipH="1">
                <a:off x="1152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404" name="Line 44"/>
              <p:cNvSpPr/>
              <p:nvPr/>
            </p:nvSpPr>
            <p:spPr>
              <a:xfrm flipH="1">
                <a:off x="1248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405" name="Line 45"/>
              <p:cNvSpPr/>
              <p:nvPr/>
            </p:nvSpPr>
            <p:spPr>
              <a:xfrm flipH="1">
                <a:off x="1344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406" name="Line 46"/>
              <p:cNvSpPr/>
              <p:nvPr/>
            </p:nvSpPr>
            <p:spPr>
              <a:xfrm flipH="1">
                <a:off x="1440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407" name="Line 47"/>
              <p:cNvSpPr/>
              <p:nvPr/>
            </p:nvSpPr>
            <p:spPr>
              <a:xfrm flipH="1">
                <a:off x="1524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408" name="Line 48"/>
              <p:cNvSpPr/>
              <p:nvPr/>
            </p:nvSpPr>
            <p:spPr>
              <a:xfrm flipH="1">
                <a:off x="1620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409" name="Line 49"/>
              <p:cNvSpPr/>
              <p:nvPr/>
            </p:nvSpPr>
            <p:spPr>
              <a:xfrm flipH="1">
                <a:off x="1716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410" name="Line 50"/>
              <p:cNvSpPr/>
              <p:nvPr/>
            </p:nvSpPr>
            <p:spPr>
              <a:xfrm flipH="1">
                <a:off x="1812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411" name="Line 51"/>
              <p:cNvSpPr/>
              <p:nvPr/>
            </p:nvSpPr>
            <p:spPr>
              <a:xfrm flipH="1">
                <a:off x="1908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412" name="Line 52"/>
              <p:cNvSpPr/>
              <p:nvPr/>
            </p:nvSpPr>
            <p:spPr>
              <a:xfrm flipH="1">
                <a:off x="2004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413" name="Line 53"/>
              <p:cNvSpPr/>
              <p:nvPr/>
            </p:nvSpPr>
            <p:spPr>
              <a:xfrm flipH="1">
                <a:off x="2100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414" name="Line 54"/>
              <p:cNvSpPr/>
              <p:nvPr/>
            </p:nvSpPr>
            <p:spPr>
              <a:xfrm flipH="1">
                <a:off x="2196" y="0"/>
                <a:ext cx="84" cy="144"/>
              </a:xfrm>
              <a:prstGeom prst="line">
                <a:avLst/>
              </a:prstGeom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6439" name="组合 16438"/>
          <p:cNvGrpSpPr/>
          <p:nvPr/>
        </p:nvGrpSpPr>
        <p:grpSpPr>
          <a:xfrm>
            <a:off x="1447800" y="3505200"/>
            <a:ext cx="5638800" cy="2286000"/>
            <a:chOff x="0" y="0"/>
            <a:chExt cx="3552" cy="1440"/>
          </a:xfrm>
        </p:grpSpPr>
        <p:grpSp>
          <p:nvGrpSpPr>
            <p:cNvPr id="15416" name="组合 16439"/>
            <p:cNvGrpSpPr/>
            <p:nvPr/>
          </p:nvGrpSpPr>
          <p:grpSpPr>
            <a:xfrm>
              <a:off x="0" y="0"/>
              <a:ext cx="3552" cy="1440"/>
              <a:chOff x="0" y="0"/>
              <a:chExt cx="3552" cy="1440"/>
            </a:xfrm>
          </p:grpSpPr>
          <p:sp>
            <p:nvSpPr>
              <p:cNvPr id="15417" name="Line 57"/>
              <p:cNvSpPr/>
              <p:nvPr/>
            </p:nvSpPr>
            <p:spPr>
              <a:xfrm flipV="1">
                <a:off x="0" y="0"/>
                <a:ext cx="1440" cy="14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418" name="Line 58"/>
              <p:cNvSpPr/>
              <p:nvPr/>
            </p:nvSpPr>
            <p:spPr>
              <a:xfrm flipV="1">
                <a:off x="240" y="0"/>
                <a:ext cx="1440" cy="14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419" name="Line 59"/>
              <p:cNvSpPr/>
              <p:nvPr/>
            </p:nvSpPr>
            <p:spPr>
              <a:xfrm flipV="1">
                <a:off x="480" y="0"/>
                <a:ext cx="1440" cy="14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420" name="Line 60"/>
              <p:cNvSpPr/>
              <p:nvPr/>
            </p:nvSpPr>
            <p:spPr>
              <a:xfrm flipV="1">
                <a:off x="720" y="0"/>
                <a:ext cx="1440" cy="14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421" name="Line 61"/>
              <p:cNvSpPr/>
              <p:nvPr/>
            </p:nvSpPr>
            <p:spPr>
              <a:xfrm flipV="1">
                <a:off x="960" y="0"/>
                <a:ext cx="1440" cy="14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422" name="Line 62"/>
              <p:cNvSpPr/>
              <p:nvPr/>
            </p:nvSpPr>
            <p:spPr>
              <a:xfrm flipV="1">
                <a:off x="1200" y="0"/>
                <a:ext cx="1440" cy="14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423" name="Line 63"/>
              <p:cNvSpPr/>
              <p:nvPr/>
            </p:nvSpPr>
            <p:spPr>
              <a:xfrm flipV="1">
                <a:off x="1440" y="0"/>
                <a:ext cx="1440" cy="14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424" name="Line 64"/>
              <p:cNvSpPr/>
              <p:nvPr/>
            </p:nvSpPr>
            <p:spPr>
              <a:xfrm flipV="1">
                <a:off x="1680" y="0"/>
                <a:ext cx="1440" cy="14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425" name="Line 65"/>
              <p:cNvSpPr/>
              <p:nvPr/>
            </p:nvSpPr>
            <p:spPr>
              <a:xfrm flipV="1">
                <a:off x="2112" y="0"/>
                <a:ext cx="1440" cy="14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426" name="Line 66"/>
              <p:cNvSpPr/>
              <p:nvPr/>
            </p:nvSpPr>
            <p:spPr>
              <a:xfrm flipV="1">
                <a:off x="1920" y="0"/>
                <a:ext cx="1440" cy="14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15427" name="组合 16450"/>
            <p:cNvGrpSpPr/>
            <p:nvPr/>
          </p:nvGrpSpPr>
          <p:grpSpPr>
            <a:xfrm>
              <a:off x="864" y="336"/>
              <a:ext cx="2352" cy="240"/>
              <a:chOff x="0" y="0"/>
              <a:chExt cx="2352" cy="240"/>
            </a:xfrm>
          </p:grpSpPr>
          <p:sp>
            <p:nvSpPr>
              <p:cNvPr id="15428" name="Line 68"/>
              <p:cNvSpPr/>
              <p:nvPr/>
            </p:nvSpPr>
            <p:spPr>
              <a:xfrm flipH="1">
                <a:off x="2112" y="0"/>
                <a:ext cx="240" cy="2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5429" name="Line 69"/>
              <p:cNvSpPr/>
              <p:nvPr/>
            </p:nvSpPr>
            <p:spPr>
              <a:xfrm flipH="1">
                <a:off x="0" y="0"/>
                <a:ext cx="240" cy="2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5430" name="Line 70"/>
              <p:cNvSpPr/>
              <p:nvPr/>
            </p:nvSpPr>
            <p:spPr>
              <a:xfrm flipH="1">
                <a:off x="240" y="0"/>
                <a:ext cx="240" cy="2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5431" name="Line 71"/>
              <p:cNvSpPr/>
              <p:nvPr/>
            </p:nvSpPr>
            <p:spPr>
              <a:xfrm flipH="1">
                <a:off x="480" y="0"/>
                <a:ext cx="240" cy="2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5432" name="Line 72"/>
              <p:cNvSpPr/>
              <p:nvPr/>
            </p:nvSpPr>
            <p:spPr>
              <a:xfrm flipH="1">
                <a:off x="720" y="0"/>
                <a:ext cx="240" cy="2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5433" name="Line 73"/>
              <p:cNvSpPr/>
              <p:nvPr/>
            </p:nvSpPr>
            <p:spPr>
              <a:xfrm flipH="1">
                <a:off x="960" y="0"/>
                <a:ext cx="240" cy="2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5434" name="Line 74"/>
              <p:cNvSpPr/>
              <p:nvPr/>
            </p:nvSpPr>
            <p:spPr>
              <a:xfrm flipH="1">
                <a:off x="1920" y="0"/>
                <a:ext cx="240" cy="2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5435" name="Line 75"/>
              <p:cNvSpPr/>
              <p:nvPr/>
            </p:nvSpPr>
            <p:spPr>
              <a:xfrm flipH="1">
                <a:off x="1680" y="0"/>
                <a:ext cx="240" cy="2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5436" name="Line 76"/>
              <p:cNvSpPr/>
              <p:nvPr/>
            </p:nvSpPr>
            <p:spPr>
              <a:xfrm flipH="1">
                <a:off x="1440" y="0"/>
                <a:ext cx="240" cy="2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5437" name="Line 77"/>
              <p:cNvSpPr/>
              <p:nvPr/>
            </p:nvSpPr>
            <p:spPr>
              <a:xfrm flipH="1">
                <a:off x="1200" y="0"/>
                <a:ext cx="240" cy="24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</p:grpSp>
      </p:grpSp>
      <p:grpSp>
        <p:nvGrpSpPr>
          <p:cNvPr id="16462" name="组合 16461"/>
          <p:cNvGrpSpPr/>
          <p:nvPr/>
        </p:nvGrpSpPr>
        <p:grpSpPr>
          <a:xfrm>
            <a:off x="990600" y="4495800"/>
            <a:ext cx="3810000" cy="1295400"/>
            <a:chOff x="0" y="0"/>
            <a:chExt cx="2400" cy="816"/>
          </a:xfrm>
        </p:grpSpPr>
        <p:sp>
          <p:nvSpPr>
            <p:cNvPr id="15439" name="Line 79"/>
            <p:cNvSpPr/>
            <p:nvPr/>
          </p:nvSpPr>
          <p:spPr>
            <a:xfrm flipV="1">
              <a:off x="528" y="0"/>
              <a:ext cx="192" cy="816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15440" name="Line 80"/>
            <p:cNvSpPr/>
            <p:nvPr/>
          </p:nvSpPr>
          <p:spPr>
            <a:xfrm flipV="1">
              <a:off x="1248" y="144"/>
              <a:ext cx="816" cy="672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15441" name="Line 81"/>
            <p:cNvSpPr/>
            <p:nvPr/>
          </p:nvSpPr>
          <p:spPr>
            <a:xfrm flipH="1" flipV="1">
              <a:off x="1392" y="240"/>
              <a:ext cx="432" cy="48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15442" name="Line 82"/>
            <p:cNvSpPr/>
            <p:nvPr/>
          </p:nvSpPr>
          <p:spPr>
            <a:xfrm flipH="1" flipV="1">
              <a:off x="1824" y="240"/>
              <a:ext cx="576" cy="576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15443" name="Line 83"/>
            <p:cNvSpPr/>
            <p:nvPr/>
          </p:nvSpPr>
          <p:spPr>
            <a:xfrm flipH="1" flipV="1">
              <a:off x="768" y="144"/>
              <a:ext cx="288" cy="576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15444" name="Line 84"/>
            <p:cNvSpPr/>
            <p:nvPr/>
          </p:nvSpPr>
          <p:spPr>
            <a:xfrm flipH="1" flipV="1">
              <a:off x="0" y="480"/>
              <a:ext cx="336" cy="288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15445" name="Line 85"/>
            <p:cNvSpPr/>
            <p:nvPr/>
          </p:nvSpPr>
          <p:spPr>
            <a:xfrm flipH="1" flipV="1">
              <a:off x="816" y="576"/>
              <a:ext cx="768" cy="144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15446" name="Line 86"/>
            <p:cNvSpPr/>
            <p:nvPr/>
          </p:nvSpPr>
          <p:spPr>
            <a:xfrm flipH="1" flipV="1">
              <a:off x="480" y="144"/>
              <a:ext cx="336" cy="576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15447" name="Line 87"/>
            <p:cNvSpPr/>
            <p:nvPr/>
          </p:nvSpPr>
          <p:spPr>
            <a:xfrm flipV="1">
              <a:off x="2016" y="240"/>
              <a:ext cx="96" cy="528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15448" name="Line 88"/>
            <p:cNvSpPr/>
            <p:nvPr/>
          </p:nvSpPr>
          <p:spPr>
            <a:xfrm flipV="1">
              <a:off x="2208" y="240"/>
              <a:ext cx="144" cy="576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sp>
      </p:grpSp>
      <p:sp>
        <p:nvSpPr>
          <p:cNvPr id="16475" name="Text Box 92"/>
          <p:cNvSpPr txBox="1"/>
          <p:nvPr/>
        </p:nvSpPr>
        <p:spPr>
          <a:xfrm>
            <a:off x="7451090" y="3884930"/>
            <a:ext cx="395414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200">
                <a:solidFill>
                  <a:schemeClr val="tx1">
                    <a:lumMod val="85000"/>
                    <a:lumOff val="1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Aharoni" panose="02010803020104030203" pitchFamily="2" charset="-79"/>
                <a:sym typeface="Nixie One" charset="-122"/>
              </a:rPr>
              <a:t>光照射到</a:t>
            </a:r>
            <a:r>
              <a:rPr lang="zh-CN" alt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Aharoni" panose="02010803020104030203" pitchFamily="2" charset="-79"/>
                <a:sym typeface="Nixie One" charset="-122"/>
              </a:rPr>
              <a:t>表面</a:t>
            </a:r>
            <a:r>
              <a:rPr lang="zh-CN" altLang="en-US" sz="32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Aharoni" panose="02010803020104030203" pitchFamily="2" charset="-79"/>
                <a:sym typeface="Nixie One" charset="-122"/>
              </a:rPr>
              <a:t>粗糙</a:t>
            </a:r>
            <a:r>
              <a:rPr lang="en-US" altLang="zh-CN" sz="3200">
                <a:solidFill>
                  <a:schemeClr val="tx1">
                    <a:lumMod val="85000"/>
                    <a:lumOff val="1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Aharoni" panose="02010803020104030203" pitchFamily="2" charset="-79"/>
                <a:sym typeface="Nixie One" charset="-122"/>
              </a:rPr>
              <a:t>的物体上</a:t>
            </a:r>
            <a:r>
              <a:rPr lang="zh-CN" alt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Aharoni" panose="02010803020104030203" pitchFamily="2" charset="-79"/>
                <a:sym typeface="Nixie One" charset="-122"/>
              </a:rPr>
              <a:t>，</a:t>
            </a:r>
            <a:r>
              <a:rPr sz="3200">
                <a:latin typeface="方正盛世楷书简体_粗" panose="02000000000000000000" charset="-122"/>
                <a:ea typeface="方正盛世楷书简体_粗" panose="02000000000000000000" charset="-122"/>
                <a:cs typeface="Aharoni" panose="02010803020104030203" pitchFamily="2" charset="-79"/>
                <a:sym typeface="Nixie One" charset="-122"/>
              </a:rPr>
              <a:t>反射光会</a:t>
            </a:r>
            <a:r>
              <a:rPr lang="zh-CN" sz="32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Aharoni" panose="02010803020104030203" pitchFamily="2" charset="-79"/>
                <a:sym typeface="Nixie One" charset="-122"/>
              </a:rPr>
              <a:t>射向不同方向</a:t>
            </a:r>
            <a:r>
              <a:rPr lang="zh-CN" sz="3200">
                <a:latin typeface="方正盛世楷书简体_粗" panose="02000000000000000000" charset="-122"/>
                <a:ea typeface="方正盛世楷书简体_粗" panose="02000000000000000000" charset="-122"/>
                <a:cs typeface="Aharoni" panose="02010803020104030203" pitchFamily="2" charset="-79"/>
                <a:sym typeface="Nixie One" charset="-122"/>
              </a:rPr>
              <a:t>。</a:t>
            </a:r>
            <a:endParaRPr lang="zh-CN" sz="3200">
              <a:latin typeface="方正盛世楷书简体_粗" panose="02000000000000000000" charset="-122"/>
              <a:ea typeface="方正盛世楷书简体_粗" panose="02000000000000000000" charset="-122"/>
              <a:cs typeface="Aharoni" panose="02010803020104030203" pitchFamily="2" charset="-79"/>
              <a:sym typeface="Nixie One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8219" y="327814"/>
            <a:ext cx="6302646" cy="76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605C5C"/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ctr"/>
            <a:r>
              <a:rPr lang="zh-CN" altLang="en-US" sz="4400" b="1" dirty="0">
                <a:solidFill>
                  <a:schemeClr val="tx1"/>
                </a:solidFill>
              </a:rPr>
              <a:t>漫反射</a:t>
            </a:r>
            <a:endParaRPr lang="zh-CN" altLang="en-US" sz="4400" b="1" dirty="0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3200" y="124460"/>
            <a:ext cx="5228590" cy="33807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75" grpId="0"/>
      <p:bldP spid="6" grpId="0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21665" y="752475"/>
            <a:ext cx="11349355" cy="3692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5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规律总结：</a:t>
            </a:r>
            <a:endParaRPr lang="zh-CN" altLang="en-US" sz="54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镜面反射和漫反射都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遵循光的反射规律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1880" y="4006850"/>
            <a:ext cx="1916430" cy="22548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32840" y="1988820"/>
            <a:ext cx="992568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生活中哪些现象是镜面反射？哪些是漫反射？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0265" y="3735705"/>
            <a:ext cx="2588260" cy="23602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7412" name="组合 18435"/>
          <p:cNvGrpSpPr/>
          <p:nvPr/>
        </p:nvGrpSpPr>
        <p:grpSpPr>
          <a:xfrm rot="0">
            <a:off x="1531620" y="1932940"/>
            <a:ext cx="2792095" cy="618490"/>
            <a:chOff x="0" y="0"/>
            <a:chExt cx="1074" cy="384"/>
          </a:xfrm>
        </p:grpSpPr>
        <p:sp>
          <p:nvSpPr>
            <p:cNvPr id="18437" name="Rectangle 5"/>
            <p:cNvSpPr/>
            <p:nvPr/>
          </p:nvSpPr>
          <p:spPr>
            <a:xfrm>
              <a:off x="43" y="0"/>
              <a:ext cx="989" cy="384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pPr algn="ctr" fontAlgn="base">
                <a:spcBef>
                  <a:spcPct val="0"/>
                </a:spcBef>
              </a:pPr>
              <a:r>
                <a:rPr lang="en-US" altLang="zh-CN" sz="1600" strike="noStrike" noProof="1" dirty="0">
                  <a:solidFill>
                    <a:schemeClr val="tx1"/>
                  </a:solidFill>
                  <a:effectLst/>
                  <a:latin typeface="方正盛世楷书简体_粗" panose="02000000000000000000" charset="-122"/>
                  <a:ea typeface="方正盛世楷书简体_粗" panose="02000000000000000000" charset="-122"/>
                  <a:cs typeface="+mn-cs"/>
                </a:rPr>
                <a:t> </a:t>
              </a:r>
              <a:endParaRPr lang="en-US" altLang="zh-CN" sz="1600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  <a:p>
              <a:pPr algn="ctr" eaLnBrk="0" fontAlgn="base" hangingPunct="0">
                <a:spcBef>
                  <a:spcPct val="0"/>
                </a:spcBef>
              </a:pPr>
              <a:endParaRPr lang="en-US" altLang="zh-CN" sz="1600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  <p:sp>
          <p:nvSpPr>
            <p:cNvPr id="18438" name="Rectangle 6"/>
            <p:cNvSpPr/>
            <p:nvPr/>
          </p:nvSpPr>
          <p:spPr>
            <a:xfrm>
              <a:off x="0" y="0"/>
              <a:ext cx="1074" cy="384"/>
            </a:xfrm>
            <a:prstGeom prst="rect">
              <a:avLst/>
            </a:prstGeom>
            <a:noFill/>
            <a:ln w="7" cap="flat" cmpd="sng">
              <a:solidFill>
                <a:srgbClr val="A0A0A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/>
            <a:p>
              <a:pPr algn="ctr" fontAlgn="base"/>
              <a:endParaRPr lang="zh-CN" altLang="en-US" strike="noStrike" noProof="1" dirty="0"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</p:grpSp>
      <p:grpSp>
        <p:nvGrpSpPr>
          <p:cNvPr id="17415" name="组合 18438"/>
          <p:cNvGrpSpPr/>
          <p:nvPr/>
        </p:nvGrpSpPr>
        <p:grpSpPr>
          <a:xfrm rot="0">
            <a:off x="4323715" y="1932940"/>
            <a:ext cx="3086100" cy="618490"/>
            <a:chOff x="0" y="0"/>
            <a:chExt cx="1187" cy="384"/>
          </a:xfrm>
        </p:grpSpPr>
        <p:sp>
          <p:nvSpPr>
            <p:cNvPr id="18440" name="Rectangle 8"/>
            <p:cNvSpPr/>
            <p:nvPr/>
          </p:nvSpPr>
          <p:spPr>
            <a:xfrm>
              <a:off x="43" y="0"/>
              <a:ext cx="1102" cy="384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pPr algn="ctr" fontAlgn="base">
                <a:spcBef>
                  <a:spcPct val="0"/>
                </a:spcBef>
              </a:pPr>
              <a:r>
                <a:rPr lang="zh-CN" altLang="en-US" sz="2400" strike="noStrike" noProof="1" dirty="0">
                  <a:solidFill>
                    <a:schemeClr val="tx1"/>
                  </a:solidFill>
                  <a:effectLst/>
                  <a:latin typeface="方正盛世楷书简体_粗" panose="02000000000000000000" charset="-122"/>
                  <a:ea typeface="方正盛世楷书简体_粗" panose="02000000000000000000" charset="-122"/>
                  <a:cs typeface="+mn-cs"/>
                </a:rPr>
                <a:t>镜面反射</a:t>
              </a:r>
              <a:endParaRPr lang="zh-CN" altLang="en-US" sz="2400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  <a:p>
              <a:pPr algn="ctr" eaLnBrk="0" fontAlgn="base" hangingPunct="0">
                <a:spcBef>
                  <a:spcPct val="0"/>
                </a:spcBef>
              </a:pPr>
              <a:endParaRPr lang="zh-CN" altLang="en-US" sz="2400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  <p:sp>
          <p:nvSpPr>
            <p:cNvPr id="18441" name="Rectangle 9"/>
            <p:cNvSpPr/>
            <p:nvPr/>
          </p:nvSpPr>
          <p:spPr>
            <a:xfrm>
              <a:off x="0" y="0"/>
              <a:ext cx="1187" cy="384"/>
            </a:xfrm>
            <a:prstGeom prst="rect">
              <a:avLst/>
            </a:prstGeom>
            <a:noFill/>
            <a:ln w="7" cap="flat" cmpd="sng">
              <a:solidFill>
                <a:srgbClr val="A0A0A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/>
            <a:p>
              <a:pPr algn="ctr" fontAlgn="base"/>
              <a:endParaRPr lang="zh-CN" altLang="en-US" strike="noStrike" noProof="1" dirty="0"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</p:grpSp>
      <p:grpSp>
        <p:nvGrpSpPr>
          <p:cNvPr id="17418" name="组合 18441"/>
          <p:cNvGrpSpPr/>
          <p:nvPr/>
        </p:nvGrpSpPr>
        <p:grpSpPr>
          <a:xfrm rot="0">
            <a:off x="7409815" y="1932940"/>
            <a:ext cx="3249930" cy="618490"/>
            <a:chOff x="0" y="0"/>
            <a:chExt cx="1250" cy="384"/>
          </a:xfrm>
        </p:grpSpPr>
        <p:sp>
          <p:nvSpPr>
            <p:cNvPr id="18443" name="Rectangle 11"/>
            <p:cNvSpPr/>
            <p:nvPr/>
          </p:nvSpPr>
          <p:spPr>
            <a:xfrm>
              <a:off x="43" y="0"/>
              <a:ext cx="1164" cy="384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pPr algn="ctr" fontAlgn="base">
                <a:spcBef>
                  <a:spcPct val="0"/>
                </a:spcBef>
              </a:pPr>
              <a:r>
                <a:rPr lang="zh-CN" altLang="en-US" sz="2400" strike="noStrike" noProof="1" dirty="0">
                  <a:solidFill>
                    <a:schemeClr val="tx1"/>
                  </a:solidFill>
                  <a:effectLst/>
                  <a:latin typeface="方正盛世楷书简体_粗" panose="02000000000000000000" charset="-122"/>
                  <a:ea typeface="方正盛世楷书简体_粗" panose="02000000000000000000" charset="-122"/>
                  <a:cs typeface="+mn-cs"/>
                </a:rPr>
                <a:t>漫反射</a:t>
              </a:r>
              <a:endParaRPr lang="zh-CN" altLang="en-US" sz="2400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  <a:p>
              <a:pPr algn="ctr" eaLnBrk="0" fontAlgn="base" hangingPunct="0">
                <a:spcBef>
                  <a:spcPct val="0"/>
                </a:spcBef>
              </a:pPr>
              <a:endParaRPr lang="zh-CN" altLang="en-US" sz="2400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  <p:sp>
          <p:nvSpPr>
            <p:cNvPr id="18444" name="Rectangle 12"/>
            <p:cNvSpPr/>
            <p:nvPr/>
          </p:nvSpPr>
          <p:spPr>
            <a:xfrm>
              <a:off x="0" y="0"/>
              <a:ext cx="1250" cy="384"/>
            </a:xfrm>
            <a:prstGeom prst="rect">
              <a:avLst/>
            </a:prstGeom>
            <a:noFill/>
            <a:ln w="7" cap="flat" cmpd="sng">
              <a:solidFill>
                <a:srgbClr val="A0A0A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/>
            <a:p>
              <a:pPr algn="ctr" fontAlgn="base"/>
              <a:endParaRPr lang="zh-CN" altLang="en-US" strike="noStrike" noProof="1" dirty="0"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</p:grpSp>
      <p:grpSp>
        <p:nvGrpSpPr>
          <p:cNvPr id="17421" name="组合 18444"/>
          <p:cNvGrpSpPr/>
          <p:nvPr/>
        </p:nvGrpSpPr>
        <p:grpSpPr>
          <a:xfrm rot="0">
            <a:off x="1531620" y="2551430"/>
            <a:ext cx="2792095" cy="618490"/>
            <a:chOff x="0" y="0"/>
            <a:chExt cx="1074" cy="384"/>
          </a:xfrm>
        </p:grpSpPr>
        <p:sp>
          <p:nvSpPr>
            <p:cNvPr id="18446" name="Rectangle 14"/>
            <p:cNvSpPr/>
            <p:nvPr/>
          </p:nvSpPr>
          <p:spPr>
            <a:xfrm>
              <a:off x="43" y="0"/>
              <a:ext cx="989" cy="379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pPr algn="ctr" fontAlgn="base">
                <a:spcBef>
                  <a:spcPct val="0"/>
                </a:spcBef>
              </a:pPr>
              <a:r>
                <a:rPr lang="zh-CN" altLang="en-US" sz="2400" strike="noStrike" noProof="1" dirty="0">
                  <a:solidFill>
                    <a:srgbClr val="000000"/>
                  </a:solidFill>
                  <a:effectLst/>
                  <a:latin typeface="方正盛世楷书简体_粗" panose="02000000000000000000" charset="-122"/>
                  <a:ea typeface="方正盛世楷书简体_粗" panose="02000000000000000000" charset="-122"/>
                  <a:cs typeface="+mn-cs"/>
                </a:rPr>
                <a:t>相同点</a:t>
              </a:r>
              <a:endParaRPr lang="zh-CN" altLang="en-US" sz="2400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  <a:p>
              <a:pPr algn="ctr" eaLnBrk="0" fontAlgn="base" hangingPunct="0">
                <a:spcBef>
                  <a:spcPct val="0"/>
                </a:spcBef>
              </a:pPr>
              <a:endParaRPr lang="zh-CN" altLang="en-US" sz="2400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  <p:sp>
          <p:nvSpPr>
            <p:cNvPr id="18447" name="Rectangle 15"/>
            <p:cNvSpPr/>
            <p:nvPr/>
          </p:nvSpPr>
          <p:spPr>
            <a:xfrm>
              <a:off x="0" y="0"/>
              <a:ext cx="1074" cy="379"/>
            </a:xfrm>
            <a:prstGeom prst="rect">
              <a:avLst/>
            </a:prstGeom>
            <a:noFill/>
            <a:ln w="7" cap="flat" cmpd="sng">
              <a:solidFill>
                <a:srgbClr val="A0A0A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/>
            <a:p>
              <a:pPr algn="ctr" fontAlgn="base"/>
              <a:endParaRPr lang="zh-CN" altLang="en-US" strike="noStrike" noProof="1" dirty="0"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</p:grpSp>
      <p:grpSp>
        <p:nvGrpSpPr>
          <p:cNvPr id="17424" name="组合 18447"/>
          <p:cNvGrpSpPr/>
          <p:nvPr/>
        </p:nvGrpSpPr>
        <p:grpSpPr>
          <a:xfrm rot="0">
            <a:off x="4323715" y="2551430"/>
            <a:ext cx="6336030" cy="618490"/>
            <a:chOff x="0" y="0"/>
            <a:chExt cx="2437" cy="384"/>
          </a:xfrm>
        </p:grpSpPr>
        <p:sp>
          <p:nvSpPr>
            <p:cNvPr id="18449" name="Rectangle 17"/>
            <p:cNvSpPr/>
            <p:nvPr/>
          </p:nvSpPr>
          <p:spPr>
            <a:xfrm>
              <a:off x="43" y="0"/>
              <a:ext cx="2351" cy="379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pPr algn="ctr" fontAlgn="base">
                <a:spcBef>
                  <a:spcPct val="0"/>
                </a:spcBef>
              </a:pPr>
              <a:r>
                <a:rPr lang="zh-CN" altLang="en-US" sz="2400" strike="noStrike" noProof="1" dirty="0">
                  <a:solidFill>
                    <a:schemeClr val="tx1"/>
                  </a:solidFill>
                  <a:effectLst/>
                  <a:latin typeface="方正盛世楷书简体_粗" panose="02000000000000000000" charset="-122"/>
                  <a:ea typeface="方正盛世楷书简体_粗" panose="02000000000000000000" charset="-122"/>
                  <a:cs typeface="+mn-cs"/>
                </a:rPr>
                <a:t>都遵守光的反射定律</a:t>
              </a:r>
              <a:endParaRPr lang="zh-CN" altLang="en-US" sz="2400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  <a:p>
              <a:pPr algn="ctr" eaLnBrk="0" fontAlgn="base" hangingPunct="0">
                <a:spcBef>
                  <a:spcPct val="0"/>
                </a:spcBef>
              </a:pPr>
              <a:endParaRPr lang="zh-CN" altLang="en-US" sz="2400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  <p:sp>
          <p:nvSpPr>
            <p:cNvPr id="18450" name="Rectangle 18"/>
            <p:cNvSpPr/>
            <p:nvPr/>
          </p:nvSpPr>
          <p:spPr>
            <a:xfrm>
              <a:off x="0" y="0"/>
              <a:ext cx="2437" cy="379"/>
            </a:xfrm>
            <a:prstGeom prst="rect">
              <a:avLst/>
            </a:prstGeom>
            <a:noFill/>
            <a:ln w="7" cap="flat" cmpd="sng">
              <a:solidFill>
                <a:srgbClr val="A0A0A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/>
            <a:p>
              <a:pPr algn="ctr" fontAlgn="base"/>
              <a:endParaRPr lang="zh-CN" altLang="en-US" strike="noStrike" noProof="1" dirty="0"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</p:grpSp>
      <p:grpSp>
        <p:nvGrpSpPr>
          <p:cNvPr id="17427" name="组合 18450"/>
          <p:cNvGrpSpPr/>
          <p:nvPr/>
        </p:nvGrpSpPr>
        <p:grpSpPr>
          <a:xfrm rot="0">
            <a:off x="1531620" y="3169920"/>
            <a:ext cx="764540" cy="3406140"/>
            <a:chOff x="0" y="0"/>
            <a:chExt cx="294" cy="2115"/>
          </a:xfrm>
        </p:grpSpPr>
        <p:sp>
          <p:nvSpPr>
            <p:cNvPr id="18452" name="Rectangle 20"/>
            <p:cNvSpPr/>
            <p:nvPr/>
          </p:nvSpPr>
          <p:spPr>
            <a:xfrm>
              <a:off x="43" y="0"/>
              <a:ext cx="208" cy="2112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pPr algn="ctr" fontAlgn="base">
                <a:spcBef>
                  <a:spcPct val="0"/>
                </a:spcBef>
              </a:pPr>
              <a:endParaRPr lang="zh-CN" altLang="en-US" sz="2400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  <a:cs typeface="+mn-cs"/>
              </a:endParaRPr>
            </a:p>
            <a:p>
              <a:pPr algn="ctr" fontAlgn="base">
                <a:spcBef>
                  <a:spcPct val="0"/>
                </a:spcBef>
              </a:pPr>
              <a:endParaRPr lang="zh-CN" altLang="en-US" sz="2400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  <a:cs typeface="+mn-cs"/>
              </a:endParaRPr>
            </a:p>
            <a:p>
              <a:pPr algn="ctr" fontAlgn="base">
                <a:spcBef>
                  <a:spcPct val="0"/>
                </a:spcBef>
              </a:pPr>
              <a:endParaRPr lang="zh-CN" altLang="en-US" sz="2400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  <a:cs typeface="+mn-cs"/>
              </a:endParaRPr>
            </a:p>
            <a:p>
              <a:pPr algn="ctr" fontAlgn="base">
                <a:spcBef>
                  <a:spcPct val="0"/>
                </a:spcBef>
              </a:pPr>
              <a:r>
                <a:rPr lang="zh-CN" altLang="en-US" sz="2400" strike="noStrike" noProof="1" dirty="0">
                  <a:solidFill>
                    <a:schemeClr val="tx1"/>
                  </a:solidFill>
                  <a:effectLst/>
                  <a:latin typeface="方正盛世楷书简体_粗" panose="02000000000000000000" charset="-122"/>
                  <a:ea typeface="方正盛世楷书简体_粗" panose="02000000000000000000" charset="-122"/>
                  <a:cs typeface="+mn-cs"/>
                </a:rPr>
                <a:t>不同点</a:t>
              </a:r>
              <a:endParaRPr lang="zh-CN" altLang="en-US" sz="2400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  <a:p>
              <a:pPr algn="ctr" eaLnBrk="0" fontAlgn="base" hangingPunct="0">
                <a:spcBef>
                  <a:spcPct val="0"/>
                </a:spcBef>
              </a:pPr>
              <a:endParaRPr lang="zh-CN" altLang="en-US" sz="2400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  <p:sp>
          <p:nvSpPr>
            <p:cNvPr id="18453" name="Rectangle 21"/>
            <p:cNvSpPr/>
            <p:nvPr/>
          </p:nvSpPr>
          <p:spPr>
            <a:xfrm>
              <a:off x="0" y="3"/>
              <a:ext cx="294" cy="2112"/>
            </a:xfrm>
            <a:prstGeom prst="rect">
              <a:avLst/>
            </a:prstGeom>
            <a:noFill/>
            <a:ln w="7" cap="flat" cmpd="sng">
              <a:solidFill>
                <a:srgbClr val="A0A0A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/>
            <a:p>
              <a:pPr algn="ctr" fontAlgn="base"/>
              <a:endParaRPr lang="zh-CN" altLang="en-US" strike="noStrike" noProof="1" dirty="0"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</p:grpSp>
      <p:grpSp>
        <p:nvGrpSpPr>
          <p:cNvPr id="17430" name="组合 18453"/>
          <p:cNvGrpSpPr/>
          <p:nvPr/>
        </p:nvGrpSpPr>
        <p:grpSpPr>
          <a:xfrm rot="0">
            <a:off x="2296160" y="3169920"/>
            <a:ext cx="2028190" cy="772795"/>
            <a:chOff x="0" y="0"/>
            <a:chExt cx="780" cy="480"/>
          </a:xfrm>
        </p:grpSpPr>
        <p:sp>
          <p:nvSpPr>
            <p:cNvPr id="18455" name="Rectangle 23"/>
            <p:cNvSpPr/>
            <p:nvPr/>
          </p:nvSpPr>
          <p:spPr>
            <a:xfrm>
              <a:off x="42" y="0"/>
              <a:ext cx="695" cy="48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pPr algn="ctr" fontAlgn="base">
                <a:spcBef>
                  <a:spcPct val="0"/>
                </a:spcBef>
              </a:pPr>
              <a:r>
                <a:rPr lang="zh-CN" altLang="en-US" sz="2400" strike="noStrike" noProof="1" dirty="0">
                  <a:solidFill>
                    <a:schemeClr val="tx1"/>
                  </a:solidFill>
                  <a:effectLst/>
                  <a:latin typeface="方正盛世楷书简体_粗" panose="02000000000000000000" charset="-122"/>
                  <a:ea typeface="方正盛世楷书简体_粗" panose="02000000000000000000" charset="-122"/>
                  <a:cs typeface="+mn-cs"/>
                </a:rPr>
                <a:t>反射面不同</a:t>
              </a:r>
              <a:endParaRPr lang="zh-CN" altLang="en-US" sz="2400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  <a:p>
              <a:pPr algn="ctr" eaLnBrk="0" fontAlgn="base" hangingPunct="0">
                <a:spcBef>
                  <a:spcPct val="0"/>
                </a:spcBef>
              </a:pPr>
              <a:endParaRPr lang="zh-CN" altLang="en-US" sz="2400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  <p:sp>
          <p:nvSpPr>
            <p:cNvPr id="18456" name="Rectangle 24"/>
            <p:cNvSpPr/>
            <p:nvPr/>
          </p:nvSpPr>
          <p:spPr>
            <a:xfrm>
              <a:off x="0" y="0"/>
              <a:ext cx="780" cy="480"/>
            </a:xfrm>
            <a:prstGeom prst="rect">
              <a:avLst/>
            </a:prstGeom>
            <a:noFill/>
            <a:ln w="7" cap="flat" cmpd="sng">
              <a:solidFill>
                <a:srgbClr val="A0A0A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/>
            <a:p>
              <a:pPr algn="ctr" fontAlgn="base"/>
              <a:endParaRPr lang="zh-CN" altLang="en-US" strike="noStrike" noProof="1" dirty="0"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</p:grpSp>
      <p:grpSp>
        <p:nvGrpSpPr>
          <p:cNvPr id="17433" name="组合 18456"/>
          <p:cNvGrpSpPr/>
          <p:nvPr/>
        </p:nvGrpSpPr>
        <p:grpSpPr>
          <a:xfrm rot="0">
            <a:off x="4323715" y="3169920"/>
            <a:ext cx="3083560" cy="772795"/>
            <a:chOff x="0" y="0"/>
            <a:chExt cx="1186" cy="480"/>
          </a:xfrm>
        </p:grpSpPr>
        <p:sp>
          <p:nvSpPr>
            <p:cNvPr id="18458" name="Rectangle 26"/>
            <p:cNvSpPr/>
            <p:nvPr/>
          </p:nvSpPr>
          <p:spPr>
            <a:xfrm>
              <a:off x="43" y="0"/>
              <a:ext cx="1100" cy="48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pPr algn="ctr" fontAlgn="base">
                <a:spcBef>
                  <a:spcPct val="0"/>
                </a:spcBef>
              </a:pPr>
              <a:r>
                <a:rPr lang="zh-CN" altLang="en-US" sz="2400" strike="noStrike" noProof="1" dirty="0">
                  <a:solidFill>
                    <a:schemeClr val="tx1"/>
                  </a:solidFill>
                  <a:effectLst/>
                  <a:latin typeface="方正盛世楷书简体_粗" panose="02000000000000000000" charset="-122"/>
                  <a:ea typeface="方正盛世楷书简体_粗" panose="02000000000000000000" charset="-122"/>
                  <a:cs typeface="+mn-cs"/>
                </a:rPr>
                <a:t>光滑</a:t>
              </a:r>
              <a:endParaRPr lang="zh-CN" altLang="en-US" sz="2400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  <a:p>
              <a:pPr algn="ctr" eaLnBrk="0" fontAlgn="base" hangingPunct="0">
                <a:spcBef>
                  <a:spcPct val="0"/>
                </a:spcBef>
              </a:pPr>
              <a:endParaRPr lang="zh-CN" altLang="en-US" sz="2400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  <p:sp>
          <p:nvSpPr>
            <p:cNvPr id="18459" name="Rectangle 27"/>
            <p:cNvSpPr/>
            <p:nvPr/>
          </p:nvSpPr>
          <p:spPr>
            <a:xfrm>
              <a:off x="0" y="0"/>
              <a:ext cx="1186" cy="480"/>
            </a:xfrm>
            <a:prstGeom prst="rect">
              <a:avLst/>
            </a:prstGeom>
            <a:noFill/>
            <a:ln w="7" cap="flat" cmpd="sng">
              <a:solidFill>
                <a:srgbClr val="A0A0A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/>
            <a:p>
              <a:pPr algn="ctr" fontAlgn="base"/>
              <a:endParaRPr lang="zh-CN" altLang="en-US" strike="noStrike" noProof="1" dirty="0"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</p:grpSp>
      <p:grpSp>
        <p:nvGrpSpPr>
          <p:cNvPr id="17436" name="组合 18459"/>
          <p:cNvGrpSpPr/>
          <p:nvPr/>
        </p:nvGrpSpPr>
        <p:grpSpPr>
          <a:xfrm rot="0">
            <a:off x="7407275" y="3169920"/>
            <a:ext cx="3252470" cy="772795"/>
            <a:chOff x="0" y="0"/>
            <a:chExt cx="1251" cy="480"/>
          </a:xfrm>
        </p:grpSpPr>
        <p:sp>
          <p:nvSpPr>
            <p:cNvPr id="18461" name="Rectangle 29"/>
            <p:cNvSpPr/>
            <p:nvPr/>
          </p:nvSpPr>
          <p:spPr>
            <a:xfrm>
              <a:off x="43" y="0"/>
              <a:ext cx="1166" cy="48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pPr algn="ctr" fontAlgn="base">
                <a:spcBef>
                  <a:spcPct val="0"/>
                </a:spcBef>
              </a:pPr>
              <a:r>
                <a:rPr lang="zh-CN" altLang="en-US" sz="2400" strike="noStrike" noProof="1" dirty="0">
                  <a:solidFill>
                    <a:schemeClr val="tx1"/>
                  </a:solidFill>
                  <a:effectLst/>
                  <a:latin typeface="方正盛世楷书简体_粗" panose="02000000000000000000" charset="-122"/>
                  <a:ea typeface="方正盛世楷书简体_粗" panose="02000000000000000000" charset="-122"/>
                  <a:cs typeface="+mn-cs"/>
                </a:rPr>
                <a:t>粗糙</a:t>
              </a:r>
              <a:endParaRPr lang="zh-CN" altLang="en-US" sz="2400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  <a:p>
              <a:pPr algn="ctr" eaLnBrk="0" fontAlgn="base" hangingPunct="0">
                <a:spcBef>
                  <a:spcPct val="0"/>
                </a:spcBef>
              </a:pPr>
              <a:endParaRPr lang="zh-CN" altLang="en-US" sz="2400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  <p:sp>
          <p:nvSpPr>
            <p:cNvPr id="18462" name="Rectangle 30"/>
            <p:cNvSpPr/>
            <p:nvPr/>
          </p:nvSpPr>
          <p:spPr>
            <a:xfrm>
              <a:off x="0" y="0"/>
              <a:ext cx="1251" cy="480"/>
            </a:xfrm>
            <a:prstGeom prst="rect">
              <a:avLst/>
            </a:prstGeom>
            <a:noFill/>
            <a:ln w="7" cap="flat" cmpd="sng">
              <a:solidFill>
                <a:srgbClr val="A0A0A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/>
            <a:p>
              <a:pPr algn="ctr" fontAlgn="base"/>
              <a:endParaRPr lang="zh-CN" altLang="en-US" strike="noStrike" noProof="1" dirty="0"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</p:grpSp>
      <p:grpSp>
        <p:nvGrpSpPr>
          <p:cNvPr id="17439" name="组合 18462"/>
          <p:cNvGrpSpPr/>
          <p:nvPr/>
        </p:nvGrpSpPr>
        <p:grpSpPr>
          <a:xfrm rot="0">
            <a:off x="2296160" y="3942715"/>
            <a:ext cx="2028190" cy="772795"/>
            <a:chOff x="0" y="0"/>
            <a:chExt cx="780" cy="480"/>
          </a:xfrm>
        </p:grpSpPr>
        <p:sp>
          <p:nvSpPr>
            <p:cNvPr id="18464" name="Rectangle 32"/>
            <p:cNvSpPr/>
            <p:nvPr/>
          </p:nvSpPr>
          <p:spPr>
            <a:xfrm>
              <a:off x="42" y="0"/>
              <a:ext cx="695" cy="48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pPr algn="ctr" fontAlgn="base">
                <a:spcBef>
                  <a:spcPct val="0"/>
                </a:spcBef>
              </a:pPr>
              <a:r>
                <a:rPr lang="zh-CN" altLang="en-US" sz="2000" strike="noStrike" noProof="1" dirty="0">
                  <a:solidFill>
                    <a:schemeClr val="tx1"/>
                  </a:solidFill>
                  <a:effectLst/>
                  <a:latin typeface="方正盛世楷书简体_粗" panose="02000000000000000000" charset="-122"/>
                  <a:ea typeface="方正盛世楷书简体_粗" panose="02000000000000000000" charset="-122"/>
                  <a:cs typeface="+mn-cs"/>
                </a:rPr>
                <a:t>反射光方向不同</a:t>
              </a:r>
              <a:endParaRPr lang="zh-CN" altLang="en-US" sz="2000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  <a:p>
              <a:pPr algn="ctr" eaLnBrk="0" fontAlgn="base" hangingPunct="0">
                <a:spcBef>
                  <a:spcPct val="0"/>
                </a:spcBef>
              </a:pPr>
              <a:endParaRPr lang="zh-CN" altLang="en-US" sz="2000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  <p:sp>
          <p:nvSpPr>
            <p:cNvPr id="18465" name="Rectangle 33"/>
            <p:cNvSpPr/>
            <p:nvPr/>
          </p:nvSpPr>
          <p:spPr>
            <a:xfrm>
              <a:off x="0" y="0"/>
              <a:ext cx="780" cy="480"/>
            </a:xfrm>
            <a:prstGeom prst="rect">
              <a:avLst/>
            </a:prstGeom>
            <a:noFill/>
            <a:ln w="7" cap="flat" cmpd="sng">
              <a:solidFill>
                <a:srgbClr val="A0A0A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/>
            <a:p>
              <a:pPr algn="ctr" fontAlgn="base"/>
              <a:endParaRPr lang="zh-CN" altLang="en-US" strike="noStrike" noProof="1" dirty="0"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</p:grpSp>
      <p:grpSp>
        <p:nvGrpSpPr>
          <p:cNvPr id="17442" name="组合 18465"/>
          <p:cNvGrpSpPr/>
          <p:nvPr/>
        </p:nvGrpSpPr>
        <p:grpSpPr>
          <a:xfrm rot="0">
            <a:off x="4323715" y="3942715"/>
            <a:ext cx="3083560" cy="772795"/>
            <a:chOff x="0" y="0"/>
            <a:chExt cx="1186" cy="480"/>
          </a:xfrm>
        </p:grpSpPr>
        <p:sp>
          <p:nvSpPr>
            <p:cNvPr id="18467" name="Rectangle 35"/>
            <p:cNvSpPr/>
            <p:nvPr/>
          </p:nvSpPr>
          <p:spPr>
            <a:xfrm>
              <a:off x="43" y="0"/>
              <a:ext cx="1100" cy="48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pPr algn="ctr" fontAlgn="base">
                <a:spcBef>
                  <a:spcPct val="0"/>
                </a:spcBef>
              </a:pPr>
              <a:r>
                <a:rPr lang="zh-CN" altLang="en-US" sz="2000" strike="noStrike" noProof="1" dirty="0">
                  <a:solidFill>
                    <a:schemeClr val="tx1"/>
                  </a:solidFill>
                  <a:effectLst/>
                  <a:latin typeface="方正盛世楷书简体_粗" panose="02000000000000000000" charset="-122"/>
                  <a:ea typeface="方正盛世楷书简体_粗" panose="02000000000000000000" charset="-122"/>
                  <a:cs typeface="+mn-cs"/>
                </a:rPr>
                <a:t>某个方向有反射光，其他方位则没有</a:t>
              </a:r>
              <a:endParaRPr lang="zh-CN" altLang="en-US" sz="2000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  <a:p>
              <a:pPr algn="ctr" eaLnBrk="0" fontAlgn="base" hangingPunct="0">
                <a:spcBef>
                  <a:spcPct val="0"/>
                </a:spcBef>
              </a:pPr>
              <a:endParaRPr lang="zh-CN" altLang="en-US" sz="2000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  <p:sp>
          <p:nvSpPr>
            <p:cNvPr id="18468" name="Rectangle 36"/>
            <p:cNvSpPr/>
            <p:nvPr/>
          </p:nvSpPr>
          <p:spPr>
            <a:xfrm>
              <a:off x="0" y="0"/>
              <a:ext cx="1186" cy="480"/>
            </a:xfrm>
            <a:prstGeom prst="rect">
              <a:avLst/>
            </a:prstGeom>
            <a:noFill/>
            <a:ln w="7" cap="flat" cmpd="sng">
              <a:solidFill>
                <a:srgbClr val="A0A0A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/>
            <a:p>
              <a:pPr algn="ctr" fontAlgn="base"/>
              <a:endParaRPr lang="zh-CN" altLang="en-US" strike="noStrike" noProof="1" dirty="0"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</p:grpSp>
      <p:grpSp>
        <p:nvGrpSpPr>
          <p:cNvPr id="17445" name="组合 18468"/>
          <p:cNvGrpSpPr/>
          <p:nvPr/>
        </p:nvGrpSpPr>
        <p:grpSpPr>
          <a:xfrm rot="0">
            <a:off x="7407275" y="3942715"/>
            <a:ext cx="3252470" cy="772795"/>
            <a:chOff x="0" y="0"/>
            <a:chExt cx="1251" cy="480"/>
          </a:xfrm>
        </p:grpSpPr>
        <p:sp>
          <p:nvSpPr>
            <p:cNvPr id="18470" name="Rectangle 38"/>
            <p:cNvSpPr/>
            <p:nvPr/>
          </p:nvSpPr>
          <p:spPr>
            <a:xfrm>
              <a:off x="43" y="0"/>
              <a:ext cx="1166" cy="48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pPr algn="ctr" fontAlgn="base">
                <a:spcBef>
                  <a:spcPct val="0"/>
                </a:spcBef>
              </a:pPr>
              <a:r>
                <a:rPr lang="zh-CN" altLang="en-US" sz="2000" strike="noStrike" noProof="1" dirty="0">
                  <a:solidFill>
                    <a:schemeClr val="tx1"/>
                  </a:solidFill>
                  <a:effectLst/>
                  <a:latin typeface="方正盛世楷书简体_粗" panose="02000000000000000000" charset="-122"/>
                  <a:ea typeface="方正盛世楷书简体_粗" panose="02000000000000000000" charset="-122"/>
                  <a:cs typeface="+mn-cs"/>
                </a:rPr>
                <a:t>各个方向都有反射光</a:t>
              </a:r>
              <a:endParaRPr lang="zh-CN" altLang="en-US" sz="2000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  <a:cs typeface="+mn-cs"/>
              </a:endParaRPr>
            </a:p>
          </p:txBody>
        </p:sp>
        <p:sp>
          <p:nvSpPr>
            <p:cNvPr id="18471" name="Rectangle 39"/>
            <p:cNvSpPr/>
            <p:nvPr/>
          </p:nvSpPr>
          <p:spPr>
            <a:xfrm>
              <a:off x="0" y="0"/>
              <a:ext cx="1251" cy="480"/>
            </a:xfrm>
            <a:prstGeom prst="rect">
              <a:avLst/>
            </a:prstGeom>
            <a:noFill/>
            <a:ln w="7" cap="flat" cmpd="sng">
              <a:solidFill>
                <a:srgbClr val="A0A0A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/>
            <a:p>
              <a:pPr algn="ctr" fontAlgn="base"/>
              <a:endParaRPr lang="zh-CN" altLang="en-US" strike="noStrike" noProof="1" dirty="0"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</p:grpSp>
      <p:grpSp>
        <p:nvGrpSpPr>
          <p:cNvPr id="17448" name="组合 18471"/>
          <p:cNvGrpSpPr/>
          <p:nvPr/>
        </p:nvGrpSpPr>
        <p:grpSpPr>
          <a:xfrm rot="0">
            <a:off x="2296160" y="4716145"/>
            <a:ext cx="2028190" cy="927735"/>
            <a:chOff x="0" y="0"/>
            <a:chExt cx="780" cy="576"/>
          </a:xfrm>
        </p:grpSpPr>
        <p:sp>
          <p:nvSpPr>
            <p:cNvPr id="18473" name="Rectangle 41"/>
            <p:cNvSpPr/>
            <p:nvPr/>
          </p:nvSpPr>
          <p:spPr>
            <a:xfrm>
              <a:off x="42" y="0"/>
              <a:ext cx="695" cy="581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pPr algn="ctr" fontAlgn="base">
                <a:spcBef>
                  <a:spcPct val="0"/>
                </a:spcBef>
              </a:pPr>
              <a:r>
                <a:rPr lang="zh-CN" altLang="en-US" sz="2400" strike="noStrike" noProof="1" dirty="0">
                  <a:solidFill>
                    <a:schemeClr val="tx1"/>
                  </a:solidFill>
                  <a:effectLst/>
                  <a:latin typeface="方正盛世楷书简体_粗" panose="02000000000000000000" charset="-122"/>
                  <a:ea typeface="方正盛世楷书简体_粗" panose="02000000000000000000" charset="-122"/>
                  <a:cs typeface="+mn-cs"/>
                </a:rPr>
                <a:t>人的感觉不同</a:t>
              </a:r>
              <a:endParaRPr lang="zh-CN" altLang="en-US" sz="2400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  <a:p>
              <a:pPr algn="ctr" eaLnBrk="0" fontAlgn="base" hangingPunct="0">
                <a:spcBef>
                  <a:spcPct val="0"/>
                </a:spcBef>
              </a:pPr>
              <a:endParaRPr lang="zh-CN" altLang="en-US" sz="2400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  <p:sp>
          <p:nvSpPr>
            <p:cNvPr id="18474" name="Rectangle 42"/>
            <p:cNvSpPr/>
            <p:nvPr/>
          </p:nvSpPr>
          <p:spPr>
            <a:xfrm>
              <a:off x="0" y="0"/>
              <a:ext cx="780" cy="581"/>
            </a:xfrm>
            <a:prstGeom prst="rect">
              <a:avLst/>
            </a:prstGeom>
            <a:noFill/>
            <a:ln w="7" cap="flat" cmpd="sng">
              <a:solidFill>
                <a:srgbClr val="A0A0A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/>
            <a:p>
              <a:pPr algn="ctr" fontAlgn="base"/>
              <a:endParaRPr lang="zh-CN" altLang="en-US" strike="noStrike" noProof="1" dirty="0"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</p:grpSp>
      <p:grpSp>
        <p:nvGrpSpPr>
          <p:cNvPr id="17451" name="组合 18474"/>
          <p:cNvGrpSpPr/>
          <p:nvPr/>
        </p:nvGrpSpPr>
        <p:grpSpPr>
          <a:xfrm rot="0">
            <a:off x="4323715" y="4716145"/>
            <a:ext cx="3083560" cy="927735"/>
            <a:chOff x="0" y="0"/>
            <a:chExt cx="1186" cy="576"/>
          </a:xfrm>
        </p:grpSpPr>
        <p:sp>
          <p:nvSpPr>
            <p:cNvPr id="18476" name="Rectangle 44"/>
            <p:cNvSpPr/>
            <p:nvPr/>
          </p:nvSpPr>
          <p:spPr>
            <a:xfrm>
              <a:off x="43" y="0"/>
              <a:ext cx="1100" cy="581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pPr algn="l" fontAlgn="base">
                <a:spcBef>
                  <a:spcPct val="0"/>
                </a:spcBef>
              </a:pPr>
              <a:r>
                <a:rPr lang="zh-CN" altLang="en-US" strike="noStrike" noProof="1" dirty="0">
                  <a:solidFill>
                    <a:schemeClr val="tx1"/>
                  </a:solidFill>
                  <a:effectLst/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迎着反射光看很刺眼；其他方位看不见</a:t>
              </a:r>
              <a:r>
                <a:rPr lang="zh-CN" altLang="en-US" dirty="0">
                  <a:effectLst/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  <a:sym typeface="+mn-ea"/>
                </a:rPr>
                <a:t>反射光。</a:t>
              </a:r>
              <a:endParaRPr lang="en-US" altLang="zh-CN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endParaRPr>
            </a:p>
          </p:txBody>
        </p:sp>
        <p:sp>
          <p:nvSpPr>
            <p:cNvPr id="18477" name="Rectangle 45"/>
            <p:cNvSpPr/>
            <p:nvPr/>
          </p:nvSpPr>
          <p:spPr>
            <a:xfrm>
              <a:off x="0" y="0"/>
              <a:ext cx="1186" cy="581"/>
            </a:xfrm>
            <a:prstGeom prst="rect">
              <a:avLst/>
            </a:prstGeom>
            <a:noFill/>
            <a:ln w="7" cap="flat" cmpd="sng">
              <a:solidFill>
                <a:srgbClr val="A0A0A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/>
            <a:p>
              <a:pPr algn="l" fontAlgn="base"/>
              <a:endParaRPr lang="zh-CN" altLang="en-US" strike="noStrike" noProof="1" dirty="0"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</p:grpSp>
      <p:grpSp>
        <p:nvGrpSpPr>
          <p:cNvPr id="17454" name="组合 18477"/>
          <p:cNvGrpSpPr/>
          <p:nvPr/>
        </p:nvGrpSpPr>
        <p:grpSpPr>
          <a:xfrm rot="0">
            <a:off x="7407275" y="4716145"/>
            <a:ext cx="3252470" cy="935990"/>
            <a:chOff x="0" y="0"/>
            <a:chExt cx="1251" cy="581"/>
          </a:xfrm>
        </p:grpSpPr>
        <p:sp>
          <p:nvSpPr>
            <p:cNvPr id="18479" name="Rectangle 47"/>
            <p:cNvSpPr/>
            <p:nvPr/>
          </p:nvSpPr>
          <p:spPr>
            <a:xfrm>
              <a:off x="43" y="168"/>
              <a:ext cx="1166" cy="245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pPr algn="ctr" fontAlgn="base">
                <a:spcBef>
                  <a:spcPct val="0"/>
                </a:spcBef>
              </a:pPr>
              <a:r>
                <a:rPr lang="zh-CN" altLang="en-US" sz="2400" strike="noStrike" noProof="1" dirty="0">
                  <a:solidFill>
                    <a:schemeClr val="tx1"/>
                  </a:solidFill>
                  <a:effectLst/>
                  <a:latin typeface="方正盛世楷书简体_粗" panose="02000000000000000000" charset="-122"/>
                  <a:ea typeface="方正盛世楷书简体_粗" panose="02000000000000000000" charset="-122"/>
                  <a:cs typeface="+mn-cs"/>
                </a:rPr>
                <a:t>各个方向都看得清</a:t>
              </a:r>
              <a:endParaRPr lang="zh-CN" altLang="en-US" sz="2400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  <a:cs typeface="+mn-cs"/>
              </a:endParaRPr>
            </a:p>
          </p:txBody>
        </p:sp>
        <p:sp>
          <p:nvSpPr>
            <p:cNvPr id="18480" name="Rectangle 48"/>
            <p:cNvSpPr/>
            <p:nvPr/>
          </p:nvSpPr>
          <p:spPr>
            <a:xfrm>
              <a:off x="0" y="0"/>
              <a:ext cx="1251" cy="581"/>
            </a:xfrm>
            <a:prstGeom prst="rect">
              <a:avLst/>
            </a:prstGeom>
            <a:noFill/>
            <a:ln w="7" cap="flat" cmpd="sng">
              <a:solidFill>
                <a:srgbClr val="A0A0A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/>
            <a:p>
              <a:pPr algn="ctr" fontAlgn="base"/>
              <a:endParaRPr lang="zh-CN" altLang="en-US" strike="noStrike" noProof="1" dirty="0"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</p:grpSp>
      <p:grpSp>
        <p:nvGrpSpPr>
          <p:cNvPr id="17457" name="组合 18480"/>
          <p:cNvGrpSpPr/>
          <p:nvPr/>
        </p:nvGrpSpPr>
        <p:grpSpPr>
          <a:xfrm rot="0">
            <a:off x="2296160" y="5643880"/>
            <a:ext cx="2028190" cy="927735"/>
            <a:chOff x="0" y="0"/>
            <a:chExt cx="780" cy="576"/>
          </a:xfrm>
        </p:grpSpPr>
        <p:sp>
          <p:nvSpPr>
            <p:cNvPr id="18482" name="Rectangle 50"/>
            <p:cNvSpPr/>
            <p:nvPr/>
          </p:nvSpPr>
          <p:spPr>
            <a:xfrm>
              <a:off x="42" y="147"/>
              <a:ext cx="695" cy="283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pPr algn="ctr" fontAlgn="base">
                <a:spcBef>
                  <a:spcPct val="0"/>
                </a:spcBef>
              </a:pPr>
              <a:r>
                <a:rPr lang="zh-CN" altLang="en-US" sz="2400" strike="noStrike" noProof="1" dirty="0">
                  <a:solidFill>
                    <a:schemeClr val="tx1"/>
                  </a:solidFill>
                  <a:effectLst/>
                  <a:latin typeface="方正盛世楷书简体_粗" panose="02000000000000000000" charset="-122"/>
                  <a:ea typeface="方正盛世楷书简体_粗" panose="02000000000000000000" charset="-122"/>
                  <a:cs typeface="+mn-cs"/>
                </a:rPr>
                <a:t>实例</a:t>
              </a:r>
              <a:endParaRPr lang="zh-CN" altLang="en-US" sz="2400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  <a:cs typeface="+mn-cs"/>
              </a:endParaRPr>
            </a:p>
          </p:txBody>
        </p:sp>
        <p:sp>
          <p:nvSpPr>
            <p:cNvPr id="18483" name="Rectangle 51"/>
            <p:cNvSpPr/>
            <p:nvPr/>
          </p:nvSpPr>
          <p:spPr>
            <a:xfrm>
              <a:off x="0" y="0"/>
              <a:ext cx="780" cy="576"/>
            </a:xfrm>
            <a:prstGeom prst="rect">
              <a:avLst/>
            </a:prstGeom>
            <a:noFill/>
            <a:ln w="7" cap="flat" cmpd="sng">
              <a:solidFill>
                <a:srgbClr val="A0A0A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/>
            <a:p>
              <a:pPr algn="ctr" fontAlgn="base"/>
              <a:endParaRPr lang="zh-CN" altLang="en-US" strike="noStrike" noProof="1" dirty="0"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</p:grpSp>
      <p:grpSp>
        <p:nvGrpSpPr>
          <p:cNvPr id="17460" name="组合 18483"/>
          <p:cNvGrpSpPr/>
          <p:nvPr/>
        </p:nvGrpSpPr>
        <p:grpSpPr>
          <a:xfrm rot="0">
            <a:off x="4323715" y="5643880"/>
            <a:ext cx="3083560" cy="927735"/>
            <a:chOff x="0" y="0"/>
            <a:chExt cx="1186" cy="576"/>
          </a:xfrm>
        </p:grpSpPr>
        <p:sp>
          <p:nvSpPr>
            <p:cNvPr id="18485" name="Rectangle 53"/>
            <p:cNvSpPr/>
            <p:nvPr/>
          </p:nvSpPr>
          <p:spPr>
            <a:xfrm>
              <a:off x="43" y="0"/>
              <a:ext cx="1100" cy="57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pPr algn="ctr" fontAlgn="base">
                <a:spcBef>
                  <a:spcPct val="0"/>
                </a:spcBef>
              </a:pPr>
              <a:r>
                <a:rPr lang="zh-CN" altLang="en-US" sz="2000" strike="noStrike" noProof="1" dirty="0">
                  <a:solidFill>
                    <a:schemeClr val="tx1"/>
                  </a:solidFill>
                  <a:effectLst/>
                  <a:latin typeface="方正盛世楷书简体_粗" panose="02000000000000000000" charset="-122"/>
                  <a:ea typeface="方正盛世楷书简体_粗" panose="02000000000000000000" charset="-122"/>
                  <a:cs typeface="+mn-cs"/>
                </a:rPr>
                <a:t>黑板反光</a:t>
              </a:r>
              <a:endParaRPr lang="zh-CN" altLang="en-US" sz="2000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  <a:p>
              <a:pPr algn="ctr" eaLnBrk="0" fontAlgn="base" hangingPunct="0">
                <a:spcBef>
                  <a:spcPct val="0"/>
                </a:spcBef>
              </a:pPr>
              <a:r>
                <a:rPr lang="zh-CN" altLang="en-US" sz="2000" strike="noStrike" noProof="1" dirty="0">
                  <a:solidFill>
                    <a:schemeClr val="tx1"/>
                  </a:solidFill>
                  <a:effectLst/>
                  <a:latin typeface="方正盛世楷书简体_粗" panose="02000000000000000000" charset="-122"/>
                  <a:ea typeface="方正盛世楷书简体_粗" panose="02000000000000000000" charset="-122"/>
                  <a:cs typeface="+mn-cs"/>
                </a:rPr>
                <a:t>灯下看书反光</a:t>
              </a:r>
              <a:endParaRPr lang="zh-CN" altLang="en-US" sz="2000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  <a:p>
              <a:pPr algn="ctr" eaLnBrk="0" fontAlgn="base" hangingPunct="0">
                <a:spcBef>
                  <a:spcPct val="0"/>
                </a:spcBef>
              </a:pPr>
              <a:r>
                <a:rPr lang="zh-CN" altLang="en-US" sz="2000" strike="noStrike" noProof="1" dirty="0">
                  <a:solidFill>
                    <a:schemeClr val="tx1"/>
                  </a:solidFill>
                  <a:effectLst/>
                  <a:latin typeface="方正盛世楷书简体_粗" panose="02000000000000000000" charset="-122"/>
                  <a:ea typeface="方正盛世楷书简体_粗" panose="02000000000000000000" charset="-122"/>
                  <a:cs typeface="+mn-cs"/>
                </a:rPr>
                <a:t>平静的水面</a:t>
              </a:r>
              <a:endParaRPr lang="zh-CN" altLang="en-US" sz="2000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  <a:p>
              <a:pPr algn="ctr" eaLnBrk="0" fontAlgn="base" hangingPunct="0">
                <a:spcBef>
                  <a:spcPct val="0"/>
                </a:spcBef>
              </a:pPr>
              <a:endParaRPr lang="zh-CN" altLang="en-US" sz="2000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  <p:sp>
          <p:nvSpPr>
            <p:cNvPr id="18486" name="Rectangle 54"/>
            <p:cNvSpPr/>
            <p:nvPr/>
          </p:nvSpPr>
          <p:spPr>
            <a:xfrm>
              <a:off x="0" y="0"/>
              <a:ext cx="1186" cy="576"/>
            </a:xfrm>
            <a:prstGeom prst="rect">
              <a:avLst/>
            </a:prstGeom>
            <a:noFill/>
            <a:ln w="7" cap="flat" cmpd="sng">
              <a:solidFill>
                <a:srgbClr val="A0A0A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/>
            <a:p>
              <a:pPr algn="ctr" fontAlgn="base"/>
              <a:endParaRPr lang="zh-CN" altLang="en-US" strike="noStrike" noProof="1" dirty="0"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</p:grpSp>
      <p:grpSp>
        <p:nvGrpSpPr>
          <p:cNvPr id="17463" name="组合 18486"/>
          <p:cNvGrpSpPr/>
          <p:nvPr/>
        </p:nvGrpSpPr>
        <p:grpSpPr>
          <a:xfrm rot="0">
            <a:off x="7407275" y="5643880"/>
            <a:ext cx="3252470" cy="927735"/>
            <a:chOff x="0" y="0"/>
            <a:chExt cx="1251" cy="576"/>
          </a:xfrm>
        </p:grpSpPr>
        <p:sp>
          <p:nvSpPr>
            <p:cNvPr id="18488" name="Rectangle 56"/>
            <p:cNvSpPr/>
            <p:nvPr/>
          </p:nvSpPr>
          <p:spPr>
            <a:xfrm>
              <a:off x="43" y="0"/>
              <a:ext cx="1166" cy="57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pPr algn="ctr" fontAlgn="base">
                <a:spcBef>
                  <a:spcPct val="0"/>
                </a:spcBef>
              </a:pPr>
              <a:r>
                <a:rPr lang="zh-CN" altLang="en-US" strike="noStrike" noProof="1" dirty="0">
                  <a:solidFill>
                    <a:schemeClr val="tx1"/>
                  </a:solidFill>
                  <a:effectLst/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各个方向都能看清黑板上的</a:t>
              </a:r>
              <a:r>
                <a:rPr lang="zh-CN" altLang="en-US" strike="noStrike" noProof="1" dirty="0">
                  <a:solidFill>
                    <a:srgbClr val="FF0000"/>
                  </a:solidFill>
                  <a:effectLst/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字；</a:t>
              </a:r>
              <a:r>
                <a:rPr lang="zh-CN" altLang="en-US" strike="noStrike" noProof="1" dirty="0">
                  <a:solidFill>
                    <a:schemeClr val="tx1"/>
                  </a:solidFill>
                  <a:effectLst/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 </a:t>
              </a:r>
              <a:endParaRPr lang="zh-CN" altLang="en-US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endParaRPr>
            </a:p>
            <a:p>
              <a:pPr algn="ctr" eaLnBrk="0" fontAlgn="base" hangingPunct="0">
                <a:spcBef>
                  <a:spcPct val="0"/>
                </a:spcBef>
              </a:pPr>
              <a:r>
                <a:rPr lang="zh-CN" altLang="en-US" sz="2000" strike="noStrike" noProof="1" dirty="0">
                  <a:solidFill>
                    <a:schemeClr val="tx1"/>
                  </a:solidFill>
                  <a:effectLst/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电影屏幕用布而不用玻璃</a:t>
              </a:r>
              <a:endParaRPr lang="zh-CN" altLang="en-US" sz="2000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endParaRPr>
            </a:p>
            <a:p>
              <a:pPr algn="ctr" eaLnBrk="0" fontAlgn="base" hangingPunct="0">
                <a:spcBef>
                  <a:spcPct val="0"/>
                </a:spcBef>
              </a:pPr>
              <a:endParaRPr lang="zh-CN" altLang="en-US" sz="2000" strike="noStrike" noProof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endParaRPr>
            </a:p>
          </p:txBody>
        </p:sp>
        <p:sp>
          <p:nvSpPr>
            <p:cNvPr id="18489" name="Rectangle 57"/>
            <p:cNvSpPr/>
            <p:nvPr/>
          </p:nvSpPr>
          <p:spPr>
            <a:xfrm>
              <a:off x="0" y="0"/>
              <a:ext cx="1251" cy="576"/>
            </a:xfrm>
            <a:prstGeom prst="rect">
              <a:avLst/>
            </a:prstGeom>
            <a:noFill/>
            <a:ln w="7" cap="flat" cmpd="sng">
              <a:solidFill>
                <a:srgbClr val="A0A0A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/>
            <a:p>
              <a:pPr algn="ctr" fontAlgn="base"/>
              <a:endParaRPr lang="zh-CN" altLang="en-US" strike="noStrike" noProof="1" dirty="0">
                <a:effectLst/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</p:grpSp>
      <p:sp>
        <p:nvSpPr>
          <p:cNvPr id="17467" name="Rectangle 59"/>
          <p:cNvSpPr>
            <a:spLocks noGrp="1"/>
          </p:cNvSpPr>
          <p:nvPr>
            <p:ph type="title"/>
          </p:nvPr>
        </p:nvSpPr>
        <p:spPr>
          <a:xfrm>
            <a:off x="154305" y="235585"/>
            <a:ext cx="7772400" cy="1143000"/>
          </a:xfrm>
        </p:spPr>
        <p:txBody>
          <a:bodyPr vert="horz" wrap="square" anchor="b"/>
          <a:p>
            <a:pPr algn="ctr" eaLnBrk="1" hangingPunct="1"/>
            <a:r>
              <a:rPr lang="zh-CN" altLang="en-US" sz="4000" b="1">
                <a:latin typeface="宋体" panose="02010600030101010101" pitchFamily="2" charset="-122"/>
              </a:rPr>
              <a:t>镜面反射和漫反射的异同</a:t>
            </a:r>
            <a:r>
              <a:rPr lang="zh-CN" altLang="en-US" sz="4000"/>
              <a:t> </a:t>
            </a:r>
            <a:endParaRPr lang="zh-CN" altLang="en-US" sz="4000"/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62990" y="1116965"/>
            <a:ext cx="9925685" cy="3599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 黑板反光怎么办？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（</a:t>
            </a:r>
            <a:r>
              <a:rPr lang="zh-CN" altLang="en-US" sz="32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提示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：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反光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，是指某个方向上</a:t>
            </a:r>
            <a:r>
              <a:rPr lang="zh-CN" altLang="en-US" sz="3200" dirty="0">
                <a:effectLst/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迎着反射光看很刺眼）</a:t>
            </a: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0265" y="3735705"/>
            <a:ext cx="2588260" cy="23602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772160" y="586105"/>
            <a:ext cx="1052703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 雨后的夜晚，路上有些积水，甲、乙两同学在较暗的月光下相向而行。甲同学看到的现象是水面比路面亮。乙同学看到的现象是路面比水面亮。请你用学过的物理知识解释其中的道理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102" name="图片 101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727440" y="3326765"/>
            <a:ext cx="2571750" cy="2571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565" y="2847975"/>
            <a:ext cx="5785485" cy="38792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13818" r="12691" b="4831"/>
          <a:stretch>
            <a:fillRect/>
          </a:stretch>
        </p:blipFill>
        <p:spPr>
          <a:xfrm>
            <a:off x="882015" y="2625725"/>
            <a:ext cx="5299075" cy="344360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791845" y="354965"/>
            <a:ext cx="9925685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 用玻璃做为大楼的外墙，称为玻璃幕墙。玻璃幕墙有什么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弊端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？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100" name="图片 99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599170" y="2091055"/>
            <a:ext cx="2662555" cy="2487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椭圆形标注 3"/>
          <p:cNvSpPr/>
          <p:nvPr/>
        </p:nvSpPr>
        <p:spPr>
          <a:xfrm>
            <a:off x="7649210" y="4843145"/>
            <a:ext cx="3178175" cy="1226185"/>
          </a:xfrm>
          <a:prstGeom prst="wedgeEllipseCallout">
            <a:avLst>
              <a:gd name="adj1" fmla="val -156184"/>
              <a:gd name="adj2" fmla="val -10559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000"/>
              <a:t>眩光，可能导致短暂失明，容易诱发车祸</a:t>
            </a:r>
            <a:endParaRPr lang="zh-CN" altLang="en-US" sz="2000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5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光的反射在生活中的应用</a:t>
            </a:r>
            <a:endParaRPr lang="zh-CN" altLang="en-US" sz="44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b="8985"/>
          <a:stretch>
            <a:fillRect/>
          </a:stretch>
        </p:blipFill>
        <p:spPr>
          <a:xfrm>
            <a:off x="7053580" y="740410"/>
            <a:ext cx="4499610" cy="55606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1645" y="264160"/>
            <a:ext cx="609600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 </a:t>
            </a:r>
            <a:r>
              <a:rPr lang="zh-CN" altLang="en-US" sz="4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太阳灶</a:t>
            </a:r>
            <a:endParaRPr lang="zh-CN" altLang="en-US" sz="48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原理：使光线会聚，提高温度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905" y="2443480"/>
            <a:ext cx="5143500" cy="38576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图片 99"/>
          <p:cNvPicPr/>
          <p:nvPr/>
        </p:nvPicPr>
        <p:blipFill>
          <a:blip r:embed="rId1"/>
          <a:srcRect t="18025" b="5543"/>
          <a:stretch>
            <a:fillRect/>
          </a:stretch>
        </p:blipFill>
        <p:spPr>
          <a:xfrm>
            <a:off x="2530687" y="1796627"/>
            <a:ext cx="7130627" cy="44433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文本框 29"/>
          <p:cNvSpPr txBox="1"/>
          <p:nvPr/>
        </p:nvSpPr>
        <p:spPr>
          <a:xfrm>
            <a:off x="1173692" y="390948"/>
            <a:ext cx="10252287" cy="9544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50000"/>
              </a:lnSpc>
            </a:pPr>
            <a:r>
              <a:rPr lang="zh-CN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</a:rPr>
              <a:t>背阳的墙壁上为什么会有明亮的</a:t>
            </a:r>
            <a:r>
              <a:rPr lang="zh-CN" sz="3735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</a:rPr>
              <a:t>光斑</a:t>
            </a:r>
            <a:r>
              <a:rPr lang="zh-CN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</a:rPr>
              <a:t>？</a:t>
            </a:r>
            <a:endParaRPr lang="zh-CN" sz="3735" dirty="0">
              <a:latin typeface="方正盛世楷书简体_粗" panose="02000000000000000000" charset="-122"/>
              <a:ea typeface="方正盛世楷书简体_粗" panose="02000000000000000000" charset="-122"/>
              <a:cs typeface="方正粗黑宋简体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97815" y="654685"/>
            <a:ext cx="635889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 光纤通信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原理：使光在玻璃纤维中不断反射</a:t>
            </a: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955790" y="760730"/>
            <a:ext cx="4765675" cy="3319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ae19c7f574ca9a8a0f29cf666c3e55c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30" y="3428365"/>
            <a:ext cx="5219700" cy="295275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80695" y="5739765"/>
            <a:ext cx="6176010" cy="641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81330" y="464820"/>
            <a:ext cx="609600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 </a:t>
            </a:r>
            <a:r>
              <a:rPr lang="zh-CN" altLang="en-US" sz="4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拐弯处的球面镜</a:t>
            </a:r>
            <a:endParaRPr lang="zh-CN" altLang="en-US" sz="48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原理：使光线发散，扩大视野</a:t>
            </a: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30" y="2603500"/>
            <a:ext cx="5999480" cy="4001770"/>
          </a:xfrm>
          <a:prstGeom prst="rect">
            <a:avLst/>
          </a:prstGeom>
        </p:spPr>
      </p:pic>
      <p:pic>
        <p:nvPicPr>
          <p:cNvPr id="103" name="图片 102"/>
          <p:cNvPicPr/>
          <p:nvPr>
            <p:custDataLst>
              <p:tags r:id="rId3"/>
            </p:custDataLst>
          </p:nvPr>
        </p:nvPicPr>
        <p:blipFill>
          <a:blip r:embed="rId4"/>
          <a:srcRect l="13364"/>
          <a:stretch>
            <a:fillRect/>
          </a:stretch>
        </p:blipFill>
        <p:spPr>
          <a:xfrm flipH="1">
            <a:off x="6764020" y="699770"/>
            <a:ext cx="5106670" cy="59055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资源 10@4x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华康正颜楷体W7P" panose="03000700000000000000" charset="-122"/>
                <a:ea typeface="华康正颜楷体W7P" panose="03000700000000000000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华康正颜楷体W7P" panose="03000700000000000000" charset="-122"/>
              <a:ea typeface="华康正颜楷体W7P" panose="030007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887730" y="1211580"/>
            <a:ext cx="988695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2、晚上，在桌面上铺一张白纸，把一小块平面镜平放在纸上，用手电筒光从镜子正上方垂直镜面直接照射，在侧面观察，会发现镜子比较</a:t>
            </a:r>
            <a:r>
              <a:rPr lang="en-US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_________</a:t>
            </a:r>
            <a:r>
              <a:rPr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（亮或暗）</a:t>
            </a:r>
            <a:r>
              <a:rPr lang="zh-CN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，</a:t>
            </a:r>
            <a:r>
              <a:rPr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因为它发生了</a:t>
            </a:r>
            <a:r>
              <a:rPr lang="en-US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_________</a:t>
            </a:r>
            <a:r>
              <a:rPr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反射；白纸比较</a:t>
            </a:r>
            <a:r>
              <a:rPr lang="en-US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_________</a:t>
            </a:r>
            <a:r>
              <a:rPr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（亮或暗）</a:t>
            </a:r>
            <a:r>
              <a:rPr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，</a:t>
            </a:r>
            <a:r>
              <a:rPr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因为它发生了</a:t>
            </a:r>
            <a:r>
              <a:rPr lang="en-US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_________</a:t>
            </a:r>
            <a:r>
              <a:rPr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反射。</a:t>
            </a:r>
            <a:endParaRPr sz="28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581025" y="3983355"/>
            <a:ext cx="1102995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9600">
                <a:gradFill>
                  <a:gsLst>
                    <a:gs pos="0">
                      <a:srgbClr val="9EE256">
                        <a:lumMod val="59000"/>
                      </a:srgbClr>
                    </a:gs>
                    <a:gs pos="87000">
                      <a:schemeClr val="accent1">
                        <a:lumMod val="75000"/>
                      </a:schemeClr>
                    </a:gs>
                  </a:gsLst>
                  <a:lin ang="3600000" scaled="0"/>
                </a:gradFill>
                <a:latin typeface="华康正颜楷体W7P" panose="03000700000000000000" charset="-122"/>
                <a:ea typeface="华康正颜楷体W7P" panose="03000700000000000000" charset="-122"/>
                <a:cs typeface="华康正颜楷体W7P" panose="03000700000000000000" charset="-122"/>
              </a:rPr>
              <a:t>学习，永远不晚。</a:t>
            </a:r>
            <a:r>
              <a:rPr lang="en-US" altLang="zh-CN" sz="9600">
                <a:gradFill>
                  <a:gsLst>
                    <a:gs pos="0">
                      <a:srgbClr val="9EE256">
                        <a:lumMod val="59000"/>
                      </a:srgbClr>
                    </a:gs>
                    <a:gs pos="87000">
                      <a:schemeClr val="accent1">
                        <a:lumMod val="75000"/>
                      </a:schemeClr>
                    </a:gs>
                  </a:gsLst>
                  <a:lin ang="3600000" scaled="0"/>
                </a:gradFill>
                <a:latin typeface="华康正颜楷体W7P" panose="03000700000000000000" charset="-122"/>
                <a:ea typeface="华康正颜楷体W7P" panose="03000700000000000000" charset="-122"/>
                <a:cs typeface="华康正颜楷体W7P" panose="03000700000000000000" charset="-122"/>
              </a:rPr>
              <a:t> </a:t>
            </a:r>
            <a:endParaRPr lang="en-US" altLang="zh-CN" sz="9600">
              <a:gradFill>
                <a:gsLst>
                  <a:gs pos="0">
                    <a:srgbClr val="9EE256">
                      <a:lumMod val="59000"/>
                    </a:srgbClr>
                  </a:gs>
                  <a:gs pos="87000">
                    <a:schemeClr val="accent1">
                      <a:lumMod val="75000"/>
                    </a:schemeClr>
                  </a:gs>
                </a:gsLst>
                <a:lin ang="3600000" scaled="0"/>
              </a:gradFill>
              <a:latin typeface="华康正颜楷体W7P" panose="03000700000000000000" charset="-122"/>
              <a:ea typeface="华康正颜楷体W7P" panose="03000700000000000000" charset="-122"/>
              <a:cs typeface="华康正颜楷体W7P" panose="03000700000000000000" charset="-122"/>
            </a:endParaRPr>
          </a:p>
        </p:txBody>
      </p:sp>
      <p:pic>
        <p:nvPicPr>
          <p:cNvPr id="7" name="http://photo-static-api.fotomore.com/creative/vcg/400/new/VCG41N1018773878.jpg" descr="&amp;pky330_sjzg_VCG41N1018773878&amp;2&amp;src_toppic_inpsrchzd1&amp;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52390" b="5440"/>
          <a:stretch>
            <a:fillRect/>
          </a:stretch>
        </p:blipFill>
        <p:spPr>
          <a:xfrm>
            <a:off x="0" y="0"/>
            <a:ext cx="12186920" cy="34251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14475" y="1948180"/>
            <a:ext cx="9424035" cy="20186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en-US" altLang="zh-CN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 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光在遇到书本、水、镜子以及其他物体的表面，都会发生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光的反射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400685" y="1439545"/>
            <a:ext cx="5434965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  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这种能反射光的表面由于总是在两种物质分开处，称为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分界面，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简称为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界面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5" name="图片 4" descr="C:\Users\Administrator\Desktop\38dbb6fd5266d0167673ff389d2bd40735fa35b3.jpg38dbb6fd5266d0167673ff389d2bd40735fa35b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t="-185" b="9509"/>
          <a:stretch>
            <a:fillRect/>
          </a:stretch>
        </p:blipFill>
        <p:spPr>
          <a:xfrm rot="16200000">
            <a:off x="6116320" y="674370"/>
            <a:ext cx="5554980" cy="59499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2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探究光的反射规律</a:t>
            </a:r>
            <a:endParaRPr lang="zh-CN" altLang="en-US" sz="8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7038340" y="797560"/>
            <a:ext cx="4286885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0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提出问题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：光的反射过程中，反射光线与入射光线之间存在什么样的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位置关系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？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5" name="图片 4" descr="C:\Users\Administrator\Desktop\38dbb6fd5266d0167673ff389d2bd40735fa35b3.jpg38dbb6fd5266d0167673ff389d2bd40735fa35b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t="-185" b="9509"/>
          <a:stretch>
            <a:fillRect/>
          </a:stretch>
        </p:blipFill>
        <p:spPr>
          <a:xfrm rot="16200000">
            <a:off x="812165" y="454025"/>
            <a:ext cx="5554980" cy="59499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8.xml><?xml version="1.0" encoding="utf-8"?>
<p:tagLst xmlns:p="http://schemas.openxmlformats.org/presentationml/2006/main">
  <p:tag name="KSO_WM_SPECIAL_SOURCE" val="bdnull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SPECIAL_SOURCE" val="bdnull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SPECIAL_SOURCE" val="bdnull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SPECIAL_SOURCE" val="bdnull"/>
</p:tagLst>
</file>

<file path=ppt/tags/tag1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3.xml><?xml version="1.0" encoding="utf-8"?>
<p:tagLst xmlns:p="http://schemas.openxmlformats.org/presentationml/2006/main">
  <p:tag name="PA" val="v3.0.1"/>
</p:tagLst>
</file>

<file path=ppt/tags/tag224.xml><?xml version="1.0" encoding="utf-8"?>
<p:tagLst xmlns:p="http://schemas.openxmlformats.org/presentationml/2006/main">
  <p:tag name="PA" val="v3.0.1"/>
</p:tagLst>
</file>

<file path=ppt/tags/tag225.xml><?xml version="1.0" encoding="utf-8"?>
<p:tagLst xmlns:p="http://schemas.openxmlformats.org/presentationml/2006/main">
  <p:tag name="KSO_WM_SPECIAL_SOURCE" val="bdnull"/>
</p:tagLst>
</file>

<file path=ppt/tags/tag226.xml><?xml version="1.0" encoding="utf-8"?>
<p:tagLst xmlns:p="http://schemas.openxmlformats.org/presentationml/2006/main">
  <p:tag name="PA" val="v3.0.1"/>
</p:tagLst>
</file>

<file path=ppt/tags/tag227.xml><?xml version="1.0" encoding="utf-8"?>
<p:tagLst xmlns:p="http://schemas.openxmlformats.org/presentationml/2006/main">
  <p:tag name="KSO_WM_SPECIAL_SOURCE" val="bdnull"/>
</p:tagLst>
</file>

<file path=ppt/tags/tag228.xml><?xml version="1.0" encoding="utf-8"?>
<p:tagLst xmlns:p="http://schemas.openxmlformats.org/presentationml/2006/main">
  <p:tag name="KSO_WM_SPECIAL_SOURCE" val="bdnull"/>
</p:tagLst>
</file>

<file path=ppt/tags/tag2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SPECIAL_SOURCE" val="bdnull"/>
</p:tagLst>
</file>

<file path=ppt/tags/tag231.xml><?xml version="1.0" encoding="utf-8"?>
<p:tagLst xmlns:p="http://schemas.openxmlformats.org/presentationml/2006/main">
  <p:tag name="KSO_WM_SPECIAL_SOURCE" val="bdnull"/>
</p:tagLst>
</file>

<file path=ppt/tags/tag232.xml><?xml version="1.0" encoding="utf-8"?>
<p:tagLst xmlns:p="http://schemas.openxmlformats.org/presentationml/2006/main">
  <p:tag name="KSO_WM_SPECIAL_SOURCE" val="bdnull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SPECIAL_SOURCE" val="bdnull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SPECIAL_SOURCE" val="bdnull"/>
</p:tagLst>
</file>

<file path=ppt/tags/tag2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COMMONDATA" val="eyJoZGlkIjoiOTZkNzlmNmM0ZmUzNTJiZmI0ZDg1OGQ1N2NkZTA3ZTEifQ=="/>
  <p:tag name="KSO_WPP_MARK_KEY" val="2f4d9ed9-d6b7-452f-ab4b-f2c5e79f1e90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4.xml><?xml version="1.0" encoding="utf-8"?>
<p:tagLst xmlns:p="http://schemas.openxmlformats.org/presentationml/2006/main">
  <p:tag name="KSO_WM_SPECIAL_SOURCE" val="bdnull"/>
</p:tagLst>
</file>

<file path=ppt/tags/tag75.xml><?xml version="1.0" encoding="utf-8"?>
<p:tagLst xmlns:p="http://schemas.openxmlformats.org/presentationml/2006/main"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3.xml><?xml version="1.0" encoding="utf-8"?>
<p:tagLst xmlns:p="http://schemas.openxmlformats.org/presentationml/2006/main"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3.xml><?xml version="1.0" encoding="utf-8"?>
<p:tagLst xmlns:p="http://schemas.openxmlformats.org/presentationml/2006/main">
  <p:tag name="KSO_WM_UNIT_TABLE_BEAUTIFY" val="smartTable{0c06f8df-ce25-4d21-a08c-26326d1a59e3}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1857</Words>
  <Application>WPS 演示</Application>
  <PresentationFormat>宽屏</PresentationFormat>
  <Paragraphs>276</Paragraphs>
  <Slides>53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53</vt:i4>
      </vt:variant>
    </vt:vector>
  </HeadingPairs>
  <TitlesOfParts>
    <vt:vector size="73" baseType="lpstr">
      <vt:lpstr>Arial</vt:lpstr>
      <vt:lpstr>宋体</vt:lpstr>
      <vt:lpstr>Wingdings</vt:lpstr>
      <vt:lpstr>Wingdings</vt:lpstr>
      <vt:lpstr>方正盛世楷书简体_粗</vt:lpstr>
      <vt:lpstr>汉仪颜楷简</vt:lpstr>
      <vt:lpstr>汉仪颜楷W</vt:lpstr>
      <vt:lpstr>楷体_GB2312</vt:lpstr>
      <vt:lpstr>方正粗黑宋简体</vt:lpstr>
      <vt:lpstr>微软雅黑</vt:lpstr>
      <vt:lpstr>Arial Unicode MS</vt:lpstr>
      <vt:lpstr>Calibri</vt:lpstr>
      <vt:lpstr>华康正颜楷体W7P</vt:lpstr>
      <vt:lpstr>Comic Sans MS</vt:lpstr>
      <vt:lpstr>Aharoni</vt:lpstr>
      <vt:lpstr>Yu Gothic UI Semibold</vt:lpstr>
      <vt:lpstr>Nixie One</vt:lpstr>
      <vt:lpstr>方正大标宋简体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镜面反射和漫反射的异同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xiongsongyan</cp:lastModifiedBy>
  <cp:revision>163</cp:revision>
  <dcterms:created xsi:type="dcterms:W3CDTF">2019-06-19T02:08:00Z</dcterms:created>
  <dcterms:modified xsi:type="dcterms:W3CDTF">2023-09-16T02:23:41Z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EEAB9C1B984046FA86C292FAF99F6C12_13</vt:lpwstr>
  </property>
</Properties>
</file>