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7" r:id="rId3"/>
    <p:sldId id="264" r:id="rId4"/>
    <p:sldId id="266" r:id="rId6"/>
    <p:sldId id="267" r:id="rId7"/>
    <p:sldId id="268" r:id="rId8"/>
    <p:sldId id="304" r:id="rId9"/>
    <p:sldId id="306" r:id="rId10"/>
    <p:sldId id="307" r:id="rId11"/>
    <p:sldId id="305" r:id="rId12"/>
    <p:sldId id="269" r:id="rId13"/>
    <p:sldId id="270" r:id="rId14"/>
    <p:sldId id="274" r:id="rId15"/>
    <p:sldId id="287" r:id="rId16"/>
    <p:sldId id="309" r:id="rId17"/>
    <p:sldId id="308" r:id="rId18"/>
    <p:sldId id="288" r:id="rId19"/>
    <p:sldId id="273" r:id="rId20"/>
    <p:sldId id="289" r:id="rId21"/>
    <p:sldId id="290" r:id="rId22"/>
    <p:sldId id="292" r:id="rId23"/>
    <p:sldId id="293" r:id="rId24"/>
    <p:sldId id="278" r:id="rId25"/>
    <p:sldId id="279" r:id="rId26"/>
    <p:sldId id="311" r:id="rId27"/>
    <p:sldId id="310" r:id="rId28"/>
    <p:sldId id="294" r:id="rId29"/>
    <p:sldId id="295" r:id="rId30"/>
    <p:sldId id="296" r:id="rId31"/>
    <p:sldId id="297" r:id="rId32"/>
    <p:sldId id="298" r:id="rId33"/>
    <p:sldId id="312" r:id="rId34"/>
    <p:sldId id="313" r:id="rId35"/>
    <p:sldId id="261" r:id="rId36"/>
    <p:sldId id="285" r:id="rId37"/>
    <p:sldId id="262" r:id="rId38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3" Type="http://schemas.openxmlformats.org/officeDocument/2006/relationships/tags" Target="tags/tag234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212.xml"/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4AC173A-3DA8-4893-B28A-1E15F55C330A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image" Target="../media/image1.jpe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tags" Target="../tags/tag99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16.xml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2.png"/><Relationship Id="rId4" Type="http://schemas.openxmlformats.org/officeDocument/2006/relationships/tags" Target="../tags/tag113.xml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1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0" Type="http://schemas.openxmlformats.org/officeDocument/2006/relationships/slideLayout" Target="../slideLayouts/slideLayout12.xml"/><Relationship Id="rId7" Type="http://schemas.openxmlformats.org/officeDocument/2006/relationships/tags" Target="../tags/tag143.xml"/><Relationship Id="rId69" Type="http://schemas.openxmlformats.org/officeDocument/2006/relationships/tags" Target="../tags/tag205.xml"/><Relationship Id="rId68" Type="http://schemas.openxmlformats.org/officeDocument/2006/relationships/tags" Target="../tags/tag204.xml"/><Relationship Id="rId67" Type="http://schemas.openxmlformats.org/officeDocument/2006/relationships/tags" Target="../tags/tag203.xml"/><Relationship Id="rId66" Type="http://schemas.openxmlformats.org/officeDocument/2006/relationships/tags" Target="../tags/tag202.xml"/><Relationship Id="rId65" Type="http://schemas.openxmlformats.org/officeDocument/2006/relationships/tags" Target="../tags/tag201.xml"/><Relationship Id="rId64" Type="http://schemas.openxmlformats.org/officeDocument/2006/relationships/tags" Target="../tags/tag200.xml"/><Relationship Id="rId63" Type="http://schemas.openxmlformats.org/officeDocument/2006/relationships/tags" Target="../tags/tag199.xml"/><Relationship Id="rId62" Type="http://schemas.openxmlformats.org/officeDocument/2006/relationships/tags" Target="../tags/tag198.xml"/><Relationship Id="rId61" Type="http://schemas.openxmlformats.org/officeDocument/2006/relationships/tags" Target="../tags/tag197.xml"/><Relationship Id="rId60" Type="http://schemas.openxmlformats.org/officeDocument/2006/relationships/tags" Target="../tags/tag196.xml"/><Relationship Id="rId6" Type="http://schemas.openxmlformats.org/officeDocument/2006/relationships/tags" Target="../tags/tag142.xml"/><Relationship Id="rId59" Type="http://schemas.openxmlformats.org/officeDocument/2006/relationships/tags" Target="../tags/tag195.xml"/><Relationship Id="rId58" Type="http://schemas.openxmlformats.org/officeDocument/2006/relationships/tags" Target="../tags/tag194.xml"/><Relationship Id="rId57" Type="http://schemas.openxmlformats.org/officeDocument/2006/relationships/tags" Target="../tags/tag193.xml"/><Relationship Id="rId56" Type="http://schemas.openxmlformats.org/officeDocument/2006/relationships/tags" Target="../tags/tag192.xml"/><Relationship Id="rId55" Type="http://schemas.openxmlformats.org/officeDocument/2006/relationships/tags" Target="../tags/tag191.xml"/><Relationship Id="rId54" Type="http://schemas.openxmlformats.org/officeDocument/2006/relationships/tags" Target="../tags/tag190.xml"/><Relationship Id="rId53" Type="http://schemas.openxmlformats.org/officeDocument/2006/relationships/tags" Target="../tags/tag189.xml"/><Relationship Id="rId52" Type="http://schemas.openxmlformats.org/officeDocument/2006/relationships/tags" Target="../tags/tag188.xml"/><Relationship Id="rId51" Type="http://schemas.openxmlformats.org/officeDocument/2006/relationships/tags" Target="../tags/tag187.xml"/><Relationship Id="rId50" Type="http://schemas.openxmlformats.org/officeDocument/2006/relationships/tags" Target="../tags/tag186.xml"/><Relationship Id="rId5" Type="http://schemas.openxmlformats.org/officeDocument/2006/relationships/tags" Target="../tags/tag141.xml"/><Relationship Id="rId49" Type="http://schemas.openxmlformats.org/officeDocument/2006/relationships/tags" Target="../tags/tag185.xml"/><Relationship Id="rId48" Type="http://schemas.openxmlformats.org/officeDocument/2006/relationships/tags" Target="../tags/tag184.xml"/><Relationship Id="rId47" Type="http://schemas.openxmlformats.org/officeDocument/2006/relationships/tags" Target="../tags/tag183.xml"/><Relationship Id="rId46" Type="http://schemas.openxmlformats.org/officeDocument/2006/relationships/tags" Target="../tags/tag182.xml"/><Relationship Id="rId45" Type="http://schemas.openxmlformats.org/officeDocument/2006/relationships/tags" Target="../tags/tag181.xml"/><Relationship Id="rId44" Type="http://schemas.openxmlformats.org/officeDocument/2006/relationships/tags" Target="../tags/tag180.xml"/><Relationship Id="rId43" Type="http://schemas.openxmlformats.org/officeDocument/2006/relationships/tags" Target="../tags/tag179.xml"/><Relationship Id="rId42" Type="http://schemas.openxmlformats.org/officeDocument/2006/relationships/tags" Target="../tags/tag178.xml"/><Relationship Id="rId41" Type="http://schemas.openxmlformats.org/officeDocument/2006/relationships/tags" Target="../tags/tag177.xml"/><Relationship Id="rId40" Type="http://schemas.openxmlformats.org/officeDocument/2006/relationships/tags" Target="../tags/tag176.xml"/><Relationship Id="rId4" Type="http://schemas.openxmlformats.org/officeDocument/2006/relationships/tags" Target="../tags/tag140.xml"/><Relationship Id="rId39" Type="http://schemas.openxmlformats.org/officeDocument/2006/relationships/tags" Target="../tags/tag175.xml"/><Relationship Id="rId38" Type="http://schemas.openxmlformats.org/officeDocument/2006/relationships/tags" Target="../tags/tag174.xml"/><Relationship Id="rId37" Type="http://schemas.openxmlformats.org/officeDocument/2006/relationships/tags" Target="../tags/tag173.xml"/><Relationship Id="rId36" Type="http://schemas.openxmlformats.org/officeDocument/2006/relationships/tags" Target="../tags/tag172.xml"/><Relationship Id="rId35" Type="http://schemas.openxmlformats.org/officeDocument/2006/relationships/tags" Target="../tags/tag171.xml"/><Relationship Id="rId34" Type="http://schemas.openxmlformats.org/officeDocument/2006/relationships/tags" Target="../tags/tag170.xml"/><Relationship Id="rId33" Type="http://schemas.openxmlformats.org/officeDocument/2006/relationships/tags" Target="../tags/tag169.xml"/><Relationship Id="rId32" Type="http://schemas.openxmlformats.org/officeDocument/2006/relationships/tags" Target="../tags/tag168.xml"/><Relationship Id="rId31" Type="http://schemas.openxmlformats.org/officeDocument/2006/relationships/tags" Target="../tags/tag167.xml"/><Relationship Id="rId30" Type="http://schemas.openxmlformats.org/officeDocument/2006/relationships/tags" Target="../tags/tag166.xml"/><Relationship Id="rId3" Type="http://schemas.openxmlformats.org/officeDocument/2006/relationships/tags" Target="../tags/tag139.xml"/><Relationship Id="rId29" Type="http://schemas.openxmlformats.org/officeDocument/2006/relationships/tags" Target="../tags/tag165.xml"/><Relationship Id="rId28" Type="http://schemas.openxmlformats.org/officeDocument/2006/relationships/tags" Target="../tags/tag164.xml"/><Relationship Id="rId27" Type="http://schemas.openxmlformats.org/officeDocument/2006/relationships/tags" Target="../tags/tag163.xml"/><Relationship Id="rId26" Type="http://schemas.openxmlformats.org/officeDocument/2006/relationships/tags" Target="../tags/tag162.xml"/><Relationship Id="rId25" Type="http://schemas.openxmlformats.org/officeDocument/2006/relationships/tags" Target="../tags/tag161.xml"/><Relationship Id="rId24" Type="http://schemas.openxmlformats.org/officeDocument/2006/relationships/tags" Target="../tags/tag160.xml"/><Relationship Id="rId23" Type="http://schemas.openxmlformats.org/officeDocument/2006/relationships/tags" Target="../tags/tag159.xml"/><Relationship Id="rId22" Type="http://schemas.openxmlformats.org/officeDocument/2006/relationships/tags" Target="../tags/tag158.xml"/><Relationship Id="rId21" Type="http://schemas.openxmlformats.org/officeDocument/2006/relationships/tags" Target="../tags/tag157.xml"/><Relationship Id="rId20" Type="http://schemas.openxmlformats.org/officeDocument/2006/relationships/tags" Target="../tags/tag156.xml"/><Relationship Id="rId2" Type="http://schemas.openxmlformats.org/officeDocument/2006/relationships/tags" Target="../tags/tag138.xml"/><Relationship Id="rId19" Type="http://schemas.openxmlformats.org/officeDocument/2006/relationships/tags" Target="../tags/tag155.xml"/><Relationship Id="rId18" Type="http://schemas.openxmlformats.org/officeDocument/2006/relationships/tags" Target="../tags/tag154.xml"/><Relationship Id="rId17" Type="http://schemas.openxmlformats.org/officeDocument/2006/relationships/tags" Target="../tags/tag153.xml"/><Relationship Id="rId16" Type="http://schemas.openxmlformats.org/officeDocument/2006/relationships/tags" Target="../tags/tag152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tags" Target="../tags/tag137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8.png"/><Relationship Id="rId3" Type="http://schemas.openxmlformats.org/officeDocument/2006/relationships/tags" Target="../tags/tag213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image" Target="../media/image19.png"/><Relationship Id="rId1" Type="http://schemas.openxmlformats.org/officeDocument/2006/relationships/tags" Target="../tags/tag214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19.xml"/><Relationship Id="rId4" Type="http://schemas.openxmlformats.org/officeDocument/2006/relationships/image" Target="../media/image21.png"/><Relationship Id="rId3" Type="http://schemas.openxmlformats.org/officeDocument/2006/relationships/tags" Target="../tags/tag218.xml"/><Relationship Id="rId2" Type="http://schemas.openxmlformats.org/officeDocument/2006/relationships/image" Target="../media/image20.png"/><Relationship Id="rId1" Type="http://schemas.openxmlformats.org/officeDocument/2006/relationships/tags" Target="../tags/tag21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20.xml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21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22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72.xml"/><Relationship Id="rId5" Type="http://schemas.openxmlformats.org/officeDocument/2006/relationships/image" Target="../media/image4.png"/><Relationship Id="rId4" Type="http://schemas.openxmlformats.org/officeDocument/2006/relationships/tags" Target="../tags/tag71.xml"/><Relationship Id="rId3" Type="http://schemas.openxmlformats.org/officeDocument/2006/relationships/image" Target="../media/image3.pn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3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25.xml"/><Relationship Id="rId4" Type="http://schemas.openxmlformats.org/officeDocument/2006/relationships/image" Target="../media/image28.png"/><Relationship Id="rId3" Type="http://schemas.openxmlformats.org/officeDocument/2006/relationships/tags" Target="../tags/tag224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27.xml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tags" Target="../tags/tag226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33.xml"/><Relationship Id="rId2" Type="http://schemas.openxmlformats.org/officeDocument/2006/relationships/image" Target="../media/image31.jpeg"/><Relationship Id="rId1" Type="http://schemas.openxmlformats.org/officeDocument/2006/relationships/tags" Target="../tags/tag23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../media/image5.jpeg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tags" Target="../tags/tag85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9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png"/><Relationship Id="rId3" Type="http://schemas.openxmlformats.org/officeDocument/2006/relationships/tags" Target="../tags/tag91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95.xml"/><Relationship Id="rId5" Type="http://schemas.openxmlformats.org/officeDocument/2006/relationships/image" Target="../media/image4.png"/><Relationship Id="rId4" Type="http://schemas.openxmlformats.org/officeDocument/2006/relationships/tags" Target="../tags/tag94.xml"/><Relationship Id="rId3" Type="http://schemas.openxmlformats.org/officeDocument/2006/relationships/image" Target="../media/image3.png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http://photo-static-api.fotomore.com/creative/vcg/400/new/VCG41N1053810430.jpg" descr="C:\Users\samon-ks\Desktop\1.jpg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1787" b="10008"/>
          <a:stretch>
            <a:fillRect/>
          </a:stretch>
        </p:blipFill>
        <p:spPr>
          <a:xfrm>
            <a:off x="0" y="3912870"/>
            <a:ext cx="12192000" cy="294513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419735" y="1323340"/>
            <a:ext cx="113728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8000" b="1">
                <a:gradFill>
                  <a:gsLst>
                    <a:gs pos="22000">
                      <a:srgbClr val="00B050">
                        <a:lumMod val="85000"/>
                      </a:srgbClr>
                    </a:gs>
                    <a:gs pos="89000">
                      <a:schemeClr val="accent2">
                        <a:lumMod val="39000"/>
                      </a:schemeClr>
                    </a:gs>
                  </a:gsLst>
                  <a:lin scaled="0"/>
                  <a:tileRect/>
                </a:gra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19.1 最快的信使</a:t>
            </a:r>
            <a:endParaRPr lang="zh-CN" altLang="en-US" sz="8000" b="1">
              <a:gradFill>
                <a:gsLst>
                  <a:gs pos="22000">
                    <a:srgbClr val="00B050">
                      <a:lumMod val="85000"/>
                    </a:srgbClr>
                  </a:gs>
                  <a:gs pos="89000">
                    <a:schemeClr val="accent2">
                      <a:lumMod val="39000"/>
                    </a:schemeClr>
                  </a:gs>
                </a:gsLst>
                <a:lin scaled="0"/>
                <a:tileRect/>
              </a:gra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9455" y="549910"/>
            <a:ext cx="10462895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sz="3600">
                <a:solidFill>
                  <a:schemeClr val="tx1"/>
                </a:solidFill>
                <a:latin typeface="+mn-ea"/>
                <a:ea typeface="+mn-ea"/>
                <a:cs typeface="方正盛世楷书简体_粗" panose="02000000000000000000" charset="-122"/>
              </a:rPr>
              <a:t>电磁波的传播</a:t>
            </a:r>
            <a:endParaRPr lang="zh-CN" altLang="en-US" sz="320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pic>
        <p:nvPicPr>
          <p:cNvPr id="3" name="lv_0_2021101909335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1000" y="2313940"/>
            <a:ext cx="11259820" cy="43751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11885" y="1511935"/>
            <a:ext cx="99675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电磁波在导体周围空间以类似水波的形式向外传播。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1295468" y="1508787"/>
            <a:ext cx="9601065" cy="304482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/>
          <a:p>
            <a:pPr indent="342900" algn="just">
              <a:lnSpc>
                <a:spcPct val="200000"/>
              </a:lnSpc>
            </a:pP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一粒小石块投入平静的水中就会激起</a:t>
            </a:r>
            <a:r>
              <a:rPr lang="zh-CN" altLang="en-US" sz="3200" u="sng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；打鼓时，鼓面的振动在空气中形成</a:t>
            </a:r>
            <a:r>
              <a:rPr lang="zh-CN" altLang="en-US" sz="3200" u="sng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   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；导线中电流的迅速变化会在空间激起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________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32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TextBox 4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924024"/>
            <a:ext cx="1920852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</a:rPr>
              <a:t>针对练习</a:t>
            </a:r>
            <a:endParaRPr lang="en-US" altLang="zh-CN" sz="32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</a:endParaRPr>
          </a:p>
        </p:txBody>
      </p:sp>
      <p:sp>
        <p:nvSpPr>
          <p:cNvPr id="16388" name="文本框 16387"/>
          <p:cNvSpPr txBox="1"/>
          <p:nvPr>
            <p:custDataLst>
              <p:tags r:id="rId3"/>
            </p:custDataLst>
          </p:nvPr>
        </p:nvSpPr>
        <p:spPr>
          <a:xfrm>
            <a:off x="8880309" y="1796819"/>
            <a:ext cx="1198759" cy="582295"/>
          </a:xfrm>
          <a:prstGeom prst="rect">
            <a:avLst/>
          </a:prstGeom>
          <a:noFill/>
          <a:ln w="12700">
            <a:noFill/>
          </a:ln>
        </p:spPr>
        <p:txBody>
          <a:bodyPr wrap="square" lIns="91428" tIns="45713" rIns="91428" bIns="45713">
            <a:spAutoFit/>
          </a:bodyPr>
          <a:lstStyle/>
          <a:p>
            <a:pPr lvl="0">
              <a:spcBef>
                <a:spcPct val="50000"/>
              </a:spcBef>
              <a:buClr>
                <a:srgbClr val="000000"/>
              </a:buClr>
            </a:pP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水波</a:t>
            </a:r>
            <a:endParaRPr lang="zh-CN" altLang="en-US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389" name="文本框 16388"/>
          <p:cNvSpPr txBox="1"/>
          <p:nvPr>
            <p:custDataLst>
              <p:tags r:id="rId4"/>
            </p:custDataLst>
          </p:nvPr>
        </p:nvSpPr>
        <p:spPr>
          <a:xfrm>
            <a:off x="8016213" y="2756925"/>
            <a:ext cx="1066304" cy="582295"/>
          </a:xfrm>
          <a:prstGeom prst="rect">
            <a:avLst/>
          </a:prstGeom>
          <a:noFill/>
          <a:ln w="12700">
            <a:noFill/>
          </a:ln>
        </p:spPr>
        <p:txBody>
          <a:bodyPr wrap="square" lIns="91428" tIns="45713" rIns="91428" bIns="45713">
            <a:spAutoFit/>
          </a:bodyPr>
          <a:lstStyle/>
          <a:p>
            <a:pPr lvl="0">
              <a:spcBef>
                <a:spcPct val="50000"/>
              </a:spcBef>
              <a:buClr>
                <a:srgbClr val="000000"/>
              </a:buClr>
            </a:pP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声波</a:t>
            </a:r>
            <a:endParaRPr lang="zh-CN" altLang="en-US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390" name="文本框 16389"/>
          <p:cNvSpPr txBox="1"/>
          <p:nvPr>
            <p:custDataLst>
              <p:tags r:id="rId5"/>
            </p:custDataLst>
          </p:nvPr>
        </p:nvSpPr>
        <p:spPr>
          <a:xfrm>
            <a:off x="7152117" y="3729732"/>
            <a:ext cx="1584531" cy="582295"/>
          </a:xfrm>
          <a:prstGeom prst="rect">
            <a:avLst/>
          </a:prstGeom>
          <a:noFill/>
          <a:ln w="12700">
            <a:noFill/>
          </a:ln>
        </p:spPr>
        <p:txBody>
          <a:bodyPr wrap="square" lIns="91428" tIns="45713" rIns="91428" bIns="45713">
            <a:spAutoFit/>
          </a:bodyPr>
          <a:lstStyle/>
          <a:p>
            <a:pPr lvl="0">
              <a:spcBef>
                <a:spcPct val="50000"/>
              </a:spcBef>
              <a:buClr>
                <a:srgbClr val="000000"/>
              </a:buClr>
            </a:pPr>
            <a:r>
              <a:rPr lang="zh-CN" altLang="en-US" sz="32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电磁波</a:t>
            </a:r>
            <a:endParaRPr lang="zh-CN" altLang="en-US" sz="32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  <p:bldP spid="163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99135" y="494030"/>
            <a:ext cx="3881755" cy="7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电磁波的传播</a:t>
            </a:r>
            <a:endParaRPr lang="zh-CN" altLang="en-US" sz="40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真空玻璃罩中的手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26345" y="2233818"/>
            <a:ext cx="5030960" cy="3456384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583690" y="6021070"/>
            <a:ext cx="7719695" cy="582295"/>
          </a:xfrm>
          <a:prstGeom prst="rect">
            <a:avLst/>
          </a:prstGeom>
          <a:solidFill>
            <a:srgbClr val="92D050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</a:rPr>
              <a:t>结论：电磁波的传播不需要介质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5"/>
          <p:cNvSpPr/>
          <p:nvPr>
            <p:custDataLst>
              <p:tags r:id="rId7"/>
            </p:custDataLst>
          </p:nvPr>
        </p:nvSpPr>
        <p:spPr>
          <a:xfrm>
            <a:off x="2026226" y="1380538"/>
            <a:ext cx="5664629" cy="600387"/>
          </a:xfrm>
          <a:prstGeom prst="roundRect">
            <a:avLst>
              <a:gd name="adj" fmla="val 16667"/>
            </a:avLst>
          </a:prstGeom>
          <a:noFill/>
          <a:ln w="28575">
            <a:noFill/>
          </a:ln>
        </p:spPr>
        <p:txBody>
          <a:bodyPr wrap="square" lIns="91428" tIns="45713" rIns="91428" bIns="45713">
            <a:spAutoFit/>
          </a:bodyPr>
          <a:lstStyle/>
          <a:p>
            <a:pPr lvl="0" eaLnBrk="1" hangingPunct="1"/>
            <a:r>
              <a:rPr lang="zh-CN" altLang="en-US" sz="2935" b="1">
                <a:latin typeface="华文楷体" panose="02010600040101010101" pitchFamily="2" charset="-122"/>
                <a:ea typeface="华文楷体" panose="02010600040101010101" pitchFamily="2" charset="-122"/>
              </a:rPr>
              <a:t>电磁波的传播需要介质吗？</a:t>
            </a:r>
            <a:endParaRPr lang="zh-CN" altLang="en-US" sz="2935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51" y="1232562"/>
            <a:ext cx="827287" cy="748676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2605405" y="1829215"/>
            <a:ext cx="6638290" cy="4777678"/>
            <a:chOff x="5065" y="865"/>
            <a:chExt cx="11735" cy="8460"/>
          </a:xfrm>
        </p:grpSpPr>
        <p:sp>
          <p:nvSpPr>
            <p:cNvPr id="14338" name="Line 4"/>
            <p:cNvSpPr/>
            <p:nvPr/>
          </p:nvSpPr>
          <p:spPr>
            <a:xfrm>
              <a:off x="5065" y="3700"/>
              <a:ext cx="11735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339" name="Line 5"/>
            <p:cNvSpPr/>
            <p:nvPr/>
          </p:nvSpPr>
          <p:spPr>
            <a:xfrm>
              <a:off x="5178" y="7895"/>
              <a:ext cx="11622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340" name="Freeform 24"/>
            <p:cNvSpPr/>
            <p:nvPr/>
          </p:nvSpPr>
          <p:spPr>
            <a:xfrm>
              <a:off x="5178" y="2905"/>
              <a:ext cx="1135" cy="79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454" h="318">
                  <a:moveTo>
                    <a:pt x="0" y="318"/>
                  </a:moveTo>
                  <a:cubicBezTo>
                    <a:pt x="75" y="159"/>
                    <a:pt x="151" y="0"/>
                    <a:pt x="227" y="0"/>
                  </a:cubicBezTo>
                  <a:cubicBezTo>
                    <a:pt x="303" y="0"/>
                    <a:pt x="378" y="159"/>
                    <a:pt x="454" y="318"/>
                  </a:cubicBezTo>
                </a:path>
              </a:pathLst>
            </a:custGeom>
            <a:noFill/>
            <a:ln w="12700" cap="sq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41" name="Freeform 26"/>
            <p:cNvSpPr/>
            <p:nvPr/>
          </p:nvSpPr>
          <p:spPr>
            <a:xfrm rot="10605263">
              <a:off x="6328" y="3700"/>
              <a:ext cx="1135" cy="79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454" h="318">
                  <a:moveTo>
                    <a:pt x="0" y="318"/>
                  </a:moveTo>
                  <a:cubicBezTo>
                    <a:pt x="75" y="159"/>
                    <a:pt x="151" y="0"/>
                    <a:pt x="227" y="0"/>
                  </a:cubicBezTo>
                  <a:cubicBezTo>
                    <a:pt x="303" y="0"/>
                    <a:pt x="378" y="159"/>
                    <a:pt x="454" y="318"/>
                  </a:cubicBezTo>
                </a:path>
              </a:pathLst>
            </a:custGeom>
            <a:noFill/>
            <a:ln w="12700" cap="sq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42" name="Freeform 27"/>
            <p:cNvSpPr/>
            <p:nvPr/>
          </p:nvSpPr>
          <p:spPr>
            <a:xfrm rot="10800000">
              <a:off x="8580" y="3700"/>
              <a:ext cx="1135" cy="79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454" h="318">
                  <a:moveTo>
                    <a:pt x="0" y="318"/>
                  </a:moveTo>
                  <a:cubicBezTo>
                    <a:pt x="75" y="159"/>
                    <a:pt x="151" y="0"/>
                    <a:pt x="227" y="0"/>
                  </a:cubicBezTo>
                  <a:cubicBezTo>
                    <a:pt x="303" y="0"/>
                    <a:pt x="378" y="159"/>
                    <a:pt x="454" y="318"/>
                  </a:cubicBezTo>
                </a:path>
              </a:pathLst>
            </a:custGeom>
            <a:noFill/>
            <a:ln w="12700" cap="sq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43" name="Freeform 28"/>
            <p:cNvSpPr/>
            <p:nvPr/>
          </p:nvSpPr>
          <p:spPr>
            <a:xfrm>
              <a:off x="9713" y="2905"/>
              <a:ext cx="1135" cy="79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454" h="318">
                  <a:moveTo>
                    <a:pt x="0" y="318"/>
                  </a:moveTo>
                  <a:cubicBezTo>
                    <a:pt x="75" y="159"/>
                    <a:pt x="151" y="0"/>
                    <a:pt x="227" y="0"/>
                  </a:cubicBezTo>
                  <a:cubicBezTo>
                    <a:pt x="303" y="0"/>
                    <a:pt x="378" y="159"/>
                    <a:pt x="454" y="318"/>
                  </a:cubicBezTo>
                </a:path>
              </a:pathLst>
            </a:custGeom>
            <a:noFill/>
            <a:ln w="12700" cap="sq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44" name="Freeform 29"/>
            <p:cNvSpPr/>
            <p:nvPr/>
          </p:nvSpPr>
          <p:spPr>
            <a:xfrm>
              <a:off x="7445" y="2905"/>
              <a:ext cx="1135" cy="79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454" h="318">
                  <a:moveTo>
                    <a:pt x="0" y="318"/>
                  </a:moveTo>
                  <a:cubicBezTo>
                    <a:pt x="75" y="159"/>
                    <a:pt x="151" y="0"/>
                    <a:pt x="227" y="0"/>
                  </a:cubicBezTo>
                  <a:cubicBezTo>
                    <a:pt x="303" y="0"/>
                    <a:pt x="378" y="159"/>
                    <a:pt x="454" y="318"/>
                  </a:cubicBezTo>
                </a:path>
              </a:pathLst>
            </a:custGeom>
            <a:noFill/>
            <a:ln w="12700" cap="sq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45" name="Freeform 30"/>
            <p:cNvSpPr/>
            <p:nvPr/>
          </p:nvSpPr>
          <p:spPr>
            <a:xfrm>
              <a:off x="5178" y="7100"/>
              <a:ext cx="1927" cy="79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454" h="318">
                  <a:moveTo>
                    <a:pt x="0" y="318"/>
                  </a:moveTo>
                  <a:cubicBezTo>
                    <a:pt x="75" y="159"/>
                    <a:pt x="151" y="0"/>
                    <a:pt x="227" y="0"/>
                  </a:cubicBezTo>
                  <a:cubicBezTo>
                    <a:pt x="303" y="0"/>
                    <a:pt x="378" y="159"/>
                    <a:pt x="454" y="318"/>
                  </a:cubicBezTo>
                </a:path>
              </a:pathLst>
            </a:custGeom>
            <a:noFill/>
            <a:ln w="12700" cap="sq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46" name="Freeform 31"/>
            <p:cNvSpPr/>
            <p:nvPr/>
          </p:nvSpPr>
          <p:spPr>
            <a:xfrm rot="10800000">
              <a:off x="7105" y="7895"/>
              <a:ext cx="1928" cy="793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454" h="318">
                  <a:moveTo>
                    <a:pt x="0" y="318"/>
                  </a:moveTo>
                  <a:cubicBezTo>
                    <a:pt x="75" y="159"/>
                    <a:pt x="151" y="0"/>
                    <a:pt x="227" y="0"/>
                  </a:cubicBezTo>
                  <a:cubicBezTo>
                    <a:pt x="303" y="0"/>
                    <a:pt x="378" y="159"/>
                    <a:pt x="454" y="318"/>
                  </a:cubicBezTo>
                </a:path>
              </a:pathLst>
            </a:custGeom>
            <a:noFill/>
            <a:ln w="12700" cap="sq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47" name="Freeform 32"/>
            <p:cNvSpPr/>
            <p:nvPr/>
          </p:nvSpPr>
          <p:spPr>
            <a:xfrm>
              <a:off x="9033" y="7100"/>
              <a:ext cx="1927" cy="79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454" h="318">
                  <a:moveTo>
                    <a:pt x="0" y="318"/>
                  </a:moveTo>
                  <a:cubicBezTo>
                    <a:pt x="75" y="159"/>
                    <a:pt x="151" y="0"/>
                    <a:pt x="227" y="0"/>
                  </a:cubicBezTo>
                  <a:cubicBezTo>
                    <a:pt x="303" y="0"/>
                    <a:pt x="378" y="159"/>
                    <a:pt x="454" y="318"/>
                  </a:cubicBezTo>
                </a:path>
              </a:pathLst>
            </a:custGeom>
            <a:noFill/>
            <a:ln w="12700" cap="sq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48" name="Freeform 33"/>
            <p:cNvSpPr/>
            <p:nvPr/>
          </p:nvSpPr>
          <p:spPr>
            <a:xfrm rot="10800000">
              <a:off x="10960" y="7895"/>
              <a:ext cx="2200" cy="79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454" h="318">
                  <a:moveTo>
                    <a:pt x="0" y="318"/>
                  </a:moveTo>
                  <a:cubicBezTo>
                    <a:pt x="75" y="159"/>
                    <a:pt x="151" y="0"/>
                    <a:pt x="227" y="0"/>
                  </a:cubicBezTo>
                  <a:cubicBezTo>
                    <a:pt x="303" y="0"/>
                    <a:pt x="378" y="159"/>
                    <a:pt x="454" y="318"/>
                  </a:cubicBezTo>
                </a:path>
              </a:pathLst>
            </a:custGeom>
            <a:noFill/>
            <a:ln w="12700" cap="sq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49" name="Freeform 34"/>
            <p:cNvSpPr/>
            <p:nvPr/>
          </p:nvSpPr>
          <p:spPr>
            <a:xfrm>
              <a:off x="11983" y="2905"/>
              <a:ext cx="1135" cy="79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454" h="318">
                  <a:moveTo>
                    <a:pt x="0" y="318"/>
                  </a:moveTo>
                  <a:cubicBezTo>
                    <a:pt x="75" y="159"/>
                    <a:pt x="151" y="0"/>
                    <a:pt x="227" y="0"/>
                  </a:cubicBezTo>
                  <a:cubicBezTo>
                    <a:pt x="303" y="0"/>
                    <a:pt x="378" y="159"/>
                    <a:pt x="454" y="318"/>
                  </a:cubicBezTo>
                </a:path>
              </a:pathLst>
            </a:custGeom>
            <a:noFill/>
            <a:ln w="12700" cap="sq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50" name="Freeform 35"/>
            <p:cNvSpPr/>
            <p:nvPr/>
          </p:nvSpPr>
          <p:spPr>
            <a:xfrm rot="10800000">
              <a:off x="10848" y="3700"/>
              <a:ext cx="1135" cy="795"/>
            </a:xfrm>
            <a:custGeom>
              <a:avLst/>
              <a:gdLst/>
              <a:ahLst/>
              <a:cxnLst>
                <a:cxn ang="0">
                  <a:pos x="0" y="2147483647"/>
                </a:cxn>
                <a:cxn ang="0">
                  <a:pos x="2147483647" y="0"/>
                </a:cxn>
                <a:cxn ang="0">
                  <a:pos x="2147483647" y="2147483647"/>
                </a:cxn>
              </a:cxnLst>
              <a:pathLst>
                <a:path w="454" h="318">
                  <a:moveTo>
                    <a:pt x="0" y="318"/>
                  </a:moveTo>
                  <a:cubicBezTo>
                    <a:pt x="75" y="159"/>
                    <a:pt x="151" y="0"/>
                    <a:pt x="227" y="0"/>
                  </a:cubicBezTo>
                  <a:cubicBezTo>
                    <a:pt x="303" y="0"/>
                    <a:pt x="378" y="159"/>
                    <a:pt x="454" y="318"/>
                  </a:cubicBezTo>
                </a:path>
              </a:pathLst>
            </a:custGeom>
            <a:noFill/>
            <a:ln w="12700" cap="sq" cmpd="sng">
              <a:solidFill>
                <a:schemeClr val="tx1">
                  <a:alpha val="10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4351" name="Text Box 36"/>
            <p:cNvSpPr txBox="1"/>
            <p:nvPr/>
          </p:nvSpPr>
          <p:spPr>
            <a:xfrm>
              <a:off x="5518" y="865"/>
              <a:ext cx="4990" cy="1033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200" dirty="0">
                  <a:latin typeface="Times New Roman" panose="02020603050405020304" pitchFamily="18" charset="0"/>
                </a:rPr>
                <a:t>c</a:t>
              </a:r>
              <a:endParaRPr lang="en-US" altLang="zh-CN" sz="3200" dirty="0">
                <a:latin typeface="Times New Roman" panose="02020603050405020304" pitchFamily="18" charset="0"/>
              </a:endParaRPr>
            </a:p>
          </p:txBody>
        </p:sp>
        <p:sp>
          <p:nvSpPr>
            <p:cNvPr id="14352" name="Line 39"/>
            <p:cNvSpPr/>
            <p:nvPr/>
          </p:nvSpPr>
          <p:spPr>
            <a:xfrm>
              <a:off x="5745" y="2225"/>
              <a:ext cx="0" cy="68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353" name="Line 40"/>
            <p:cNvSpPr/>
            <p:nvPr/>
          </p:nvSpPr>
          <p:spPr>
            <a:xfrm>
              <a:off x="8013" y="2225"/>
              <a:ext cx="0" cy="68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354" name="Line 41"/>
            <p:cNvSpPr/>
            <p:nvPr/>
          </p:nvSpPr>
          <p:spPr>
            <a:xfrm>
              <a:off x="7445" y="2565"/>
              <a:ext cx="568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triangle" w="sm" len="sm"/>
            </a:ln>
          </p:spPr>
        </p:sp>
        <p:sp>
          <p:nvSpPr>
            <p:cNvPr id="14355" name="Line 42"/>
            <p:cNvSpPr/>
            <p:nvPr/>
          </p:nvSpPr>
          <p:spPr>
            <a:xfrm flipH="1">
              <a:off x="5745" y="2565"/>
              <a:ext cx="340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triangle" w="sm" len="sm"/>
            </a:ln>
          </p:spPr>
        </p:sp>
        <p:sp>
          <p:nvSpPr>
            <p:cNvPr id="14356" name="Text Box 43"/>
            <p:cNvSpPr txBox="1"/>
            <p:nvPr/>
          </p:nvSpPr>
          <p:spPr>
            <a:xfrm>
              <a:off x="5973" y="1998"/>
              <a:ext cx="2267" cy="1033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latin typeface="Times New Roman" panose="02020603050405020304" pitchFamily="18" charset="0"/>
                </a:rPr>
                <a:t>波长</a:t>
              </a:r>
              <a:endParaRPr lang="zh-CN" altLang="en-US" sz="32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4357" name="Line 45"/>
            <p:cNvSpPr/>
            <p:nvPr/>
          </p:nvSpPr>
          <p:spPr>
            <a:xfrm>
              <a:off x="9940" y="6420"/>
              <a:ext cx="0" cy="68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358" name="Line 46"/>
            <p:cNvSpPr/>
            <p:nvPr/>
          </p:nvSpPr>
          <p:spPr>
            <a:xfrm>
              <a:off x="6085" y="6535"/>
              <a:ext cx="0" cy="568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359" name="Line 47"/>
            <p:cNvSpPr/>
            <p:nvPr/>
          </p:nvSpPr>
          <p:spPr>
            <a:xfrm>
              <a:off x="6085" y="6308"/>
              <a:ext cx="0" cy="34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360" name="Line 48"/>
            <p:cNvSpPr/>
            <p:nvPr/>
          </p:nvSpPr>
          <p:spPr>
            <a:xfrm>
              <a:off x="8693" y="6760"/>
              <a:ext cx="1247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triangle" w="sm" len="sm"/>
            </a:ln>
          </p:spPr>
        </p:sp>
        <p:sp>
          <p:nvSpPr>
            <p:cNvPr id="14361" name="Line 49"/>
            <p:cNvSpPr/>
            <p:nvPr/>
          </p:nvSpPr>
          <p:spPr>
            <a:xfrm flipH="1">
              <a:off x="6085" y="6760"/>
              <a:ext cx="795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triangle" w="sm" len="sm"/>
            </a:ln>
          </p:spPr>
        </p:sp>
        <p:sp>
          <p:nvSpPr>
            <p:cNvPr id="14362" name="Text Box 50"/>
            <p:cNvSpPr txBox="1"/>
            <p:nvPr/>
          </p:nvSpPr>
          <p:spPr>
            <a:xfrm>
              <a:off x="7218" y="6308"/>
              <a:ext cx="2270" cy="1033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3200" b="1" dirty="0">
                  <a:latin typeface="Times New Roman" panose="02020603050405020304" pitchFamily="18" charset="0"/>
                </a:rPr>
                <a:t>波长</a:t>
              </a:r>
              <a:endParaRPr lang="zh-CN" altLang="en-US" sz="3200" b="1" dirty="0">
                <a:latin typeface="Times New Roman" panose="02020603050405020304" pitchFamily="18" charset="0"/>
              </a:endParaRPr>
            </a:p>
          </p:txBody>
        </p:sp>
        <p:sp>
          <p:nvSpPr>
            <p:cNvPr id="14363" name="Line 51"/>
            <p:cNvSpPr/>
            <p:nvPr/>
          </p:nvSpPr>
          <p:spPr>
            <a:xfrm>
              <a:off x="6878" y="6760"/>
              <a:ext cx="340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364" name="Line 54"/>
            <p:cNvSpPr/>
            <p:nvPr/>
          </p:nvSpPr>
          <p:spPr>
            <a:xfrm>
              <a:off x="13118" y="2225"/>
              <a:ext cx="112" cy="710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sm" len="sm"/>
              <a:tailEnd type="none" w="sm" len="sm"/>
            </a:ln>
          </p:spPr>
        </p:sp>
        <p:sp>
          <p:nvSpPr>
            <p:cNvPr id="14365" name="Line 55"/>
            <p:cNvSpPr/>
            <p:nvPr/>
          </p:nvSpPr>
          <p:spPr>
            <a:xfrm>
              <a:off x="6313" y="1430"/>
              <a:ext cx="1587" cy="0"/>
            </a:xfrm>
            <a:prstGeom prst="line">
              <a:avLst/>
            </a:prstGeom>
            <a:ln w="12700" cap="sq" cmpd="sng">
              <a:solidFill>
                <a:schemeClr val="tx1"/>
              </a:solidFill>
              <a:prstDash val="solid"/>
              <a:headEnd type="none" w="sm" len="sm"/>
              <a:tailEnd type="triangle" w="sm" len="sm"/>
            </a:ln>
          </p:spPr>
        </p:sp>
        <p:sp>
          <p:nvSpPr>
            <p:cNvPr id="14366" name="Text Box 56"/>
            <p:cNvSpPr txBox="1"/>
            <p:nvPr/>
          </p:nvSpPr>
          <p:spPr>
            <a:xfrm>
              <a:off x="13230" y="1549"/>
              <a:ext cx="908" cy="1142"/>
            </a:xfrm>
            <a:prstGeom prst="rect">
              <a:avLst/>
            </a:prstGeom>
            <a:noFill/>
            <a:ln w="12700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3600" b="1" dirty="0">
                  <a:latin typeface="Times New Roman" panose="02020603050405020304" pitchFamily="18" charset="0"/>
                </a:rPr>
                <a:t>t</a:t>
              </a:r>
              <a:endParaRPr lang="en-US" altLang="zh-CN" sz="3600" b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39750" y="850900"/>
            <a:ext cx="107689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什么是波长？</a:t>
            </a:r>
            <a:endParaRPr lang="zh-CN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11" name="TextBox 4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4023" y="479273"/>
            <a:ext cx="2928607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电磁波的认识</a:t>
            </a:r>
            <a:endParaRPr lang="en-US" altLang="zh-CN" sz="2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92150" y="1482090"/>
            <a:ext cx="1086167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波长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，是指波在一个振动周期内传播的距离，相邻的波峰的距离也等于波长。用</a:t>
            </a:r>
            <a:r>
              <a:rPr lang="en-US" altLang="zh-CN" sz="3200" b="1" i="1" dirty="0">
                <a:latin typeface="宋体" panose="02010600030101010101" pitchFamily="2" charset="-122"/>
                <a:sym typeface="+mn-ea"/>
              </a:rPr>
              <a:t>λ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表示，单位是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m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（米）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70815" y="1143635"/>
            <a:ext cx="1076896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什么是频率？</a:t>
            </a:r>
            <a:endParaRPr lang="zh-CN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11" name="TextBox 4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4023" y="479273"/>
            <a:ext cx="2928607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电磁波的认识</a:t>
            </a:r>
            <a:endParaRPr lang="en-US" altLang="zh-CN" sz="2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</a:endParaRPr>
          </a:p>
        </p:txBody>
      </p:sp>
      <p:pic>
        <p:nvPicPr>
          <p:cNvPr id="4" name="图片 3" descr="6359029355162800009740493"/>
          <p:cNvPicPr>
            <a:picLocks noChangeAspect="1"/>
          </p:cNvPicPr>
          <p:nvPr/>
        </p:nvPicPr>
        <p:blipFill>
          <a:blip r:embed="rId3"/>
          <a:srcRect b="51603"/>
          <a:stretch>
            <a:fillRect/>
          </a:stretch>
        </p:blipFill>
        <p:spPr>
          <a:xfrm>
            <a:off x="920750" y="2738755"/>
            <a:ext cx="10864215" cy="332867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92150" y="1482090"/>
            <a:ext cx="1086167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频率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</a:rPr>
              <a:t>，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是单位时间（</a:t>
            </a:r>
            <a:r>
              <a:rPr lang="en-US" altLang="zh-CN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秒）内通过的波峰或波谷的个数或波源振动的次数。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用</a:t>
            </a:r>
            <a:r>
              <a:rPr lang="en-US" altLang="zh-CN" sz="3200" b="1" i="1" dirty="0">
                <a:latin typeface="宋体" panose="02010600030101010101" pitchFamily="2" charset="-122"/>
                <a:sym typeface="+mn-ea"/>
              </a:rPr>
              <a:t>f</a:t>
            </a:r>
            <a:r>
              <a:rPr lang="en-US" altLang="zh-CN" sz="3200" b="1" dirty="0">
                <a:latin typeface="宋体" panose="02010600030101010101" pitchFamily="2" charset="-122"/>
                <a:sym typeface="+mn-ea"/>
              </a:rPr>
              <a:t> 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表示，单位是</a:t>
            </a:r>
            <a:r>
              <a:rPr lang="en-US" altLang="zh-CN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Hz</a:t>
            </a:r>
            <a:r>
              <a:rPr lang="zh-CN" altLang="en-US" sz="32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（赫兹）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  <a:p>
            <a:pPr>
              <a:lnSpc>
                <a:spcPct val="150000"/>
              </a:lnSpc>
            </a:pP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 txBox="1"/>
          <p:nvPr>
            <p:custDataLst>
              <p:tags r:id="rId1"/>
            </p:custDataLst>
          </p:nvPr>
        </p:nvSpPr>
        <p:spPr>
          <a:xfrm>
            <a:off x="1564340" y="2988784"/>
            <a:ext cx="6931927" cy="582295"/>
          </a:xfrm>
          <a:prstGeom prst="rect">
            <a:avLst/>
          </a:prstGeom>
          <a:noFill/>
          <a:ln w="9525">
            <a:noFill/>
          </a:ln>
        </p:spPr>
        <p:txBody>
          <a:bodyPr lIns="91428" tIns="45713" rIns="91428" bIns="45713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波速：波传播的快慢。</a:t>
            </a:r>
            <a:r>
              <a:rPr lang="en-US" altLang="x-none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单位：</a:t>
            </a:r>
            <a:r>
              <a:rPr lang="en-US" altLang="zh-CN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x-none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en-US" altLang="zh-CN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s</a:t>
            </a:r>
            <a:endParaRPr lang="zh-CN" altLang="en-US" sz="2665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94" name="Rectangle 2"/>
          <p:cNvSpPr txBox="1"/>
          <p:nvPr>
            <p:custDataLst>
              <p:tags r:id="rId2"/>
            </p:custDataLst>
          </p:nvPr>
        </p:nvSpPr>
        <p:spPr>
          <a:xfrm>
            <a:off x="1583499" y="1569929"/>
            <a:ext cx="9556735" cy="911225"/>
          </a:xfrm>
          <a:prstGeom prst="rect">
            <a:avLst/>
          </a:prstGeom>
          <a:noFill/>
          <a:ln w="9525">
            <a:noFill/>
          </a:ln>
        </p:spPr>
        <p:txBody>
          <a:bodyPr wrap="square" lIns="91428" tIns="45713" rIns="91428" bIns="45713" anchor="ctr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+mn-ea"/>
              </a:rPr>
              <a:t>频率的常用</a:t>
            </a:r>
            <a:r>
              <a:rPr lang="zh-CN" altLang="en-US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单位：赫兹（</a:t>
            </a:r>
            <a:r>
              <a:rPr lang="en-US" altLang="x-none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Hz</a:t>
            </a:r>
            <a:r>
              <a:rPr lang="zh-CN" altLang="en-US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） 千赫（</a:t>
            </a:r>
            <a:r>
              <a:rPr lang="en-US" altLang="x-none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kHz</a:t>
            </a:r>
            <a:r>
              <a:rPr lang="zh-CN" altLang="en-US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） 兆赫（</a:t>
            </a:r>
            <a:r>
              <a:rPr lang="en-US" altLang="x-none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MHz</a:t>
            </a:r>
            <a:r>
              <a:rPr lang="zh-CN" altLang="en-US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665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4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4023" y="479273"/>
            <a:ext cx="2928607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电磁波的认识</a:t>
            </a:r>
            <a:endParaRPr lang="en-US" altLang="zh-CN" sz="2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</a:endParaRPr>
          </a:p>
        </p:txBody>
      </p:sp>
      <p:sp>
        <p:nvSpPr>
          <p:cNvPr id="9220" name="Rectangle 2"/>
          <p:cNvSpPr txBox="1"/>
          <p:nvPr>
            <p:custDataLst>
              <p:tags r:id="rId4"/>
            </p:custDataLst>
          </p:nvPr>
        </p:nvSpPr>
        <p:spPr>
          <a:xfrm>
            <a:off x="2157532" y="4079478"/>
            <a:ext cx="7714349" cy="606284"/>
          </a:xfrm>
          <a:prstGeom prst="rect">
            <a:avLst/>
          </a:prstGeom>
          <a:noFill/>
          <a:ln w="9525">
            <a:noFill/>
          </a:ln>
        </p:spPr>
        <p:txBody>
          <a:bodyPr lIns="91428" tIns="45713" rIns="91428" bIns="45713" anchor="ctr"/>
          <a:p>
            <a:r>
              <a:rPr lang="zh-CN" altLang="en-US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真空中：</a:t>
            </a:r>
            <a:r>
              <a:rPr lang="en-US" altLang="x-none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 =2.997 924 58 ×10</a:t>
            </a:r>
            <a:r>
              <a:rPr lang="en-US" altLang="x-none" sz="2665" baseline="3000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8  </a:t>
            </a:r>
            <a:r>
              <a:rPr lang="en-US" altLang="x-none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m/s      </a:t>
            </a:r>
            <a:endParaRPr lang="en-US" altLang="x-none" sz="2665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221" name="Rectangle 2"/>
          <p:cNvSpPr txBox="1"/>
          <p:nvPr>
            <p:custDataLst>
              <p:tags r:id="rId5"/>
            </p:custDataLst>
          </p:nvPr>
        </p:nvSpPr>
        <p:spPr>
          <a:xfrm>
            <a:off x="2157532" y="4847563"/>
            <a:ext cx="7808976" cy="571368"/>
          </a:xfrm>
          <a:prstGeom prst="rect">
            <a:avLst/>
          </a:prstGeom>
          <a:noFill/>
          <a:ln w="9525">
            <a:noFill/>
          </a:ln>
        </p:spPr>
        <p:txBody>
          <a:bodyPr lIns="91428" tIns="45713" rIns="91428" bIns="45713" anchor="ctr"/>
          <a:p>
            <a:r>
              <a:rPr lang="zh-CN" altLang="en-US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空气中：接近真空光速，通常取作</a:t>
            </a:r>
            <a:r>
              <a:rPr lang="en-US" altLang="zh-CN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3.0×10</a:t>
            </a:r>
            <a:r>
              <a:rPr lang="en-US" altLang="zh-CN" sz="2665" baseline="30000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8</a:t>
            </a:r>
            <a:r>
              <a:rPr lang="en-US" altLang="zh-CN" sz="2665"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m/s</a:t>
            </a:r>
            <a:endParaRPr lang="zh-CN" altLang="en-US" sz="2665"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98805" y="772160"/>
            <a:ext cx="1076896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40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电磁波的波长、频率和波速，满足：</a:t>
            </a:r>
            <a:endParaRPr lang="zh-CN" altLang="en-US" sz="4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en-US" altLang="zh-CN" sz="4000" b="1" i="1" dirty="0">
              <a:latin typeface="宋体" panose="02010600030101010101" pitchFamily="2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000" b="1" i="1" dirty="0">
                <a:latin typeface="宋体" panose="02010600030101010101" pitchFamily="2" charset="-122"/>
                <a:sym typeface="+mn-ea"/>
              </a:rPr>
              <a:t>c</a:t>
            </a:r>
            <a:r>
              <a:rPr lang="en-US" altLang="zh-CN" sz="4000" b="1" dirty="0">
                <a:latin typeface="宋体" panose="02010600030101010101" pitchFamily="2" charset="-122"/>
                <a:sym typeface="+mn-ea"/>
              </a:rPr>
              <a:t>＝</a:t>
            </a:r>
            <a:r>
              <a:rPr lang="en-US" altLang="zh-CN" sz="4000" b="1" i="1" dirty="0">
                <a:latin typeface="宋体" panose="02010600030101010101" pitchFamily="2" charset="-122"/>
                <a:sym typeface="+mn-ea"/>
              </a:rPr>
              <a:t>λf</a:t>
            </a:r>
            <a:r>
              <a:rPr lang="en-US" altLang="zh-CN" sz="4000" b="1" dirty="0">
                <a:latin typeface="宋体" panose="02010600030101010101" pitchFamily="2" charset="-122"/>
                <a:sym typeface="+mn-ea"/>
              </a:rPr>
              <a:t> </a:t>
            </a:r>
            <a:endParaRPr lang="en-US" altLang="zh-CN" sz="4000" b="1" dirty="0">
              <a:latin typeface="宋体" panose="02010600030101010101" pitchFamily="2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5940" y="4600575"/>
            <a:ext cx="107696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  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根据</a:t>
            </a:r>
            <a:r>
              <a:rPr lang="en-US" altLang="zh-CN" sz="3600" b="1" i="1" dirty="0">
                <a:latin typeface="宋体" panose="02010600030101010101" pitchFamily="2" charset="-122"/>
                <a:sym typeface="+mn-ea"/>
              </a:rPr>
              <a:t>c</a:t>
            </a:r>
            <a:r>
              <a:rPr lang="en-US" altLang="zh-CN" sz="3600" b="1" dirty="0">
                <a:latin typeface="宋体" panose="02010600030101010101" pitchFamily="2" charset="-122"/>
                <a:sym typeface="+mn-ea"/>
              </a:rPr>
              <a:t>＝</a:t>
            </a:r>
            <a:r>
              <a:rPr lang="en-US" altLang="zh-CN" sz="3600" b="1" i="1" dirty="0">
                <a:latin typeface="宋体" panose="02010600030101010101" pitchFamily="2" charset="-122"/>
                <a:sym typeface="+mn-ea"/>
              </a:rPr>
              <a:t>λf</a:t>
            </a:r>
            <a:r>
              <a:rPr lang="en-US" altLang="zh-CN" sz="3600" b="1" dirty="0">
                <a:latin typeface="宋体" panose="02010600030101010101" pitchFamily="2" charset="-122"/>
                <a:sym typeface="+mn-ea"/>
              </a:rPr>
              <a:t> </a:t>
            </a:r>
            <a:r>
              <a:rPr lang="zh-CN" altLang="en-US" sz="3600" b="1" dirty="0">
                <a:latin typeface="宋体" panose="02010600030101010101" pitchFamily="2" charset="-122"/>
                <a:sym typeface="+mn-ea"/>
              </a:rPr>
              <a:t>，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因波速不变，波长与频率成反比。所以，电磁波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频率较大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时，</a:t>
            </a:r>
            <a:r>
              <a:rPr lang="zh-CN" altLang="en-US" sz="36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波长较短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。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69925" y="695325"/>
            <a:ext cx="50025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eaLnBrk="1" hangingPunct="1"/>
            <a:r>
              <a:rPr lang="zh-CN" altLang="en-US" sz="3600" b="1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无线电波的划分及应用</a:t>
            </a: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 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</a:endParaRPr>
          </a:p>
        </p:txBody>
      </p:sp>
      <p:grpSp>
        <p:nvGrpSpPr>
          <p:cNvPr id="17411" name="Group 72"/>
          <p:cNvGrpSpPr/>
          <p:nvPr/>
        </p:nvGrpSpPr>
        <p:grpSpPr>
          <a:xfrm>
            <a:off x="1227455" y="1838325"/>
            <a:ext cx="9878905" cy="4322445"/>
            <a:chOff x="-3" y="-3"/>
            <a:chExt cx="4944" cy="2412"/>
          </a:xfrm>
        </p:grpSpPr>
        <p:grpSp>
          <p:nvGrpSpPr>
            <p:cNvPr id="17412" name="Group 70"/>
            <p:cNvGrpSpPr/>
            <p:nvPr/>
          </p:nvGrpSpPr>
          <p:grpSpPr>
            <a:xfrm>
              <a:off x="0" y="0"/>
              <a:ext cx="4895" cy="2406"/>
              <a:chOff x="0" y="0"/>
              <a:chExt cx="4895" cy="2406"/>
            </a:xfrm>
          </p:grpSpPr>
          <p:grpSp>
            <p:nvGrpSpPr>
              <p:cNvPr id="17414" name="Group 27"/>
              <p:cNvGrpSpPr/>
              <p:nvPr/>
            </p:nvGrpSpPr>
            <p:grpSpPr>
              <a:xfrm>
                <a:off x="0" y="0"/>
                <a:ext cx="738" cy="391"/>
                <a:chOff x="0" y="0"/>
                <a:chExt cx="738" cy="391"/>
              </a:xfrm>
            </p:grpSpPr>
            <p:sp>
              <p:nvSpPr>
                <p:cNvPr id="17478" name="Rectangle 4"/>
                <p:cNvSpPr/>
                <p:nvPr/>
              </p:nvSpPr>
              <p:spPr>
                <a:xfrm>
                  <a:off x="6" y="6"/>
                  <a:ext cx="726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</a:rPr>
                    <a:t>波　段</a:t>
                  </a:r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7479" name="Rectangle 26"/>
                <p:cNvSpPr/>
                <p:nvPr/>
              </p:nvSpPr>
              <p:spPr>
                <a:xfrm>
                  <a:off x="0" y="0"/>
                  <a:ext cx="738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15" name="Group 29"/>
              <p:cNvGrpSpPr/>
              <p:nvPr/>
            </p:nvGrpSpPr>
            <p:grpSpPr>
              <a:xfrm>
                <a:off x="738" y="0"/>
                <a:ext cx="1321" cy="391"/>
                <a:chOff x="738" y="0"/>
                <a:chExt cx="1321" cy="391"/>
              </a:xfrm>
            </p:grpSpPr>
            <p:sp>
              <p:nvSpPr>
                <p:cNvPr id="17476" name="Rectangle 5"/>
                <p:cNvSpPr/>
                <p:nvPr/>
              </p:nvSpPr>
              <p:spPr>
                <a:xfrm>
                  <a:off x="744" y="6"/>
                  <a:ext cx="1309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</a:rPr>
                    <a:t>波　长</a:t>
                  </a:r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7477" name="Rectangle 28"/>
                <p:cNvSpPr/>
                <p:nvPr/>
              </p:nvSpPr>
              <p:spPr>
                <a:xfrm>
                  <a:off x="738" y="0"/>
                  <a:ext cx="1321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16" name="Group 31"/>
              <p:cNvGrpSpPr/>
              <p:nvPr/>
            </p:nvGrpSpPr>
            <p:grpSpPr>
              <a:xfrm>
                <a:off x="2059" y="0"/>
                <a:ext cx="1612" cy="391"/>
                <a:chOff x="2059" y="0"/>
                <a:chExt cx="1612" cy="391"/>
              </a:xfrm>
            </p:grpSpPr>
            <p:sp>
              <p:nvSpPr>
                <p:cNvPr id="17474" name="Rectangle 6"/>
                <p:cNvSpPr/>
                <p:nvPr/>
              </p:nvSpPr>
              <p:spPr>
                <a:xfrm>
                  <a:off x="2065" y="6"/>
                  <a:ext cx="1600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</a:rPr>
                    <a:t>频　率</a:t>
                  </a:r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7475" name="Rectangle 30"/>
                <p:cNvSpPr/>
                <p:nvPr/>
              </p:nvSpPr>
              <p:spPr>
                <a:xfrm>
                  <a:off x="2059" y="0"/>
                  <a:ext cx="1612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17" name="Group 33"/>
              <p:cNvGrpSpPr/>
              <p:nvPr/>
            </p:nvGrpSpPr>
            <p:grpSpPr>
              <a:xfrm>
                <a:off x="3671" y="0"/>
                <a:ext cx="1224" cy="391"/>
                <a:chOff x="3671" y="0"/>
                <a:chExt cx="1224" cy="391"/>
              </a:xfrm>
            </p:grpSpPr>
            <p:sp>
              <p:nvSpPr>
                <p:cNvPr id="17472" name="Rectangle 7"/>
                <p:cNvSpPr/>
                <p:nvPr/>
              </p:nvSpPr>
              <p:spPr>
                <a:xfrm>
                  <a:off x="3677" y="6"/>
                  <a:ext cx="1212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</a:rPr>
                    <a:t>主要用途</a:t>
                  </a:r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7473" name="Rectangle 32"/>
                <p:cNvSpPr/>
                <p:nvPr/>
              </p:nvSpPr>
              <p:spPr>
                <a:xfrm>
                  <a:off x="3671" y="0"/>
                  <a:ext cx="1224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18" name="Group 35"/>
              <p:cNvGrpSpPr/>
              <p:nvPr/>
            </p:nvGrpSpPr>
            <p:grpSpPr>
              <a:xfrm>
                <a:off x="0" y="403"/>
                <a:ext cx="738" cy="391"/>
                <a:chOff x="0" y="403"/>
                <a:chExt cx="738" cy="391"/>
              </a:xfrm>
            </p:grpSpPr>
            <p:sp>
              <p:nvSpPr>
                <p:cNvPr id="17470" name="Rectangle 8"/>
                <p:cNvSpPr/>
                <p:nvPr/>
              </p:nvSpPr>
              <p:spPr>
                <a:xfrm>
                  <a:off x="6" y="409"/>
                  <a:ext cx="726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</a:rPr>
                    <a:t>长　波</a:t>
                  </a:r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7471" name="Rectangle 34"/>
                <p:cNvSpPr/>
                <p:nvPr/>
              </p:nvSpPr>
              <p:spPr>
                <a:xfrm>
                  <a:off x="0" y="403"/>
                  <a:ext cx="738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19" name="Group 37"/>
              <p:cNvGrpSpPr/>
              <p:nvPr/>
            </p:nvGrpSpPr>
            <p:grpSpPr>
              <a:xfrm>
                <a:off x="738" y="403"/>
                <a:ext cx="1321" cy="391"/>
                <a:chOff x="738" y="403"/>
                <a:chExt cx="1321" cy="391"/>
              </a:xfrm>
            </p:grpSpPr>
            <p:sp>
              <p:nvSpPr>
                <p:cNvPr id="17468" name="Rectangle 9"/>
                <p:cNvSpPr/>
                <p:nvPr/>
              </p:nvSpPr>
              <p:spPr>
                <a:xfrm>
                  <a:off x="744" y="409"/>
                  <a:ext cx="1309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0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3×10</a:t>
                  </a:r>
                  <a:r>
                    <a:rPr lang="zh-CN" altLang="en-US" sz="20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4</a:t>
                  </a:r>
                  <a:r>
                    <a:rPr lang="zh-CN" altLang="en-US" sz="2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～3×10</a:t>
                  </a:r>
                  <a:r>
                    <a:rPr lang="zh-CN" altLang="en-US" sz="20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3</a:t>
                  </a:r>
                  <a:r>
                    <a:rPr lang="en-US" altLang="zh-CN" sz="2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m</a:t>
                  </a:r>
                  <a:endParaRPr lang="en-US" altLang="zh-CN" sz="20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</p:txBody>
            </p:sp>
            <p:sp>
              <p:nvSpPr>
                <p:cNvPr id="17469" name="Rectangle 36"/>
                <p:cNvSpPr/>
                <p:nvPr/>
              </p:nvSpPr>
              <p:spPr>
                <a:xfrm>
                  <a:off x="738" y="403"/>
                  <a:ext cx="1321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20" name="Group 39"/>
              <p:cNvGrpSpPr/>
              <p:nvPr/>
            </p:nvGrpSpPr>
            <p:grpSpPr>
              <a:xfrm>
                <a:off x="2059" y="403"/>
                <a:ext cx="1612" cy="391"/>
                <a:chOff x="2059" y="403"/>
                <a:chExt cx="1612" cy="391"/>
              </a:xfrm>
            </p:grpSpPr>
            <p:sp>
              <p:nvSpPr>
                <p:cNvPr id="17466" name="Rectangle 10"/>
                <p:cNvSpPr/>
                <p:nvPr/>
              </p:nvSpPr>
              <p:spPr>
                <a:xfrm>
                  <a:off x="2065" y="409"/>
                  <a:ext cx="1600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10～10</a:t>
                  </a:r>
                  <a:r>
                    <a:rPr lang="zh-CN" altLang="en-US" sz="18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2</a:t>
                  </a:r>
                  <a:r>
                    <a:rPr lang="en-US" altLang="zh-CN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kHz</a:t>
                  </a:r>
                  <a:endParaRPr lang="en-US" altLang="zh-CN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</p:txBody>
            </p:sp>
            <p:sp>
              <p:nvSpPr>
                <p:cNvPr id="17467" name="Rectangle 38"/>
                <p:cNvSpPr/>
                <p:nvPr/>
              </p:nvSpPr>
              <p:spPr>
                <a:xfrm>
                  <a:off x="2059" y="403"/>
                  <a:ext cx="1612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21" name="Group 41"/>
              <p:cNvGrpSpPr/>
              <p:nvPr/>
            </p:nvGrpSpPr>
            <p:grpSpPr>
              <a:xfrm>
                <a:off x="3671" y="403"/>
                <a:ext cx="1224" cy="391"/>
                <a:chOff x="3671" y="403"/>
                <a:chExt cx="1224" cy="391"/>
              </a:xfrm>
            </p:grpSpPr>
            <p:sp>
              <p:nvSpPr>
                <p:cNvPr id="17464" name="Rectangle 11"/>
                <p:cNvSpPr/>
                <p:nvPr/>
              </p:nvSpPr>
              <p:spPr>
                <a:xfrm>
                  <a:off x="3677" y="409"/>
                  <a:ext cx="1212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</a:rPr>
                    <a:t>超远程通信</a:t>
                  </a:r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7465" name="Rectangle 40"/>
                <p:cNvSpPr/>
                <p:nvPr/>
              </p:nvSpPr>
              <p:spPr>
                <a:xfrm>
                  <a:off x="3671" y="403"/>
                  <a:ext cx="1224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22" name="Group 43"/>
              <p:cNvGrpSpPr/>
              <p:nvPr/>
            </p:nvGrpSpPr>
            <p:grpSpPr>
              <a:xfrm>
                <a:off x="0" y="806"/>
                <a:ext cx="738" cy="391"/>
                <a:chOff x="0" y="806"/>
                <a:chExt cx="738" cy="391"/>
              </a:xfrm>
            </p:grpSpPr>
            <p:sp>
              <p:nvSpPr>
                <p:cNvPr id="17462" name="Rectangle 12"/>
                <p:cNvSpPr/>
                <p:nvPr/>
              </p:nvSpPr>
              <p:spPr>
                <a:xfrm>
                  <a:off x="6" y="812"/>
                  <a:ext cx="726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</a:rPr>
                    <a:t>中　波</a:t>
                  </a:r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7463" name="Rectangle 42"/>
                <p:cNvSpPr/>
                <p:nvPr/>
              </p:nvSpPr>
              <p:spPr>
                <a:xfrm>
                  <a:off x="0" y="806"/>
                  <a:ext cx="738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23" name="Group 45"/>
              <p:cNvGrpSpPr/>
              <p:nvPr/>
            </p:nvGrpSpPr>
            <p:grpSpPr>
              <a:xfrm>
                <a:off x="738" y="806"/>
                <a:ext cx="1321" cy="391"/>
                <a:chOff x="738" y="806"/>
                <a:chExt cx="1321" cy="391"/>
              </a:xfrm>
            </p:grpSpPr>
            <p:sp>
              <p:nvSpPr>
                <p:cNvPr id="17460" name="Rectangle 13"/>
                <p:cNvSpPr/>
                <p:nvPr/>
              </p:nvSpPr>
              <p:spPr>
                <a:xfrm>
                  <a:off x="744" y="812"/>
                  <a:ext cx="1309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3×10</a:t>
                  </a:r>
                  <a:r>
                    <a:rPr lang="zh-CN" altLang="en-US" sz="18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3</a:t>
                  </a:r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～2×10</a:t>
                  </a:r>
                  <a:r>
                    <a:rPr lang="zh-CN" altLang="en-US" sz="18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2</a:t>
                  </a:r>
                  <a:r>
                    <a:rPr lang="en-US" altLang="zh-CN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m</a:t>
                  </a:r>
                  <a:endParaRPr lang="en-US" altLang="zh-CN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 eaLnBrk="0" hangingPunct="0"/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</p:txBody>
            </p:sp>
            <p:sp>
              <p:nvSpPr>
                <p:cNvPr id="17461" name="Rectangle 44"/>
                <p:cNvSpPr/>
                <p:nvPr/>
              </p:nvSpPr>
              <p:spPr>
                <a:xfrm>
                  <a:off x="738" y="806"/>
                  <a:ext cx="1321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24" name="Group 47"/>
              <p:cNvGrpSpPr/>
              <p:nvPr/>
            </p:nvGrpSpPr>
            <p:grpSpPr>
              <a:xfrm>
                <a:off x="2059" y="806"/>
                <a:ext cx="1612" cy="391"/>
                <a:chOff x="2059" y="806"/>
                <a:chExt cx="1612" cy="391"/>
              </a:xfrm>
            </p:grpSpPr>
            <p:sp>
              <p:nvSpPr>
                <p:cNvPr id="17458" name="Rectangle 14"/>
                <p:cNvSpPr/>
                <p:nvPr/>
              </p:nvSpPr>
              <p:spPr>
                <a:xfrm>
                  <a:off x="2065" y="812"/>
                  <a:ext cx="1600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10</a:t>
                  </a:r>
                  <a:r>
                    <a:rPr lang="zh-CN" altLang="en-US" sz="18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2</a:t>
                  </a:r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～1.5×10</a:t>
                  </a:r>
                  <a:r>
                    <a:rPr lang="zh-CN" altLang="en-US" sz="18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3</a:t>
                  </a:r>
                  <a:r>
                    <a:rPr lang="en-US" altLang="zh-CN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kHz</a:t>
                  </a:r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</p:txBody>
            </p:sp>
            <p:sp>
              <p:nvSpPr>
                <p:cNvPr id="17459" name="Rectangle 46"/>
                <p:cNvSpPr/>
                <p:nvPr/>
              </p:nvSpPr>
              <p:spPr>
                <a:xfrm>
                  <a:off x="2059" y="806"/>
                  <a:ext cx="1612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25" name="Group 49"/>
              <p:cNvGrpSpPr/>
              <p:nvPr/>
            </p:nvGrpSpPr>
            <p:grpSpPr>
              <a:xfrm>
                <a:off x="3671" y="806"/>
                <a:ext cx="1224" cy="1197"/>
                <a:chOff x="3671" y="806"/>
                <a:chExt cx="1224" cy="1197"/>
              </a:xfrm>
            </p:grpSpPr>
            <p:sp>
              <p:nvSpPr>
                <p:cNvPr id="17456" name="Rectangle 15"/>
                <p:cNvSpPr/>
                <p:nvPr/>
              </p:nvSpPr>
              <p:spPr>
                <a:xfrm>
                  <a:off x="3677" y="812"/>
                  <a:ext cx="1212" cy="118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</a:rPr>
                    <a:t>无线电广播电报</a:t>
                  </a:r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7457" name="Rectangle 48"/>
                <p:cNvSpPr/>
                <p:nvPr/>
              </p:nvSpPr>
              <p:spPr>
                <a:xfrm>
                  <a:off x="3671" y="806"/>
                  <a:ext cx="1224" cy="1197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26" name="Group 51"/>
              <p:cNvGrpSpPr/>
              <p:nvPr/>
            </p:nvGrpSpPr>
            <p:grpSpPr>
              <a:xfrm>
                <a:off x="0" y="1209"/>
                <a:ext cx="738" cy="391"/>
                <a:chOff x="0" y="1209"/>
                <a:chExt cx="738" cy="391"/>
              </a:xfrm>
            </p:grpSpPr>
            <p:sp>
              <p:nvSpPr>
                <p:cNvPr id="17454" name="Rectangle 16"/>
                <p:cNvSpPr/>
                <p:nvPr/>
              </p:nvSpPr>
              <p:spPr>
                <a:xfrm>
                  <a:off x="6" y="1215"/>
                  <a:ext cx="726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</a:rPr>
                    <a:t>中短波</a:t>
                  </a:r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7455" name="Rectangle 50"/>
                <p:cNvSpPr/>
                <p:nvPr/>
              </p:nvSpPr>
              <p:spPr>
                <a:xfrm>
                  <a:off x="0" y="1209"/>
                  <a:ext cx="738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27" name="Group 53"/>
              <p:cNvGrpSpPr/>
              <p:nvPr/>
            </p:nvGrpSpPr>
            <p:grpSpPr>
              <a:xfrm>
                <a:off x="738" y="1209"/>
                <a:ext cx="1321" cy="391"/>
                <a:chOff x="738" y="1209"/>
                <a:chExt cx="1321" cy="391"/>
              </a:xfrm>
            </p:grpSpPr>
            <p:sp>
              <p:nvSpPr>
                <p:cNvPr id="17452" name="Rectangle 17"/>
                <p:cNvSpPr/>
                <p:nvPr/>
              </p:nvSpPr>
              <p:spPr>
                <a:xfrm>
                  <a:off x="744" y="1215"/>
                  <a:ext cx="1309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2×10</a:t>
                  </a:r>
                  <a:r>
                    <a:rPr lang="zh-CN" altLang="en-US" sz="18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2</a:t>
                  </a:r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～50</a:t>
                  </a:r>
                  <a:r>
                    <a:rPr lang="en-US" altLang="zh-CN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m</a:t>
                  </a:r>
                  <a:endParaRPr lang="en-US" altLang="zh-CN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</p:txBody>
            </p:sp>
            <p:sp>
              <p:nvSpPr>
                <p:cNvPr id="17453" name="Rectangle 52"/>
                <p:cNvSpPr/>
                <p:nvPr/>
              </p:nvSpPr>
              <p:spPr>
                <a:xfrm>
                  <a:off x="738" y="1209"/>
                  <a:ext cx="1321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28" name="Group 55"/>
              <p:cNvGrpSpPr/>
              <p:nvPr/>
            </p:nvGrpSpPr>
            <p:grpSpPr>
              <a:xfrm>
                <a:off x="2059" y="1209"/>
                <a:ext cx="1612" cy="391"/>
                <a:chOff x="2059" y="1209"/>
                <a:chExt cx="1612" cy="391"/>
              </a:xfrm>
            </p:grpSpPr>
            <p:sp>
              <p:nvSpPr>
                <p:cNvPr id="17450" name="Rectangle 18"/>
                <p:cNvSpPr/>
                <p:nvPr/>
              </p:nvSpPr>
              <p:spPr>
                <a:xfrm>
                  <a:off x="2065" y="1215"/>
                  <a:ext cx="1600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1.5×10</a:t>
                  </a:r>
                  <a:r>
                    <a:rPr lang="zh-CN" altLang="en-US" sz="18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3</a:t>
                  </a:r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～6×10</a:t>
                  </a:r>
                  <a:r>
                    <a:rPr lang="zh-CN" altLang="en-US" sz="18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3</a:t>
                  </a:r>
                  <a:r>
                    <a:rPr lang="en-US" altLang="zh-CN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kHz</a:t>
                  </a:r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 eaLnBrk="0" hangingPunct="0"/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</p:txBody>
            </p:sp>
            <p:sp>
              <p:nvSpPr>
                <p:cNvPr id="17451" name="Rectangle 54"/>
                <p:cNvSpPr/>
                <p:nvPr/>
              </p:nvSpPr>
              <p:spPr>
                <a:xfrm>
                  <a:off x="2059" y="1209"/>
                  <a:ext cx="1612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29" name="Group 57"/>
              <p:cNvGrpSpPr/>
              <p:nvPr/>
            </p:nvGrpSpPr>
            <p:grpSpPr>
              <a:xfrm>
                <a:off x="0" y="1612"/>
                <a:ext cx="738" cy="391"/>
                <a:chOff x="0" y="1612"/>
                <a:chExt cx="738" cy="391"/>
              </a:xfrm>
            </p:grpSpPr>
            <p:sp>
              <p:nvSpPr>
                <p:cNvPr id="17448" name="Rectangle 19"/>
                <p:cNvSpPr/>
                <p:nvPr/>
              </p:nvSpPr>
              <p:spPr>
                <a:xfrm>
                  <a:off x="6" y="1618"/>
                  <a:ext cx="726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</a:rPr>
                    <a:t>短　波</a:t>
                  </a:r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7449" name="Rectangle 56"/>
                <p:cNvSpPr/>
                <p:nvPr/>
              </p:nvSpPr>
              <p:spPr>
                <a:xfrm>
                  <a:off x="0" y="1612"/>
                  <a:ext cx="738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30" name="Group 59"/>
              <p:cNvGrpSpPr/>
              <p:nvPr/>
            </p:nvGrpSpPr>
            <p:grpSpPr>
              <a:xfrm>
                <a:off x="738" y="1612"/>
                <a:ext cx="1321" cy="391"/>
                <a:chOff x="738" y="1612"/>
                <a:chExt cx="1321" cy="391"/>
              </a:xfrm>
            </p:grpSpPr>
            <p:sp>
              <p:nvSpPr>
                <p:cNvPr id="17446" name="Rectangle 20"/>
                <p:cNvSpPr/>
                <p:nvPr/>
              </p:nvSpPr>
              <p:spPr>
                <a:xfrm>
                  <a:off x="744" y="1618"/>
                  <a:ext cx="1309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50～10</a:t>
                  </a:r>
                  <a:r>
                    <a:rPr lang="en-US" altLang="zh-CN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m</a:t>
                  </a:r>
                  <a:endParaRPr lang="en-US" altLang="zh-CN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</p:txBody>
            </p:sp>
            <p:sp>
              <p:nvSpPr>
                <p:cNvPr id="17447" name="Rectangle 58"/>
                <p:cNvSpPr/>
                <p:nvPr/>
              </p:nvSpPr>
              <p:spPr>
                <a:xfrm>
                  <a:off x="738" y="1612"/>
                  <a:ext cx="1321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31" name="Group 61"/>
              <p:cNvGrpSpPr/>
              <p:nvPr/>
            </p:nvGrpSpPr>
            <p:grpSpPr>
              <a:xfrm>
                <a:off x="2059" y="1612"/>
                <a:ext cx="1612" cy="391"/>
                <a:chOff x="2059" y="1612"/>
                <a:chExt cx="1612" cy="391"/>
              </a:xfrm>
            </p:grpSpPr>
            <p:sp>
              <p:nvSpPr>
                <p:cNvPr id="17444" name="Rectangle 21"/>
                <p:cNvSpPr/>
                <p:nvPr/>
              </p:nvSpPr>
              <p:spPr>
                <a:xfrm>
                  <a:off x="2065" y="1618"/>
                  <a:ext cx="1600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6 ×10</a:t>
                  </a:r>
                  <a:r>
                    <a:rPr lang="zh-CN" altLang="en-US" sz="18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3</a:t>
                  </a:r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～30 ×10</a:t>
                  </a:r>
                  <a:r>
                    <a:rPr lang="zh-CN" altLang="en-US" sz="18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3</a:t>
                  </a:r>
                  <a:r>
                    <a:rPr lang="en-US" altLang="zh-CN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kHz</a:t>
                  </a:r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</p:txBody>
            </p:sp>
            <p:sp>
              <p:nvSpPr>
                <p:cNvPr id="17445" name="Rectangle 60"/>
                <p:cNvSpPr/>
                <p:nvPr/>
              </p:nvSpPr>
              <p:spPr>
                <a:xfrm>
                  <a:off x="2059" y="1612"/>
                  <a:ext cx="1612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32" name="Group 63"/>
              <p:cNvGrpSpPr/>
              <p:nvPr/>
            </p:nvGrpSpPr>
            <p:grpSpPr>
              <a:xfrm>
                <a:off x="0" y="2015"/>
                <a:ext cx="738" cy="391"/>
                <a:chOff x="0" y="2015"/>
                <a:chExt cx="738" cy="391"/>
              </a:xfrm>
            </p:grpSpPr>
            <p:sp>
              <p:nvSpPr>
                <p:cNvPr id="17442" name="Rectangle 22"/>
                <p:cNvSpPr/>
                <p:nvPr/>
              </p:nvSpPr>
              <p:spPr>
                <a:xfrm>
                  <a:off x="6" y="2021"/>
                  <a:ext cx="726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</a:rPr>
                    <a:t>微　波</a:t>
                  </a:r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7443" name="Rectangle 62"/>
                <p:cNvSpPr/>
                <p:nvPr/>
              </p:nvSpPr>
              <p:spPr>
                <a:xfrm>
                  <a:off x="0" y="2015"/>
                  <a:ext cx="738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33" name="Group 65"/>
              <p:cNvGrpSpPr/>
              <p:nvPr/>
            </p:nvGrpSpPr>
            <p:grpSpPr>
              <a:xfrm>
                <a:off x="738" y="2015"/>
                <a:ext cx="1321" cy="391"/>
                <a:chOff x="738" y="2015"/>
                <a:chExt cx="1321" cy="391"/>
              </a:xfrm>
            </p:grpSpPr>
            <p:sp>
              <p:nvSpPr>
                <p:cNvPr id="17440" name="Rectangle 23"/>
                <p:cNvSpPr/>
                <p:nvPr/>
              </p:nvSpPr>
              <p:spPr>
                <a:xfrm>
                  <a:off x="744" y="2021"/>
                  <a:ext cx="1309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10～10</a:t>
                  </a:r>
                  <a:r>
                    <a:rPr lang="zh-CN" altLang="en-US" sz="24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-3</a:t>
                  </a:r>
                  <a:r>
                    <a:rPr lang="en-US" altLang="zh-CN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m</a:t>
                  </a:r>
                  <a:endParaRPr lang="en-US" altLang="zh-CN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</p:txBody>
            </p:sp>
            <p:sp>
              <p:nvSpPr>
                <p:cNvPr id="17441" name="Rectangle 64"/>
                <p:cNvSpPr/>
                <p:nvPr/>
              </p:nvSpPr>
              <p:spPr>
                <a:xfrm>
                  <a:off x="738" y="2015"/>
                  <a:ext cx="1321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34" name="Group 67"/>
              <p:cNvGrpSpPr/>
              <p:nvPr/>
            </p:nvGrpSpPr>
            <p:grpSpPr>
              <a:xfrm>
                <a:off x="2059" y="2015"/>
                <a:ext cx="1612" cy="391"/>
                <a:chOff x="2059" y="2015"/>
                <a:chExt cx="1612" cy="391"/>
              </a:xfrm>
            </p:grpSpPr>
            <p:sp>
              <p:nvSpPr>
                <p:cNvPr id="17438" name="Rectangle 24"/>
                <p:cNvSpPr/>
                <p:nvPr/>
              </p:nvSpPr>
              <p:spPr>
                <a:xfrm>
                  <a:off x="2065" y="2021"/>
                  <a:ext cx="1600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3×10</a:t>
                  </a:r>
                  <a:r>
                    <a:rPr lang="zh-CN" altLang="en-US" sz="18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4</a:t>
                  </a:r>
                  <a:r>
                    <a:rPr lang="zh-CN" altLang="en-US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～ 3×10</a:t>
                  </a:r>
                  <a:r>
                    <a:rPr lang="zh-CN" altLang="en-US" sz="1800" baseline="300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8</a:t>
                  </a:r>
                  <a:r>
                    <a:rPr lang="en-US" altLang="zh-CN" sz="18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  <a:cs typeface="方正盛世楷书简体_粗" panose="02000000000000000000" charset="-122"/>
                    </a:rPr>
                    <a:t>kHz</a:t>
                  </a:r>
                  <a:endParaRPr lang="zh-CN" altLang="en-US" sz="18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方正盛世楷书简体_粗" panose="02000000000000000000" charset="-122"/>
                  </a:endParaRPr>
                </a:p>
              </p:txBody>
            </p:sp>
            <p:sp>
              <p:nvSpPr>
                <p:cNvPr id="17439" name="Rectangle 66"/>
                <p:cNvSpPr/>
                <p:nvPr/>
              </p:nvSpPr>
              <p:spPr>
                <a:xfrm>
                  <a:off x="2059" y="2015"/>
                  <a:ext cx="1612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  <p:grpSp>
            <p:nvGrpSpPr>
              <p:cNvPr id="17435" name="Group 69"/>
              <p:cNvGrpSpPr/>
              <p:nvPr/>
            </p:nvGrpSpPr>
            <p:grpSpPr>
              <a:xfrm>
                <a:off x="3671" y="2015"/>
                <a:ext cx="1224" cy="391"/>
                <a:chOff x="3671" y="2015"/>
                <a:chExt cx="1224" cy="391"/>
              </a:xfrm>
            </p:grpSpPr>
            <p:sp>
              <p:nvSpPr>
                <p:cNvPr id="17436" name="Rectangle 25"/>
                <p:cNvSpPr/>
                <p:nvPr/>
              </p:nvSpPr>
              <p:spPr>
                <a:xfrm>
                  <a:off x="3677" y="2021"/>
                  <a:ext cx="1212" cy="37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anchor="ctr" anchorCtr="0"/>
                <a:p>
                  <a:pPr algn="just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  <a:p>
                  <a:pPr algn="just"/>
                  <a:r>
                    <a:rPr lang="zh-CN" altLang="en-US" sz="2400" dirty="0">
                      <a:solidFill>
                        <a:schemeClr val="tx2"/>
                      </a:solidFill>
                      <a:latin typeface="方正盛世楷书简体_粗" panose="02000000000000000000" charset="-122"/>
                      <a:ea typeface="方正盛世楷书简体_粗" panose="02000000000000000000" charset="-122"/>
                    </a:rPr>
                    <a:t>电视、宇航通信</a:t>
                  </a:r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  <a:cs typeface="Times New Roman" panose="02020603050405020304" pitchFamily="18" charset="0"/>
                  </a:endParaRPr>
                </a:p>
                <a:p>
                  <a:pPr algn="just" eaLnBrk="0" hangingPunct="0"/>
                  <a:endParaRPr lang="zh-CN" altLang="en-US" sz="2400" dirty="0">
                    <a:solidFill>
                      <a:schemeClr val="tx2"/>
                    </a:solidFill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  <p:sp>
              <p:nvSpPr>
                <p:cNvPr id="17437" name="Rectangle 68"/>
                <p:cNvSpPr/>
                <p:nvPr/>
              </p:nvSpPr>
              <p:spPr>
                <a:xfrm>
                  <a:off x="3671" y="2015"/>
                  <a:ext cx="1224" cy="391"/>
                </a:xfrm>
                <a:prstGeom prst="rect">
                  <a:avLst/>
                </a:prstGeom>
                <a:noFill/>
                <a:ln w="7" cap="sq" cmpd="sng">
                  <a:solidFill>
                    <a:srgbClr val="A0A0A0"/>
                  </a:solidFill>
                  <a:prstDash val="solid"/>
                  <a:miter/>
                  <a:headEnd type="none" w="sm" len="sm"/>
                  <a:tailEnd type="none" w="sm" len="sm"/>
                </a:ln>
              </p:spPr>
              <p:txBody>
                <a:bodyPr/>
                <a:p>
                  <a:endParaRPr lang="zh-CN" altLang="en-US" dirty="0">
                    <a:latin typeface="方正盛世楷书简体_粗" panose="02000000000000000000" charset="-122"/>
                    <a:ea typeface="方正盛世楷书简体_粗" panose="02000000000000000000" charset="-122"/>
                  </a:endParaRPr>
                </a:p>
              </p:txBody>
            </p:sp>
          </p:grpSp>
        </p:grpSp>
        <p:sp>
          <p:nvSpPr>
            <p:cNvPr id="17413" name="Rectangle 71"/>
            <p:cNvSpPr/>
            <p:nvPr/>
          </p:nvSpPr>
          <p:spPr>
            <a:xfrm>
              <a:off x="-3" y="-3"/>
              <a:ext cx="4944" cy="2412"/>
            </a:xfrm>
            <a:prstGeom prst="rect">
              <a:avLst/>
            </a:prstGeom>
            <a:noFill/>
            <a:ln w="11112" cap="sq" cmpd="sng">
              <a:solidFill>
                <a:srgbClr val="A0A0A0"/>
              </a:solidFill>
              <a:prstDash val="solid"/>
              <a:miter/>
              <a:headEnd type="none" w="sm" len="sm"/>
              <a:tailEnd type="none" w="sm" len="sm"/>
            </a:ln>
          </p:spPr>
          <p:txBody>
            <a:bodyPr/>
            <a:p>
              <a:pPr algn="ctr"/>
              <a:endParaRPr lang="zh-CN" altLang="en-US" dirty="0">
                <a:latin typeface="方正盛世楷书简体_粗" panose="02000000000000000000" charset="-122"/>
                <a:ea typeface="方正盛世楷书简体_粗" panose="02000000000000000000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7595" y="730250"/>
            <a:ext cx="9450705" cy="1866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</a:rPr>
              <a:t>天宫空间站的航天员与地面的习近平主席的对话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不可能用电线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</a:rPr>
              <a:t>，那么是怎样进行联系的呢？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14208" b="159"/>
          <a:stretch>
            <a:fillRect/>
          </a:stretch>
        </p:blipFill>
        <p:spPr>
          <a:xfrm>
            <a:off x="2710815" y="2797175"/>
            <a:ext cx="5984875" cy="376047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55015" y="1207770"/>
            <a:ext cx="988695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1、从收音机从盘面上可以看出，它能够接收的调频波（FM）频率范围为88MHz～108MHz，那么这个范围内的电磁波的波长在什么范围？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55015" y="1207770"/>
            <a:ext cx="988695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2</a:t>
            </a: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、关于超声波和电磁波，以下说法正确的是（     ）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A.都能在真空中传播         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B.传播速度都是3×108m/s　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C.传播都需要介质           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D.都能传递信息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339" y="732003"/>
            <a:ext cx="2640575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</a:rPr>
              <a:t>电磁波的应用</a:t>
            </a:r>
            <a:endParaRPr lang="en-US" altLang="zh-CN" sz="2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</a:endParaRPr>
          </a:p>
        </p:txBody>
      </p:sp>
      <p:sp>
        <p:nvSpPr>
          <p:cNvPr id="4" name="TextBox 2"/>
          <p:cNvSpPr txBox="1"/>
          <p:nvPr>
            <p:custDataLst>
              <p:tags r:id="rId2"/>
            </p:custDataLst>
          </p:nvPr>
        </p:nvSpPr>
        <p:spPr>
          <a:xfrm>
            <a:off x="5113179" y="1028733"/>
            <a:ext cx="1678940" cy="542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935" b="1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电磁波谱</a:t>
            </a:r>
            <a:endParaRPr lang="zh-CN" altLang="en-US" sz="2935" b="1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156" name="组合 155"/>
          <p:cNvGrpSpPr/>
          <p:nvPr>
            <p:custDataLst>
              <p:tags r:id="rId3"/>
            </p:custDataLst>
          </p:nvPr>
        </p:nvGrpSpPr>
        <p:grpSpPr>
          <a:xfrm>
            <a:off x="527381" y="1700808"/>
            <a:ext cx="11619837" cy="5039683"/>
            <a:chOff x="41561" y="1232173"/>
            <a:chExt cx="9027293" cy="3861344"/>
          </a:xfrm>
        </p:grpSpPr>
        <p:sp>
          <p:nvSpPr>
            <p:cNvPr id="152" name="矩形 151"/>
            <p:cNvSpPr/>
            <p:nvPr>
              <p:custDataLst>
                <p:tags r:id="rId4"/>
              </p:custDataLst>
            </p:nvPr>
          </p:nvSpPr>
          <p:spPr>
            <a:xfrm>
              <a:off x="3275856" y="2211710"/>
              <a:ext cx="216024" cy="18002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44" name="矩形 43"/>
            <p:cNvSpPr/>
            <p:nvPr>
              <p:custDataLst>
                <p:tags r:id="rId5"/>
              </p:custDataLst>
            </p:nvPr>
          </p:nvSpPr>
          <p:spPr>
            <a:xfrm>
              <a:off x="530027" y="2211710"/>
              <a:ext cx="1224136" cy="18002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altLang="zh-CN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射</a:t>
              </a:r>
              <a:endParaRPr lang="en-US" altLang="zh-CN" sz="2400" b="1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线</a:t>
              </a:r>
              <a:endParaRPr lang="zh-CN" alt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45" name="矩形 44"/>
            <p:cNvSpPr/>
            <p:nvPr>
              <p:custDataLst>
                <p:tags r:id="rId6"/>
              </p:custDataLst>
            </p:nvPr>
          </p:nvSpPr>
          <p:spPr>
            <a:xfrm>
              <a:off x="1754163" y="2211710"/>
              <a:ext cx="936104" cy="1800200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50000">
                  <a:schemeClr val="accent3">
                    <a:lumMod val="20000"/>
                    <a:lumOff val="80000"/>
                  </a:schemeClr>
                </a:gs>
                <a:gs pos="100000">
                  <a:srgbClr val="92D05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射</a:t>
              </a:r>
              <a:endPara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线</a:t>
              </a:r>
              <a:endParaRPr lang="zh-CN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矩形 45"/>
            <p:cNvSpPr/>
            <p:nvPr>
              <p:custDataLst>
                <p:tags r:id="rId7"/>
              </p:custDataLst>
            </p:nvPr>
          </p:nvSpPr>
          <p:spPr>
            <a:xfrm>
              <a:off x="2680742" y="2211710"/>
              <a:ext cx="648072" cy="1800200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紫</a:t>
              </a:r>
              <a:endParaRPr lang="en-US" altLang="zh-CN" sz="2400" b="1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外</a:t>
              </a:r>
              <a:endParaRPr lang="en-US" altLang="zh-CN" sz="2400" b="1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辐</a:t>
              </a:r>
              <a:endParaRPr lang="en-US" altLang="zh-CN" sz="2400" b="1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射</a:t>
              </a:r>
              <a:endParaRPr lang="zh-CN" alt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47" name="矩形 46"/>
            <p:cNvSpPr/>
            <p:nvPr>
              <p:custDataLst>
                <p:tags r:id="rId8"/>
              </p:custDataLst>
            </p:nvPr>
          </p:nvSpPr>
          <p:spPr>
            <a:xfrm>
              <a:off x="2123728" y="4227934"/>
              <a:ext cx="2520280" cy="555526"/>
            </a:xfrm>
            <a:prstGeom prst="rect">
              <a:avLst/>
            </a:prstGeom>
            <a:gradFill flip="none" rotWithShape="1">
              <a:gsLst>
                <a:gs pos="45000">
                  <a:srgbClr val="00D661"/>
                </a:gs>
                <a:gs pos="29000">
                  <a:srgbClr val="00B0F0"/>
                </a:gs>
                <a:gs pos="15000">
                  <a:srgbClr val="5B5BF3"/>
                </a:gs>
                <a:gs pos="0">
                  <a:srgbClr val="CC00FF"/>
                </a:gs>
                <a:gs pos="79000">
                  <a:schemeClr val="accent4">
                    <a:lumMod val="75000"/>
                  </a:schemeClr>
                </a:gs>
                <a:gs pos="64000">
                  <a:srgbClr val="FFFF00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可见光</a:t>
              </a:r>
              <a:endParaRPr lang="zh-CN" alt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48" name="矩形 47"/>
            <p:cNvSpPr/>
            <p:nvPr>
              <p:custDataLst>
                <p:tags r:id="rId9"/>
              </p:custDataLst>
            </p:nvPr>
          </p:nvSpPr>
          <p:spPr>
            <a:xfrm>
              <a:off x="3472831" y="2211710"/>
              <a:ext cx="1027162" cy="1800200"/>
            </a:xfrm>
            <a:prstGeom prst="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2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红</a:t>
              </a:r>
              <a:endParaRPr lang="en-US" altLang="zh-CN" sz="2400" b="1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外</a:t>
              </a:r>
              <a:endParaRPr lang="en-US" altLang="zh-CN" sz="2400" b="1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辐</a:t>
              </a:r>
              <a:endParaRPr lang="en-US" altLang="zh-CN" sz="2400" b="1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射</a:t>
              </a:r>
              <a:endParaRPr lang="zh-CN" alt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49" name="矩形 48"/>
            <p:cNvSpPr/>
            <p:nvPr>
              <p:custDataLst>
                <p:tags r:id="rId10"/>
              </p:custDataLst>
            </p:nvPr>
          </p:nvSpPr>
          <p:spPr>
            <a:xfrm>
              <a:off x="4499992" y="2211710"/>
              <a:ext cx="936104" cy="1800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5" b="1">
                  <a:solidFill>
                    <a:schemeClr val="tx1"/>
                  </a:solidFill>
                </a:rPr>
                <a:t>微波</a:t>
              </a:r>
              <a:endParaRPr lang="zh-CN" altLang="en-US" sz="1865" b="1">
                <a:solidFill>
                  <a:schemeClr val="tx1"/>
                </a:solidFill>
              </a:endParaRPr>
            </a:p>
          </p:txBody>
        </p:sp>
        <p:sp>
          <p:nvSpPr>
            <p:cNvPr id="56" name="矩形 55"/>
            <p:cNvSpPr/>
            <p:nvPr>
              <p:custDataLst>
                <p:tags r:id="rId11"/>
              </p:custDataLst>
            </p:nvPr>
          </p:nvSpPr>
          <p:spPr>
            <a:xfrm>
              <a:off x="5364088" y="2211710"/>
              <a:ext cx="3168352" cy="18002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</a:rPr>
                <a:t>无线电波</a:t>
              </a:r>
              <a:endParaRPr lang="zh-CN" altLang="en-US" sz="2400" b="1">
                <a:solidFill>
                  <a:schemeClr val="tx1"/>
                </a:solidFill>
              </a:endParaRPr>
            </a:p>
          </p:txBody>
        </p:sp>
        <p:grpSp>
          <p:nvGrpSpPr>
            <p:cNvPr id="151" name="组合 150"/>
            <p:cNvGrpSpPr/>
            <p:nvPr>
              <p:custDataLst>
                <p:tags r:id="rId12"/>
              </p:custDataLst>
            </p:nvPr>
          </p:nvGrpSpPr>
          <p:grpSpPr>
            <a:xfrm>
              <a:off x="41561" y="1232173"/>
              <a:ext cx="9027293" cy="1476287"/>
              <a:chOff x="89223" y="1232173"/>
              <a:chExt cx="9027293" cy="1476287"/>
            </a:xfrm>
          </p:grpSpPr>
          <p:sp>
            <p:nvSpPr>
              <p:cNvPr id="22" name="TextBox 1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89223" y="1275606"/>
                <a:ext cx="995983" cy="352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/Hz</a:t>
                </a:r>
                <a:endParaRPr lang="zh-CN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0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8540452" y="2250207"/>
                <a:ext cx="576064" cy="352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λ/m</a:t>
                </a:r>
                <a:endParaRPr lang="zh-CN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1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548433" y="1232173"/>
                <a:ext cx="490363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158405" y="1241698"/>
                <a:ext cx="490363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3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2763044" y="1241698"/>
                <a:ext cx="490363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Box 24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382541" y="1232173"/>
                <a:ext cx="490363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5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3987180" y="1241698"/>
                <a:ext cx="490363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TextBox 26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4582294" y="1232173"/>
                <a:ext cx="490363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7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5220841" y="1241698"/>
                <a:ext cx="421791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28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5840338" y="1241698"/>
                <a:ext cx="421791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TextBox 31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6459835" y="1241698"/>
                <a:ext cx="421791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Box 32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905694" y="2355726"/>
                <a:ext cx="536242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-14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TextBox 33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519858" y="2355726"/>
                <a:ext cx="536242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-12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4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2105447" y="2355726"/>
                <a:ext cx="558441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400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-10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5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2763044" y="2355726"/>
                <a:ext cx="481483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400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-8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TextBox 36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3382541" y="2355726"/>
                <a:ext cx="481483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400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-6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Box 37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3968130" y="2355726"/>
                <a:ext cx="481483" cy="322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400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-4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TextBox 38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4582294" y="2355726"/>
                <a:ext cx="507136" cy="3527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400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endParaRPr lang="zh-CN" altLang="en-US" sz="2400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39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5302374" y="2355726"/>
                <a:ext cx="247648" cy="32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40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5821288" y="2355726"/>
                <a:ext cx="421791" cy="32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" name="直接连接符 5"/>
              <p:cNvCxnSpPr/>
              <p:nvPr>
                <p:custDataLst>
                  <p:tags r:id="rId33"/>
                </p:custDataLst>
              </p:nvPr>
            </p:nvCxnSpPr>
            <p:spPr>
              <a:xfrm flipH="1">
                <a:off x="881311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>
                <p:custDataLst>
                  <p:tags r:id="rId34"/>
                </p:custDataLst>
              </p:nvPr>
            </p:nvCxnSpPr>
            <p:spPr>
              <a:xfrm flipH="1">
                <a:off x="1186111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>
                <p:custDataLst>
                  <p:tags r:id="rId35"/>
                </p:custDataLst>
              </p:nvPr>
            </p:nvCxnSpPr>
            <p:spPr>
              <a:xfrm flipH="1">
                <a:off x="1490911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>
                <p:custDataLst>
                  <p:tags r:id="rId36"/>
                </p:custDataLst>
              </p:nvPr>
            </p:nvCxnSpPr>
            <p:spPr>
              <a:xfrm flipH="1">
                <a:off x="1795711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>
                <p:custDataLst>
                  <p:tags r:id="rId37"/>
                </p:custDataLst>
              </p:nvPr>
            </p:nvCxnSpPr>
            <p:spPr>
              <a:xfrm flipH="1">
                <a:off x="2100511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>
                <p:custDataLst>
                  <p:tags r:id="rId38"/>
                </p:custDataLst>
              </p:nvPr>
            </p:nvCxnSpPr>
            <p:spPr>
              <a:xfrm flipH="1">
                <a:off x="2405311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>
                <p:custDataLst>
                  <p:tags r:id="rId39"/>
                </p:custDataLst>
              </p:nvPr>
            </p:nvCxnSpPr>
            <p:spPr>
              <a:xfrm flipH="1">
                <a:off x="2710111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>
                <p:custDataLst>
                  <p:tags r:id="rId40"/>
                </p:custDataLst>
              </p:nvPr>
            </p:nvCxnSpPr>
            <p:spPr>
              <a:xfrm flipH="1">
                <a:off x="3014911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>
                <p:custDataLst>
                  <p:tags r:id="rId41"/>
                </p:custDataLst>
              </p:nvPr>
            </p:nvCxnSpPr>
            <p:spPr>
              <a:xfrm flipH="1">
                <a:off x="3319711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>
                <p:custDataLst>
                  <p:tags r:id="rId42"/>
                </p:custDataLst>
              </p:nvPr>
            </p:nvCxnSpPr>
            <p:spPr>
              <a:xfrm flipH="1">
                <a:off x="3624511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>
                <p:custDataLst>
                  <p:tags r:id="rId43"/>
                </p:custDataLst>
              </p:nvPr>
            </p:nvCxnSpPr>
            <p:spPr>
              <a:xfrm flipH="1">
                <a:off x="392313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>
                <p:custDataLst>
                  <p:tags r:id="rId44"/>
                </p:custDataLst>
              </p:nvPr>
            </p:nvCxnSpPr>
            <p:spPr>
              <a:xfrm flipH="1">
                <a:off x="422793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/>
              <p:cNvCxnSpPr/>
              <p:nvPr>
                <p:custDataLst>
                  <p:tags r:id="rId45"/>
                </p:custDataLst>
              </p:nvPr>
            </p:nvCxnSpPr>
            <p:spPr>
              <a:xfrm flipH="1">
                <a:off x="453273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>
                <p:custDataLst>
                  <p:tags r:id="rId46"/>
                </p:custDataLst>
              </p:nvPr>
            </p:nvCxnSpPr>
            <p:spPr>
              <a:xfrm flipH="1">
                <a:off x="483753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>
                <p:custDataLst>
                  <p:tags r:id="rId47"/>
                </p:custDataLst>
              </p:nvPr>
            </p:nvCxnSpPr>
            <p:spPr>
              <a:xfrm flipH="1">
                <a:off x="514233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>
                <p:custDataLst>
                  <p:tags r:id="rId48"/>
                </p:custDataLst>
              </p:nvPr>
            </p:nvCxnSpPr>
            <p:spPr>
              <a:xfrm flipH="1">
                <a:off x="544713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>
                <p:custDataLst>
                  <p:tags r:id="rId49"/>
                </p:custDataLst>
              </p:nvPr>
            </p:nvCxnSpPr>
            <p:spPr>
              <a:xfrm flipH="1">
                <a:off x="575193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>
                <p:custDataLst>
                  <p:tags r:id="rId50"/>
                </p:custDataLst>
              </p:nvPr>
            </p:nvCxnSpPr>
            <p:spPr>
              <a:xfrm flipH="1">
                <a:off x="605673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>
                <p:custDataLst>
                  <p:tags r:id="rId51"/>
                </p:custDataLst>
              </p:nvPr>
            </p:nvCxnSpPr>
            <p:spPr>
              <a:xfrm flipH="1">
                <a:off x="636153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>
                <p:custDataLst>
                  <p:tags r:id="rId52"/>
                </p:custDataLst>
              </p:nvPr>
            </p:nvCxnSpPr>
            <p:spPr>
              <a:xfrm flipH="1">
                <a:off x="666633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>
                <p:custDataLst>
                  <p:tags r:id="rId53"/>
                </p:custDataLst>
              </p:nvPr>
            </p:nvCxnSpPr>
            <p:spPr>
              <a:xfrm flipH="1">
                <a:off x="697490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>
                <p:custDataLst>
                  <p:tags r:id="rId54"/>
                </p:custDataLst>
              </p:nvPr>
            </p:nvCxnSpPr>
            <p:spPr>
              <a:xfrm flipH="1">
                <a:off x="727970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>
                <p:custDataLst>
                  <p:tags r:id="rId55"/>
                </p:custDataLst>
              </p:nvPr>
            </p:nvCxnSpPr>
            <p:spPr>
              <a:xfrm flipH="1">
                <a:off x="758450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>
                <p:custDataLst>
                  <p:tags r:id="rId56"/>
                </p:custDataLst>
              </p:nvPr>
            </p:nvCxnSpPr>
            <p:spPr>
              <a:xfrm flipH="1">
                <a:off x="788930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>
                <p:custDataLst>
                  <p:tags r:id="rId57"/>
                </p:custDataLst>
              </p:nvPr>
            </p:nvCxnSpPr>
            <p:spPr>
              <a:xfrm flipH="1">
                <a:off x="8194104" y="1563638"/>
                <a:ext cx="0" cy="8111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矩形 140"/>
              <p:cNvSpPr/>
              <p:nvPr>
                <p:custDataLst>
                  <p:tags r:id="rId58"/>
                </p:custDataLst>
              </p:nvPr>
            </p:nvSpPr>
            <p:spPr>
              <a:xfrm>
                <a:off x="555179" y="1692795"/>
                <a:ext cx="8030988" cy="54749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cxnSp>
            <p:nvCxnSpPr>
              <p:cNvPr id="57" name="直接连接符 56"/>
              <p:cNvCxnSpPr/>
              <p:nvPr>
                <p:custDataLst>
                  <p:tags r:id="rId59"/>
                </p:custDataLst>
              </p:nvPr>
            </p:nvCxnSpPr>
            <p:spPr>
              <a:xfrm>
                <a:off x="578421" y="2365251"/>
                <a:ext cx="800774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>
                <p:custDataLst>
                  <p:tags r:id="rId60"/>
                </p:custDataLst>
              </p:nvPr>
            </p:nvCxnSpPr>
            <p:spPr>
              <a:xfrm>
                <a:off x="578421" y="1683271"/>
                <a:ext cx="800774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TextBox 40"/>
              <p:cNvSpPr txBox="1"/>
              <p:nvPr>
                <p:custDataLst>
                  <p:tags r:id="rId61"/>
                </p:custDataLst>
              </p:nvPr>
            </p:nvSpPr>
            <p:spPr>
              <a:xfrm>
                <a:off x="6435452" y="2355726"/>
                <a:ext cx="421791" cy="32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TextBox 40"/>
              <p:cNvSpPr txBox="1"/>
              <p:nvPr>
                <p:custDataLst>
                  <p:tags r:id="rId62"/>
                </p:custDataLst>
              </p:nvPr>
            </p:nvSpPr>
            <p:spPr>
              <a:xfrm>
                <a:off x="7064474" y="2355726"/>
                <a:ext cx="421791" cy="32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TextBox 40"/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7673305" y="2355726"/>
                <a:ext cx="421791" cy="32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TextBox 21"/>
              <p:cNvSpPr txBox="1"/>
              <p:nvPr>
                <p:custDataLst>
                  <p:tags r:id="rId64"/>
                </p:custDataLst>
              </p:nvPr>
            </p:nvSpPr>
            <p:spPr>
              <a:xfrm>
                <a:off x="934269" y="1241698"/>
                <a:ext cx="490363" cy="32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TextBox 31"/>
              <p:cNvSpPr txBox="1"/>
              <p:nvPr>
                <p:custDataLst>
                  <p:tags r:id="rId65"/>
                </p:custDataLst>
              </p:nvPr>
            </p:nvSpPr>
            <p:spPr>
              <a:xfrm>
                <a:off x="7073999" y="1241698"/>
                <a:ext cx="421791" cy="32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lang="en-US" altLang="zh-CN" sz="2135" b="1" baseline="4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TextBox 31"/>
              <p:cNvSpPr txBox="1"/>
              <p:nvPr>
                <p:custDataLst>
                  <p:tags r:id="rId66"/>
                </p:custDataLst>
              </p:nvPr>
            </p:nvSpPr>
            <p:spPr>
              <a:xfrm>
                <a:off x="7750646" y="1232173"/>
                <a:ext cx="247648" cy="325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135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sz="2135" b="1" baseline="4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3" name="右大括号 152"/>
            <p:cNvSpPr/>
            <p:nvPr>
              <p:custDataLst>
                <p:tags r:id="rId67"/>
              </p:custDataLst>
            </p:nvPr>
          </p:nvSpPr>
          <p:spPr>
            <a:xfrm rot="16200000">
              <a:off x="3235089" y="2828540"/>
              <a:ext cx="288032" cy="2510755"/>
            </a:xfrm>
            <a:prstGeom prst="rightBrace">
              <a:avLst>
                <a:gd name="adj1" fmla="val 74472"/>
                <a:gd name="adj2" fmla="val 50000"/>
              </a:avLst>
            </a:prstGeom>
            <a:gradFill flip="none" rotWithShape="1">
              <a:gsLst>
                <a:gs pos="45000">
                  <a:srgbClr val="00D661"/>
                </a:gs>
                <a:gs pos="29000">
                  <a:srgbClr val="00B0F0"/>
                </a:gs>
                <a:gs pos="15000">
                  <a:srgbClr val="5B5BF3"/>
                </a:gs>
                <a:gs pos="0">
                  <a:srgbClr val="CC00FF"/>
                </a:gs>
                <a:gs pos="79000">
                  <a:schemeClr val="accent4">
                    <a:lumMod val="75000"/>
                  </a:schemeClr>
                </a:gs>
                <a:gs pos="6400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54" name="TextBox 20"/>
            <p:cNvSpPr txBox="1"/>
            <p:nvPr>
              <p:custDataLst>
                <p:tags r:id="rId68"/>
              </p:custDataLst>
            </p:nvPr>
          </p:nvSpPr>
          <p:spPr>
            <a:xfrm>
              <a:off x="4427984" y="4587974"/>
              <a:ext cx="995983" cy="352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λ/nm</a:t>
              </a:r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TextBox 31"/>
            <p:cNvSpPr txBox="1"/>
            <p:nvPr>
              <p:custDataLst>
                <p:tags r:id="rId69"/>
              </p:custDataLst>
            </p:nvPr>
          </p:nvSpPr>
          <p:spPr>
            <a:xfrm>
              <a:off x="1907704" y="4771435"/>
              <a:ext cx="3045282" cy="322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35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400        500          600             700</a:t>
              </a:r>
              <a:endParaRPr lang="zh-CN" altLang="en-US" sz="2135" b="1" baseline="40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>
            <p:custDataLst>
              <p:tags r:id="rId1"/>
            </p:custDataLst>
          </p:nvPr>
        </p:nvSpPr>
        <p:spPr>
          <a:xfrm>
            <a:off x="4888273" y="5774287"/>
            <a:ext cx="2455865" cy="6310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r>
              <a:rPr lang="zh-CN" altLang="en-US" sz="2400"/>
              <a:t>电磁波</a:t>
            </a:r>
            <a:endParaRPr lang="zh-CN" altLang="en-US" sz="2400"/>
          </a:p>
        </p:txBody>
      </p:sp>
      <p:sp>
        <p:nvSpPr>
          <p:cNvPr id="23" name="TextBox 4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644691"/>
            <a:ext cx="2640575" cy="5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</a:rPr>
              <a:t>电磁波的应用</a:t>
            </a:r>
            <a:endParaRPr lang="en-US" altLang="zh-CN" sz="28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4943872" y="5806632"/>
            <a:ext cx="2219960" cy="500380"/>
          </a:xfrm>
          <a:prstGeom prst="rect">
            <a:avLst/>
          </a:prstGeom>
        </p:spPr>
        <p:txBody>
          <a:bodyPr wrap="none" lIns="91428" tIns="45713" rIns="91428" bIns="45713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665" b="1">
                <a:solidFill>
                  <a:srgbClr val="00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电磁波大家族</a:t>
            </a:r>
            <a:endParaRPr lang="zh-CN" altLang="en-US" sz="2665" b="1">
              <a:solidFill>
                <a:srgbClr val="00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9" name="Picture 2" descr="E:\人教版\素材整理\人教九下\21.2\图片\4.电磁波（教材配图）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0" y="1220755"/>
            <a:ext cx="12028595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电磁波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43660" y="1004570"/>
            <a:ext cx="9504680" cy="54159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48000" y="17780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电磁波</a:t>
            </a:r>
            <a:endParaRPr lang="zh-CN" altLang="en-US" sz="36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9565" y="325755"/>
            <a:ext cx="9406255" cy="59543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无线电波：　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　</a:t>
            </a:r>
            <a:b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</a:br>
            <a:r>
              <a:rPr lang="en-US" altLang="zh-CN" sz="2800" b="1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F</a:t>
            </a:r>
            <a:r>
              <a:rPr lang="zh-CN" altLang="en-US" sz="2800" b="1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M：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长波的调频广播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,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特点是干扰小；缺点：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信号传播距离短、覆盖面小，一般只可收听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本地台节目。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MW：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中波的无线广播，特点是有噪音、抗干扰能力不强；优点是：可以接收到较远的无线广播，单声道。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0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SW：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短波的无线广播。短波的特点是信号不稳定，噪音大、音质差。优点是传播距离远、可以听到国际间的广播节目。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83905" y="222885"/>
            <a:ext cx="3385820" cy="3285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>
            <p:custDataLst>
              <p:tags r:id="rId3"/>
            </p:custDataLst>
          </p:nvPr>
        </p:nvSpPr>
        <p:spPr>
          <a:xfrm>
            <a:off x="7776845" y="3773805"/>
            <a:ext cx="3383915" cy="25019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/>
              <a:t> 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62" name="图片 19461" descr="七色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1990" y="2632075"/>
            <a:ext cx="9555480" cy="159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29565" y="325755"/>
            <a:ext cx="10668000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可见光：　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　</a:t>
            </a:r>
            <a:b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</a:b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　可见光的波长在700～400nm之间,太阳光是由各种色光组成的，不同的光波长不同。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08" name="图片 107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72765" y="4502785"/>
            <a:ext cx="5845175" cy="2032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9565" y="325755"/>
            <a:ext cx="1066800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红外线：　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　</a:t>
            </a:r>
            <a:b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</a:b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　红外线是一种光波，它的波长比无线电波短，比可见光长。约从1mm到700nm。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  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作用：红外测温、红外夜视、红外取暖、……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09" name="图片 108"/>
          <p:cNvPicPr/>
          <p:nvPr/>
        </p:nvPicPr>
        <p:blipFill>
          <a:blip r:embed="rId1"/>
          <a:stretch>
            <a:fillRect/>
          </a:stretch>
        </p:blipFill>
        <p:spPr>
          <a:xfrm>
            <a:off x="427355" y="3652838"/>
            <a:ext cx="4762500" cy="2676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2"/>
          <a:srcRect t="9611"/>
          <a:stretch>
            <a:fillRect/>
          </a:stretch>
        </p:blipFill>
        <p:spPr>
          <a:xfrm>
            <a:off x="6449695" y="3681095"/>
            <a:ext cx="4361815" cy="27889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9565" y="325755"/>
            <a:ext cx="10668000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紫外线：　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　</a:t>
            </a:r>
            <a:b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</a:b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　波长范围在5 ～400nm之间。特点：能量高，能使荧光物质发光。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  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作用：杀菌消毒、防伪验钞……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11" name="图片 110"/>
          <p:cNvPicPr/>
          <p:nvPr/>
        </p:nvPicPr>
        <p:blipFill>
          <a:blip r:embed="rId1"/>
          <a:stretch>
            <a:fillRect/>
          </a:stretch>
        </p:blipFill>
        <p:spPr>
          <a:xfrm>
            <a:off x="738505" y="2751455"/>
            <a:ext cx="4974590" cy="3474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978140" y="630237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紫外验钞机</a:t>
            </a:r>
            <a:endParaRPr lang="zh-CN" altLang="en-US"/>
          </a:p>
        </p:txBody>
      </p:sp>
      <p:pic>
        <p:nvPicPr>
          <p:cNvPr id="112" name="图片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6087745" y="2751455"/>
            <a:ext cx="4838065" cy="3474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689860" y="642937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紫外消毒柜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9565" y="325755"/>
            <a:ext cx="10668000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X射线：　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　</a:t>
            </a:r>
            <a:b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</a:b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　X射线的波长约从5nm到0.01nm。X射线能够</a:t>
            </a: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穿透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人体。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  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作用：CT、机场安检处……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36355" y="6302375"/>
            <a:ext cx="43307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CT</a:t>
            </a:r>
            <a:endParaRPr lang="en-US" altLang="zh-CN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113" name="图片 112"/>
          <p:cNvPicPr/>
          <p:nvPr/>
        </p:nvPicPr>
        <p:blipFill>
          <a:blip r:embed="rId1"/>
          <a:stretch>
            <a:fillRect/>
          </a:stretch>
        </p:blipFill>
        <p:spPr>
          <a:xfrm>
            <a:off x="5964555" y="2183765"/>
            <a:ext cx="5436870" cy="3980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0" name="图片 20489" descr="X射线透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760" y="2752725"/>
            <a:ext cx="2443480" cy="27406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16389" y="668873"/>
            <a:ext cx="8832981" cy="64389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</a:rPr>
              <a:t>电磁波是怎样产生的？又是如何传播的呢？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" y="347980"/>
            <a:ext cx="1353185" cy="1224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32991" y="2034937"/>
            <a:ext cx="6744073" cy="4343144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7056107" y="2468893"/>
            <a:ext cx="2221230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65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电磁波发射塔</a:t>
            </a:r>
            <a:endParaRPr lang="zh-CN" altLang="en-US" sz="2665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9565" y="325755"/>
            <a:ext cx="1066800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γ射线（伽玛射线）：　</a:t>
            </a: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　</a:t>
            </a:r>
            <a:b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</a:br>
            <a:r>
              <a:rPr lang="zh-CN" altLang="en-US" sz="28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　γ射线的波长约从0.01nm到10-4nm，它具有很高的能量。可用它摧毁病变的细胞，治疗某些癌症。它的穿透能力也很强。可用来探测金属部件内部的缺陷。</a:t>
            </a:r>
            <a:endParaRPr lang="zh-CN" altLang="en-US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电磁辐射的影响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8060" y="1378585"/>
            <a:ext cx="10215880" cy="53994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51735" y="51689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电磁波有害？</a:t>
            </a:r>
            <a:endParaRPr 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86105" y="228600"/>
            <a:ext cx="10344150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600" dirty="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人类第一台无线电发报机</a:t>
            </a:r>
            <a:endParaRPr 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pPr algn="ctr"/>
            <a:endParaRPr lang="zh-CN" sz="3600" dirty="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  <a:p>
            <a:endParaRPr lang="zh-CN" sz="28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670" y="1141095"/>
            <a:ext cx="4286250" cy="2390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06730" y="1141095"/>
            <a:ext cx="6621780" cy="5492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1887年，德国物理学家赫兹用实验验证了电磁波存在的预言，遗憾的是，赫兹对电磁波的实用价值却毫无兴趣。他曾说：“如果要用电磁波进行无线电通信，大概需要有一面像欧洲大陆那样大的巨形反射镜才行。”</a:t>
            </a:r>
            <a:endParaRPr lang="zh-CN" sz="2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189</a:t>
            </a:r>
            <a:r>
              <a:rPr 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8年，意大利科学家</a:t>
            </a:r>
            <a:r>
              <a:rPr lang="zh-CN" sz="2400" dirty="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马可尼</a:t>
            </a:r>
            <a:r>
              <a:rPr lang="zh-CN" sz="2400" dirty="0">
                <a:latin typeface="方正盛世楷书简体_粗" panose="02000000000000000000" charset="-122"/>
                <a:ea typeface="方正盛世楷书简体_粗" panose="02000000000000000000" charset="-122"/>
                <a:cs typeface="方正盛世楷书简体_粗" panose="02000000000000000000" charset="-122"/>
                <a:sym typeface="+mn-ea"/>
              </a:rPr>
              <a:t>用大功率发射器，使无线电波传过英吉利海峡，1901年又实现了从加拿大到英国的跨越大西洋的无线电通信。此后，电磁波迅速得到广泛的应用。</a:t>
            </a:r>
            <a:endParaRPr lang="zh-CN" altLang="en-US" sz="2400" dirty="0">
              <a:latin typeface="方正盛世楷书简体_粗" panose="02000000000000000000" charset="-122"/>
              <a:ea typeface="方正盛世楷书简体_粗" panose="02000000000000000000" charset="-122"/>
              <a:cs typeface="方正盛世楷书简体_粗" panose="020000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868920" y="37909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马可尼（意大利）</a:t>
            </a:r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8024495" y="4252595"/>
            <a:ext cx="3752850" cy="23812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55015" y="1207770"/>
            <a:ext cx="988695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3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关于电磁波，下列说法错误的是（　　）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A．收音机、电视机和移动电话都是靠电磁波来传递信息的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B．跟水波类似，电磁波也有自己的频率、波长和波速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C．真空中电磁波的波速约为30万千米每秒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  <a:p>
            <a:pPr algn="l">
              <a:lnSpc>
                <a:spcPct val="150000"/>
              </a:lnSpc>
            </a:pP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D．微波炉内的微波是一种波长很长、频率很低的电磁波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资源 10@4x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368300"/>
            <a:ext cx="405765" cy="36449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flipH="1">
            <a:off x="11372215" y="5808345"/>
            <a:ext cx="556260" cy="949960"/>
            <a:chOff x="18024" y="8475"/>
            <a:chExt cx="876" cy="1496"/>
          </a:xfrm>
        </p:grpSpPr>
        <p:pic>
          <p:nvPicPr>
            <p:cNvPr id="29" name="图片 28" descr="资源 9@4x-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24" y="8475"/>
              <a:ext cx="257" cy="232"/>
            </a:xfrm>
            <a:prstGeom prst="rect">
              <a:avLst/>
            </a:prstGeom>
          </p:spPr>
        </p:pic>
        <p:pic>
          <p:nvPicPr>
            <p:cNvPr id="30" name="图片 29" descr="资源 10@4x-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139" y="9625"/>
              <a:ext cx="386" cy="347"/>
            </a:xfrm>
            <a:prstGeom prst="rect">
              <a:avLst/>
            </a:prstGeom>
          </p:spPr>
        </p:pic>
        <p:pic>
          <p:nvPicPr>
            <p:cNvPr id="31" name="图片 30" descr="资源 11@4x-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92" y="8997"/>
              <a:ext cx="208" cy="217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755015" y="166370"/>
            <a:ext cx="38061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dirty="0">
                <a:solidFill>
                  <a:srgbClr val="A15F32"/>
                </a:solidFill>
                <a:latin typeface="华康正颜楷体W7P" panose="03000700000000000000" charset="-122"/>
                <a:ea typeface="华康正颜楷体W7P" panose="03000700000000000000" charset="-122"/>
              </a:rPr>
              <a:t>课堂过招</a:t>
            </a:r>
            <a:endParaRPr lang="zh-CN" altLang="en-US" sz="4400" dirty="0">
              <a:solidFill>
                <a:srgbClr val="A15F32"/>
              </a:solidFill>
              <a:latin typeface="华康正颜楷体W7P" panose="03000700000000000000" charset="-122"/>
              <a:ea typeface="华康正颜楷体W7P" panose="030007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755015" y="1207770"/>
            <a:ext cx="988695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4</a:t>
            </a:r>
            <a:r>
              <a:rPr lang="zh-CN" alt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、</a:t>
            </a: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现代社会离不开电磁波，无线广播、手机通讯、卫星导航都是靠电磁波来传递信息，我们常说的Wi﹣Fi信号就是一种电磁波，这种信号在真空中的传播速度是</a:t>
            </a:r>
            <a:r>
              <a:rPr 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_______</a:t>
            </a:r>
            <a:r>
              <a:rPr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km/s；电视机遥控器就是靠发射一种电磁波来控制电视机的，这种电磁波也叫</a:t>
            </a:r>
            <a:r>
              <a:rPr lang="en-US" sz="2800" dirty="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_______.</a:t>
            </a:r>
            <a:endParaRPr sz="2800" dirty="0">
              <a:solidFill>
                <a:schemeClr val="tx1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/>
        </p:nvSpPr>
        <p:spPr>
          <a:xfrm>
            <a:off x="581025" y="3983355"/>
            <a:ext cx="11029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学习，永远不晚。</a:t>
            </a:r>
            <a:r>
              <a:rPr lang="en-US" altLang="zh-CN" sz="9600">
                <a:gradFill>
                  <a:gsLst>
                    <a:gs pos="0">
                      <a:srgbClr val="9EE256">
                        <a:lumMod val="59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</a:gsLst>
                  <a:lin ang="3600000" scaled="0"/>
                </a:gradFill>
                <a:latin typeface="华康正颜楷体W7P" panose="03000700000000000000" charset="-122"/>
                <a:ea typeface="华康正颜楷体W7P" panose="03000700000000000000" charset="-122"/>
                <a:cs typeface="华康正颜楷体W7P" panose="03000700000000000000" charset="-122"/>
              </a:rPr>
              <a:t> </a:t>
            </a:r>
            <a:endParaRPr lang="en-US" altLang="zh-CN" sz="9600">
              <a:gradFill>
                <a:gsLst>
                  <a:gs pos="0">
                    <a:srgbClr val="9EE256">
                      <a:lumMod val="59000"/>
                    </a:srgbClr>
                  </a:gs>
                  <a:gs pos="87000">
                    <a:schemeClr val="accent1">
                      <a:lumMod val="75000"/>
                    </a:schemeClr>
                  </a:gs>
                </a:gsLst>
                <a:lin ang="3600000" scaled="0"/>
              </a:gradFill>
              <a:latin typeface="华康正颜楷体W7P" panose="03000700000000000000" charset="-122"/>
              <a:ea typeface="华康正颜楷体W7P" panose="03000700000000000000" charset="-122"/>
              <a:cs typeface="华康正颜楷体W7P" panose="03000700000000000000" charset="-122"/>
            </a:endParaRPr>
          </a:p>
        </p:txBody>
      </p:sp>
      <p:pic>
        <p:nvPicPr>
          <p:cNvPr id="7" name="http://photo-static-api.fotomore.com/creative/vcg/400/new/VCG41N1018773878.jpg" descr="&amp;pky330_sjzg_VCG41N1018773878&amp;2&amp;src_toppic_inpsrchzd1&amp;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52390" b="5440"/>
          <a:stretch>
            <a:fillRect/>
          </a:stretch>
        </p:blipFill>
        <p:spPr>
          <a:xfrm>
            <a:off x="0" y="0"/>
            <a:ext cx="12186920" cy="34251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4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15413" y="675739"/>
            <a:ext cx="2976331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</a:rPr>
              <a:t>电磁波的产生</a:t>
            </a:r>
            <a:endParaRPr lang="zh-CN" altLang="en-US" sz="36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922966" y="1736573"/>
            <a:ext cx="6661150" cy="582295"/>
          </a:xfrm>
          <a:prstGeom prst="rect">
            <a:avLst/>
          </a:prstGeom>
        </p:spPr>
        <p:txBody>
          <a:bodyPr wrap="none" lIns="91428" tIns="45713" rIns="91428" bIns="45713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935">
                <a:solidFill>
                  <a:srgbClr val="00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操作：导线</a:t>
            </a:r>
            <a:r>
              <a:rPr lang="zh-CN" altLang="en-US" sz="3200">
                <a:solidFill>
                  <a:srgbClr val="00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时断时续</a:t>
            </a:r>
            <a:r>
              <a:rPr lang="zh-CN" altLang="en-US" sz="2935">
                <a:solidFill>
                  <a:srgbClr val="000000"/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接触电池的一极。</a:t>
            </a:r>
            <a:endParaRPr lang="zh-CN" altLang="en-US" sz="2935">
              <a:solidFill>
                <a:srgbClr val="000000"/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5127" name="Picture 8" descr="E:\教科研、论文资料\人教版教学参考编制\21图\21图\21-2-2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75787" y="2654555"/>
            <a:ext cx="3648405" cy="32707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6" name="Rectangle 7"/>
          <p:cNvSpPr/>
          <p:nvPr>
            <p:custDataLst>
              <p:tags r:id="rId5"/>
            </p:custDataLst>
          </p:nvPr>
        </p:nvSpPr>
        <p:spPr>
          <a:xfrm>
            <a:off x="2927648" y="6054427"/>
            <a:ext cx="5664629" cy="542925"/>
          </a:xfrm>
          <a:prstGeom prst="rect">
            <a:avLst/>
          </a:prstGeom>
          <a:noFill/>
          <a:ln w="9525">
            <a:noFill/>
          </a:ln>
        </p:spPr>
        <p:txBody>
          <a:bodyPr wrap="square" lIns="92080" tIns="46040" rIns="92080" bIns="46040" anchor="b">
            <a:spAutoFit/>
          </a:bodyPr>
          <a:lstStyle/>
          <a:p>
            <a:pPr lvl="0" eaLnBrk="1" hangingPunct="1"/>
            <a:r>
              <a:rPr lang="zh-CN" altLang="en-US" sz="2935" b="1">
                <a:solidFill>
                  <a:srgbClr val="00458E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现象：收音机发出“咯、咯”声。</a:t>
            </a:r>
            <a:endParaRPr lang="zh-CN" altLang="en-US" sz="2935" b="1">
              <a:solidFill>
                <a:srgbClr val="00458E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1550564"/>
            <a:ext cx="768085" cy="76808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4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37363" y="538897"/>
            <a:ext cx="5040841" cy="64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3" rIns="91428" bIns="45713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微软雅黑" panose="020B0503020204020204" charset="-122"/>
              </a:defRPr>
            </a:lvl9pPr>
          </a:lstStyle>
          <a:p>
            <a:r>
              <a:rPr lang="zh-CN" altLang="en-US" sz="36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sym typeface="+mn-ea"/>
              </a:rPr>
              <a:t>电磁波产生演示实验</a:t>
            </a:r>
            <a:endParaRPr lang="zh-CN" altLang="en-US" sz="36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sym typeface="+mn-ea"/>
            </a:endParaRPr>
          </a:p>
        </p:txBody>
      </p:sp>
      <p:pic>
        <p:nvPicPr>
          <p:cNvPr id="3" name="电磁波是怎样产生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063552" y="1508787"/>
            <a:ext cx="8494688" cy="4704523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548130" y="1871980"/>
            <a:ext cx="8856980" cy="2577465"/>
          </a:xfrm>
          <a:prstGeom prst="rect">
            <a:avLst/>
          </a:prstGeom>
        </p:spPr>
        <p:txBody>
          <a:bodyPr wrap="square" lIns="91428" tIns="45713" rIns="91428" bIns="45713">
            <a:noAutofit/>
          </a:bodyPr>
          <a:p>
            <a:pPr marL="81915" defTabSz="685800" eaLnBrk="0" hangingPunct="0">
              <a:lnSpc>
                <a:spcPct val="150000"/>
              </a:lnSpc>
              <a:spcBef>
                <a:spcPts val="225"/>
              </a:spcBef>
              <a:spcAft>
                <a:spcPct val="0"/>
              </a:spcAft>
              <a:buClr>
                <a:srgbClr val="A04DA3"/>
              </a:buClr>
              <a:defRPr/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当导体或电路中的某处有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迅速变化</a:t>
            </a:r>
            <a:r>
              <a:rPr lang="zh-CN" altLang="en-US" sz="3200">
                <a:solidFill>
                  <a:schemeClr val="tx1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的电流时，在该处就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会产生一种波动，这种波动叫做</a:t>
            </a:r>
            <a:r>
              <a:rPr lang="zh-CN" altLang="en-US" sz="3200">
                <a:solidFill>
                  <a:srgbClr val="FF0000"/>
                </a:solidFill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电磁波</a:t>
            </a: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。</a:t>
            </a:r>
            <a:endParaRPr lang="zh-CN" altLang="en-US" sz="3200">
              <a:solidFill>
                <a:srgbClr val="00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548130" y="541655"/>
            <a:ext cx="8856980" cy="979170"/>
          </a:xfrm>
          <a:prstGeom prst="rect">
            <a:avLst/>
          </a:prstGeom>
        </p:spPr>
        <p:txBody>
          <a:bodyPr wrap="square" lIns="91428" tIns="45713" rIns="91428" bIns="45713">
            <a:noAutofit/>
          </a:bodyPr>
          <a:p>
            <a:pPr marL="81915" defTabSz="685800" eaLnBrk="0" hangingPunct="0">
              <a:lnSpc>
                <a:spcPct val="150000"/>
              </a:lnSpc>
              <a:spcBef>
                <a:spcPts val="225"/>
              </a:spcBef>
              <a:spcAft>
                <a:spcPct val="0"/>
              </a:spcAft>
              <a:buClr>
                <a:srgbClr val="A04DA3"/>
              </a:buClr>
              <a:defRPr/>
            </a:pPr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最早是谁证实电磁波存在的？</a:t>
            </a:r>
            <a:endParaRPr lang="zh-CN" altLang="en-US" sz="3200">
              <a:solidFill>
                <a:srgbClr val="000000"/>
              </a:solidFill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20" y="2134235"/>
            <a:ext cx="7972425" cy="44577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668385" y="744855"/>
            <a:ext cx="3016885" cy="4939665"/>
            <a:chOff x="13651" y="1173"/>
            <a:chExt cx="4751" cy="777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3651" y="1173"/>
              <a:ext cx="4751" cy="570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4249" y="7064"/>
              <a:ext cx="3555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/>
                <a:t>赫兹（德国）</a:t>
              </a:r>
              <a:endParaRPr lang="zh-CN" altLang="en-US"/>
            </a:p>
            <a:p>
              <a:pPr algn="ctr"/>
              <a:endParaRPr lang="en-US" altLang="zh-CN"/>
            </a:p>
            <a:p>
              <a:pPr algn="ctr"/>
              <a:r>
                <a:rPr lang="en-US" altLang="zh-CN"/>
                <a:t>1888</a:t>
              </a:r>
              <a:r>
                <a:rPr lang="zh-CN" altLang="en-US"/>
                <a:t>年证实电磁波的存在</a:t>
              </a:r>
              <a:endParaRPr lang="zh-CN" altLang="en-US"/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赫兹实验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9525" y="1329055"/>
            <a:ext cx="9254490" cy="53695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60650" y="48577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>
                <a:latin typeface="方正盛世楷书简体_粗" panose="02000000000000000000" charset="-122"/>
                <a:ea typeface="方正盛世楷书简体_粗" panose="02000000000000000000" charset="-122"/>
                <a:sym typeface="+mn-ea"/>
              </a:rPr>
              <a:t>赫兹实验</a:t>
            </a:r>
            <a:endParaRPr lang="zh-CN" altLang="en-US" sz="3200">
              <a:latin typeface="方正盛世楷书简体_粗" panose="02000000000000000000" charset="-122"/>
              <a:ea typeface="方正盛世楷书简体_粗" panose="02000000000000000000" charset="-122"/>
              <a:sym typeface="+mn-ea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116389" y="668873"/>
            <a:ext cx="8832981" cy="64389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zh-CN" altLang="en-US" sz="3600">
                <a:latin typeface="方正盛世楷书简体_粗" panose="02000000000000000000" charset="-122"/>
                <a:ea typeface="方正盛世楷书简体_粗" panose="02000000000000000000" charset="-122"/>
              </a:rPr>
              <a:t>电磁波是如何传播的呢？</a:t>
            </a:r>
            <a:endParaRPr lang="zh-CN" altLang="en-US" sz="3600"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" y="347980"/>
            <a:ext cx="1353185" cy="12242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32991" y="2034937"/>
            <a:ext cx="6744073" cy="4343144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7056107" y="2468893"/>
            <a:ext cx="2221230" cy="501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65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电磁波发射塔</a:t>
            </a:r>
            <a:endParaRPr lang="zh-CN" altLang="en-US" sz="2665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1.xml><?xml version="1.0" encoding="utf-8"?>
<p:tagLst xmlns:p="http://schemas.openxmlformats.org/presentationml/2006/main">
  <p:tag name="AS_UNIQUEID" val="2"/>
</p:tagLst>
</file>

<file path=ppt/tags/tag102.xml><?xml version="1.0" encoding="utf-8"?>
<p:tagLst xmlns:p="http://schemas.openxmlformats.org/presentationml/2006/main">
  <p:tag name="AS_UNIQUEID" val="3"/>
</p:tagLst>
</file>

<file path=ppt/tags/tag103.xml><?xml version="1.0" encoding="utf-8"?>
<p:tagLst xmlns:p="http://schemas.openxmlformats.org/presentationml/2006/main">
  <p:tag name="AS_UNIQUEID" val="4"/>
</p:tagLst>
</file>

<file path=ppt/tags/tag104.xml><?xml version="1.0" encoding="utf-8"?>
<p:tagLst xmlns:p="http://schemas.openxmlformats.org/presentationml/2006/main">
  <p:tag name="AS_UNIQUEID" val="18"/>
</p:tagLst>
</file>

<file path=ppt/tags/tag105.xml><?xml version="1.0" encoding="utf-8"?>
<p:tagLst xmlns:p="http://schemas.openxmlformats.org/presentationml/2006/main">
  <p:tag name="AS_UNIQUEID" val="19"/>
</p:tagLst>
</file>

<file path=ppt/tags/tag106.xml><?xml version="1.0" encoding="utf-8"?>
<p:tagLst xmlns:p="http://schemas.openxmlformats.org/presentationml/2006/main">
  <p:tag name="AS_UNIQUEID" val="20"/>
</p:tagLst>
</file>

<file path=ppt/tags/tag107.xml><?xml version="1.0" encoding="utf-8"?>
<p:tagLst xmlns:p="http://schemas.openxmlformats.org/presentationml/2006/main">
  <p:tag name="AS_UNIQUEID" val="21"/>
</p:tagLst>
</file>

<file path=ppt/tags/tag108.xml><?xml version="1.0" encoding="utf-8"?>
<p:tagLst xmlns:p="http://schemas.openxmlformats.org/presentationml/2006/main">
  <p:tag name="AS_UNIQUEID" val="22"/>
</p:tagLst>
</file>

<file path=ppt/tags/tag109.xml><?xml version="1.0" encoding="utf-8"?>
<p:tagLst xmlns:p="http://schemas.openxmlformats.org/presentationml/2006/main">
  <p:tag name="AS_UNIQUEID" val="1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AS_UNIQUEID" val="15"/>
</p:tagLst>
</file>

<file path=ppt/tags/tag111.xml><?xml version="1.0" encoding="utf-8"?>
<p:tagLst xmlns:p="http://schemas.openxmlformats.org/presentationml/2006/main">
  <p:tag name="AS_UNIQUEID" val="16"/>
</p:tagLst>
</file>

<file path=ppt/tags/tag112.xml><?xml version="1.0" encoding="utf-8"?>
<p:tagLst xmlns:p="http://schemas.openxmlformats.org/presentationml/2006/main">
  <p:tag name="AS_UNIQUEID" val="68"/>
</p:tagLst>
</file>

<file path=ppt/tags/tag113.xml><?xml version="1.0" encoding="utf-8"?>
<p:tagLst xmlns:p="http://schemas.openxmlformats.org/presentationml/2006/main">
  <p:tag name="AS_UNIQUEID" val="69"/>
</p:tagLst>
</file>

<file path=ppt/tags/tag114.xml><?xml version="1.0" encoding="utf-8"?>
<p:tagLst xmlns:p="http://schemas.openxmlformats.org/presentationml/2006/main">
  <p:tag name="AS_UNIQUEID" val="70"/>
</p:tagLst>
</file>

<file path=ppt/tags/tag115.xml><?xml version="1.0" encoding="utf-8"?>
<p:tagLst xmlns:p="http://schemas.openxmlformats.org/presentationml/2006/main">
  <p:tag name="AS_UNIQUEID" val="71"/>
</p:tagLst>
</file>

<file path=ppt/tags/tag116.xml><?xml version="1.0" encoding="utf-8"?>
<p:tagLst xmlns:p="http://schemas.openxmlformats.org/presentationml/2006/main">
  <p:tag name="AS_UNIQUEID" val="72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AS_UNIQUEID" val="66"/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AS_UNIQUEID" val="66"/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</p:tagLst>
</file>

<file path=ppt/tags/tag123.xml><?xml version="1.0" encoding="utf-8"?>
<p:tagLst xmlns:p="http://schemas.openxmlformats.org/presentationml/2006/main">
  <p:tag name="AS_UNIQUEID" val="64"/>
</p:tagLst>
</file>

<file path=ppt/tags/tag124.xml><?xml version="1.0" encoding="utf-8"?>
<p:tagLst xmlns:p="http://schemas.openxmlformats.org/presentationml/2006/main">
  <p:tag name="AS_UNIQUEID" val="65"/>
</p:tagLst>
</file>

<file path=ppt/tags/tag125.xml><?xml version="1.0" encoding="utf-8"?>
<p:tagLst xmlns:p="http://schemas.openxmlformats.org/presentationml/2006/main">
  <p:tag name="AS_UNIQUEID" val="66"/>
</p:tagLst>
</file>

<file path=ppt/tags/tag126.xml><?xml version="1.0" encoding="utf-8"?>
<p:tagLst xmlns:p="http://schemas.openxmlformats.org/presentationml/2006/main">
  <p:tag name="AS_UNIQUEID" val="79"/>
  <p:tag name="KSO_WM_BEAUTIFY_FLAG" val=""/>
</p:tagLst>
</file>

<file path=ppt/tags/tag127.xml><?xml version="1.0" encoding="utf-8"?>
<p:tagLst xmlns:p="http://schemas.openxmlformats.org/presentationml/2006/main">
  <p:tag name="AS_UNIQUEID" val="80"/>
  <p:tag name="KSO_WM_BEAUTIFY_FLAG" val=""/>
</p:tagLst>
</file>

<file path=ppt/tags/tag128.xml><?xml version="1.0" encoding="utf-8"?>
<p:tagLst xmlns:p="http://schemas.openxmlformats.org/presentationml/2006/main">
  <p:tag name="AS_UNIQUEID" val="60"/>
</p:tagLst>
</file>

<file path=ppt/tags/tag129.xml><?xml version="1.0" encoding="utf-8"?>
<p:tagLst xmlns:p="http://schemas.openxmlformats.org/presentationml/2006/main">
  <p:tag name="AS_UNIQUEID" val="6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AS_UNIQUEID" val="62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37.xml><?xml version="1.0" encoding="utf-8"?>
<p:tagLst xmlns:p="http://schemas.openxmlformats.org/presentationml/2006/main">
  <p:tag name="AS_UNIQUEID" val="103"/>
</p:tagLst>
</file>

<file path=ppt/tags/tag138.xml><?xml version="1.0" encoding="utf-8"?>
<p:tagLst xmlns:p="http://schemas.openxmlformats.org/presentationml/2006/main">
  <p:tag name="AS_UNIQUEID" val="104"/>
</p:tagLst>
</file>

<file path=ppt/tags/tag139.xml><?xml version="1.0" encoding="utf-8"?>
<p:tagLst xmlns:p="http://schemas.openxmlformats.org/presentationml/2006/main">
  <p:tag name="AS_UNIQUEID" val="105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AS_UNIQUEID" val="106"/>
</p:tagLst>
</file>

<file path=ppt/tags/tag141.xml><?xml version="1.0" encoding="utf-8"?>
<p:tagLst xmlns:p="http://schemas.openxmlformats.org/presentationml/2006/main">
  <p:tag name="AS_UNIQUEID" val="107"/>
</p:tagLst>
</file>

<file path=ppt/tags/tag142.xml><?xml version="1.0" encoding="utf-8"?>
<p:tagLst xmlns:p="http://schemas.openxmlformats.org/presentationml/2006/main">
  <p:tag name="AS_UNIQUEID" val="108"/>
</p:tagLst>
</file>

<file path=ppt/tags/tag143.xml><?xml version="1.0" encoding="utf-8"?>
<p:tagLst xmlns:p="http://schemas.openxmlformats.org/presentationml/2006/main">
  <p:tag name="AS_UNIQUEID" val="109"/>
</p:tagLst>
</file>

<file path=ppt/tags/tag144.xml><?xml version="1.0" encoding="utf-8"?>
<p:tagLst xmlns:p="http://schemas.openxmlformats.org/presentationml/2006/main">
  <p:tag name="AS_UNIQUEID" val="110"/>
</p:tagLst>
</file>

<file path=ppt/tags/tag145.xml><?xml version="1.0" encoding="utf-8"?>
<p:tagLst xmlns:p="http://schemas.openxmlformats.org/presentationml/2006/main">
  <p:tag name="AS_UNIQUEID" val="111"/>
</p:tagLst>
</file>

<file path=ppt/tags/tag146.xml><?xml version="1.0" encoding="utf-8"?>
<p:tagLst xmlns:p="http://schemas.openxmlformats.org/presentationml/2006/main">
  <p:tag name="AS_UNIQUEID" val="112"/>
</p:tagLst>
</file>

<file path=ppt/tags/tag147.xml><?xml version="1.0" encoding="utf-8"?>
<p:tagLst xmlns:p="http://schemas.openxmlformats.org/presentationml/2006/main">
  <p:tag name="AS_UNIQUEID" val="113"/>
</p:tagLst>
</file>

<file path=ppt/tags/tag148.xml><?xml version="1.0" encoding="utf-8"?>
<p:tagLst xmlns:p="http://schemas.openxmlformats.org/presentationml/2006/main">
  <p:tag name="AS_UNIQUEID" val="114"/>
</p:tagLst>
</file>

<file path=ppt/tags/tag149.xml><?xml version="1.0" encoding="utf-8"?>
<p:tagLst xmlns:p="http://schemas.openxmlformats.org/presentationml/2006/main">
  <p:tag name="AS_UNIQUEID" val="115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AS_UNIQUEID" val="116"/>
</p:tagLst>
</file>

<file path=ppt/tags/tag151.xml><?xml version="1.0" encoding="utf-8"?>
<p:tagLst xmlns:p="http://schemas.openxmlformats.org/presentationml/2006/main">
  <p:tag name="AS_UNIQUEID" val="117"/>
</p:tagLst>
</file>

<file path=ppt/tags/tag152.xml><?xml version="1.0" encoding="utf-8"?>
<p:tagLst xmlns:p="http://schemas.openxmlformats.org/presentationml/2006/main">
  <p:tag name="AS_UNIQUEID" val="118"/>
</p:tagLst>
</file>

<file path=ppt/tags/tag153.xml><?xml version="1.0" encoding="utf-8"?>
<p:tagLst xmlns:p="http://schemas.openxmlformats.org/presentationml/2006/main">
  <p:tag name="AS_UNIQUEID" val="119"/>
</p:tagLst>
</file>

<file path=ppt/tags/tag154.xml><?xml version="1.0" encoding="utf-8"?>
<p:tagLst xmlns:p="http://schemas.openxmlformats.org/presentationml/2006/main">
  <p:tag name="AS_UNIQUEID" val="120"/>
</p:tagLst>
</file>

<file path=ppt/tags/tag155.xml><?xml version="1.0" encoding="utf-8"?>
<p:tagLst xmlns:p="http://schemas.openxmlformats.org/presentationml/2006/main">
  <p:tag name="AS_UNIQUEID" val="121"/>
</p:tagLst>
</file>

<file path=ppt/tags/tag156.xml><?xml version="1.0" encoding="utf-8"?>
<p:tagLst xmlns:p="http://schemas.openxmlformats.org/presentationml/2006/main">
  <p:tag name="AS_UNIQUEID" val="122"/>
</p:tagLst>
</file>

<file path=ppt/tags/tag157.xml><?xml version="1.0" encoding="utf-8"?>
<p:tagLst xmlns:p="http://schemas.openxmlformats.org/presentationml/2006/main">
  <p:tag name="AS_UNIQUEID" val="123"/>
</p:tagLst>
</file>

<file path=ppt/tags/tag158.xml><?xml version="1.0" encoding="utf-8"?>
<p:tagLst xmlns:p="http://schemas.openxmlformats.org/presentationml/2006/main">
  <p:tag name="AS_UNIQUEID" val="124"/>
</p:tagLst>
</file>

<file path=ppt/tags/tag159.xml><?xml version="1.0" encoding="utf-8"?>
<p:tagLst xmlns:p="http://schemas.openxmlformats.org/presentationml/2006/main">
  <p:tag name="AS_UNIQUEID" val="125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AS_UNIQUEID" val="126"/>
</p:tagLst>
</file>

<file path=ppt/tags/tag161.xml><?xml version="1.0" encoding="utf-8"?>
<p:tagLst xmlns:p="http://schemas.openxmlformats.org/presentationml/2006/main">
  <p:tag name="AS_UNIQUEID" val="127"/>
</p:tagLst>
</file>

<file path=ppt/tags/tag162.xml><?xml version="1.0" encoding="utf-8"?>
<p:tagLst xmlns:p="http://schemas.openxmlformats.org/presentationml/2006/main">
  <p:tag name="AS_UNIQUEID" val="128"/>
</p:tagLst>
</file>

<file path=ppt/tags/tag163.xml><?xml version="1.0" encoding="utf-8"?>
<p:tagLst xmlns:p="http://schemas.openxmlformats.org/presentationml/2006/main">
  <p:tag name="AS_UNIQUEID" val="129"/>
</p:tagLst>
</file>

<file path=ppt/tags/tag164.xml><?xml version="1.0" encoding="utf-8"?>
<p:tagLst xmlns:p="http://schemas.openxmlformats.org/presentationml/2006/main">
  <p:tag name="AS_UNIQUEID" val="130"/>
</p:tagLst>
</file>

<file path=ppt/tags/tag165.xml><?xml version="1.0" encoding="utf-8"?>
<p:tagLst xmlns:p="http://schemas.openxmlformats.org/presentationml/2006/main">
  <p:tag name="AS_UNIQUEID" val="131"/>
</p:tagLst>
</file>

<file path=ppt/tags/tag166.xml><?xml version="1.0" encoding="utf-8"?>
<p:tagLst xmlns:p="http://schemas.openxmlformats.org/presentationml/2006/main">
  <p:tag name="AS_UNIQUEID" val="132"/>
</p:tagLst>
</file>

<file path=ppt/tags/tag167.xml><?xml version="1.0" encoding="utf-8"?>
<p:tagLst xmlns:p="http://schemas.openxmlformats.org/presentationml/2006/main">
  <p:tag name="AS_UNIQUEID" val="133"/>
</p:tagLst>
</file>

<file path=ppt/tags/tag168.xml><?xml version="1.0" encoding="utf-8"?>
<p:tagLst xmlns:p="http://schemas.openxmlformats.org/presentationml/2006/main">
  <p:tag name="AS_UNIQUEID" val="134"/>
</p:tagLst>
</file>

<file path=ppt/tags/tag169.xml><?xml version="1.0" encoding="utf-8"?>
<p:tagLst xmlns:p="http://schemas.openxmlformats.org/presentationml/2006/main">
  <p:tag name="AS_UNIQUEID" val="135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AS_UNIQUEID" val="136"/>
</p:tagLst>
</file>

<file path=ppt/tags/tag171.xml><?xml version="1.0" encoding="utf-8"?>
<p:tagLst xmlns:p="http://schemas.openxmlformats.org/presentationml/2006/main">
  <p:tag name="AS_UNIQUEID" val="137"/>
</p:tagLst>
</file>

<file path=ppt/tags/tag172.xml><?xml version="1.0" encoding="utf-8"?>
<p:tagLst xmlns:p="http://schemas.openxmlformats.org/presentationml/2006/main">
  <p:tag name="AS_UNIQUEID" val="138"/>
</p:tagLst>
</file>

<file path=ppt/tags/tag173.xml><?xml version="1.0" encoding="utf-8"?>
<p:tagLst xmlns:p="http://schemas.openxmlformats.org/presentationml/2006/main">
  <p:tag name="AS_UNIQUEID" val="139"/>
</p:tagLst>
</file>

<file path=ppt/tags/tag174.xml><?xml version="1.0" encoding="utf-8"?>
<p:tagLst xmlns:p="http://schemas.openxmlformats.org/presentationml/2006/main">
  <p:tag name="AS_UNIQUEID" val="140"/>
</p:tagLst>
</file>

<file path=ppt/tags/tag175.xml><?xml version="1.0" encoding="utf-8"?>
<p:tagLst xmlns:p="http://schemas.openxmlformats.org/presentationml/2006/main">
  <p:tag name="AS_UNIQUEID" val="141"/>
</p:tagLst>
</file>

<file path=ppt/tags/tag176.xml><?xml version="1.0" encoding="utf-8"?>
<p:tagLst xmlns:p="http://schemas.openxmlformats.org/presentationml/2006/main">
  <p:tag name="AS_UNIQUEID" val="142"/>
</p:tagLst>
</file>

<file path=ppt/tags/tag177.xml><?xml version="1.0" encoding="utf-8"?>
<p:tagLst xmlns:p="http://schemas.openxmlformats.org/presentationml/2006/main">
  <p:tag name="AS_UNIQUEID" val="143"/>
</p:tagLst>
</file>

<file path=ppt/tags/tag178.xml><?xml version="1.0" encoding="utf-8"?>
<p:tagLst xmlns:p="http://schemas.openxmlformats.org/presentationml/2006/main">
  <p:tag name="AS_UNIQUEID" val="144"/>
</p:tagLst>
</file>

<file path=ppt/tags/tag179.xml><?xml version="1.0" encoding="utf-8"?>
<p:tagLst xmlns:p="http://schemas.openxmlformats.org/presentationml/2006/main">
  <p:tag name="AS_UNIQUEID" val="145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AS_UNIQUEID" val="146"/>
</p:tagLst>
</file>

<file path=ppt/tags/tag181.xml><?xml version="1.0" encoding="utf-8"?>
<p:tagLst xmlns:p="http://schemas.openxmlformats.org/presentationml/2006/main">
  <p:tag name="AS_UNIQUEID" val="147"/>
</p:tagLst>
</file>

<file path=ppt/tags/tag182.xml><?xml version="1.0" encoding="utf-8"?>
<p:tagLst xmlns:p="http://schemas.openxmlformats.org/presentationml/2006/main">
  <p:tag name="AS_UNIQUEID" val="148"/>
</p:tagLst>
</file>

<file path=ppt/tags/tag183.xml><?xml version="1.0" encoding="utf-8"?>
<p:tagLst xmlns:p="http://schemas.openxmlformats.org/presentationml/2006/main">
  <p:tag name="AS_UNIQUEID" val="149"/>
</p:tagLst>
</file>

<file path=ppt/tags/tag184.xml><?xml version="1.0" encoding="utf-8"?>
<p:tagLst xmlns:p="http://schemas.openxmlformats.org/presentationml/2006/main">
  <p:tag name="AS_UNIQUEID" val="150"/>
</p:tagLst>
</file>

<file path=ppt/tags/tag185.xml><?xml version="1.0" encoding="utf-8"?>
<p:tagLst xmlns:p="http://schemas.openxmlformats.org/presentationml/2006/main">
  <p:tag name="AS_UNIQUEID" val="151"/>
</p:tagLst>
</file>

<file path=ppt/tags/tag186.xml><?xml version="1.0" encoding="utf-8"?>
<p:tagLst xmlns:p="http://schemas.openxmlformats.org/presentationml/2006/main">
  <p:tag name="AS_UNIQUEID" val="152"/>
</p:tagLst>
</file>

<file path=ppt/tags/tag187.xml><?xml version="1.0" encoding="utf-8"?>
<p:tagLst xmlns:p="http://schemas.openxmlformats.org/presentationml/2006/main">
  <p:tag name="AS_UNIQUEID" val="153"/>
</p:tagLst>
</file>

<file path=ppt/tags/tag188.xml><?xml version="1.0" encoding="utf-8"?>
<p:tagLst xmlns:p="http://schemas.openxmlformats.org/presentationml/2006/main">
  <p:tag name="AS_UNIQUEID" val="154"/>
</p:tagLst>
</file>

<file path=ppt/tags/tag189.xml><?xml version="1.0" encoding="utf-8"?>
<p:tagLst xmlns:p="http://schemas.openxmlformats.org/presentationml/2006/main">
  <p:tag name="AS_UNIQUEID" val="155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AS_UNIQUEID" val="156"/>
</p:tagLst>
</file>

<file path=ppt/tags/tag191.xml><?xml version="1.0" encoding="utf-8"?>
<p:tagLst xmlns:p="http://schemas.openxmlformats.org/presentationml/2006/main">
  <p:tag name="AS_UNIQUEID" val="157"/>
</p:tagLst>
</file>

<file path=ppt/tags/tag192.xml><?xml version="1.0" encoding="utf-8"?>
<p:tagLst xmlns:p="http://schemas.openxmlformats.org/presentationml/2006/main">
  <p:tag name="AS_UNIQUEID" val="158"/>
</p:tagLst>
</file>

<file path=ppt/tags/tag193.xml><?xml version="1.0" encoding="utf-8"?>
<p:tagLst xmlns:p="http://schemas.openxmlformats.org/presentationml/2006/main">
  <p:tag name="AS_UNIQUEID" val="159"/>
</p:tagLst>
</file>

<file path=ppt/tags/tag194.xml><?xml version="1.0" encoding="utf-8"?>
<p:tagLst xmlns:p="http://schemas.openxmlformats.org/presentationml/2006/main">
  <p:tag name="AS_UNIQUEID" val="160"/>
</p:tagLst>
</file>

<file path=ppt/tags/tag195.xml><?xml version="1.0" encoding="utf-8"?>
<p:tagLst xmlns:p="http://schemas.openxmlformats.org/presentationml/2006/main">
  <p:tag name="AS_UNIQUEID" val="161"/>
</p:tagLst>
</file>

<file path=ppt/tags/tag196.xml><?xml version="1.0" encoding="utf-8"?>
<p:tagLst xmlns:p="http://schemas.openxmlformats.org/presentationml/2006/main">
  <p:tag name="AS_UNIQUEID" val="162"/>
</p:tagLst>
</file>

<file path=ppt/tags/tag197.xml><?xml version="1.0" encoding="utf-8"?>
<p:tagLst xmlns:p="http://schemas.openxmlformats.org/presentationml/2006/main">
  <p:tag name="AS_UNIQUEID" val="163"/>
</p:tagLst>
</file>

<file path=ppt/tags/tag198.xml><?xml version="1.0" encoding="utf-8"?>
<p:tagLst xmlns:p="http://schemas.openxmlformats.org/presentationml/2006/main">
  <p:tag name="AS_UNIQUEID" val="164"/>
</p:tagLst>
</file>

<file path=ppt/tags/tag199.xml><?xml version="1.0" encoding="utf-8"?>
<p:tagLst xmlns:p="http://schemas.openxmlformats.org/presentationml/2006/main">
  <p:tag name="AS_UNIQUEID" val="165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AS_UNIQUEID" val="166"/>
</p:tagLst>
</file>

<file path=ppt/tags/tag201.xml><?xml version="1.0" encoding="utf-8"?>
<p:tagLst xmlns:p="http://schemas.openxmlformats.org/presentationml/2006/main">
  <p:tag name="AS_UNIQUEID" val="167"/>
</p:tagLst>
</file>

<file path=ppt/tags/tag202.xml><?xml version="1.0" encoding="utf-8"?>
<p:tagLst xmlns:p="http://schemas.openxmlformats.org/presentationml/2006/main">
  <p:tag name="AS_UNIQUEID" val="168"/>
</p:tagLst>
</file>

<file path=ppt/tags/tag203.xml><?xml version="1.0" encoding="utf-8"?>
<p:tagLst xmlns:p="http://schemas.openxmlformats.org/presentationml/2006/main">
  <p:tag name="AS_UNIQUEID" val="169"/>
</p:tagLst>
</file>

<file path=ppt/tags/tag204.xml><?xml version="1.0" encoding="utf-8"?>
<p:tagLst xmlns:p="http://schemas.openxmlformats.org/presentationml/2006/main">
  <p:tag name="AS_UNIQUEID" val="170"/>
</p:tagLst>
</file>

<file path=ppt/tags/tag205.xml><?xml version="1.0" encoding="utf-8"?>
<p:tagLst xmlns:p="http://schemas.openxmlformats.org/presentationml/2006/main">
  <p:tag name="AS_UNIQUEID" val="171"/>
</p:tagLst>
</file>

<file path=ppt/tags/tag206.xml><?xml version="1.0" encoding="utf-8"?>
<p:tagLst xmlns:p="http://schemas.openxmlformats.org/presentationml/2006/main">
  <p:tag name="AS_UNIQUEID" val="177"/>
</p:tagLst>
</file>

<file path=ppt/tags/tag207.xml><?xml version="1.0" encoding="utf-8"?>
<p:tagLst xmlns:p="http://schemas.openxmlformats.org/presentationml/2006/main">
  <p:tag name="AS_UNIQUEID" val="178"/>
</p:tagLst>
</file>

<file path=ppt/tags/tag208.xml><?xml version="1.0" encoding="utf-8"?>
<p:tagLst xmlns:p="http://schemas.openxmlformats.org/presentationml/2006/main">
  <p:tag name="AS_UNIQUEID" val="179"/>
</p:tagLst>
</file>

<file path=ppt/tags/tag209.xml><?xml version="1.0" encoding="utf-8"?>
<p:tagLst xmlns:p="http://schemas.openxmlformats.org/presentationml/2006/main">
  <p:tag name="AS_UNIQUEID" val="18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173"/>
</p:tagLst>
</file>

<file path=ppt/tags/tag211.xml><?xml version="1.0" encoding="utf-8"?>
<p:tagLst xmlns:p="http://schemas.openxmlformats.org/presentationml/2006/main">
  <p:tag name="AS_UNIQUEID" val="174"/>
</p:tagLst>
</file>

<file path=ppt/tags/tag212.xml><?xml version="1.0" encoding="utf-8"?>
<p:tagLst xmlns:p="http://schemas.openxmlformats.org/presentationml/2006/main">
  <p:tag name="AS_UNIQUEID" val="175"/>
</p:tagLst>
</file>

<file path=ppt/tags/tag2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</p:tagLst>
</file>

<file path=ppt/tags/tag217.xml><?xml version="1.0" encoding="utf-8"?>
<p:tagLst xmlns:p="http://schemas.openxmlformats.org/presentationml/2006/main">
  <p:tag name="KSO_WM_UNIT_PLACING_PICTURE_USER_VIEWPORT" val="{&quot;height&quot;:2510,&quot;width&quot;:15048}"/>
</p:tagLst>
</file>

<file path=ppt/tags/tag218.xml><?xml version="1.0" encoding="utf-8"?>
<p:tagLst xmlns:p="http://schemas.openxmlformats.org/presentationml/2006/main">
  <p:tag name="KSO_WM_BEAUTIFY_FLAG" val=""/>
  <p:tag name="KSO_WM_UNIT_PLACING_PICTURE_USER_VIEWPORT" val="{&quot;height&quot;:3200,&quot;width&quot;:9205}"/>
</p:tagLst>
</file>

<file path=ppt/tags/tag219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</p:tagLst>
</file>

<file path=ppt/tags/tag222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</p:tagLst>
</file>

<file path=ppt/tags/tag22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4.xml><?xml version="1.0" encoding="utf-8"?>
<p:tagLst xmlns:p="http://schemas.openxmlformats.org/presentationml/2006/main">
  <p:tag name="COMMONDATA" val="eyJoZGlkIjoiOTZkNzlmNmM0ZmUzNTJiZmI0ZDg1OGQ1N2NkZTA3ZTEifQ=="/>
  <p:tag name="KSO_WPP_MARK_KEY" val="2f4d9ed9-d6b7-452f-ab4b-f2c5e79f1e9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AS_UNIQUEID" val="269"/>
</p:tagLst>
</file>

<file path=ppt/tags/tag67.xml><?xml version="1.0" encoding="utf-8"?>
<p:tagLst xmlns:p="http://schemas.openxmlformats.org/presentationml/2006/main">
  <p:tag name="AS_UNIQUEID" val="270"/>
</p:tagLst>
</file>

<file path=ppt/tags/tag68.xml><?xml version="1.0" encoding="utf-8"?>
<p:tagLst xmlns:p="http://schemas.openxmlformats.org/presentationml/2006/main">
  <p:tag name="AS_UNIQUEID" val="271"/>
</p:tagLst>
</file>

<file path=ppt/tags/tag69.xml><?xml version="1.0" encoding="utf-8"?>
<p:tagLst xmlns:p="http://schemas.openxmlformats.org/presentationml/2006/main">
  <p:tag name="AS_UNIQUEID" val="300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AS_UNIQUEID" val="302"/>
</p:tagLst>
</file>

<file path=ppt/tags/tag71.xml><?xml version="1.0" encoding="utf-8"?>
<p:tagLst xmlns:p="http://schemas.openxmlformats.org/presentationml/2006/main">
  <p:tag name="AS_UNIQUEID" val="303"/>
</p:tagLst>
</file>

<file path=ppt/tags/tag72.xml><?xml version="1.0" encoding="utf-8"?>
<p:tagLst xmlns:p="http://schemas.openxmlformats.org/presentationml/2006/main">
  <p:tag name="AS_UNIQUEID" val="304"/>
</p:tagLst>
</file>

<file path=ppt/tags/tag73.xml><?xml version="1.0" encoding="utf-8"?>
<p:tagLst xmlns:p="http://schemas.openxmlformats.org/presentationml/2006/main">
  <p:tag name="AS_UNIQUEID" val="296"/>
</p:tagLst>
</file>

<file path=ppt/tags/tag74.xml><?xml version="1.0" encoding="utf-8"?>
<p:tagLst xmlns:p="http://schemas.openxmlformats.org/presentationml/2006/main">
  <p:tag name="AS_UNIQUEID" val="297"/>
</p:tagLst>
</file>

<file path=ppt/tags/tag75.xml><?xml version="1.0" encoding="utf-8"?>
<p:tagLst xmlns:p="http://schemas.openxmlformats.org/presentationml/2006/main">
  <p:tag name="AS_UNIQUEID" val="298"/>
</p:tagLst>
</file>

<file path=ppt/tags/tag76.xml><?xml version="1.0" encoding="utf-8"?>
<p:tagLst xmlns:p="http://schemas.openxmlformats.org/presentationml/2006/main">
  <p:tag name="AS_UNIQUEID" val="310"/>
</p:tagLst>
</file>

<file path=ppt/tags/tag77.xml><?xml version="1.0" encoding="utf-8"?>
<p:tagLst xmlns:p="http://schemas.openxmlformats.org/presentationml/2006/main">
  <p:tag name="AS_UNIQUEID" val="311"/>
</p:tagLst>
</file>

<file path=ppt/tags/tag78.xml><?xml version="1.0" encoding="utf-8"?>
<p:tagLst xmlns:p="http://schemas.openxmlformats.org/presentationml/2006/main">
  <p:tag name="AS_UNIQUEID" val="312"/>
</p:tagLst>
</file>

<file path=ppt/tags/tag79.xml><?xml version="1.0" encoding="utf-8"?>
<p:tagLst xmlns:p="http://schemas.openxmlformats.org/presentationml/2006/main">
  <p:tag name="AS_UNIQUEID" val="31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AS_UNIQUEID" val="314"/>
</p:tagLst>
</file>

<file path=ppt/tags/tag81.xml><?xml version="1.0" encoding="utf-8"?>
<p:tagLst xmlns:p="http://schemas.openxmlformats.org/presentationml/2006/main">
  <p:tag name="AS_UNIQUEID" val="306"/>
</p:tagLst>
</file>

<file path=ppt/tags/tag82.xml><?xml version="1.0" encoding="utf-8"?>
<p:tagLst xmlns:p="http://schemas.openxmlformats.org/presentationml/2006/main">
  <p:tag name="AS_UNIQUEID" val="307"/>
</p:tagLst>
</file>

<file path=ppt/tags/tag83.xml><?xml version="1.0" encoding="utf-8"?>
<p:tagLst xmlns:p="http://schemas.openxmlformats.org/presentationml/2006/main">
  <p:tag name="AS_UNIQUEID" val="308"/>
</p:tagLst>
</file>

<file path=ppt/tags/tag84.xml><?xml version="1.0" encoding="utf-8"?>
<p:tagLst xmlns:p="http://schemas.openxmlformats.org/presentationml/2006/main">
  <p:tag name="AS_UNIQUEID" val="320"/>
</p:tagLst>
</file>

<file path=ppt/tags/tag85.xml><?xml version="1.0" encoding="utf-8"?>
<p:tagLst xmlns:p="http://schemas.openxmlformats.org/presentationml/2006/main">
  <p:tag name="AS_UNIQUEID" val="321"/>
</p:tagLst>
</file>

<file path=ppt/tags/tag86.xml><?xml version="1.0" encoding="utf-8"?>
<p:tagLst xmlns:p="http://schemas.openxmlformats.org/presentationml/2006/main">
  <p:tag name="AS_UNIQUEID" val="316"/>
</p:tagLst>
</file>

<file path=ppt/tags/tag87.xml><?xml version="1.0" encoding="utf-8"?>
<p:tagLst xmlns:p="http://schemas.openxmlformats.org/presentationml/2006/main">
  <p:tag name="AS_UNIQUEID" val="317"/>
</p:tagLst>
</file>

<file path=ppt/tags/tag88.xml><?xml version="1.0" encoding="utf-8"?>
<p:tagLst xmlns:p="http://schemas.openxmlformats.org/presentationml/2006/main">
  <p:tag name="AS_UNIQUEID" val="318"/>
</p:tagLst>
</file>

<file path=ppt/tags/tag89.xml><?xml version="1.0" encoding="utf-8"?>
<p:tagLst xmlns:p="http://schemas.openxmlformats.org/presentationml/2006/main">
  <p:tag name="AS_UNIQUEID" val="7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AS_UNIQUEID" val="7"/>
  <p:tag name="KSO_WM_BEAUTIFY_FLAG" val=""/>
</p:tagLst>
</file>

<file path=ppt/tags/tag9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92.xml><?xml version="1.0" encoding="utf-8"?>
<p:tagLst xmlns:p="http://schemas.openxmlformats.org/presentationml/2006/main">
  <p:tag name="AS_UNIQUEID" val="300"/>
</p:tagLst>
</file>

<file path=ppt/tags/tag93.xml><?xml version="1.0" encoding="utf-8"?>
<p:tagLst xmlns:p="http://schemas.openxmlformats.org/presentationml/2006/main">
  <p:tag name="AS_UNIQUEID" val="302"/>
</p:tagLst>
</file>

<file path=ppt/tags/tag94.xml><?xml version="1.0" encoding="utf-8"?>
<p:tagLst xmlns:p="http://schemas.openxmlformats.org/presentationml/2006/main">
  <p:tag name="AS_UNIQUEID" val="303"/>
</p:tagLst>
</file>

<file path=ppt/tags/tag95.xml><?xml version="1.0" encoding="utf-8"?>
<p:tagLst xmlns:p="http://schemas.openxmlformats.org/presentationml/2006/main">
  <p:tag name="AS_UNIQUEID" val="304"/>
</p:tagLst>
</file>

<file path=ppt/tags/tag96.xml><?xml version="1.0" encoding="utf-8"?>
<p:tagLst xmlns:p="http://schemas.openxmlformats.org/presentationml/2006/main">
  <p:tag name="AS_UNIQUEID" val="296"/>
</p:tagLst>
</file>

<file path=ppt/tags/tag97.xml><?xml version="1.0" encoding="utf-8"?>
<p:tagLst xmlns:p="http://schemas.openxmlformats.org/presentationml/2006/main">
  <p:tag name="AS_UNIQUEID" val="297"/>
</p:tagLst>
</file>

<file path=ppt/tags/tag98.xml><?xml version="1.0" encoding="utf-8"?>
<p:tagLst xmlns:p="http://schemas.openxmlformats.org/presentationml/2006/main">
  <p:tag name="AS_UNIQUEID" val="298"/>
</p:tagLst>
</file>

<file path=ppt/tags/tag99.xml><?xml version="1.0" encoding="utf-8"?>
<p:tagLst xmlns:p="http://schemas.openxmlformats.org/presentationml/2006/main">
  <p:tag name="AS_UNIQUEID" val="1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2158</Words>
  <Application>WPS 演示</Application>
  <PresentationFormat>宽屏</PresentationFormat>
  <Paragraphs>314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Arial</vt:lpstr>
      <vt:lpstr>宋体</vt:lpstr>
      <vt:lpstr>Wingdings</vt:lpstr>
      <vt:lpstr>Wingdings</vt:lpstr>
      <vt:lpstr>方正盛世楷书简体_粗</vt:lpstr>
      <vt:lpstr>华文楷体</vt:lpstr>
      <vt:lpstr>Tahoma</vt:lpstr>
      <vt:lpstr>微软雅黑</vt:lpstr>
      <vt:lpstr>Arial Unicode MS</vt:lpstr>
      <vt:lpstr>Calibri</vt:lpstr>
      <vt:lpstr>Times New Roman</vt:lpstr>
      <vt:lpstr>华文中宋</vt:lpstr>
      <vt:lpstr>华康正颜楷体W7P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xiongsongyan</cp:lastModifiedBy>
  <cp:revision>163</cp:revision>
  <dcterms:created xsi:type="dcterms:W3CDTF">2019-06-19T02:08:00Z</dcterms:created>
  <dcterms:modified xsi:type="dcterms:W3CDTF">2024-02-02T07:10:06Z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BE2ACFECA84A43F889527D27F3EA910B_13</vt:lpwstr>
  </property>
</Properties>
</file>