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jpeg" ContentType="image/jpeg"/>
  <Default Extension="JPG" ContentType="image/.jp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3"/>
    <p:sldId id="259" r:id="rId4"/>
    <p:sldId id="297" r:id="rId5"/>
    <p:sldId id="260" r:id="rId6"/>
    <p:sldId id="264" r:id="rId7"/>
    <p:sldId id="298" r:id="rId9"/>
    <p:sldId id="299" r:id="rId10"/>
    <p:sldId id="300" r:id="rId11"/>
    <p:sldId id="301" r:id="rId12"/>
    <p:sldId id="310" r:id="rId13"/>
    <p:sldId id="357" r:id="rId14"/>
    <p:sldId id="294" r:id="rId15"/>
    <p:sldId id="295" r:id="rId16"/>
    <p:sldId id="296" r:id="rId17"/>
    <p:sldId id="308" r:id="rId18"/>
    <p:sldId id="302" r:id="rId19"/>
    <p:sldId id="305" r:id="rId20"/>
    <p:sldId id="312" r:id="rId21"/>
    <p:sldId id="311" r:id="rId22"/>
    <p:sldId id="306" r:id="rId23"/>
    <p:sldId id="309" r:id="rId24"/>
    <p:sldId id="272" r:id="rId25"/>
    <p:sldId id="348" r:id="rId26"/>
    <p:sldId id="352" r:id="rId27"/>
    <p:sldId id="269" r:id="rId28"/>
    <p:sldId id="353" r:id="rId29"/>
    <p:sldId id="275" r:id="rId30"/>
    <p:sldId id="375" r:id="rId31"/>
    <p:sldId id="262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3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1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2532" name="Rectangle 3"/>
          <p:cNvSpPr>
            <a:spLocks noGrp="1"/>
          </p:cNvSpPr>
          <p:nvPr>
            <p:ph type="body" idx="1"/>
          </p:nvPr>
        </p:nvSpPr>
        <p:spPr/>
        <p:txBody>
          <a:bodyPr vert="horz" wrap="square" lIns="91440" tIns="45720" rIns="91440" bIns="45720" anchor="t" anchorCtr="0"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1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2532" name="Rectangle 3"/>
          <p:cNvSpPr>
            <a:spLocks noGrp="1"/>
          </p:cNvSpPr>
          <p:nvPr>
            <p:ph type="body" idx="1"/>
          </p:nvPr>
        </p:nvSpPr>
        <p:spPr/>
        <p:txBody>
          <a:bodyPr vert="horz" wrap="square" lIns="91440" tIns="45720" rIns="91440" bIns="45720" anchor="t" anchorCtr="0"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1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2532" name="Rectangle 3"/>
          <p:cNvSpPr>
            <a:spLocks noGrp="1"/>
          </p:cNvSpPr>
          <p:nvPr>
            <p:ph type="body" idx="1"/>
          </p:nvPr>
        </p:nvSpPr>
        <p:spPr/>
        <p:txBody>
          <a:bodyPr vert="horz" wrap="square" lIns="91440" tIns="45720" rIns="91440" bIns="45720" anchor="t" anchorCtr="0"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1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2532" name="Rectangle 3"/>
          <p:cNvSpPr>
            <a:spLocks noGrp="1"/>
          </p:cNvSpPr>
          <p:nvPr>
            <p:ph type="body" idx="1"/>
          </p:nvPr>
        </p:nvSpPr>
        <p:spPr/>
        <p:txBody>
          <a:bodyPr vert="horz" wrap="square" lIns="91440" tIns="45720" rIns="91440" bIns="45720" anchor="t" anchorCtr="0"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1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2532" name="Rectangle 3"/>
          <p:cNvSpPr>
            <a:spLocks noGrp="1"/>
          </p:cNvSpPr>
          <p:nvPr>
            <p:ph type="body" idx="1"/>
          </p:nvPr>
        </p:nvSpPr>
        <p:spPr/>
        <p:txBody>
          <a:bodyPr vert="horz" wrap="square" lIns="91440" tIns="45720" rIns="91440" bIns="45720" anchor="t" anchorCtr="0"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0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22531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2532" name="Rectangle 3"/>
          <p:cNvSpPr>
            <a:spLocks noGrp="1"/>
          </p:cNvSpPr>
          <p:nvPr>
            <p:ph type="body" idx="1"/>
          </p:nvPr>
        </p:nvSpPr>
        <p:spPr/>
        <p:txBody>
          <a:bodyPr vert="horz" wrap="square" lIns="91440" tIns="45720" rIns="91440" bIns="45720" anchor="t" anchorCtr="0"/>
          <a:p>
            <a:pPr lvl="0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7.xml"/><Relationship Id="rId7" Type="http://schemas.openxmlformats.org/officeDocument/2006/relationships/image" Target="../media/image3.png"/><Relationship Id="rId6" Type="http://schemas.openxmlformats.org/officeDocument/2006/relationships/tags" Target="../tags/tag66.xml"/><Relationship Id="rId5" Type="http://schemas.openxmlformats.org/officeDocument/2006/relationships/image" Target="../media/image2.png"/><Relationship Id="rId4" Type="http://schemas.openxmlformats.org/officeDocument/2006/relationships/tags" Target="../tags/tag65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3" Type="http://schemas.openxmlformats.org/officeDocument/2006/relationships/tags" Target="../tags/tag7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13.png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91.xml"/><Relationship Id="rId17" Type="http://schemas.openxmlformats.org/officeDocument/2006/relationships/tags" Target="../tags/tag90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image" Target="../media/image14.png"/><Relationship Id="rId2" Type="http://schemas.openxmlformats.org/officeDocument/2006/relationships/oleObject" Target="../embeddings/oleObject1.bin"/><Relationship Id="rId15" Type="http://schemas.openxmlformats.org/officeDocument/2006/relationships/notesSlide" Target="../notesSlides/notesSlide3.xml"/><Relationship Id="rId14" Type="http://schemas.openxmlformats.org/officeDocument/2006/relationships/vmlDrawing" Target="../drawings/vmlDrawing1.v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tags" Target="../tags/tag105.xml"/><Relationship Id="rId4" Type="http://schemas.openxmlformats.org/officeDocument/2006/relationships/image" Target="../media/image15.jpeg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tags" Target="../tags/tag106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tags" Target="../tags/tag109.xml"/><Relationship Id="rId4" Type="http://schemas.openxmlformats.org/officeDocument/2006/relationships/image" Target="../media/image20.png"/><Relationship Id="rId3" Type="http://schemas.openxmlformats.org/officeDocument/2006/relationships/tags" Target="../tags/tag108.xml"/><Relationship Id="rId2" Type="http://schemas.openxmlformats.org/officeDocument/2006/relationships/image" Target="../media/image19.png"/><Relationship Id="rId1" Type="http://schemas.openxmlformats.org/officeDocument/2006/relationships/tags" Target="../tags/tag10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2.xml"/><Relationship Id="rId4" Type="http://schemas.openxmlformats.org/officeDocument/2006/relationships/image" Target="../media/image23.png"/><Relationship Id="rId3" Type="http://schemas.openxmlformats.org/officeDocument/2006/relationships/tags" Target="../tags/tag111.xml"/><Relationship Id="rId2" Type="http://schemas.openxmlformats.org/officeDocument/2006/relationships/image" Target="../media/image22.png"/><Relationship Id="rId1" Type="http://schemas.openxmlformats.org/officeDocument/2006/relationships/tags" Target="../tags/tag1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tags" Target="../tags/tag1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26.png"/><Relationship Id="rId1" Type="http://schemas.openxmlformats.org/officeDocument/2006/relationships/tags" Target="../tags/tag1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.wmf"/><Relationship Id="rId1" Type="http://schemas.openxmlformats.org/officeDocument/2006/relationships/tags" Target="../tags/tag11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tags" Target="../tags/tag120.xml"/><Relationship Id="rId7" Type="http://schemas.openxmlformats.org/officeDocument/2006/relationships/image" Target="../media/image29.png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image" Target="../media/image28.png"/><Relationship Id="rId3" Type="http://schemas.openxmlformats.org/officeDocument/2006/relationships/tags" Target="../tags/tag117.xml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10.xml"/><Relationship Id="rId1" Type="http://schemas.openxmlformats.org/officeDocument/2006/relationships/tags" Target="../tags/tag11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image" Target="../media/image29.png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image" Target="../media/image28.png"/><Relationship Id="rId4" Type="http://schemas.openxmlformats.org/officeDocument/2006/relationships/tags" Target="../tags/tag122.xml"/><Relationship Id="rId3" Type="http://schemas.openxmlformats.org/officeDocument/2006/relationships/image" Target="../media/image27.png"/><Relationship Id="rId2" Type="http://schemas.openxmlformats.org/officeDocument/2006/relationships/tags" Target="../tags/tag12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1.wmf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30.xml"/><Relationship Id="rId7" Type="http://schemas.openxmlformats.org/officeDocument/2006/relationships/image" Target="../media/image29.png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image" Target="../media/image28.png"/><Relationship Id="rId3" Type="http://schemas.openxmlformats.org/officeDocument/2006/relationships/tags" Target="../tags/tag127.xml"/><Relationship Id="rId2" Type="http://schemas.openxmlformats.org/officeDocument/2006/relationships/image" Target="../media/image27.png"/><Relationship Id="rId1" Type="http://schemas.openxmlformats.org/officeDocument/2006/relationships/tags" Target="../tags/tag126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2.jpeg"/><Relationship Id="rId1" Type="http://schemas.openxmlformats.org/officeDocument/2006/relationships/tags" Target="../tags/tag1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5.png"/><Relationship Id="rId1" Type="http://schemas.openxmlformats.org/officeDocument/2006/relationships/tags" Target="../tags/tag7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19735" y="1323340"/>
            <a:ext cx="113728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8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.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家庭电路</a:t>
            </a:r>
            <a:endParaRPr lang="zh-CN" altLang="en-US" sz="80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19462" name="图片 1946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173403" y="4285615"/>
            <a:ext cx="2733675" cy="19431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9469" name="图片 1946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44415" y="4384358"/>
            <a:ext cx="2085975" cy="1971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图片 19457" descr="电能表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20128" y="3884930"/>
            <a:ext cx="2362200" cy="25908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测电笔结构与原理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250" y="635000"/>
            <a:ext cx="11428095" cy="6083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30096" y="974090"/>
            <a:ext cx="744728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利用测电笔进行电路故障分析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9440" y="2513965"/>
            <a:ext cx="5615305" cy="3731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5495" y="2194560"/>
            <a:ext cx="42017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</a:rPr>
              <a:t>测电笔插入插座双孔后，氖管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均发光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3921760"/>
            <a:ext cx="3531870" cy="2493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24040" y="99060"/>
            <a:ext cx="4337685" cy="5756275"/>
          </a:xfrm>
          <a:prstGeom prst="rect">
            <a:avLst/>
          </a:prstGeom>
        </p:spPr>
      </p:pic>
      <p:sp>
        <p:nvSpPr>
          <p:cNvPr id="20483" name="Text Box 3"/>
          <p:cNvSpPr txBox="1"/>
          <p:nvPr/>
        </p:nvSpPr>
        <p:spPr>
          <a:xfrm>
            <a:off x="691515" y="730885"/>
            <a:ext cx="6626860" cy="452310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r>
              <a:rPr lang="en-US" altLang="zh-CN" sz="48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2、电能表：</a:t>
            </a:r>
            <a:endParaRPr sz="48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</a:t>
            </a:r>
            <a:r>
              <a:rPr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电能表上有_____根导线与其连接，如何连接？</a:t>
            </a:r>
            <a:endParaRPr sz="3600" dirty="0">
              <a:solidFill>
                <a:schemeClr val="tx2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indent="457200" algn="l">
              <a:lnSpc>
                <a:spcPct val="150000"/>
              </a:lnSpc>
            </a:pPr>
            <a:r>
              <a:rPr 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endParaRPr lang="en-US" sz="3600" dirty="0">
              <a:solidFill>
                <a:schemeClr val="tx2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indent="457200" algn="l">
              <a:lnSpc>
                <a:spcPct val="150000"/>
              </a:lnSpc>
            </a:pPr>
            <a:r>
              <a:rPr 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1,3</a:t>
            </a:r>
            <a:r>
              <a:rPr 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进;</a:t>
            </a:r>
            <a:r>
              <a:rPr 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2,4</a:t>
            </a:r>
            <a:r>
              <a:rPr 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出</a:t>
            </a:r>
            <a:endParaRPr lang="en-US" sz="3600" dirty="0">
              <a:solidFill>
                <a:schemeClr val="tx2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0494" name="矩形 20493"/>
          <p:cNvSpPr/>
          <p:nvPr/>
        </p:nvSpPr>
        <p:spPr>
          <a:xfrm>
            <a:off x="2725420" y="333375"/>
            <a:ext cx="70421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endParaRPr lang="zh-CN" altLang="en-US" sz="6600" b="1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pSp>
        <p:nvGrpSpPr>
          <p:cNvPr id="23554" name="组合 23553"/>
          <p:cNvGrpSpPr/>
          <p:nvPr/>
        </p:nvGrpSpPr>
        <p:grpSpPr>
          <a:xfrm>
            <a:off x="8740775" y="5494655"/>
            <a:ext cx="2916238" cy="288925"/>
            <a:chOff x="3719" y="3430"/>
            <a:chExt cx="1837" cy="182"/>
          </a:xfrm>
        </p:grpSpPr>
        <p:sp>
          <p:nvSpPr>
            <p:cNvPr id="23555" name="直接连接符 23554"/>
            <p:cNvSpPr/>
            <p:nvPr>
              <p:custDataLst>
                <p:tags r:id="rId3"/>
              </p:custDataLst>
            </p:nvPr>
          </p:nvSpPr>
          <p:spPr>
            <a:xfrm>
              <a:off x="3719" y="3612"/>
              <a:ext cx="1837" cy="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556" name="直接连接符 23555"/>
            <p:cNvSpPr/>
            <p:nvPr>
              <p:custDataLst>
                <p:tags r:id="rId4"/>
              </p:custDataLst>
            </p:nvPr>
          </p:nvSpPr>
          <p:spPr>
            <a:xfrm flipV="1">
              <a:off x="3742" y="3430"/>
              <a:ext cx="0" cy="181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23557" name="右箭头 23556"/>
          <p:cNvSpPr/>
          <p:nvPr>
            <p:custDataLst>
              <p:tags r:id="rId5"/>
            </p:custDataLst>
          </p:nvPr>
        </p:nvSpPr>
        <p:spPr>
          <a:xfrm>
            <a:off x="9388475" y="5710555"/>
            <a:ext cx="1944688" cy="144463"/>
          </a:xfrm>
          <a:prstGeom prst="rightArrow">
            <a:avLst>
              <a:gd name="adj1" fmla="val 50000"/>
              <a:gd name="adj2" fmla="val 336537"/>
            </a:avLst>
          </a:prstGeom>
          <a:solidFill>
            <a:srgbClr val="FF0000"/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59" name="椭圆 23558"/>
          <p:cNvSpPr/>
          <p:nvPr>
            <p:custDataLst>
              <p:tags r:id="rId6"/>
            </p:custDataLst>
          </p:nvPr>
        </p:nvSpPr>
        <p:spPr>
          <a:xfrm>
            <a:off x="8023225" y="4986585"/>
            <a:ext cx="500063" cy="512904"/>
          </a:xfrm>
          <a:prstGeom prst="ellipse">
            <a:avLst/>
          </a:prstGeom>
          <a:solidFill>
            <a:srgbClr val="2AE4E0"/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pPr algn="ctr"/>
            <a:r>
              <a:rPr lang="en-US" altLang="zh-CN" b="1">
                <a:latin typeface="Arial" panose="020B0604020202020204" pitchFamily="34" charset="0"/>
              </a:rPr>
              <a:t>1</a:t>
            </a:r>
            <a:endParaRPr lang="en-US" altLang="zh-CN" b="1">
              <a:latin typeface="Arial" panose="020B0604020202020204" pitchFamily="34" charset="0"/>
            </a:endParaRPr>
          </a:p>
        </p:txBody>
      </p:sp>
      <p:sp>
        <p:nvSpPr>
          <p:cNvPr id="23560" name="椭圆 23559"/>
          <p:cNvSpPr/>
          <p:nvPr>
            <p:custDataLst>
              <p:tags r:id="rId7"/>
            </p:custDataLst>
          </p:nvPr>
        </p:nvSpPr>
        <p:spPr>
          <a:xfrm>
            <a:off x="8599488" y="4986585"/>
            <a:ext cx="500062" cy="512904"/>
          </a:xfrm>
          <a:prstGeom prst="ellipse">
            <a:avLst/>
          </a:prstGeom>
          <a:solidFill>
            <a:srgbClr val="2AE4E0"/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pPr algn="ctr"/>
            <a:r>
              <a:rPr lang="en-US" altLang="zh-CN" b="1">
                <a:latin typeface="Arial" panose="020B0604020202020204" pitchFamily="34" charset="0"/>
              </a:rPr>
              <a:t>2</a:t>
            </a:r>
            <a:endParaRPr lang="en-US" altLang="zh-CN" b="1">
              <a:latin typeface="Arial" panose="020B0604020202020204" pitchFamily="34" charset="0"/>
            </a:endParaRPr>
          </a:p>
        </p:txBody>
      </p:sp>
      <p:sp>
        <p:nvSpPr>
          <p:cNvPr id="23561" name="椭圆 23560"/>
          <p:cNvSpPr/>
          <p:nvPr>
            <p:custDataLst>
              <p:tags r:id="rId8"/>
            </p:custDataLst>
          </p:nvPr>
        </p:nvSpPr>
        <p:spPr>
          <a:xfrm>
            <a:off x="9175433" y="4981505"/>
            <a:ext cx="500062" cy="512904"/>
          </a:xfrm>
          <a:prstGeom prst="ellipse">
            <a:avLst/>
          </a:prstGeom>
          <a:solidFill>
            <a:srgbClr val="2AE4E0"/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pPr algn="ctr"/>
            <a:r>
              <a:rPr lang="en-US" altLang="zh-CN" b="1">
                <a:latin typeface="Arial" panose="020B0604020202020204" pitchFamily="34" charset="0"/>
              </a:rPr>
              <a:t>3</a:t>
            </a:r>
            <a:endParaRPr lang="en-US" altLang="zh-CN" b="1">
              <a:latin typeface="Arial" panose="020B0604020202020204" pitchFamily="34" charset="0"/>
            </a:endParaRPr>
          </a:p>
        </p:txBody>
      </p:sp>
      <p:sp>
        <p:nvSpPr>
          <p:cNvPr id="23562" name="椭圆 23561"/>
          <p:cNvSpPr/>
          <p:nvPr>
            <p:custDataLst>
              <p:tags r:id="rId9"/>
            </p:custDataLst>
          </p:nvPr>
        </p:nvSpPr>
        <p:spPr>
          <a:xfrm>
            <a:off x="9788525" y="4986585"/>
            <a:ext cx="500063" cy="512904"/>
          </a:xfrm>
          <a:prstGeom prst="ellipse">
            <a:avLst/>
          </a:prstGeom>
          <a:solidFill>
            <a:srgbClr val="2AE4E0"/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>
            <a:spAutoFit/>
          </a:bodyPr>
          <a:p>
            <a:pPr algn="ctr"/>
            <a:r>
              <a:rPr lang="en-US" altLang="zh-CN" b="1">
                <a:latin typeface="Arial" panose="020B0604020202020204" pitchFamily="34" charset="0"/>
              </a:rPr>
              <a:t>4</a:t>
            </a:r>
            <a:endParaRPr lang="en-US" altLang="zh-CN" b="1">
              <a:latin typeface="Arial" panose="020B0604020202020204" pitchFamily="34" charset="0"/>
            </a:endParaRPr>
          </a:p>
        </p:txBody>
      </p:sp>
      <p:grpSp>
        <p:nvGrpSpPr>
          <p:cNvPr id="23564" name="组合 23563"/>
          <p:cNvGrpSpPr/>
          <p:nvPr/>
        </p:nvGrpSpPr>
        <p:grpSpPr>
          <a:xfrm>
            <a:off x="4997450" y="5496243"/>
            <a:ext cx="3240088" cy="287337"/>
            <a:chOff x="1338" y="3431"/>
            <a:chExt cx="2041" cy="181"/>
          </a:xfrm>
        </p:grpSpPr>
        <p:sp>
          <p:nvSpPr>
            <p:cNvPr id="23565" name="直接连接符 23564"/>
            <p:cNvSpPr/>
            <p:nvPr>
              <p:custDataLst>
                <p:tags r:id="rId10"/>
              </p:custDataLst>
            </p:nvPr>
          </p:nvSpPr>
          <p:spPr>
            <a:xfrm>
              <a:off x="1338" y="3612"/>
              <a:ext cx="2041" cy="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566" name="直接连接符 23565"/>
            <p:cNvSpPr/>
            <p:nvPr>
              <p:custDataLst>
                <p:tags r:id="rId11"/>
              </p:custDataLst>
            </p:nvPr>
          </p:nvSpPr>
          <p:spPr>
            <a:xfrm flipV="1">
              <a:off x="3379" y="3431"/>
              <a:ext cx="0" cy="181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23567" name="组合 23566"/>
          <p:cNvGrpSpPr/>
          <p:nvPr/>
        </p:nvGrpSpPr>
        <p:grpSpPr>
          <a:xfrm>
            <a:off x="10064115" y="5499735"/>
            <a:ext cx="936625" cy="936625"/>
            <a:chOff x="4830" y="3430"/>
            <a:chExt cx="590" cy="590"/>
          </a:xfrm>
        </p:grpSpPr>
        <p:sp>
          <p:nvSpPr>
            <p:cNvPr id="23568" name="直接连接符 23567"/>
            <p:cNvSpPr/>
            <p:nvPr>
              <p:custDataLst>
                <p:tags r:id="rId12"/>
              </p:custDataLst>
            </p:nvPr>
          </p:nvSpPr>
          <p:spPr>
            <a:xfrm>
              <a:off x="4830" y="4020"/>
              <a:ext cx="590" cy="0"/>
            </a:xfrm>
            <a:prstGeom prst="line">
              <a:avLst/>
            </a:prstGeom>
            <a:ln w="57150" cap="flat" cmpd="sng">
              <a:solidFill>
                <a:srgbClr val="0099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569" name="直接连接符 23568"/>
            <p:cNvSpPr/>
            <p:nvPr>
              <p:custDataLst>
                <p:tags r:id="rId13"/>
              </p:custDataLst>
            </p:nvPr>
          </p:nvSpPr>
          <p:spPr>
            <a:xfrm flipH="1" flipV="1">
              <a:off x="4830" y="3430"/>
              <a:ext cx="0" cy="590"/>
            </a:xfrm>
            <a:prstGeom prst="line">
              <a:avLst/>
            </a:prstGeom>
            <a:ln w="57150" cap="flat" cmpd="sng">
              <a:solidFill>
                <a:srgbClr val="0099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23570" name="组合 23569"/>
          <p:cNvGrpSpPr/>
          <p:nvPr/>
        </p:nvGrpSpPr>
        <p:grpSpPr>
          <a:xfrm>
            <a:off x="4349750" y="5494655"/>
            <a:ext cx="5041900" cy="936625"/>
            <a:chOff x="1292" y="3430"/>
            <a:chExt cx="3176" cy="590"/>
          </a:xfrm>
        </p:grpSpPr>
        <p:sp>
          <p:nvSpPr>
            <p:cNvPr id="23571" name="直接连接符 23570"/>
            <p:cNvSpPr/>
            <p:nvPr>
              <p:custDataLst>
                <p:tags r:id="rId14"/>
              </p:custDataLst>
            </p:nvPr>
          </p:nvSpPr>
          <p:spPr>
            <a:xfrm>
              <a:off x="1292" y="4020"/>
              <a:ext cx="3175" cy="0"/>
            </a:xfrm>
            <a:prstGeom prst="line">
              <a:avLst/>
            </a:prstGeom>
            <a:ln w="57150" cap="flat" cmpd="sng">
              <a:solidFill>
                <a:srgbClr val="0099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572" name="直接连接符 23571"/>
            <p:cNvSpPr/>
            <p:nvPr>
              <p:custDataLst>
                <p:tags r:id="rId15"/>
              </p:custDataLst>
            </p:nvPr>
          </p:nvSpPr>
          <p:spPr>
            <a:xfrm flipV="1">
              <a:off x="4468" y="3430"/>
              <a:ext cx="0" cy="590"/>
            </a:xfrm>
            <a:prstGeom prst="line">
              <a:avLst/>
            </a:prstGeom>
            <a:ln w="57150" cap="flat" cmpd="sng">
              <a:solidFill>
                <a:srgbClr val="0099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23573" name="右箭头 23572"/>
          <p:cNvSpPr/>
          <p:nvPr>
            <p:custDataLst>
              <p:tags r:id="rId16"/>
            </p:custDataLst>
          </p:nvPr>
        </p:nvSpPr>
        <p:spPr>
          <a:xfrm>
            <a:off x="5645150" y="5710555"/>
            <a:ext cx="1944688" cy="144463"/>
          </a:xfrm>
          <a:prstGeom prst="rightArrow">
            <a:avLst>
              <a:gd name="adj1" fmla="val 50000"/>
              <a:gd name="adj2" fmla="val 336537"/>
            </a:avLst>
          </a:prstGeom>
          <a:solidFill>
            <a:srgbClr val="FF0000"/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74" name="右箭头 23573"/>
          <p:cNvSpPr/>
          <p:nvPr>
            <p:custDataLst>
              <p:tags r:id="rId17"/>
            </p:custDataLst>
          </p:nvPr>
        </p:nvSpPr>
        <p:spPr>
          <a:xfrm>
            <a:off x="5861050" y="6358255"/>
            <a:ext cx="1944688" cy="142875"/>
          </a:xfrm>
          <a:prstGeom prst="rightArrow">
            <a:avLst>
              <a:gd name="adj1" fmla="val 50000"/>
              <a:gd name="adj2" fmla="val 340277"/>
            </a:avLst>
          </a:prstGeom>
          <a:solidFill>
            <a:srgbClr val="009900"/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75" name="右箭头 23574"/>
          <p:cNvSpPr/>
          <p:nvPr>
            <p:custDataLst>
              <p:tags r:id="rId18"/>
            </p:custDataLst>
          </p:nvPr>
        </p:nvSpPr>
        <p:spPr>
          <a:xfrm>
            <a:off x="10541000" y="6358255"/>
            <a:ext cx="720725" cy="144463"/>
          </a:xfrm>
          <a:prstGeom prst="rightArrow">
            <a:avLst>
              <a:gd name="adj1" fmla="val 50000"/>
              <a:gd name="adj2" fmla="val 124724"/>
            </a:avLst>
          </a:prstGeom>
          <a:solidFill>
            <a:srgbClr val="009900"/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bldLvl="0" animBg="1"/>
      <p:bldP spid="23561" grpId="0" bldLvl="0" animBg="1"/>
      <p:bldP spid="2356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3" name="Text Box 3"/>
          <p:cNvSpPr txBox="1"/>
          <p:nvPr/>
        </p:nvSpPr>
        <p:spPr>
          <a:xfrm>
            <a:off x="691515" y="601980"/>
            <a:ext cx="6626860" cy="53543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r>
              <a:rPr lang="en-US" altLang="zh-CN" sz="48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3、总开关</a:t>
            </a:r>
            <a:r>
              <a:rPr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：</a:t>
            </a:r>
            <a:endParaRPr sz="48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</a:t>
            </a:r>
            <a:r>
              <a:rPr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1）闸刀开关的作用</a:t>
            </a:r>
            <a:endParaRPr sz="3600" dirty="0">
              <a:solidFill>
                <a:schemeClr val="tx2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marL="457200" lvl="1" indent="457200" algn="l">
              <a:lnSpc>
                <a:spcPct val="150000"/>
              </a:lnSpc>
            </a:pPr>
            <a:r>
              <a:rPr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接通和切断电路</a:t>
            </a:r>
            <a:r>
              <a:rPr 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endParaRPr lang="en-US" sz="3600" dirty="0">
              <a:solidFill>
                <a:schemeClr val="tx2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indent="457200" algn="l">
              <a:lnSpc>
                <a:spcPct val="150000"/>
              </a:lnSpc>
            </a:pPr>
            <a:r>
              <a:rPr 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2）闸刀开关安装时的应该怎样放置?</a:t>
            </a:r>
            <a:endParaRPr 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indent="457200" algn="l">
              <a:lnSpc>
                <a:spcPct val="150000"/>
              </a:lnSpc>
            </a:pPr>
            <a:r>
              <a:rPr 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</a:t>
            </a:r>
            <a:r>
              <a:rPr 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静触头一定要在上边</a:t>
            </a:r>
            <a:endParaRPr lang="en-US" sz="3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pSp>
        <p:nvGrpSpPr>
          <p:cNvPr id="50178" name="组合 50177"/>
          <p:cNvGrpSpPr/>
          <p:nvPr/>
        </p:nvGrpSpPr>
        <p:grpSpPr>
          <a:xfrm>
            <a:off x="5827494" y="1039900"/>
            <a:ext cx="4218206" cy="3472410"/>
            <a:chOff x="1403" y="157"/>
            <a:chExt cx="3868" cy="3455"/>
          </a:xfrm>
        </p:grpSpPr>
        <p:graphicFrame>
          <p:nvGraphicFramePr>
            <p:cNvPr id="50179" name="对象 50178"/>
            <p:cNvGraphicFramePr/>
            <p:nvPr>
              <p:custDataLst>
                <p:tags r:id="rId1"/>
              </p:custDataLst>
            </p:nvPr>
          </p:nvGraphicFramePr>
          <p:xfrm>
            <a:off x="3696" y="799"/>
            <a:ext cx="1575" cy="2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" r:id="rId2" imgW="2828925" imgH="1990725" progId="Paint.Picture">
                    <p:embed/>
                  </p:oleObj>
                </mc:Choice>
                <mc:Fallback>
                  <p:oleObj name="" r:id="rId2" imgW="2828925" imgH="1990725" progId="Paint.Picture">
                    <p:embed/>
                    <p:pic>
                      <p:nvPicPr>
                        <p:cNvPr id="0" name="图片 3076"/>
                        <p:cNvPicPr/>
                        <p:nvPr/>
                      </p:nvPicPr>
                      <p:blipFill>
                        <a:blip r:embed="rId3"/>
                        <a:srcRect l="46153" t="4182" r="13461" b="3423"/>
                        <a:stretch>
                          <a:fillRect/>
                        </a:stretch>
                      </p:blipFill>
                      <p:spPr>
                        <a:xfrm>
                          <a:off x="3696" y="799"/>
                          <a:ext cx="1575" cy="281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180" name="组合 50179"/>
            <p:cNvGrpSpPr/>
            <p:nvPr/>
          </p:nvGrpSpPr>
          <p:grpSpPr>
            <a:xfrm>
              <a:off x="2880" y="572"/>
              <a:ext cx="1361" cy="590"/>
              <a:chOff x="2880" y="572"/>
              <a:chExt cx="1361" cy="590"/>
            </a:xfrm>
          </p:grpSpPr>
          <p:sp>
            <p:nvSpPr>
              <p:cNvPr id="50181" name="直接连接符 50180"/>
              <p:cNvSpPr/>
              <p:nvPr>
                <p:custDataLst>
                  <p:tags r:id="rId4"/>
                </p:custDataLst>
              </p:nvPr>
            </p:nvSpPr>
            <p:spPr>
              <a:xfrm>
                <a:off x="2880" y="572"/>
                <a:ext cx="1361" cy="0"/>
              </a:xfrm>
              <a:prstGeom prst="line">
                <a:avLst/>
              </a:prstGeom>
              <a:ln w="57150" cap="flat" cmpd="sng">
                <a:solidFill>
                  <a:srgbClr val="0099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0182" name="直接连接符 50181"/>
              <p:cNvSpPr/>
              <p:nvPr>
                <p:custDataLst>
                  <p:tags r:id="rId5"/>
                </p:custDataLst>
              </p:nvPr>
            </p:nvSpPr>
            <p:spPr>
              <a:xfrm>
                <a:off x="4241" y="572"/>
                <a:ext cx="0" cy="590"/>
              </a:xfrm>
              <a:prstGeom prst="line">
                <a:avLst/>
              </a:prstGeom>
              <a:ln w="57150" cap="flat" cmpd="sng">
                <a:solidFill>
                  <a:srgbClr val="0099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50183" name="组合 50182"/>
            <p:cNvGrpSpPr/>
            <p:nvPr/>
          </p:nvGrpSpPr>
          <p:grpSpPr>
            <a:xfrm>
              <a:off x="2835" y="346"/>
              <a:ext cx="1860" cy="861"/>
              <a:chOff x="2835" y="346"/>
              <a:chExt cx="1860" cy="861"/>
            </a:xfrm>
          </p:grpSpPr>
          <p:sp>
            <p:nvSpPr>
              <p:cNvPr id="50184" name="直接连接符 50183"/>
              <p:cNvSpPr/>
              <p:nvPr>
                <p:custDataLst>
                  <p:tags r:id="rId6"/>
                </p:custDataLst>
              </p:nvPr>
            </p:nvSpPr>
            <p:spPr>
              <a:xfrm>
                <a:off x="2835" y="346"/>
                <a:ext cx="1860" cy="0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0185" name="直接连接符 50184"/>
              <p:cNvSpPr/>
              <p:nvPr>
                <p:custDataLst>
                  <p:tags r:id="rId7"/>
                </p:custDataLst>
              </p:nvPr>
            </p:nvSpPr>
            <p:spPr>
              <a:xfrm>
                <a:off x="4694" y="346"/>
                <a:ext cx="0" cy="861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50186" name="文本框 50185"/>
            <p:cNvSpPr txBox="1"/>
            <p:nvPr>
              <p:custDataLst>
                <p:tags r:id="rId8"/>
              </p:custDataLst>
            </p:nvPr>
          </p:nvSpPr>
          <p:spPr>
            <a:xfrm>
              <a:off x="1403" y="157"/>
              <a:ext cx="1431" cy="64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 anchorCtr="0">
              <a:spAutoFit/>
            </a:bodyPr>
            <a:p>
              <a:r>
                <a:rPr lang="zh-CN" altLang="en-US" sz="3600" b="1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电源线</a:t>
              </a:r>
              <a:endParaRPr lang="zh-CN" altLang="en-US" sz="3600" b="1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sp>
        <p:nvSpPr>
          <p:cNvPr id="50192" name="文本框 50191"/>
          <p:cNvSpPr txBox="1"/>
          <p:nvPr>
            <p:custDataLst>
              <p:tags r:id="rId9"/>
            </p:custDataLst>
          </p:nvPr>
        </p:nvSpPr>
        <p:spPr>
          <a:xfrm>
            <a:off x="10615613" y="1921510"/>
            <a:ext cx="13747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0000FF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静触头</a:t>
            </a:r>
            <a:endParaRPr lang="zh-CN" altLang="en-US" sz="2400" b="1" dirty="0">
              <a:solidFill>
                <a:srgbClr val="0000FF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50193" name="文本框 50192"/>
          <p:cNvSpPr txBox="1"/>
          <p:nvPr>
            <p:custDataLst>
              <p:tags r:id="rId10"/>
            </p:custDataLst>
          </p:nvPr>
        </p:nvSpPr>
        <p:spPr>
          <a:xfrm>
            <a:off x="10745788" y="2673668"/>
            <a:ext cx="144621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b="1" dirty="0">
                <a:solidFill>
                  <a:srgbClr val="0000FF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动触头</a:t>
            </a:r>
            <a:endParaRPr lang="zh-CN" altLang="en-US" b="1" dirty="0">
              <a:solidFill>
                <a:srgbClr val="0000FF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50194" name="直接连接符 50193"/>
          <p:cNvSpPr/>
          <p:nvPr>
            <p:custDataLst>
              <p:tags r:id="rId11"/>
            </p:custDataLst>
          </p:nvPr>
        </p:nvSpPr>
        <p:spPr>
          <a:xfrm>
            <a:off x="9469438" y="2137410"/>
            <a:ext cx="1223962" cy="0"/>
          </a:xfrm>
          <a:prstGeom prst="line">
            <a:avLst/>
          </a:prstGeom>
          <a:ln w="317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0195" name="直接连接符 50194"/>
          <p:cNvSpPr/>
          <p:nvPr>
            <p:custDataLst>
              <p:tags r:id="rId12"/>
            </p:custDataLst>
          </p:nvPr>
        </p:nvSpPr>
        <p:spPr>
          <a:xfrm>
            <a:off x="9398000" y="2858135"/>
            <a:ext cx="1295400" cy="0"/>
          </a:xfrm>
          <a:prstGeom prst="line">
            <a:avLst/>
          </a:prstGeom>
          <a:ln w="317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0192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0193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3" name="Text Box 3"/>
          <p:cNvSpPr txBox="1"/>
          <p:nvPr/>
        </p:nvSpPr>
        <p:spPr>
          <a:xfrm>
            <a:off x="691515" y="601980"/>
            <a:ext cx="10974705" cy="411607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r>
              <a:rPr lang="en-US" altLang="zh-CN" sz="48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4、保险设施</a:t>
            </a:r>
            <a:r>
              <a:rPr lang="en-US"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——</a:t>
            </a:r>
            <a:r>
              <a:rPr lang="zh-CN" altLang="en-US"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熔断器与空气开关</a:t>
            </a:r>
            <a:endParaRPr sz="48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r>
              <a:rPr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熔断器内装有</a:t>
            </a:r>
            <a:r>
              <a:rPr 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_________</a:t>
            </a:r>
            <a:r>
              <a:rPr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:</a:t>
            </a:r>
            <a:r>
              <a:rPr 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</a:t>
            </a:r>
            <a:endParaRPr 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indent="457200" algn="l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保险丝作用：</a:t>
            </a:r>
            <a:r>
              <a:rPr 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____________________________________</a:t>
            </a:r>
            <a:r>
              <a:rPr 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__</a:t>
            </a:r>
            <a:endParaRPr 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1605" y="2592705"/>
            <a:ext cx="80416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电路中电流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过大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时，保险丝自动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熔断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。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97100" y="3989705"/>
            <a:ext cx="7905750" cy="2442845"/>
            <a:chOff x="2500" y="6034"/>
            <a:chExt cx="12450" cy="3847"/>
          </a:xfrm>
        </p:grpSpPr>
        <p:sp>
          <p:nvSpPr>
            <p:cNvPr id="4" name="文本框 3"/>
            <p:cNvSpPr txBox="1"/>
            <p:nvPr>
              <p:custDataLst>
                <p:tags r:id="rId1"/>
              </p:custDataLst>
            </p:nvPr>
          </p:nvSpPr>
          <p:spPr>
            <a:xfrm>
              <a:off x="8506" y="6887"/>
              <a:ext cx="1086" cy="217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p>
              <a:r>
                <a:rPr lang="zh-CN" altLang="en-US" sz="2800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熔断器</a:t>
              </a:r>
              <a:endPara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084" name="文本框 3083"/>
            <p:cNvSpPr txBox="1"/>
            <p:nvPr>
              <p:custDataLst>
                <p:tags r:id="rId2"/>
              </p:custDataLst>
            </p:nvPr>
          </p:nvSpPr>
          <p:spPr>
            <a:xfrm>
              <a:off x="2500" y="6887"/>
              <a:ext cx="966" cy="2623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eaVert" wrap="square">
              <a:spAutoFit/>
            </a:bodyPr>
            <a:p>
              <a:r>
                <a:rPr lang="zh-CN" altLang="en-US" sz="2800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空气开关</a:t>
              </a:r>
              <a:endParaRPr lang="zh-CN" altLang="en-US" sz="2800" b="1" dirty="0">
                <a:solidFill>
                  <a:srgbClr val="0000FF"/>
                </a:solidFill>
                <a:latin typeface="+mn-ea"/>
                <a:ea typeface="宋体" panose="02010600030101010101" pitchFamily="2" charset="-122"/>
              </a:endParaRPr>
            </a:p>
          </p:txBody>
        </p:sp>
        <p:pic>
          <p:nvPicPr>
            <p:cNvPr id="3087" name="图片 308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960" y="6034"/>
              <a:ext cx="4990" cy="37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9" name="图片 3088" descr="断路器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466" y="6676"/>
              <a:ext cx="2287" cy="320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保险丝的作用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1175" y="703580"/>
            <a:ext cx="11169650" cy="5955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33730" y="880110"/>
            <a:ext cx="7960995" cy="4954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如何选择保险丝？</a:t>
            </a:r>
            <a:endParaRPr lang="zh-CN" altLang="en-US" sz="3600" b="1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endParaRPr lang="zh-CN" altLang="en-US" sz="3600" b="1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320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sz="320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一般由</a:t>
            </a:r>
            <a:r>
              <a:rPr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电阻率大</a:t>
            </a:r>
            <a:r>
              <a:rPr lang="zh-CN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熔点较低</a:t>
            </a:r>
            <a:r>
              <a:rPr sz="320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的铅锑金属合金做成的。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切勿用铜丝或铁丝替代保险丝。</a:t>
            </a:r>
            <a:endParaRPr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、我们在选择保险丝时，应使它的额定电流等于或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略大于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电路中的最大正常工作时的电流。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5090" y="2271395"/>
            <a:ext cx="2707640" cy="2707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3" name="Text Box 3"/>
          <p:cNvSpPr txBox="1"/>
          <p:nvPr/>
        </p:nvSpPr>
        <p:spPr>
          <a:xfrm>
            <a:off x="691515" y="601980"/>
            <a:ext cx="10974705" cy="411607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r>
              <a:rPr lang="en-US" altLang="zh-CN" sz="48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lang="en-US"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5</a:t>
            </a:r>
            <a:r>
              <a:rPr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、插座及插头：</a:t>
            </a:r>
            <a:endParaRPr sz="48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endParaRPr 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28674" name="图片 28673" descr="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69025" y="1790700"/>
            <a:ext cx="5638800" cy="327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文本框 28674"/>
          <p:cNvSpPr txBox="1"/>
          <p:nvPr>
            <p:custDataLst>
              <p:tags r:id="rId3"/>
            </p:custDataLst>
          </p:nvPr>
        </p:nvSpPr>
        <p:spPr>
          <a:xfrm>
            <a:off x="6903085" y="5499100"/>
            <a:ext cx="4495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“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左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零右火上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接地”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450" y="1975485"/>
            <a:ext cx="2907030" cy="29070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673225" y="5499100"/>
            <a:ext cx="4495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“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左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零右火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”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06500" y="1332230"/>
            <a:ext cx="6842125" cy="4276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什么是漏电？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endParaRPr lang="zh-CN" altLang="en-US" sz="4000" dirty="0">
              <a:latin typeface="Times New Roman" panose="02020603050405020304" pitchFamily="18" charset="0"/>
              <a:ea typeface="黑体" panose="02010609060101010101" pitchFamily="2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火线与金属外壳接触，使得金属带电的现象。</a:t>
            </a:r>
            <a:endParaRPr lang="zh-CN" altLang="en-US" sz="3600" dirty="0">
              <a:latin typeface="Times New Roman" panose="02020603050405020304" pitchFamily="18" charset="0"/>
              <a:ea typeface="黑体" panose="02010609060101010101" pitchFamily="2" charset="-122"/>
              <a:sym typeface="+mn-ea"/>
            </a:endParaRPr>
          </a:p>
          <a:p>
            <a:pPr algn="ctr"/>
            <a:endParaRPr lang="zh-CN" altLang="en-US" sz="4000" dirty="0">
              <a:latin typeface="Times New Roman" panose="02020603050405020304" pitchFamily="18" charset="0"/>
              <a:ea typeface="黑体" panose="02010609060101010101" pitchFamily="2" charset="-122"/>
              <a:sym typeface="+mn-ea"/>
            </a:endParaRPr>
          </a:p>
          <a:p>
            <a:pPr algn="ctr"/>
            <a:endParaRPr lang="zh-CN" altLang="en-US" sz="4000" dirty="0">
              <a:latin typeface="Times New Roman" panose="02020603050405020304" pitchFamily="18" charset="0"/>
              <a:ea typeface="黑体" panose="0201060906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3176" t="25058" r="4549" b="1202"/>
          <a:stretch>
            <a:fillRect/>
          </a:stretch>
        </p:blipFill>
        <p:spPr>
          <a:xfrm>
            <a:off x="8597265" y="649605"/>
            <a:ext cx="2988310" cy="58413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图片 33793" descr="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21815" y="2662555"/>
            <a:ext cx="4035425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图片 33794" descr="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67818" y="2689543"/>
            <a:ext cx="3486150" cy="2868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28" name="文本框 33827"/>
          <p:cNvSpPr txBox="1"/>
          <p:nvPr>
            <p:custDataLst>
              <p:tags r:id="rId5"/>
            </p:custDataLst>
          </p:nvPr>
        </p:nvSpPr>
        <p:spPr>
          <a:xfrm>
            <a:off x="2348230" y="970280"/>
            <a:ext cx="81534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440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rPr>
              <a:t>同是</a:t>
            </a:r>
            <a:r>
              <a:rPr lang="zh-CN" altLang="en-US" sz="4400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</a:rPr>
              <a:t>漏电，为何反差如此大？</a:t>
            </a:r>
            <a:endParaRPr lang="zh-CN" altLang="en-US" sz="4400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家庭电路基本组成</a:t>
            </a:r>
            <a:b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</a:b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标题 32769"/>
          <p:cNvSpPr>
            <a:spLocks noGrp="1"/>
          </p:cNvSpPr>
          <p:nvPr>
            <p:ph type="title"/>
          </p:nvPr>
        </p:nvSpPr>
        <p:spPr>
          <a:xfrm>
            <a:off x="608400" y="697935"/>
            <a:ext cx="10969200" cy="705600"/>
          </a:xfrm>
        </p:spPr>
        <p:txBody>
          <a:bodyPr anchor="ctr" anchorCtr="0"/>
          <a:p>
            <a:pPr algn="ctr"/>
            <a:r>
              <a:rPr lang="zh-CN" altLang="en-US" sz="4000" b="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家用电器的外壳接地的</a:t>
            </a:r>
            <a:r>
              <a:rPr lang="zh-CN" altLang="en-US" sz="4000" b="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好处</a:t>
            </a:r>
            <a:endParaRPr lang="zh-CN" altLang="en-US" sz="4000" b="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2771" name="文本占位符 32770"/>
          <p:cNvSpPr>
            <a:spLocks noGrp="1"/>
          </p:cNvSpPr>
          <p:nvPr>
            <p:ph type="body" idx="1"/>
          </p:nvPr>
        </p:nvSpPr>
        <p:spPr>
          <a:xfrm>
            <a:off x="1101090" y="1772285"/>
            <a:ext cx="10476230" cy="445389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如果外壳用导线接地，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当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火线与外壳接触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（漏电），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则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火线与大地之间形成了电流通路，人体即使接触外壳时也没有危险了。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marL="0" indent="0">
              <a:buNone/>
            </a:pP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marL="0" indent="0">
              <a:buNone/>
            </a:pP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三脚插头的作用</a:t>
            </a:r>
            <a:endParaRPr lang="zh-CN" altLang="en-US"/>
          </a:p>
        </p:txBody>
      </p:sp>
      <p:pic>
        <p:nvPicPr>
          <p:cNvPr id="6" name="三脚插头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62600" y="1490400"/>
            <a:ext cx="8460800" cy="475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标题 32769"/>
          <p:cNvSpPr>
            <a:spLocks noGrp="1"/>
          </p:cNvSpPr>
          <p:nvPr>
            <p:ph type="title"/>
          </p:nvPr>
        </p:nvSpPr>
        <p:spPr>
          <a:xfrm>
            <a:off x="846455" y="866140"/>
            <a:ext cx="10680700" cy="705485"/>
          </a:xfrm>
        </p:spPr>
        <p:txBody>
          <a:bodyPr anchor="ctr" anchorCtr="0">
            <a:noAutofit/>
          </a:bodyPr>
          <a:p>
            <a:pPr algn="ctr"/>
            <a:r>
              <a:rPr lang="zh-CN" altLang="en-US" sz="4400" b="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插头中的</a:t>
            </a:r>
            <a:r>
              <a:rPr lang="zh-CN" altLang="en-US" sz="4400" b="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地线插脚</a:t>
            </a:r>
            <a:r>
              <a:rPr lang="zh-CN" altLang="en-US" sz="4400" b="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要比其他两根</a:t>
            </a:r>
            <a:r>
              <a:rPr lang="zh-CN" altLang="en-US" sz="4400" b="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长一些</a:t>
            </a:r>
            <a:r>
              <a:rPr lang="zh-CN" altLang="en-US" sz="4400" b="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？</a:t>
            </a:r>
            <a:endParaRPr lang="zh-CN" altLang="en-US" sz="4400" b="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l="18094" r="3406" b="9586"/>
          <a:stretch>
            <a:fillRect/>
          </a:stretch>
        </p:blipFill>
        <p:spPr>
          <a:xfrm>
            <a:off x="6670675" y="2039620"/>
            <a:ext cx="4785360" cy="3677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76885" y="2117090"/>
            <a:ext cx="6096000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</a:rPr>
              <a:t>三脚插头插上电源插座时，金属外壳</a:t>
            </a:r>
            <a:r>
              <a:rPr lang="zh-CN" altLang="en-US" sz="2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先接地</a:t>
            </a:r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</a:rPr>
              <a:t>，后接通电源；</a:t>
            </a:r>
            <a:endParaRPr lang="zh-CN" altLang="en-US" sz="280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50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</a:rPr>
              <a:t>插头从插座中拔出时，导电脚先与电源断开，接地脚</a:t>
            </a:r>
            <a:r>
              <a:rPr lang="zh-CN" altLang="en-US" sz="2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后断开</a:t>
            </a:r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</a:rPr>
              <a:t>；</a:t>
            </a:r>
            <a:endParaRPr lang="zh-CN" altLang="en-US" sz="280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70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</a:rPr>
              <a:t>这样使用即使漏电的电器也</a:t>
            </a:r>
            <a:r>
              <a:rPr lang="zh-CN" altLang="en-US" sz="2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不会触电</a:t>
            </a:r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28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489710" y="2006600"/>
            <a:ext cx="921258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ct val="150000"/>
              </a:lnSpc>
              <a:buNone/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注意：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三脚插头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不能防止漏电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，但可防止因漏电而发生的触电。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3" name="Text Box 3"/>
          <p:cNvSpPr txBox="1"/>
          <p:nvPr/>
        </p:nvSpPr>
        <p:spPr>
          <a:xfrm>
            <a:off x="691515" y="601980"/>
            <a:ext cx="10974705" cy="411607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r>
              <a:rPr lang="en-US" altLang="zh-CN" sz="48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lang="en-US"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6</a:t>
            </a:r>
            <a:r>
              <a:rPr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lang="zh-CN"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用电器</a:t>
            </a:r>
            <a:r>
              <a:rPr lang="en-US" altLang="zh-CN"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——</a:t>
            </a:r>
            <a:r>
              <a:rPr lang="zh-CN" altLang="en-US"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灯泡</a:t>
            </a:r>
            <a:r>
              <a:rPr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：</a:t>
            </a:r>
            <a:endParaRPr sz="48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endParaRPr 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8675" name="文本框 28674"/>
          <p:cNvSpPr txBox="1"/>
          <p:nvPr>
            <p:custDataLst>
              <p:tags r:id="rId1"/>
            </p:custDataLst>
          </p:nvPr>
        </p:nvSpPr>
        <p:spPr>
          <a:xfrm>
            <a:off x="1202690" y="2502535"/>
            <a:ext cx="51746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螺旋套接零线，锡块接火线</a:t>
            </a:r>
            <a:endParaRPr 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265" y="814705"/>
            <a:ext cx="3749675" cy="5228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文本框 29697"/>
          <p:cNvSpPr txBox="1"/>
          <p:nvPr/>
        </p:nvSpPr>
        <p:spPr>
          <a:xfrm>
            <a:off x="1162685" y="2021205"/>
            <a:ext cx="634873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、插座和用电器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并联；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、各用电器之间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并联；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、用电器和控制它的开关之间是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串联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的，且为了安全起见，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火线先接开关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再接用电器。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9702" name="文本框 29701"/>
          <p:cNvSpPr txBox="1"/>
          <p:nvPr/>
        </p:nvSpPr>
        <p:spPr>
          <a:xfrm>
            <a:off x="899795" y="768033"/>
            <a:ext cx="3738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你有什么发现？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25" name="Host Control  1026" descr="ppt/media/image4.wmf"/>
          <p:cNvPicPr/>
          <p:nvPr>
            <p:custDataLst>
              <p:tags r:id="rId1"/>
            </p:custDataLst>
          </p:nvPr>
        </p:nvPicPr>
        <p:blipFill>
          <a:blip r:embed="rId2"/>
          <a:srcRect l="59871" t="13346" b="9664"/>
          <a:stretch>
            <a:fillRect/>
          </a:stretch>
        </p:blipFill>
        <p:spPr>
          <a:xfrm>
            <a:off x="7772400" y="1368425"/>
            <a:ext cx="3460115" cy="4121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62355" y="982345"/>
            <a:ext cx="1040765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、把下图中的开关、灯泡及三孔插座按家庭电路规则连入电路．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17" name="图片 16" descr="资源 10@4x-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7715" y="2854325"/>
            <a:ext cx="6860540" cy="34232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6450" y="2642235"/>
            <a:ext cx="8549005" cy="337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53" name="矩形 35852"/>
          <p:cNvSpPr/>
          <p:nvPr/>
        </p:nvSpPr>
        <p:spPr>
          <a:xfrm>
            <a:off x="1130935" y="1216343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、哪种接法正确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7" name="图片 16" descr="资源 10@4x-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53" name="矩形 35852"/>
          <p:cNvSpPr/>
          <p:nvPr/>
        </p:nvSpPr>
        <p:spPr>
          <a:xfrm>
            <a:off x="1130935" y="1162050"/>
            <a:ext cx="10145395" cy="511556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3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、小新家里各用电器工作时的电流值如下：一台电脑：1 A，所有电灯共0.8A；空调:7A；冰箱:0.5A；电视机:0.5A；请你帮我选择保险丝       (   )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lvl="0" algn="l">
              <a:lnSpc>
                <a:spcPct val="150000"/>
              </a:lnSpc>
            </a:pPr>
            <a:r>
              <a:rPr lang="zh-CN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A</a:t>
            </a:r>
            <a:r>
              <a:rPr lang="zh-CN" altLang="x-none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、额定电流是</a:t>
            </a:r>
            <a:r>
              <a:rPr lang="zh-CN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40A</a:t>
            </a:r>
            <a:r>
              <a:rPr lang="zh-CN" altLang="x-none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的保险丝</a:t>
            </a:r>
            <a:endParaRPr lang="zh-CN" altLang="x-none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lvl="0" algn="l">
              <a:lnSpc>
                <a:spcPct val="150000"/>
              </a:lnSpc>
            </a:pPr>
            <a:r>
              <a:rPr lang="zh-CN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B</a:t>
            </a:r>
            <a:r>
              <a:rPr lang="zh-CN" altLang="x-none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、额定电流是</a:t>
            </a:r>
            <a:r>
              <a:rPr lang="zh-CN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1.5A</a:t>
            </a:r>
            <a:r>
              <a:rPr lang="zh-CN" altLang="x-none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的保险丝</a:t>
            </a:r>
            <a:endParaRPr lang="zh-CN" altLang="x-none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lvl="0" algn="l">
              <a:lnSpc>
                <a:spcPct val="150000"/>
              </a:lnSpc>
            </a:pPr>
            <a:r>
              <a:rPr lang="zh-CN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C</a:t>
            </a:r>
            <a:r>
              <a:rPr lang="zh-CN" altLang="x-none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、额定电流是</a:t>
            </a:r>
            <a:r>
              <a:rPr lang="zh-CN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10A</a:t>
            </a:r>
            <a:r>
              <a:rPr lang="zh-CN" altLang="x-none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的保险丝</a:t>
            </a:r>
            <a:endParaRPr lang="zh-CN" altLang="x-none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lvl="0" algn="l">
              <a:lnSpc>
                <a:spcPct val="150000"/>
              </a:lnSpc>
            </a:pPr>
            <a:r>
              <a:rPr lang="zh-CN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D</a:t>
            </a:r>
            <a:r>
              <a:rPr lang="zh-CN" altLang="x-none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、额定电流越大越好的保险丝</a:t>
            </a:r>
            <a:endParaRPr lang="zh-CN" altLang="x-none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7" name="图片 16" descr="资源 10@4x-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91" name="文本框 16390"/>
          <p:cNvSpPr txBox="1"/>
          <p:nvPr/>
        </p:nvSpPr>
        <p:spPr>
          <a:xfrm>
            <a:off x="1300480" y="2771458"/>
            <a:ext cx="64452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火线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92" name="文本框 16391"/>
          <p:cNvSpPr txBox="1"/>
          <p:nvPr/>
        </p:nvSpPr>
        <p:spPr>
          <a:xfrm>
            <a:off x="1300163" y="3137853"/>
            <a:ext cx="64452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b="1" dirty="0">
                <a:solidFill>
                  <a:srgbClr val="0099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零线</a:t>
            </a:r>
            <a:endParaRPr lang="zh-CN" altLang="en-US" b="1" dirty="0">
              <a:solidFill>
                <a:srgbClr val="0099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5" name="Host Control  1026" descr="ppt/media/image4.wmf"/>
          <p:cNvPicPr/>
          <p:nvPr/>
        </p:nvPicPr>
        <p:blipFill>
          <a:blip r:embed="rId1"/>
          <a:stretch>
            <a:fillRect/>
          </a:stretch>
        </p:blipFill>
        <p:spPr>
          <a:xfrm>
            <a:off x="980440" y="334010"/>
            <a:ext cx="10549890" cy="61899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882650" y="1128395"/>
            <a:ext cx="1034796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家庭电路基本组成</a:t>
            </a:r>
            <a:endParaRPr lang="en-US" altLang="zh-CN" sz="4800" dirty="0">
              <a:solidFill>
                <a:srgbClr val="0070C0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进户线、电能表、总开关、保险设施、插座、开关、用电器。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3" name="Text Box 3"/>
          <p:cNvSpPr txBox="1"/>
          <p:nvPr/>
        </p:nvSpPr>
        <p:spPr>
          <a:xfrm>
            <a:off x="691515" y="730885"/>
            <a:ext cx="8712200" cy="369252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r>
              <a:rPr lang="en-US" altLang="zh-CN" sz="48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lang="en-US" altLang="zh-CN"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、进户线</a:t>
            </a:r>
            <a:endParaRPr lang="zh-CN" altLang="en-US" sz="3600" b="1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</a:t>
            </a:r>
            <a:r>
              <a:rPr lang="zh-CN" alt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家庭电路中的两根电线，一根叫</a:t>
            </a: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______</a:t>
            </a:r>
            <a:r>
              <a:rPr lang="zh-CN" alt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线，另一根叫</a:t>
            </a: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_____</a:t>
            </a:r>
            <a:r>
              <a:rPr lang="zh-CN" alt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线。火线和零线之间有</a:t>
            </a: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______</a:t>
            </a:r>
            <a:r>
              <a:rPr lang="zh-CN" alt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伏的电压，零线和地之间</a:t>
            </a:r>
            <a:r>
              <a:rPr lang="en-US" altLang="zh-CN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_______</a:t>
            </a:r>
            <a:r>
              <a:rPr lang="zh-CN" altLang="en-US" sz="3600" dirty="0">
                <a:solidFill>
                  <a:schemeClr val="tx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电压。</a:t>
            </a:r>
            <a:endParaRPr lang="zh-CN" altLang="en-US" sz="3600" dirty="0">
              <a:solidFill>
                <a:schemeClr val="tx2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0494" name="矩形 20493"/>
          <p:cNvSpPr/>
          <p:nvPr/>
        </p:nvSpPr>
        <p:spPr>
          <a:xfrm>
            <a:off x="2725420" y="333375"/>
            <a:ext cx="70421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endParaRPr lang="zh-CN" altLang="en-US" sz="6600" b="1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610725" y="1405890"/>
            <a:ext cx="1995170" cy="4645025"/>
            <a:chOff x="1299" y="995"/>
            <a:chExt cx="3142" cy="7315"/>
          </a:xfrm>
        </p:grpSpPr>
        <p:grpSp>
          <p:nvGrpSpPr>
            <p:cNvPr id="5" name="组合 4"/>
            <p:cNvGrpSpPr/>
            <p:nvPr/>
          </p:nvGrpSpPr>
          <p:grpSpPr>
            <a:xfrm>
              <a:off x="1299" y="995"/>
              <a:ext cx="2940" cy="6134"/>
              <a:chOff x="1299" y="995"/>
              <a:chExt cx="2940" cy="6134"/>
            </a:xfrm>
          </p:grpSpPr>
          <p:pic>
            <p:nvPicPr>
              <p:cNvPr id="3" name="图片 2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1299" y="995"/>
                <a:ext cx="2940" cy="6135"/>
              </a:xfrm>
              <a:prstGeom prst="rect">
                <a:avLst/>
              </a:prstGeom>
            </p:spPr>
          </p:pic>
          <p:sp>
            <p:nvSpPr>
              <p:cNvPr id="4" name="矩形 3"/>
              <p:cNvSpPr/>
              <p:nvPr>
                <p:custDataLst>
                  <p:tags r:id="rId3"/>
                </p:custDataLst>
              </p:nvPr>
            </p:nvSpPr>
            <p:spPr>
              <a:xfrm>
                <a:off x="1603" y="4086"/>
                <a:ext cx="1479" cy="69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1461" y="7488"/>
              <a:ext cx="2980" cy="822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800" dirty="0">
                  <a:latin typeface="方正盛世楷书简体_粗" panose="02000000000000000000" charset="-122"/>
                  <a:ea typeface="方正盛世楷书简体_粗" panose="02000000000000000000" charset="-122"/>
                  <a:sym typeface="+mn-ea"/>
                </a:rPr>
                <a:t>进户线</a:t>
              </a:r>
              <a:endPara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43020" y="2465705"/>
            <a:ext cx="526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 dirty="0">
                <a:latin typeface="Times New Roman" panose="02020603050405020304" pitchFamily="18" charset="0"/>
                <a:ea typeface="黑体" panose="02010609060101010101" pitchFamily="2" charset="-122"/>
                <a:sym typeface="+mn-ea"/>
              </a:rPr>
              <a:t>如何辨别火线与零线？</a:t>
            </a:r>
            <a:endParaRPr lang="zh-CN" altLang="en-US" sz="4000" dirty="0">
              <a:latin typeface="Times New Roman" panose="02020603050405020304" pitchFamily="18" charset="0"/>
              <a:ea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内容占位符 10241" descr="1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1524000" y="81280"/>
            <a:ext cx="9144000" cy="6677660"/>
          </a:xfrm>
        </p:spPr>
      </p:pic>
      <p:sp>
        <p:nvSpPr>
          <p:cNvPr id="10243" name="文本框 10242"/>
          <p:cNvSpPr txBox="1"/>
          <p:nvPr/>
        </p:nvSpPr>
        <p:spPr>
          <a:xfrm>
            <a:off x="5448300" y="260350"/>
            <a:ext cx="19704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rgbClr val="4508F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笔尖金属体</a:t>
            </a:r>
            <a:endParaRPr lang="zh-CN" altLang="en-US" sz="2800" b="1" dirty="0">
              <a:solidFill>
                <a:srgbClr val="4508F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10244" name="组合 10243"/>
          <p:cNvGrpSpPr/>
          <p:nvPr/>
        </p:nvGrpSpPr>
        <p:grpSpPr>
          <a:xfrm>
            <a:off x="4727575" y="476250"/>
            <a:ext cx="3240088" cy="73025"/>
            <a:chOff x="2018" y="300"/>
            <a:chExt cx="2041" cy="46"/>
          </a:xfrm>
        </p:grpSpPr>
        <p:sp>
          <p:nvSpPr>
            <p:cNvPr id="10245" name="直接连接符 10244"/>
            <p:cNvSpPr/>
            <p:nvPr/>
          </p:nvSpPr>
          <p:spPr>
            <a:xfrm>
              <a:off x="2018" y="346"/>
              <a:ext cx="499" cy="0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46" name="直接连接符 10245"/>
            <p:cNvSpPr/>
            <p:nvPr/>
          </p:nvSpPr>
          <p:spPr>
            <a:xfrm>
              <a:off x="3696" y="300"/>
              <a:ext cx="363" cy="0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0247" name="文本框 10246"/>
          <p:cNvSpPr txBox="1"/>
          <p:nvPr/>
        </p:nvSpPr>
        <p:spPr>
          <a:xfrm>
            <a:off x="5805805" y="1742440"/>
            <a:ext cx="161290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rgbClr val="4508F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高值电阻</a:t>
            </a:r>
            <a:endParaRPr lang="zh-CN" altLang="en-US" sz="2800" b="1" dirty="0">
              <a:solidFill>
                <a:srgbClr val="4508F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10248" name="组合 10247"/>
          <p:cNvGrpSpPr/>
          <p:nvPr/>
        </p:nvGrpSpPr>
        <p:grpSpPr>
          <a:xfrm>
            <a:off x="5130800" y="1993900"/>
            <a:ext cx="2836863" cy="150813"/>
            <a:chOff x="2272" y="1256"/>
            <a:chExt cx="1787" cy="95"/>
          </a:xfrm>
        </p:grpSpPr>
        <p:sp>
          <p:nvSpPr>
            <p:cNvPr id="10249" name="直接连接符 10248"/>
            <p:cNvSpPr/>
            <p:nvPr/>
          </p:nvSpPr>
          <p:spPr>
            <a:xfrm>
              <a:off x="3652" y="1256"/>
              <a:ext cx="407" cy="6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50" name="直接连接符 10249"/>
            <p:cNvSpPr/>
            <p:nvPr/>
          </p:nvSpPr>
          <p:spPr>
            <a:xfrm>
              <a:off x="2272" y="1344"/>
              <a:ext cx="472" cy="7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0251" name="文本框 10250"/>
          <p:cNvSpPr txBox="1"/>
          <p:nvPr/>
        </p:nvSpPr>
        <p:spPr>
          <a:xfrm>
            <a:off x="6148388" y="2584450"/>
            <a:ext cx="8978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rgbClr val="4508F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氖管</a:t>
            </a:r>
            <a:endParaRPr lang="zh-CN" altLang="en-US" sz="2800" b="1" dirty="0">
              <a:solidFill>
                <a:srgbClr val="4508F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10252" name="组合 10251"/>
          <p:cNvGrpSpPr/>
          <p:nvPr/>
        </p:nvGrpSpPr>
        <p:grpSpPr>
          <a:xfrm>
            <a:off x="5087938" y="2852738"/>
            <a:ext cx="2952750" cy="0"/>
            <a:chOff x="2245" y="1797"/>
            <a:chExt cx="1860" cy="0"/>
          </a:xfrm>
        </p:grpSpPr>
        <p:sp>
          <p:nvSpPr>
            <p:cNvPr id="10253" name="直接连接符 10252"/>
            <p:cNvSpPr/>
            <p:nvPr/>
          </p:nvSpPr>
          <p:spPr>
            <a:xfrm>
              <a:off x="2245" y="1797"/>
              <a:ext cx="726" cy="0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54" name="直接连接符 10253"/>
            <p:cNvSpPr/>
            <p:nvPr/>
          </p:nvSpPr>
          <p:spPr>
            <a:xfrm>
              <a:off x="3424" y="1797"/>
              <a:ext cx="681" cy="0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0255" name="文本框 10254"/>
          <p:cNvSpPr txBox="1"/>
          <p:nvPr/>
        </p:nvSpPr>
        <p:spPr>
          <a:xfrm>
            <a:off x="6424613" y="3773488"/>
            <a:ext cx="8978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rgbClr val="4508F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弹簧</a:t>
            </a:r>
            <a:endParaRPr lang="zh-CN" altLang="en-US" sz="2800" b="1" dirty="0">
              <a:solidFill>
                <a:srgbClr val="4508F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10256" name="组合 10255"/>
          <p:cNvGrpSpPr/>
          <p:nvPr/>
        </p:nvGrpSpPr>
        <p:grpSpPr>
          <a:xfrm>
            <a:off x="5087938" y="4076700"/>
            <a:ext cx="3024187" cy="0"/>
            <a:chOff x="2245" y="2568"/>
            <a:chExt cx="1905" cy="0"/>
          </a:xfrm>
        </p:grpSpPr>
        <p:sp>
          <p:nvSpPr>
            <p:cNvPr id="10257" name="直接连接符 10256"/>
            <p:cNvSpPr/>
            <p:nvPr/>
          </p:nvSpPr>
          <p:spPr>
            <a:xfrm>
              <a:off x="2245" y="2568"/>
              <a:ext cx="862" cy="0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58" name="直接连接符 10257"/>
            <p:cNvSpPr/>
            <p:nvPr/>
          </p:nvSpPr>
          <p:spPr>
            <a:xfrm>
              <a:off x="3651" y="2568"/>
              <a:ext cx="499" cy="0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0259" name="文本框 10258"/>
          <p:cNvSpPr txBox="1"/>
          <p:nvPr/>
        </p:nvSpPr>
        <p:spPr>
          <a:xfrm>
            <a:off x="5735638" y="4868863"/>
            <a:ext cx="19704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rgbClr val="4508F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笔尾金属体</a:t>
            </a:r>
            <a:endParaRPr lang="zh-CN" altLang="en-US" sz="2800" b="1" dirty="0">
              <a:solidFill>
                <a:srgbClr val="4508F0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10260" name="组合 10259"/>
          <p:cNvGrpSpPr/>
          <p:nvPr/>
        </p:nvGrpSpPr>
        <p:grpSpPr>
          <a:xfrm>
            <a:off x="5375275" y="4797425"/>
            <a:ext cx="2592388" cy="576263"/>
            <a:chOff x="2426" y="3022"/>
            <a:chExt cx="1633" cy="363"/>
          </a:xfrm>
        </p:grpSpPr>
        <p:sp>
          <p:nvSpPr>
            <p:cNvPr id="10261" name="直接连接符 10260"/>
            <p:cNvSpPr/>
            <p:nvPr/>
          </p:nvSpPr>
          <p:spPr>
            <a:xfrm>
              <a:off x="2426" y="3022"/>
              <a:ext cx="318" cy="227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62" name="直接连接符 10261"/>
            <p:cNvSpPr/>
            <p:nvPr/>
          </p:nvSpPr>
          <p:spPr>
            <a:xfrm flipH="1" flipV="1">
              <a:off x="3878" y="3249"/>
              <a:ext cx="181" cy="136"/>
            </a:xfrm>
            <a:prstGeom prst="line">
              <a:avLst/>
            </a:prstGeom>
            <a:ln w="28575" cap="flat" cmpd="sng">
              <a:solidFill>
                <a:schemeClr val="folHlink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0267" name="矩形 10266"/>
          <p:cNvSpPr/>
          <p:nvPr/>
        </p:nvSpPr>
        <p:spPr>
          <a:xfrm rot="5400000">
            <a:off x="554038" y="2855913"/>
            <a:ext cx="4027487" cy="576262"/>
          </a:xfrm>
          <a:prstGeom prst="rect">
            <a:avLst/>
          </a:prstGeom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8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测电笔的构造</a:t>
            </a:r>
            <a:endParaRPr lang="zh-CN" altLang="en-US" sz="3600">
              <a:ln w="9525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8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7" grpId="0"/>
      <p:bldP spid="10251" grpId="0"/>
      <p:bldP spid="10255" grpId="0"/>
      <p:bldP spid="102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039871" y="977900"/>
            <a:ext cx="411226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400" b="1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辨别火线与零线</a:t>
            </a:r>
            <a:endParaRPr lang="zh-CN" altLang="en-US" sz="4400" b="1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 rot="5400000">
            <a:off x="4731385" y="688340"/>
            <a:ext cx="2917825" cy="7408545"/>
            <a:chOff x="6819" y="-2013"/>
            <a:chExt cx="4595" cy="11870"/>
          </a:xfrm>
        </p:grpSpPr>
        <p:pic>
          <p:nvPicPr>
            <p:cNvPr id="37891" name="图片 37890" descr="不正确方法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19" y="5057"/>
              <a:ext cx="4594" cy="4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3" name="图片 37892" descr="正确方法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9" y="-2013"/>
              <a:ext cx="4595" cy="512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2"/>
          <p:cNvSpPr txBox="1"/>
          <p:nvPr/>
        </p:nvSpPr>
        <p:spPr>
          <a:xfrm>
            <a:off x="4318635" y="1970405"/>
            <a:ext cx="3840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手应接触笔尾金属体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42311" y="539115"/>
            <a:ext cx="6126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手为什么要接触笔尾金属体？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2175" y="1330325"/>
            <a:ext cx="1040765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如果被测的是火线，则火线与测电笔的金属笔尖，高值电阻、</a:t>
            </a:r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氖管、</a:t>
            </a:r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金属笔尾、</a:t>
            </a:r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人体、大地形成回路，就会形成微弱电流，氖管就会发光。如果被测的是零线，就不能形成电流，氖管不亮。</a:t>
            </a:r>
            <a:endParaRPr lang="zh-CN" altLang="en-US" sz="28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107" name="图片 106"/>
          <p:cNvPicPr/>
          <p:nvPr/>
        </p:nvPicPr>
        <p:blipFill>
          <a:blip r:embed="rId1">
            <a:lum bright="-6000" contrast="24000"/>
          </a:blip>
          <a:srcRect b="14352"/>
          <a:stretch>
            <a:fillRect/>
          </a:stretch>
        </p:blipFill>
        <p:spPr>
          <a:xfrm>
            <a:off x="5563870" y="3658235"/>
            <a:ext cx="6096000" cy="2990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435*4329*719*71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3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  <p:tag name="commondata" val="eyJoZGlkIjoiZGJjZDc2YzBlMWMxZDM5NzE5ZDM1ZDEzODE5Y2RjY2U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613*4405*769*76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1182</Words>
  <Application>WPS 演示</Application>
  <PresentationFormat>宽屏</PresentationFormat>
  <Paragraphs>146</Paragraphs>
  <Slides>29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</vt:lpstr>
      <vt:lpstr>宋体</vt:lpstr>
      <vt:lpstr>Wingdings</vt:lpstr>
      <vt:lpstr>Wingdings</vt:lpstr>
      <vt:lpstr>方正盛世楷书简体_粗</vt:lpstr>
      <vt:lpstr>汉仪颜楷简</vt:lpstr>
      <vt:lpstr>汉仪颜楷W</vt:lpstr>
      <vt:lpstr>楷体_GB2312</vt:lpstr>
      <vt:lpstr>方正大标宋简体</vt:lpstr>
      <vt:lpstr>Times New Roman</vt:lpstr>
      <vt:lpstr>黑体</vt:lpstr>
      <vt:lpstr>Tahoma</vt:lpstr>
      <vt:lpstr>微软雅黑</vt:lpstr>
      <vt:lpstr>Arial Unicode MS</vt:lpstr>
      <vt:lpstr>Calibri</vt:lpstr>
      <vt:lpstr>华康正颜楷体W7P</vt:lpstr>
      <vt:lpstr>Office 主题​​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家用电器的外壳接地的好处</vt:lpstr>
      <vt:lpstr>三脚插头的作用</vt:lpstr>
      <vt:lpstr>插头中的地线插脚要比其他两根长一些？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166</cp:revision>
  <dcterms:created xsi:type="dcterms:W3CDTF">2019-06-19T02:08:00Z</dcterms:created>
  <dcterms:modified xsi:type="dcterms:W3CDTF">2024-01-18T07:56:13Z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4F844FD7D1FA41AD800F0EC58B270C08_13</vt:lpwstr>
  </property>
</Properties>
</file>