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avi" ContentType="video/avi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7" r:id="rId3"/>
    <p:sldId id="259" r:id="rId4"/>
    <p:sldId id="270" r:id="rId5"/>
    <p:sldId id="264" r:id="rId6"/>
    <p:sldId id="278" r:id="rId7"/>
    <p:sldId id="276" r:id="rId8"/>
    <p:sldId id="267" r:id="rId9"/>
    <p:sldId id="266" r:id="rId11"/>
    <p:sldId id="269" r:id="rId12"/>
    <p:sldId id="272" r:id="rId13"/>
    <p:sldId id="279" r:id="rId14"/>
    <p:sldId id="273" r:id="rId15"/>
    <p:sldId id="280" r:id="rId16"/>
    <p:sldId id="274" r:id="rId17"/>
    <p:sldId id="281" r:id="rId18"/>
    <p:sldId id="284" r:id="rId19"/>
    <p:sldId id="263" r:id="rId20"/>
    <p:sldId id="283" r:id="rId21"/>
    <p:sldId id="282" r:id="rId22"/>
    <p:sldId id="275" r:id="rId23"/>
    <p:sldId id="277" r:id="rId24"/>
    <p:sldId id="261" r:id="rId25"/>
    <p:sldId id="262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91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4亿人民币的电能，这相当于上海一天的用电总量。简直就是“印钞机”，6年前，中国风电装机容量超越美国成为世界第一风电大国。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8.xml"/><Relationship Id="rId2" Type="http://schemas.openxmlformats.org/officeDocument/2006/relationships/image" Target="../media/image13.GIF"/><Relationship Id="rId1" Type="http://schemas.openxmlformats.org/officeDocument/2006/relationships/tags" Target="../tags/tag7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microsoft.com/office/2007/relationships/media" Target="../media/media1.avi"/><Relationship Id="rId1" Type="http://schemas.openxmlformats.org/officeDocument/2006/relationships/video" Target="../media/media1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tags" Target="../tags/tag79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4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Relationship Id="rId3" Type="http://schemas.openxmlformats.org/officeDocument/2006/relationships/tags" Target="../tags/tag83.xml"/><Relationship Id="rId2" Type="http://schemas.openxmlformats.org/officeDocument/2006/relationships/image" Target="../media/image18.jpeg"/><Relationship Id="rId1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png"/><Relationship Id="rId2" Type="http://schemas.microsoft.com/office/2007/relationships/media" Target="../media/media3.avi"/><Relationship Id="rId1" Type="http://schemas.openxmlformats.org/officeDocument/2006/relationships/video" Target="../media/media3.avi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8.xml"/><Relationship Id="rId6" Type="http://schemas.openxmlformats.org/officeDocument/2006/relationships/image" Target="../media/image25.png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0.xml"/><Relationship Id="rId2" Type="http://schemas.openxmlformats.org/officeDocument/2006/relationships/image" Target="../media/image26.jpeg"/><Relationship Id="rId1" Type="http://schemas.openxmlformats.org/officeDocument/2006/relationships/tags" Target="../tags/tag89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3" Type="http://schemas.openxmlformats.org/officeDocument/2006/relationships/image" Target="../media/image2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1.xml"/><Relationship Id="rId4" Type="http://schemas.openxmlformats.org/officeDocument/2006/relationships/image" Target="../media/image5.jpeg"/><Relationship Id="rId3" Type="http://schemas.openxmlformats.org/officeDocument/2006/relationships/tags" Target="../tags/tag70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7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19735" y="1323340"/>
            <a:ext cx="113728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72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17.3 发电机为什么能发电</a:t>
            </a:r>
            <a:endParaRPr lang="zh-CN" altLang="en-US" sz="72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8" b="10757"/>
          <a:stretch>
            <a:fillRect/>
          </a:stretch>
        </p:blipFill>
        <p:spPr bwMode="auto">
          <a:xfrm>
            <a:off x="3602990" y="3533775"/>
            <a:ext cx="527240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48330" y="836507"/>
            <a:ext cx="6096000" cy="748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265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什么叫</a:t>
            </a:r>
            <a:r>
              <a:rPr lang="zh-CN" altLang="en-US" sz="4265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切割磁感线</a:t>
            </a:r>
            <a:r>
              <a:rPr lang="zh-CN" altLang="en-US" sz="4265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？</a:t>
            </a:r>
            <a:endParaRPr lang="zh-CN" altLang="en-US" sz="4265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8" b="10757"/>
          <a:stretch>
            <a:fillRect/>
          </a:stretch>
        </p:blipFill>
        <p:spPr bwMode="auto">
          <a:xfrm>
            <a:off x="2063327" y="2085340"/>
            <a:ext cx="7029873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74" name="Picture 28" descr="发电机为什么能发电2003-4动画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11580" y="3597593"/>
            <a:ext cx="9029700" cy="198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3" name="TextBox 14"/>
          <p:cNvSpPr txBox="1"/>
          <p:nvPr>
            <p:custDataLst>
              <p:tags r:id="rId3"/>
            </p:custDataLst>
          </p:nvPr>
        </p:nvSpPr>
        <p:spPr>
          <a:xfrm>
            <a:off x="969010" y="795020"/>
            <a:ext cx="102101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  <a:buFontTx/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让导体在磁场中分别做竖直运动，水平运动和斜向运动，哪种情况能使导体中产生感应电流？</a:t>
            </a:r>
            <a:endParaRPr lang="en-US" altLang="zh-CN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78890" y="433705"/>
            <a:ext cx="9907905" cy="748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265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探究电磁感应现象的实验过程及现象</a:t>
            </a:r>
            <a:endParaRPr lang="zh-CN" altLang="en-US" sz="4265" dirty="0" smtClean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13" name="【电学】17探究电磁感应现象_标清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51710" y="1400175"/>
            <a:ext cx="7193280" cy="5186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4"/>
          <p:cNvSpPr txBox="1"/>
          <p:nvPr/>
        </p:nvSpPr>
        <p:spPr>
          <a:xfrm>
            <a:off x="1455420" y="1012825"/>
            <a:ext cx="9690735" cy="3692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  <a:buFontTx/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感应电流方向：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  <a:buFontTx/>
            </a:pPr>
            <a:endParaRPr lang="zh-CN" altLang="en-US" sz="2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  <a:buFontTx/>
            </a:pPr>
            <a:r>
              <a:rPr lang="en-US" altLang="zh-CN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与导体切割磁感线的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运动方向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有关；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  <a:buFontTx/>
            </a:pPr>
            <a:r>
              <a:rPr lang="en-US" altLang="zh-CN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、与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磁场方向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有关。</a:t>
            </a:r>
            <a:endParaRPr lang="en-US" altLang="zh-CN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55090" y="1029335"/>
            <a:ext cx="9363287" cy="479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50000"/>
              </a:lnSpc>
            </a:pPr>
            <a:r>
              <a:rPr lang="zh-CN" sz="54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</a:t>
            </a:r>
            <a:endParaRPr lang="zh-CN" sz="54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lvl="0">
              <a:lnSpc>
                <a:spcPct val="150000"/>
              </a:lnSpc>
            </a:pPr>
            <a:endParaRPr lang="zh-CN" altLang="en-US" dirty="0" smtClean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  </a:t>
            </a:r>
            <a:r>
              <a:rPr lang="zh-CN" altLang="en-US" sz="36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闭合电路</a:t>
            </a:r>
            <a:r>
              <a:rPr lang="zh-CN" altLang="en-US" sz="36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</a:t>
            </a:r>
            <a:r>
              <a:rPr lang="zh-CN" altLang="en-US" sz="36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一部分导体</a:t>
            </a:r>
            <a:r>
              <a:rPr lang="zh-CN" altLang="en-US" sz="36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在磁场中做</a:t>
            </a:r>
            <a:r>
              <a:rPr lang="zh-CN" altLang="en-US" sz="36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切割磁感线</a:t>
            </a:r>
            <a:r>
              <a:rPr lang="zh-CN" altLang="en-US" sz="36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的运动时，导体中就会产生感应电流，这种现象叫电磁感应现象。</a:t>
            </a:r>
            <a:endParaRPr lang="zh-CN" altLang="en-US" sz="3600" dirty="0" smtClean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lvl="0"/>
            <a:endParaRPr lang="zh-CN" altLang="en-US" sz="3600" dirty="0" smtClean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13130" y="462280"/>
            <a:ext cx="10333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54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阅读：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法拉第的伟大发现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——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发电机发明之父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38340" y="5389880"/>
            <a:ext cx="42094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法拉第（英国人，1791</a:t>
            </a:r>
            <a:r>
              <a: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-1867</a:t>
            </a:r>
            <a:r>
              <a:rPr lang="zh-CN" altLang="en-US" sz="2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年</a:t>
            </a:r>
            <a:r>
              <a:rPr lang="zh-CN" sz="2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）</a:t>
            </a:r>
            <a:endParaRPr lang="zh-CN" altLang="en-US" sz="2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15284" r="8588"/>
          <a:stretch>
            <a:fillRect/>
          </a:stretch>
        </p:blipFill>
        <p:spPr>
          <a:xfrm>
            <a:off x="6472555" y="1384300"/>
            <a:ext cx="4973955" cy="38055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5947"/>
          <a:stretch>
            <a:fillRect/>
          </a:stretch>
        </p:blipFill>
        <p:spPr>
          <a:xfrm>
            <a:off x="1191260" y="1488440"/>
            <a:ext cx="3613150" cy="44367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91260" y="6196330"/>
            <a:ext cx="3187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第一台圆盘式发电机</a:t>
            </a:r>
            <a:endParaRPr lang="zh-CN" altLang="en-US" sz="2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法拉第发电机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3580" y="506095"/>
            <a:ext cx="10504805" cy="5676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395730" y="1161415"/>
            <a:ext cx="988822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发生电磁感应的必要条件：</a:t>
            </a:r>
            <a:endParaRPr 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、导体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切割磁感线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；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、电路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闭合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，但只有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部分导体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在磁场之中；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3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动圈式话筒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工作原理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5" descr="593465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585" y="456565"/>
            <a:ext cx="6769100" cy="2150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49213" t="58517" r="34512" b="27017"/>
          <a:stretch>
            <a:fillRect/>
          </a:stretch>
        </p:blipFill>
        <p:spPr>
          <a:xfrm>
            <a:off x="568960" y="3077845"/>
            <a:ext cx="6844030" cy="3422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e4a0d6296a17f82e862072d1e191dd4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50" y="1533525"/>
            <a:ext cx="4405630" cy="29375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认识发电机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4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交流发电机的工作原理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4294967295"/>
          </p:nvPr>
        </p:nvSpPr>
        <p:spPr>
          <a:xfrm>
            <a:off x="335280" y="393277"/>
            <a:ext cx="10657840" cy="7196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40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交流发电机的工作原理</a:t>
            </a:r>
            <a:endParaRPr lang="zh-CN" altLang="en-US" sz="40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marL="0" indent="0" algn="ctr">
              <a:buNone/>
            </a:pPr>
            <a:endParaRPr lang="zh-CN" altLang="en-US" sz="40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6" name="发电机的工作原理__标清.avi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36732" y="1455632"/>
            <a:ext cx="6674273" cy="500549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82015" y="1306830"/>
            <a:ext cx="988695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1、蹄形磁体附近的导体与灵敏电流计组成闭合电路，如图所示，现将该导体竖直向上快速移动（沿图示箭头方向），电路中____（选填“有”或“无”）感应电流产生。</a:t>
            </a:r>
            <a:endParaRPr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88910" y="3994785"/>
            <a:ext cx="3086100" cy="22828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4182110" y="1241425"/>
            <a:ext cx="1238885" cy="11423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528445" y="5240655"/>
            <a:ext cx="4279053" cy="6661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模型发电机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2627" t="2427" r="3360" b="10227"/>
          <a:stretch>
            <a:fillRect/>
          </a:stretch>
        </p:blipFill>
        <p:spPr>
          <a:xfrm>
            <a:off x="783590" y="593725"/>
            <a:ext cx="4477385" cy="4159885"/>
          </a:xfrm>
          <a:prstGeom prst="rect">
            <a:avLst/>
          </a:prstGeom>
        </p:spPr>
      </p:pic>
      <p:sp>
        <p:nvSpPr>
          <p:cNvPr id="8" name="椭圆形标注 7"/>
          <p:cNvSpPr/>
          <p:nvPr/>
        </p:nvSpPr>
        <p:spPr>
          <a:xfrm>
            <a:off x="6363335" y="593725"/>
            <a:ext cx="2967990" cy="1509395"/>
          </a:xfrm>
          <a:prstGeom prst="wedgeEllipseCallout">
            <a:avLst>
              <a:gd name="adj1" fmla="val -132404"/>
              <a:gd name="adj2" fmla="val 3359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latin typeface="方正盛世楷书简体_粗" panose="02000000000000000000" charset="-122"/>
                <a:ea typeface="方正盛世楷书简体_粗" panose="02000000000000000000" charset="-122"/>
              </a:rPr>
              <a:t>定子（磁体）</a:t>
            </a:r>
            <a:endParaRPr lang="zh-CN" altLang="en-US" sz="4000" b="1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0" name="椭圆形标注 9"/>
          <p:cNvSpPr/>
          <p:nvPr/>
        </p:nvSpPr>
        <p:spPr>
          <a:xfrm>
            <a:off x="6490335" y="2488565"/>
            <a:ext cx="3057525" cy="1509395"/>
          </a:xfrm>
          <a:prstGeom prst="wedgeEllipseCallout">
            <a:avLst>
              <a:gd name="adj1" fmla="val -128546"/>
              <a:gd name="adj2" fmla="val -5458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latin typeface="方正盛世楷书简体_粗" panose="02000000000000000000" charset="-122"/>
                <a:ea typeface="方正盛世楷书简体_粗" panose="02000000000000000000" charset="-122"/>
              </a:rPr>
              <a:t>转子（线圈）</a:t>
            </a:r>
            <a:endParaRPr lang="zh-CN" altLang="en-US" sz="4000" b="1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08990" y="5330190"/>
            <a:ext cx="4279053" cy="6661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柴油发电机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(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小型）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555" y="368300"/>
            <a:ext cx="5143500" cy="47625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798820" y="3294380"/>
            <a:ext cx="6502400" cy="3117215"/>
            <a:chOff x="9132" y="5188"/>
            <a:chExt cx="10240" cy="4909"/>
          </a:xfrm>
        </p:grpSpPr>
        <p:pic>
          <p:nvPicPr>
            <p:cNvPr id="102" name="图片 101"/>
            <p:cNvPicPr/>
            <p:nvPr/>
          </p:nvPicPr>
          <p:blipFill>
            <a:blip r:embed="rId2"/>
            <a:srcRect b="8245"/>
            <a:stretch>
              <a:fillRect/>
            </a:stretch>
          </p:blipFill>
          <p:spPr>
            <a:xfrm>
              <a:off x="9132" y="5267"/>
              <a:ext cx="10240" cy="48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矩形 6"/>
            <p:cNvSpPr/>
            <p:nvPr/>
          </p:nvSpPr>
          <p:spPr>
            <a:xfrm>
              <a:off x="10177" y="5188"/>
              <a:ext cx="2142" cy="1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14250" y="5267"/>
              <a:ext cx="1408" cy="128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798820" y="120015"/>
            <a:ext cx="5404485" cy="3224530"/>
            <a:chOff x="9132" y="189"/>
            <a:chExt cx="8511" cy="5078"/>
          </a:xfrm>
        </p:grpSpPr>
        <p:pic>
          <p:nvPicPr>
            <p:cNvPr id="6" name="图片 5"/>
            <p:cNvPicPr/>
            <p:nvPr/>
          </p:nvPicPr>
          <p:blipFill>
            <a:blip r:embed="rId4"/>
            <a:srcRect b="9321"/>
            <a:stretch>
              <a:fillRect/>
            </a:stretch>
          </p:blipFill>
          <p:spPr>
            <a:xfrm>
              <a:off x="9963" y="189"/>
              <a:ext cx="7680" cy="507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9132" y="1478"/>
              <a:ext cx="2470" cy="8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" name="椭圆形标注 11"/>
          <p:cNvSpPr/>
          <p:nvPr/>
        </p:nvSpPr>
        <p:spPr>
          <a:xfrm>
            <a:off x="4572000" y="269875"/>
            <a:ext cx="2610485" cy="1509395"/>
          </a:xfrm>
          <a:prstGeom prst="wedgeEllipseCallout">
            <a:avLst>
              <a:gd name="adj1" fmla="val 54719"/>
              <a:gd name="adj2" fmla="val 3359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latin typeface="方正盛世楷书简体_粗" panose="02000000000000000000" charset="-122"/>
                <a:ea typeface="方正盛世楷书简体_粗" panose="02000000000000000000" charset="-122"/>
              </a:rPr>
              <a:t>定子（线圈）</a:t>
            </a:r>
            <a:endParaRPr lang="zh-CN" altLang="en-US" sz="4000" b="1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3" name="椭圆形标注 12"/>
          <p:cNvSpPr/>
          <p:nvPr/>
        </p:nvSpPr>
        <p:spPr>
          <a:xfrm>
            <a:off x="4765040" y="2339975"/>
            <a:ext cx="3057525" cy="1509395"/>
          </a:xfrm>
          <a:prstGeom prst="wedgeEllipseCallout">
            <a:avLst>
              <a:gd name="adj1" fmla="val 58805"/>
              <a:gd name="adj2" fmla="val 72381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latin typeface="方正盛世楷书简体_粗" panose="02000000000000000000" charset="-122"/>
                <a:ea typeface="方正盛世楷书简体_粗" panose="02000000000000000000" charset="-122"/>
              </a:rPr>
              <a:t>转子（磁体）</a:t>
            </a:r>
            <a:endParaRPr lang="zh-CN" altLang="en-US" sz="4000" b="1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90625" y="1570990"/>
            <a:ext cx="9984740" cy="2853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40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大型发电机由于电流较大，所以不能使用电刷，一般采用</a:t>
            </a:r>
            <a:r>
              <a:rPr lang="zh-CN" altLang="en-US" sz="40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线圈不动</a:t>
            </a:r>
            <a:r>
              <a:rPr lang="zh-CN" altLang="en-US" sz="40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40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磁体（电磁铁）旋转</a:t>
            </a:r>
            <a:r>
              <a:rPr lang="zh-CN" altLang="en-US" sz="40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的方式来发电。</a:t>
            </a:r>
            <a:endParaRPr lang="zh-CN" altLang="en-US" sz="4000" dirty="0" smtClean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244812" y="5567680"/>
            <a:ext cx="4714240" cy="6661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水力发电机组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527050"/>
            <a:ext cx="6211570" cy="4486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60" y="527050"/>
            <a:ext cx="5292725" cy="3519805"/>
          </a:xfrm>
          <a:prstGeom prst="rect">
            <a:avLst/>
          </a:prstGeom>
        </p:spPr>
      </p:pic>
      <p:sp>
        <p:nvSpPr>
          <p:cNvPr id="12" name="椭圆形标注 11"/>
          <p:cNvSpPr/>
          <p:nvPr>
            <p:custDataLst>
              <p:tags r:id="rId4"/>
            </p:custDataLst>
          </p:nvPr>
        </p:nvSpPr>
        <p:spPr>
          <a:xfrm>
            <a:off x="6791960" y="4379595"/>
            <a:ext cx="2610485" cy="1509395"/>
          </a:xfrm>
          <a:prstGeom prst="wedgeEllipseCallout">
            <a:avLst>
              <a:gd name="adj1" fmla="val 109474"/>
              <a:gd name="adj2" fmla="val -80206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latin typeface="方正盛世楷书简体_粗" panose="02000000000000000000" charset="-122"/>
                <a:ea typeface="方正盛世楷书简体_粗" panose="02000000000000000000" charset="-122"/>
              </a:rPr>
              <a:t>定子（线圈）</a:t>
            </a:r>
            <a:endParaRPr lang="zh-CN" altLang="en-US" sz="4000" b="1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3" name="椭圆形标注 12"/>
          <p:cNvSpPr/>
          <p:nvPr>
            <p:custDataLst>
              <p:tags r:id="rId5"/>
            </p:custDataLst>
          </p:nvPr>
        </p:nvSpPr>
        <p:spPr>
          <a:xfrm>
            <a:off x="4719955" y="374015"/>
            <a:ext cx="3057525" cy="1509395"/>
          </a:xfrm>
          <a:prstGeom prst="wedgeEllipseCallout">
            <a:avLst>
              <a:gd name="adj1" fmla="val 60093"/>
              <a:gd name="adj2" fmla="val 3817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latin typeface="方正盛世楷书简体_粗" panose="02000000000000000000" charset="-122"/>
                <a:ea typeface="方正盛世楷书简体_粗" panose="02000000000000000000" charset="-122"/>
              </a:rPr>
              <a:t>转子（磁体）</a:t>
            </a:r>
            <a:endParaRPr lang="zh-CN" altLang="en-US" sz="4000" b="1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73760" y="5580380"/>
            <a:ext cx="598551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中国自主研发巨无霸的SL5000海上风力发电机群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315" y="345440"/>
            <a:ext cx="7331075" cy="515175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971790" y="246698"/>
            <a:ext cx="3810000" cy="286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220" y="3429000"/>
            <a:ext cx="3286125" cy="2771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431800" y="548640"/>
            <a:ext cx="5634567" cy="457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19667" y="5349240"/>
            <a:ext cx="4714240" cy="6661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火力发电机组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6383867" y="1220893"/>
            <a:ext cx="5555827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671733" y="5349028"/>
            <a:ext cx="4714240" cy="6661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核发电机组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2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探究电磁感应现象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911*4109*719*71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WPS 演示</Application>
  <PresentationFormat>宽屏</PresentationFormat>
  <Paragraphs>77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方正盛世楷书简体_粗</vt:lpstr>
      <vt:lpstr>华康正颜楷体W7P</vt:lpstr>
      <vt:lpstr>汉仪颜楷W</vt:lpstr>
      <vt:lpstr>楷体_GB2312</vt:lpstr>
      <vt:lpstr>汉仪颜楷简</vt:lpstr>
      <vt:lpstr>微软雅黑</vt:lpstr>
      <vt:lpstr>Arial Unicode MS</vt:lpstr>
      <vt:lpstr>Calibri</vt:lpstr>
      <vt:lpstr>方正大标宋简体</vt:lpstr>
      <vt:lpstr>方正粗黑宋简体</vt:lpstr>
      <vt:lpstr>方正公文小标宋</vt:lpstr>
      <vt:lpstr>华文琥珀</vt:lpstr>
      <vt:lpstr>华文楷体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159</cp:revision>
  <dcterms:created xsi:type="dcterms:W3CDTF">2019-06-19T02:08:00Z</dcterms:created>
  <dcterms:modified xsi:type="dcterms:W3CDTF">2024-01-06T10:30:19Z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30EB9E5631B444819DC2C0D6E58024FC_13</vt:lpwstr>
  </property>
</Properties>
</file>