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7" r:id="rId3"/>
    <p:sldId id="272" r:id="rId4"/>
    <p:sldId id="273" r:id="rId5"/>
    <p:sldId id="271" r:id="rId6"/>
    <p:sldId id="276" r:id="rId7"/>
    <p:sldId id="264" r:id="rId8"/>
    <p:sldId id="270" r:id="rId9"/>
    <p:sldId id="277" r:id="rId10"/>
    <p:sldId id="263" r:id="rId11"/>
    <p:sldId id="275" r:id="rId12"/>
    <p:sldId id="284" r:id="rId13"/>
    <p:sldId id="285" r:id="rId14"/>
    <p:sldId id="297" r:id="rId15"/>
    <p:sldId id="298" r:id="rId16"/>
    <p:sldId id="286" r:id="rId17"/>
    <p:sldId id="278" r:id="rId19"/>
    <p:sldId id="280" r:id="rId20"/>
    <p:sldId id="279" r:id="rId21"/>
    <p:sldId id="283" r:id="rId22"/>
    <p:sldId id="281" r:id="rId23"/>
    <p:sldId id="282" r:id="rId24"/>
    <p:sldId id="299" r:id="rId25"/>
    <p:sldId id="300" r:id="rId26"/>
    <p:sldId id="301" r:id="rId27"/>
    <p:sldId id="314" r:id="rId28"/>
    <p:sldId id="259" r:id="rId29"/>
    <p:sldId id="307" r:id="rId30"/>
    <p:sldId id="302" r:id="rId31"/>
    <p:sldId id="311" r:id="rId32"/>
    <p:sldId id="309" r:id="rId33"/>
    <p:sldId id="303" r:id="rId34"/>
    <p:sldId id="315" r:id="rId35"/>
    <p:sldId id="316" r:id="rId36"/>
    <p:sldId id="312" r:id="rId37"/>
    <p:sldId id="313" r:id="rId38"/>
    <p:sldId id="261" r:id="rId39"/>
    <p:sldId id="262" r:id="rId40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0E0BD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2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gs" Target="tags/tag112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image" Target="../media/image12.png"/><Relationship Id="rId4" Type="http://schemas.openxmlformats.org/officeDocument/2006/relationships/tags" Target="../tags/tag82.xml"/><Relationship Id="rId3" Type="http://schemas.openxmlformats.org/officeDocument/2006/relationships/image" Target="../media/image11.png"/><Relationship Id="rId2" Type="http://schemas.openxmlformats.org/officeDocument/2006/relationships/tags" Target="../tags/tag8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image" Target="../media/image13.jpeg"/><Relationship Id="rId1" Type="http://schemas.openxmlformats.org/officeDocument/2006/relationships/tags" Target="../tags/tag8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2.xml"/><Relationship Id="rId4" Type="http://schemas.openxmlformats.org/officeDocument/2006/relationships/image" Target="../media/image14.png"/><Relationship Id="rId3" Type="http://schemas.openxmlformats.org/officeDocument/2006/relationships/tags" Target="../tags/tag9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2.xml"/><Relationship Id="rId2" Type="http://schemas.openxmlformats.org/officeDocument/2006/relationships/image" Target="../media/image17.jpeg"/><Relationship Id="rId1" Type="http://schemas.openxmlformats.org/officeDocument/2006/relationships/tags" Target="../tags/tag10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microsoft.com/office/2007/relationships/media" Target="../media/media2.avi"/><Relationship Id="rId1" Type="http://schemas.openxmlformats.org/officeDocument/2006/relationships/video" Target="../media/media2.avi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21.png"/><Relationship Id="rId3" Type="http://schemas.openxmlformats.org/officeDocument/2006/relationships/tags" Target="../tags/tag105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tags" Target="../tags/tag107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31.jpeg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image" Target="../media/image5.jpeg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image" Target="../media/image4.png"/><Relationship Id="rId4" Type="http://schemas.openxmlformats.org/officeDocument/2006/relationships/tags" Target="../tags/tag70.xml"/><Relationship Id="rId3" Type="http://schemas.openxmlformats.org/officeDocument/2006/relationships/image" Target="../media/image3.jpeg"/><Relationship Id="rId2" Type="http://schemas.openxmlformats.org/officeDocument/2006/relationships/tags" Target="../tags/tag69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tags" Target="../tags/tag7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8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0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19735" y="1023620"/>
            <a:ext cx="1137285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7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.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17.2 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关于电动机转动的猜想和探究</a:t>
            </a:r>
            <a:endParaRPr lang="zh-CN" altLang="en-US" sz="8000" b="1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7171" name="图片 11" descr="20109816331519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725" y="4083050"/>
            <a:ext cx="401066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6810" y="353695"/>
            <a:ext cx="7677150" cy="5758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8595" y="353695"/>
            <a:ext cx="3075940" cy="3075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1643" b="11692"/>
          <a:stretch>
            <a:fillRect/>
          </a:stretch>
        </p:blipFill>
        <p:spPr>
          <a:xfrm>
            <a:off x="188595" y="3731260"/>
            <a:ext cx="3075940" cy="235839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196590" y="6212840"/>
            <a:ext cx="52603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大疆精灵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4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无人机的结构</a:t>
            </a: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3" name="椭圆形标注 2"/>
          <p:cNvSpPr/>
          <p:nvPr/>
        </p:nvSpPr>
        <p:spPr>
          <a:xfrm>
            <a:off x="4483100" y="335280"/>
            <a:ext cx="1735455" cy="1135380"/>
          </a:xfrm>
          <a:prstGeom prst="wedgeEllipseCallout">
            <a:avLst>
              <a:gd name="adj1" fmla="val 104774"/>
              <a:gd name="adj2" fmla="val 140995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</a:rPr>
              <a:t>转子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4" name="椭圆形标注 3"/>
          <p:cNvSpPr/>
          <p:nvPr/>
        </p:nvSpPr>
        <p:spPr>
          <a:xfrm>
            <a:off x="4791710" y="4695190"/>
            <a:ext cx="1735455" cy="1135380"/>
          </a:xfrm>
          <a:prstGeom prst="wedgeEllipseCallout">
            <a:avLst>
              <a:gd name="adj1" fmla="val -17691"/>
              <a:gd name="adj2" fmla="val -99049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</a:rPr>
              <a:t>定子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7123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3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观察模型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电动机的转动情况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5"/>
          <p:cNvGrpSpPr/>
          <p:nvPr/>
        </p:nvGrpSpPr>
        <p:grpSpPr bwMode="auto">
          <a:xfrm>
            <a:off x="1438545" y="1028065"/>
            <a:ext cx="4968429" cy="3050955"/>
            <a:chOff x="7336" y="2407"/>
            <a:chExt cx="6576" cy="4925"/>
          </a:xfrm>
        </p:grpSpPr>
        <p:pic>
          <p:nvPicPr>
            <p:cNvPr id="8199" name="Picture 9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 cstate="print"/>
            <a:srcRect l="52686" r="3464" b="22562"/>
            <a:stretch>
              <a:fillRect/>
            </a:stretch>
          </p:blipFill>
          <p:spPr bwMode="auto">
            <a:xfrm>
              <a:off x="7336" y="2407"/>
              <a:ext cx="5520" cy="4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0" name="文本框 3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464" y="6589"/>
              <a:ext cx="6448" cy="74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r>
                <a:rPr lang="zh-CN" altLang="en-US" sz="2400" dirty="0"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</a:rPr>
                <a:t>模型电动机、电源和开关</a:t>
              </a:r>
              <a:endPara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 bwMode="auto">
          <a:xfrm>
            <a:off x="7111365" y="1342390"/>
            <a:ext cx="2854325" cy="2194409"/>
            <a:chOff x="2171" y="3061"/>
            <a:chExt cx="3822" cy="3904"/>
          </a:xfrm>
        </p:grpSpPr>
        <p:pic>
          <p:nvPicPr>
            <p:cNvPr id="8201" name="Picture 9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" cstate="print"/>
            <a:srcRect l="5481" t="15813" r="64157" b="30211"/>
            <a:stretch>
              <a:fillRect/>
            </a:stretch>
          </p:blipFill>
          <p:spPr bwMode="auto">
            <a:xfrm>
              <a:off x="2171" y="3061"/>
              <a:ext cx="3822" cy="2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2" name="文本框 2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303" y="6146"/>
              <a:ext cx="2690" cy="81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r>
                <a:rPr lang="zh-CN" altLang="en-US" sz="2400" dirty="0"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</a:rPr>
                <a:t>电路图</a:t>
              </a:r>
              <a:endPara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"/>
          <p:cNvSpPr/>
          <p:nvPr/>
        </p:nvSpPr>
        <p:spPr>
          <a:xfrm>
            <a:off x="856403" y="2003214"/>
            <a:ext cx="1087120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indent="0" algn="ctr" eaLnBrk="0" hangingPunct="0">
              <a:lnSpc>
                <a:spcPct val="150000"/>
              </a:lnSpc>
              <a:buFont typeface="Wingdings" panose="05000000000000000000" charset="0"/>
              <a:buNone/>
              <a:defRPr/>
            </a:pPr>
            <a:r>
              <a:rPr lang="zh-CN" altLang="en-US" sz="4000" noProof="1">
                <a:solidFill>
                  <a:srgbClr val="00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如果电动机不转，不转的因素是什么？</a:t>
            </a:r>
            <a:endParaRPr lang="zh-CN" altLang="en-US" sz="4000" noProof="1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indent="0" algn="ctr" eaLnBrk="0" hangingPunct="0">
              <a:lnSpc>
                <a:spcPct val="150000"/>
              </a:lnSpc>
              <a:buFont typeface="Wingdings" panose="05000000000000000000" charset="0"/>
              <a:buNone/>
              <a:defRPr/>
            </a:pPr>
            <a:endParaRPr lang="zh-CN" altLang="en-US" sz="4000" noProof="1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"/>
          <p:cNvSpPr/>
          <p:nvPr/>
        </p:nvSpPr>
        <p:spPr>
          <a:xfrm>
            <a:off x="856403" y="2464859"/>
            <a:ext cx="1087120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indent="0" algn="ctr" eaLnBrk="0" hangingPunct="0">
              <a:lnSpc>
                <a:spcPct val="150000"/>
              </a:lnSpc>
              <a:buFont typeface="Wingdings" panose="05000000000000000000" charset="0"/>
              <a:buNone/>
              <a:defRPr/>
            </a:pPr>
            <a:r>
              <a:rPr lang="zh-CN" altLang="en-US" sz="4000" noProof="1">
                <a:solidFill>
                  <a:srgbClr val="00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改变线圈中电流方向，线圈转动方向是否改变？</a:t>
            </a:r>
            <a:endParaRPr lang="zh-CN" altLang="en-US" sz="4000" noProof="1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自制电动机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5300" y="434975"/>
            <a:ext cx="11358880" cy="62337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7123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4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关于电动机为什么会转动的猜想</a:t>
            </a:r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098" name="Group 2"/>
          <p:cNvGrpSpPr/>
          <p:nvPr/>
        </p:nvGrpSpPr>
        <p:grpSpPr>
          <a:xfrm>
            <a:off x="2279650" y="2468880"/>
            <a:ext cx="5111750" cy="1295400"/>
            <a:chOff x="0" y="0"/>
            <a:chExt cx="3220" cy="816"/>
          </a:xfrm>
        </p:grpSpPr>
        <p:sp>
          <p:nvSpPr>
            <p:cNvPr id="16386" name="Line 6"/>
            <p:cNvSpPr/>
            <p:nvPr/>
          </p:nvSpPr>
          <p:spPr>
            <a:xfrm>
              <a:off x="0" y="0"/>
              <a:ext cx="3220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387" name="Line 7"/>
            <p:cNvSpPr/>
            <p:nvPr/>
          </p:nvSpPr>
          <p:spPr>
            <a:xfrm>
              <a:off x="854" y="0"/>
              <a:ext cx="1380" cy="0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round/>
              <a:headEnd type="none" w="med" len="med"/>
              <a:tailEnd type="arrow" w="med" len="med"/>
            </a:ln>
          </p:spPr>
        </p:sp>
        <p:sp>
          <p:nvSpPr>
            <p:cNvPr id="16388" name="Line 9"/>
            <p:cNvSpPr/>
            <p:nvPr/>
          </p:nvSpPr>
          <p:spPr>
            <a:xfrm>
              <a:off x="1719" y="502"/>
              <a:ext cx="0" cy="314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389" name="Line 10"/>
            <p:cNvSpPr/>
            <p:nvPr/>
          </p:nvSpPr>
          <p:spPr>
            <a:xfrm>
              <a:off x="1588" y="816"/>
              <a:ext cx="263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16390" name="Group 7"/>
            <p:cNvGrpSpPr/>
            <p:nvPr/>
          </p:nvGrpSpPr>
          <p:grpSpPr>
            <a:xfrm>
              <a:off x="1521" y="317"/>
              <a:ext cx="384" cy="251"/>
              <a:chOff x="0" y="0"/>
              <a:chExt cx="280" cy="192"/>
            </a:xfrm>
          </p:grpSpPr>
          <p:sp>
            <p:nvSpPr>
              <p:cNvPr id="16391" name="AutoShape 12"/>
              <p:cNvSpPr/>
              <p:nvPr/>
            </p:nvSpPr>
            <p:spPr>
              <a:xfrm rot="10778546">
                <a:off x="0" y="0"/>
                <a:ext cx="280" cy="192"/>
              </a:xfrm>
              <a:prstGeom prst="diamond">
                <a:avLst/>
              </a:prstGeom>
              <a:solidFill>
                <a:schemeClr val="hlink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lang="zh-CN" altLang="en-US" dirty="0">
                  <a:latin typeface="方正盛世楷书简体_粗" panose="02000000000000000000" charset="-122"/>
                  <a:ea typeface="方正盛世楷书简体_粗" panose="02000000000000000000" charset="-122"/>
                </a:endParaRPr>
              </a:p>
            </p:txBody>
          </p:sp>
          <p:sp>
            <p:nvSpPr>
              <p:cNvPr id="16392" name="AutoShape 13"/>
              <p:cNvSpPr/>
              <p:nvPr/>
            </p:nvSpPr>
            <p:spPr>
              <a:xfrm rot="-5519813">
                <a:off x="-26" y="26"/>
                <a:ext cx="192" cy="140"/>
              </a:xfrm>
              <a:prstGeom prst="triangle">
                <a:avLst>
                  <a:gd name="adj" fmla="val 55269"/>
                </a:avLst>
              </a:prstGeom>
              <a:solidFill>
                <a:srgbClr val="FF3300"/>
              </a:solidFill>
              <a:ln w="9525" cap="flat" cmpd="sng">
                <a:solidFill>
                  <a:schemeClr val="tx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lang="zh-CN" altLang="en-US" dirty="0">
                  <a:latin typeface="方正盛世楷书简体_粗" panose="02000000000000000000" charset="-122"/>
                  <a:ea typeface="方正盛世楷书简体_粗" panose="02000000000000000000" charset="-122"/>
                </a:endParaRPr>
              </a:p>
            </p:txBody>
          </p:sp>
        </p:grpSp>
        <p:sp>
          <p:nvSpPr>
            <p:cNvPr id="16393" name="AutoShape 14"/>
            <p:cNvSpPr/>
            <p:nvPr/>
          </p:nvSpPr>
          <p:spPr>
            <a:xfrm>
              <a:off x="2037" y="377"/>
              <a:ext cx="197" cy="188"/>
            </a:xfrm>
            <a:prstGeom prst="curvedLeftArrow">
              <a:avLst>
                <a:gd name="adj1" fmla="val 1186"/>
                <a:gd name="adj2" fmla="val 40000"/>
                <a:gd name="adj3" fmla="val 34924"/>
              </a:avLst>
            </a:prstGeom>
            <a:solidFill>
              <a:schemeClr val="bg2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dirty="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grpSp>
        <p:nvGrpSpPr>
          <p:cNvPr id="4107" name="Group 11"/>
          <p:cNvGrpSpPr/>
          <p:nvPr/>
        </p:nvGrpSpPr>
        <p:grpSpPr>
          <a:xfrm>
            <a:off x="2351088" y="4843780"/>
            <a:ext cx="4886325" cy="1274763"/>
            <a:chOff x="0" y="0"/>
            <a:chExt cx="3078" cy="803"/>
          </a:xfrm>
        </p:grpSpPr>
        <p:sp>
          <p:nvSpPr>
            <p:cNvPr id="16395" name="Line 16"/>
            <p:cNvSpPr/>
            <p:nvPr/>
          </p:nvSpPr>
          <p:spPr>
            <a:xfrm>
              <a:off x="0" y="0"/>
              <a:ext cx="3078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396" name="Line 17"/>
            <p:cNvSpPr/>
            <p:nvPr/>
          </p:nvSpPr>
          <p:spPr>
            <a:xfrm>
              <a:off x="1005" y="0"/>
              <a:ext cx="1319" cy="0"/>
            </a:xfrm>
            <a:prstGeom prst="line">
              <a:avLst/>
            </a:prstGeom>
            <a:ln w="76200" cap="flat" cmpd="sng">
              <a:solidFill>
                <a:srgbClr val="FF3300"/>
              </a:solidFill>
              <a:prstDash val="solid"/>
              <a:round/>
              <a:headEnd type="arrow" w="med" len="med"/>
              <a:tailEnd type="none" w="med" len="med"/>
            </a:ln>
          </p:spPr>
        </p:sp>
        <p:grpSp>
          <p:nvGrpSpPr>
            <p:cNvPr id="16397" name="Group 14"/>
            <p:cNvGrpSpPr/>
            <p:nvPr/>
          </p:nvGrpSpPr>
          <p:grpSpPr>
            <a:xfrm>
              <a:off x="1518" y="268"/>
              <a:ext cx="366" cy="535"/>
              <a:chOff x="0" y="0"/>
              <a:chExt cx="280" cy="384"/>
            </a:xfrm>
          </p:grpSpPr>
          <p:sp>
            <p:nvSpPr>
              <p:cNvPr id="16398" name="Line 19"/>
              <p:cNvSpPr/>
              <p:nvPr/>
            </p:nvSpPr>
            <p:spPr>
              <a:xfrm>
                <a:off x="144" y="144"/>
                <a:ext cx="0" cy="24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6399" name="Line 20"/>
              <p:cNvSpPr/>
              <p:nvPr/>
            </p:nvSpPr>
            <p:spPr>
              <a:xfrm>
                <a:off x="48" y="384"/>
                <a:ext cx="192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16400" name="Group 17"/>
              <p:cNvGrpSpPr/>
              <p:nvPr/>
            </p:nvGrpSpPr>
            <p:grpSpPr>
              <a:xfrm>
                <a:off x="0" y="0"/>
                <a:ext cx="280" cy="192"/>
                <a:chOff x="0" y="0"/>
                <a:chExt cx="280" cy="192"/>
              </a:xfrm>
            </p:grpSpPr>
            <p:sp>
              <p:nvSpPr>
                <p:cNvPr id="16401" name="AutoShape 22"/>
                <p:cNvSpPr/>
                <p:nvPr/>
              </p:nvSpPr>
              <p:spPr>
                <a:xfrm rot="10778546">
                  <a:off x="0" y="0"/>
                  <a:ext cx="280" cy="192"/>
                </a:xfrm>
                <a:prstGeom prst="diamond">
                  <a:avLst/>
                </a:prstGeom>
                <a:solidFill>
                  <a:schemeClr val="hlink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  <p:sp>
              <p:nvSpPr>
                <p:cNvPr id="16402" name="AutoShape 23"/>
                <p:cNvSpPr/>
                <p:nvPr/>
              </p:nvSpPr>
              <p:spPr>
                <a:xfrm rot="-5519813">
                  <a:off x="-26" y="26"/>
                  <a:ext cx="192" cy="140"/>
                </a:xfrm>
                <a:prstGeom prst="triangle">
                  <a:avLst>
                    <a:gd name="adj" fmla="val 55269"/>
                  </a:avLst>
                </a:prstGeom>
                <a:solidFill>
                  <a:srgbClr val="FF3300"/>
                </a:solidFill>
                <a:ln w="952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</p:grpSp>
        <p:sp>
          <p:nvSpPr>
            <p:cNvPr id="16403" name="AutoShape 24"/>
            <p:cNvSpPr/>
            <p:nvPr/>
          </p:nvSpPr>
          <p:spPr>
            <a:xfrm>
              <a:off x="1256" y="268"/>
              <a:ext cx="189" cy="267"/>
            </a:xfrm>
            <a:prstGeom prst="curvedRightArrow">
              <a:avLst>
                <a:gd name="adj1" fmla="val 1675"/>
                <a:gd name="adj2" fmla="val 56507"/>
                <a:gd name="adj3" fmla="val 46523"/>
              </a:avLst>
            </a:prstGeom>
            <a:solidFill>
              <a:schemeClr val="bg2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dirty="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sp>
        <p:nvSpPr>
          <p:cNvPr id="4117" name="Text Box 25"/>
          <p:cNvSpPr txBox="1"/>
          <p:nvPr/>
        </p:nvSpPr>
        <p:spPr>
          <a:xfrm>
            <a:off x="754380" y="641350"/>
            <a:ext cx="106381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复习：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下列实验是研究什么问题的吗？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4119" name="Text Box 29"/>
          <p:cNvSpPr txBox="1"/>
          <p:nvPr/>
        </p:nvSpPr>
        <p:spPr>
          <a:xfrm>
            <a:off x="9757093" y="2380298"/>
            <a:ext cx="859790" cy="3529012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    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8245475" y="2499360"/>
            <a:ext cx="3383280" cy="64516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盛世楷书简体_粗" panose="02000000000000000000" charset="-122"/>
                <a:ea typeface="方正盛世楷书简体_粗" panose="02000000000000000000" charset="-122"/>
                <a:cs typeface="+mn-cs"/>
              </a:rPr>
              <a:t>磁体对电流作用</a:t>
            </a:r>
            <a:endParaRPr kumimoji="1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方正盛世楷书简体_粗" panose="02000000000000000000" charset="-122"/>
              <a:ea typeface="方正盛世楷书简体_粗" panose="02000000000000000000" charset="-122"/>
              <a:cs typeface="+mn-cs"/>
            </a:endParaRPr>
          </a:p>
        </p:txBody>
      </p:sp>
      <p:grpSp>
        <p:nvGrpSpPr>
          <p:cNvPr id="5" name="Group 15"/>
          <p:cNvGrpSpPr/>
          <p:nvPr/>
        </p:nvGrpSpPr>
        <p:grpSpPr>
          <a:xfrm>
            <a:off x="9844405" y="3777298"/>
            <a:ext cx="685800" cy="1066800"/>
            <a:chOff x="4147" y="3120"/>
            <a:chExt cx="219" cy="342"/>
          </a:xfrm>
        </p:grpSpPr>
        <p:sp>
          <p:nvSpPr>
            <p:cNvPr id="19472" name="Freeform 16"/>
            <p:cNvSpPr/>
            <p:nvPr>
              <p:custDataLst>
                <p:tags r:id="rId2"/>
              </p:custDataLst>
            </p:nvPr>
          </p:nvSpPr>
          <p:spPr>
            <a:xfrm>
              <a:off x="4147" y="3120"/>
              <a:ext cx="219" cy="34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pathLst>
                <a:path w="439" h="683">
                  <a:moveTo>
                    <a:pt x="150" y="185"/>
                  </a:moveTo>
                  <a:lnTo>
                    <a:pt x="194" y="138"/>
                  </a:lnTo>
                  <a:lnTo>
                    <a:pt x="272" y="167"/>
                  </a:lnTo>
                  <a:lnTo>
                    <a:pt x="265" y="244"/>
                  </a:lnTo>
                  <a:lnTo>
                    <a:pt x="171" y="304"/>
                  </a:lnTo>
                  <a:lnTo>
                    <a:pt x="153" y="474"/>
                  </a:lnTo>
                  <a:lnTo>
                    <a:pt x="171" y="527"/>
                  </a:lnTo>
                  <a:lnTo>
                    <a:pt x="140" y="585"/>
                  </a:lnTo>
                  <a:lnTo>
                    <a:pt x="147" y="645"/>
                  </a:lnTo>
                  <a:lnTo>
                    <a:pt x="213" y="683"/>
                  </a:lnTo>
                  <a:lnTo>
                    <a:pt x="300" y="656"/>
                  </a:lnTo>
                  <a:lnTo>
                    <a:pt x="328" y="585"/>
                  </a:lnTo>
                  <a:lnTo>
                    <a:pt x="293" y="518"/>
                  </a:lnTo>
                  <a:lnTo>
                    <a:pt x="331" y="480"/>
                  </a:lnTo>
                  <a:lnTo>
                    <a:pt x="331" y="387"/>
                  </a:lnTo>
                  <a:lnTo>
                    <a:pt x="429" y="308"/>
                  </a:lnTo>
                  <a:lnTo>
                    <a:pt x="439" y="188"/>
                  </a:lnTo>
                  <a:lnTo>
                    <a:pt x="376" y="59"/>
                  </a:lnTo>
                  <a:lnTo>
                    <a:pt x="251" y="0"/>
                  </a:lnTo>
                  <a:lnTo>
                    <a:pt x="112" y="38"/>
                  </a:lnTo>
                  <a:lnTo>
                    <a:pt x="31" y="115"/>
                  </a:lnTo>
                  <a:lnTo>
                    <a:pt x="0" y="234"/>
                  </a:lnTo>
                  <a:lnTo>
                    <a:pt x="4" y="304"/>
                  </a:lnTo>
                  <a:lnTo>
                    <a:pt x="147" y="296"/>
                  </a:lnTo>
                  <a:lnTo>
                    <a:pt x="150" y="1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</a:ln>
          </p:spPr>
          <p:txBody>
            <a:bodyPr/>
            <a:p>
              <a:endParaRPr lang="zh-CN" altLang="en-US" sz="240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9473" name="Freeform 17"/>
            <p:cNvSpPr/>
            <p:nvPr>
              <p:custDataLst>
                <p:tags r:id="rId3"/>
              </p:custDataLst>
            </p:nvPr>
          </p:nvSpPr>
          <p:spPr>
            <a:xfrm>
              <a:off x="4159" y="3134"/>
              <a:ext cx="195" cy="2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pathLst>
                <a:path w="390" h="477">
                  <a:moveTo>
                    <a:pt x="0" y="241"/>
                  </a:moveTo>
                  <a:lnTo>
                    <a:pt x="57" y="230"/>
                  </a:lnTo>
                  <a:lnTo>
                    <a:pt x="89" y="241"/>
                  </a:lnTo>
                  <a:lnTo>
                    <a:pt x="87" y="175"/>
                  </a:lnTo>
                  <a:lnTo>
                    <a:pt x="111" y="101"/>
                  </a:lnTo>
                  <a:lnTo>
                    <a:pt x="206" y="74"/>
                  </a:lnTo>
                  <a:lnTo>
                    <a:pt x="251" y="105"/>
                  </a:lnTo>
                  <a:lnTo>
                    <a:pt x="299" y="153"/>
                  </a:lnTo>
                  <a:lnTo>
                    <a:pt x="285" y="237"/>
                  </a:lnTo>
                  <a:lnTo>
                    <a:pt x="195" y="276"/>
                  </a:lnTo>
                  <a:lnTo>
                    <a:pt x="171" y="335"/>
                  </a:lnTo>
                  <a:lnTo>
                    <a:pt x="178" y="395"/>
                  </a:lnTo>
                  <a:lnTo>
                    <a:pt x="166" y="477"/>
                  </a:lnTo>
                  <a:lnTo>
                    <a:pt x="256" y="477"/>
                  </a:lnTo>
                  <a:lnTo>
                    <a:pt x="268" y="416"/>
                  </a:lnTo>
                  <a:lnTo>
                    <a:pt x="261" y="345"/>
                  </a:lnTo>
                  <a:lnTo>
                    <a:pt x="316" y="307"/>
                  </a:lnTo>
                  <a:lnTo>
                    <a:pt x="358" y="287"/>
                  </a:lnTo>
                  <a:lnTo>
                    <a:pt x="390" y="196"/>
                  </a:lnTo>
                  <a:lnTo>
                    <a:pt x="361" y="98"/>
                  </a:lnTo>
                  <a:lnTo>
                    <a:pt x="264" y="0"/>
                  </a:lnTo>
                  <a:lnTo>
                    <a:pt x="146" y="8"/>
                  </a:lnTo>
                  <a:lnTo>
                    <a:pt x="51" y="67"/>
                  </a:lnTo>
                  <a:lnTo>
                    <a:pt x="10" y="140"/>
                  </a:lnTo>
                  <a:lnTo>
                    <a:pt x="0" y="241"/>
                  </a:lnTo>
                  <a:close/>
                </a:path>
              </a:pathLst>
            </a:custGeom>
            <a:solidFill>
              <a:srgbClr val="00B2FF"/>
            </a:solidFill>
            <a:ln w="9525">
              <a:noFill/>
            </a:ln>
          </p:spPr>
          <p:txBody>
            <a:bodyPr/>
            <a:p>
              <a:endParaRPr lang="zh-CN" altLang="en-US" sz="240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sp>
          <p:nvSpPr>
            <p:cNvPr id="19474" name="Freeform 18"/>
            <p:cNvSpPr/>
            <p:nvPr>
              <p:custDataLst>
                <p:tags r:id="rId4"/>
              </p:custDataLst>
            </p:nvPr>
          </p:nvSpPr>
          <p:spPr>
            <a:xfrm>
              <a:off x="4230" y="3390"/>
              <a:ext cx="63" cy="5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pathLst>
                <a:path w="126" h="109">
                  <a:moveTo>
                    <a:pt x="45" y="0"/>
                  </a:moveTo>
                  <a:lnTo>
                    <a:pt x="9" y="20"/>
                  </a:lnTo>
                  <a:lnTo>
                    <a:pt x="0" y="73"/>
                  </a:lnTo>
                  <a:lnTo>
                    <a:pt x="28" y="109"/>
                  </a:lnTo>
                  <a:lnTo>
                    <a:pt x="98" y="109"/>
                  </a:lnTo>
                  <a:lnTo>
                    <a:pt x="126" y="66"/>
                  </a:lnTo>
                  <a:lnTo>
                    <a:pt x="102" y="1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B2FF"/>
            </a:solidFill>
            <a:ln w="9525">
              <a:noFill/>
            </a:ln>
          </p:spPr>
          <p:txBody>
            <a:bodyPr/>
            <a:p>
              <a:endParaRPr lang="zh-CN" altLang="en-US" sz="240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25830" y="855345"/>
            <a:ext cx="1033970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猜想与假设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电动机的转动可能与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________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和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______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有关。磁场可能会对通电线圈产生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__________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_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而使线圈转动。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7123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5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探究电动机的转动原理</a:t>
            </a:r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1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什么是电动机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Text Box 4"/>
          <p:cNvSpPr txBox="1"/>
          <p:nvPr/>
        </p:nvSpPr>
        <p:spPr>
          <a:xfrm>
            <a:off x="1920875" y="971233"/>
            <a:ext cx="5976938" cy="768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１、线圈的简化：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8435" name="Text Box 5"/>
          <p:cNvSpPr txBox="1"/>
          <p:nvPr/>
        </p:nvSpPr>
        <p:spPr>
          <a:xfrm>
            <a:off x="1847850" y="4932045"/>
            <a:ext cx="8064500" cy="768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２、磁体：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8436" name="AutoShape 14"/>
          <p:cNvSpPr/>
          <p:nvPr/>
        </p:nvSpPr>
        <p:spPr>
          <a:xfrm>
            <a:off x="4081463" y="4211320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folHlink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8437" name="AutoShape 15"/>
          <p:cNvSpPr/>
          <p:nvPr/>
        </p:nvSpPr>
        <p:spPr>
          <a:xfrm>
            <a:off x="6673850" y="4211320"/>
            <a:ext cx="576263" cy="431800"/>
          </a:xfrm>
          <a:prstGeom prst="rightArrow">
            <a:avLst>
              <a:gd name="adj1" fmla="val 50000"/>
              <a:gd name="adj2" fmla="val 33357"/>
            </a:avLst>
          </a:prstGeom>
          <a:solidFill>
            <a:schemeClr val="folHlink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8438" name="AutoShape 16"/>
          <p:cNvSpPr/>
          <p:nvPr/>
        </p:nvSpPr>
        <p:spPr>
          <a:xfrm>
            <a:off x="8689975" y="4211320"/>
            <a:ext cx="360363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8439" name="Picture 17" descr="转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2313" y="2196783"/>
            <a:ext cx="2519362" cy="1700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18" descr="一组线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2052320"/>
            <a:ext cx="1766888" cy="20875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441" name="Group 9"/>
          <p:cNvGrpSpPr/>
          <p:nvPr/>
        </p:nvGrpSpPr>
        <p:grpSpPr>
          <a:xfrm>
            <a:off x="7608888" y="2268220"/>
            <a:ext cx="1368425" cy="1655763"/>
            <a:chOff x="0" y="0"/>
            <a:chExt cx="862" cy="1043"/>
          </a:xfrm>
        </p:grpSpPr>
        <p:sp>
          <p:nvSpPr>
            <p:cNvPr id="21513" name="Line 20"/>
            <p:cNvSpPr/>
            <p:nvPr/>
          </p:nvSpPr>
          <p:spPr>
            <a:xfrm>
              <a:off x="409" y="0"/>
              <a:ext cx="453" cy="226"/>
            </a:xfrm>
            <a:prstGeom prst="line">
              <a:avLst/>
            </a:prstGeom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4" name="Line 21"/>
            <p:cNvSpPr/>
            <p:nvPr/>
          </p:nvSpPr>
          <p:spPr>
            <a:xfrm flipH="1">
              <a:off x="0" y="0"/>
              <a:ext cx="409" cy="635"/>
            </a:xfrm>
            <a:prstGeom prst="line">
              <a:avLst/>
            </a:prstGeom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5" name="Line 22"/>
            <p:cNvSpPr/>
            <p:nvPr/>
          </p:nvSpPr>
          <p:spPr>
            <a:xfrm flipH="1">
              <a:off x="454" y="226"/>
              <a:ext cx="408" cy="635"/>
            </a:xfrm>
            <a:prstGeom prst="line">
              <a:avLst/>
            </a:prstGeom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6" name="Line 23"/>
            <p:cNvSpPr/>
            <p:nvPr/>
          </p:nvSpPr>
          <p:spPr>
            <a:xfrm flipH="1">
              <a:off x="0" y="725"/>
              <a:ext cx="136" cy="226"/>
            </a:xfrm>
            <a:prstGeom prst="line">
              <a:avLst/>
            </a:prstGeom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7" name="Line 24"/>
            <p:cNvSpPr/>
            <p:nvPr/>
          </p:nvSpPr>
          <p:spPr>
            <a:xfrm flipH="1">
              <a:off x="136" y="816"/>
              <a:ext cx="136" cy="227"/>
            </a:xfrm>
            <a:prstGeom prst="line">
              <a:avLst/>
            </a:prstGeom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8" name="Line 25"/>
            <p:cNvSpPr/>
            <p:nvPr/>
          </p:nvSpPr>
          <p:spPr>
            <a:xfrm>
              <a:off x="0" y="635"/>
              <a:ext cx="136" cy="90"/>
            </a:xfrm>
            <a:prstGeom prst="line">
              <a:avLst/>
            </a:prstGeom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519" name="Line 26"/>
            <p:cNvSpPr/>
            <p:nvPr/>
          </p:nvSpPr>
          <p:spPr>
            <a:xfrm>
              <a:off x="273" y="816"/>
              <a:ext cx="181" cy="37"/>
            </a:xfrm>
            <a:prstGeom prst="line">
              <a:avLst/>
            </a:prstGeom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8449" name="AutoShape 27"/>
          <p:cNvSpPr/>
          <p:nvPr/>
        </p:nvSpPr>
        <p:spPr>
          <a:xfrm>
            <a:off x="4584700" y="3060383"/>
            <a:ext cx="431800" cy="360362"/>
          </a:xfrm>
          <a:prstGeom prst="rightArrow">
            <a:avLst>
              <a:gd name="adj1" fmla="val 50000"/>
              <a:gd name="adj2" fmla="val 29950"/>
            </a:avLst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8450" name="AutoShape 28"/>
          <p:cNvSpPr/>
          <p:nvPr/>
        </p:nvSpPr>
        <p:spPr>
          <a:xfrm>
            <a:off x="7105650" y="2988945"/>
            <a:ext cx="431800" cy="360363"/>
          </a:xfrm>
          <a:prstGeom prst="rightArrow">
            <a:avLst>
              <a:gd name="adj1" fmla="val 50000"/>
              <a:gd name="adj2" fmla="val 29950"/>
            </a:avLst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8451" name="AutoShape 29"/>
          <p:cNvSpPr/>
          <p:nvPr/>
        </p:nvSpPr>
        <p:spPr>
          <a:xfrm>
            <a:off x="9121775" y="2915920"/>
            <a:ext cx="431800" cy="360363"/>
          </a:xfrm>
          <a:prstGeom prst="rightArrow">
            <a:avLst>
              <a:gd name="adj1" fmla="val 50000"/>
              <a:gd name="adj2" fmla="val 29950"/>
            </a:avLst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8452" name="Line 30"/>
          <p:cNvSpPr/>
          <p:nvPr/>
        </p:nvSpPr>
        <p:spPr>
          <a:xfrm flipH="1">
            <a:off x="9553575" y="2700020"/>
            <a:ext cx="649288" cy="1008063"/>
          </a:xfrm>
          <a:prstGeom prst="line">
            <a:avLst/>
          </a:prstGeom>
          <a:ln w="571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53" name="Text Box 31"/>
          <p:cNvSpPr txBox="1"/>
          <p:nvPr/>
        </p:nvSpPr>
        <p:spPr>
          <a:xfrm>
            <a:off x="5160963" y="4211320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400" dirty="0">
                <a:latin typeface="方正盛世楷书简体_粗" panose="02000000000000000000" charset="-122"/>
                <a:ea typeface="方正盛世楷书简体_粗" panose="02000000000000000000" charset="-122"/>
              </a:rPr>
              <a:t>一组线圈</a:t>
            </a:r>
            <a:endParaRPr lang="zh-CN" altLang="en-US" sz="2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8454" name="Text Box 32"/>
          <p:cNvSpPr txBox="1"/>
          <p:nvPr/>
        </p:nvSpPr>
        <p:spPr>
          <a:xfrm>
            <a:off x="7248525" y="4185920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方正盛世楷书简体_粗" panose="02000000000000000000" charset="-122"/>
                <a:ea typeface="方正盛世楷书简体_粗" panose="02000000000000000000" charset="-122"/>
              </a:rPr>
              <a:t>一个线圈</a:t>
            </a:r>
            <a:endParaRPr lang="zh-CN" altLang="en-US" sz="2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8455" name="Text Box 33"/>
          <p:cNvSpPr txBox="1"/>
          <p:nvPr/>
        </p:nvSpPr>
        <p:spPr>
          <a:xfrm>
            <a:off x="9048750" y="4211320"/>
            <a:ext cx="2916238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方正盛世楷书简体_粗" panose="02000000000000000000" charset="-122"/>
                <a:ea typeface="方正盛世楷书简体_粗" panose="02000000000000000000" charset="-122"/>
              </a:rPr>
              <a:t>一段导线</a:t>
            </a:r>
            <a:endParaRPr lang="zh-CN" altLang="en-US" sz="2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8456" name="Text Box 34"/>
          <p:cNvSpPr txBox="1"/>
          <p:nvPr/>
        </p:nvSpPr>
        <p:spPr>
          <a:xfrm>
            <a:off x="2536825" y="4124008"/>
            <a:ext cx="1249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</a:rPr>
              <a:t>线圈组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8457" name="AutoShape 36"/>
          <p:cNvSpPr/>
          <p:nvPr/>
        </p:nvSpPr>
        <p:spPr>
          <a:xfrm>
            <a:off x="7032625" y="755333"/>
            <a:ext cx="3708400" cy="1727200"/>
          </a:xfrm>
          <a:prstGeom prst="cloudCallout">
            <a:avLst>
              <a:gd name="adj1" fmla="val -38611"/>
              <a:gd name="adj2" fmla="val 7003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pPr algn="ctr"/>
            <a:r>
              <a:rPr lang="zh-CN" altLang="en-US" sz="2400" dirty="0">
                <a:latin typeface="方正盛世楷书简体_粗" panose="02000000000000000000" charset="-122"/>
                <a:ea typeface="方正盛世楷书简体_粗" panose="02000000000000000000" charset="-122"/>
              </a:rPr>
              <a:t>对复杂事物进行简化，是一种常用的思路和方法。</a:t>
            </a:r>
            <a:endParaRPr lang="zh-CN" altLang="en-US" sz="2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18458" name="Text Box 38"/>
          <p:cNvSpPr txBox="1"/>
          <p:nvPr/>
        </p:nvSpPr>
        <p:spPr>
          <a:xfrm>
            <a:off x="5160963" y="5298758"/>
            <a:ext cx="38404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600" dirty="0">
                <a:solidFill>
                  <a:srgbClr val="FF33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采用蹄形永磁铁。</a:t>
            </a:r>
            <a:endParaRPr lang="zh-CN" altLang="en-US" sz="3600" dirty="0">
              <a:solidFill>
                <a:srgbClr val="FF33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  <p:bldP spid="18436" grpId="0" bldLvl="0" animBg="1"/>
      <p:bldP spid="18437" grpId="0" bldLvl="0" animBg="1"/>
      <p:bldP spid="18438" grpId="0" bldLvl="0" animBg="1"/>
      <p:bldP spid="18449" grpId="0" bldLvl="0" animBg="1"/>
      <p:bldP spid="18450" grpId="0" bldLvl="0" animBg="1"/>
      <p:bldP spid="18451" grpId="0" bldLvl="0" animBg="1"/>
      <p:bldP spid="18453" grpId="0"/>
      <p:bldP spid="18454" grpId="0"/>
      <p:bldP spid="18455" grpId="0"/>
      <p:bldP spid="18456" grpId="0"/>
      <p:bldP spid="18457" grpId="0" bldLvl="0" animBg="1"/>
      <p:bldP spid="184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3" descr="磁场对通电导线的作用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87930" y="2057083"/>
            <a:ext cx="7056438" cy="3816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225550" y="636905"/>
            <a:ext cx="10407015" cy="748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4265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探究磁场对通电导体的作用的实验装置图</a:t>
            </a:r>
            <a:endParaRPr kumimoji="1" lang="en-US" altLang="zh-CN" sz="4265" dirty="0" smtClean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25550" y="636905"/>
            <a:ext cx="10407015" cy="748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4265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探究磁场对通电导体的作用的实验装置图</a:t>
            </a:r>
            <a:endParaRPr kumimoji="1" lang="en-US" altLang="zh-CN" sz="4265" dirty="0" smtClean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635885" y="1701165"/>
            <a:ext cx="6735445" cy="4437380"/>
            <a:chOff x="4151" y="2679"/>
            <a:chExt cx="10607" cy="6988"/>
          </a:xfrm>
        </p:grpSpPr>
        <p:pic>
          <p:nvPicPr>
            <p:cNvPr id="5" name="Picture 6" descr="图片1"/>
            <p:cNvPicPr>
              <a:picLocks noChangeAspect="1" noChangeArrowheads="1"/>
            </p:cNvPicPr>
            <p:nvPr/>
          </p:nvPicPr>
          <p:blipFill>
            <a:blip r:embed="rId1" cstate="print"/>
            <a:srcRect r="934"/>
            <a:stretch>
              <a:fillRect/>
            </a:stretch>
          </p:blipFill>
          <p:spPr bwMode="auto">
            <a:xfrm>
              <a:off x="4151" y="2679"/>
              <a:ext cx="10607" cy="6989"/>
            </a:xfrm>
            <a:prstGeom prst="rect">
              <a:avLst/>
            </a:prstGeom>
            <a:noFill/>
          </p:spPr>
        </p:pic>
        <p:sp>
          <p:nvSpPr>
            <p:cNvPr id="3" name="矩形 2"/>
            <p:cNvSpPr/>
            <p:nvPr/>
          </p:nvSpPr>
          <p:spPr>
            <a:xfrm>
              <a:off x="12100" y="2773"/>
              <a:ext cx="2658" cy="3018"/>
            </a:xfrm>
            <a:prstGeom prst="rect">
              <a:avLst/>
            </a:prstGeom>
            <a:solidFill>
              <a:srgbClr val="F0E0B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>
              <p:custDataLst>
                <p:tags r:id="rId2"/>
              </p:custDataLst>
            </p:nvPr>
          </p:nvSpPr>
          <p:spPr>
            <a:xfrm>
              <a:off x="12519" y="4692"/>
              <a:ext cx="1250" cy="1643"/>
            </a:xfrm>
            <a:prstGeom prst="rect">
              <a:avLst/>
            </a:prstGeom>
            <a:solidFill>
              <a:srgbClr val="F0E0B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20-4 通电导体在磁场中受力_标清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03805" y="1382395"/>
            <a:ext cx="6997700" cy="524848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67542" y="418888"/>
            <a:ext cx="7704667" cy="748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4265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探究磁场对通电导体的作用</a:t>
            </a:r>
            <a:endParaRPr kumimoji="1" lang="zh-CN" altLang="en-US" sz="4265" dirty="0" smtClean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95400" y="1028700"/>
            <a:ext cx="9485207" cy="5113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 smtClean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结论：</a:t>
            </a:r>
            <a:endParaRPr lang="zh-CN" altLang="en-US" sz="4400" dirty="0" smtClean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3735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735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通电导体在磁场中受到力的作用，力的方向与</a:t>
            </a:r>
            <a:r>
              <a:rPr lang="zh-CN" altLang="en-US" sz="3735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电流方向、磁场方向</a:t>
            </a:r>
            <a:r>
              <a:rPr lang="zh-CN" altLang="en-US" sz="3735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有关。</a:t>
            </a:r>
            <a:endParaRPr lang="zh-CN" altLang="en-US" sz="3735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3735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4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0387"/>
          <a:stretch>
            <a:fillRect/>
          </a:stretch>
        </p:blipFill>
        <p:spPr>
          <a:xfrm>
            <a:off x="1022985" y="878205"/>
            <a:ext cx="5244465" cy="4940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68185" y="1270635"/>
            <a:ext cx="4437380" cy="3230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 smtClean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拓展：</a:t>
            </a:r>
            <a:r>
              <a:rPr lang="zh-CN" altLang="en-US" sz="3200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通电导体在磁场中受到的</a:t>
            </a:r>
            <a:r>
              <a:rPr lang="zh-CN" altLang="en-US" sz="32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力的方向与电流方向，磁场方向的关系可用</a:t>
            </a:r>
            <a:r>
              <a:rPr lang="zh-CN" altLang="en-US" sz="3200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左手定则</a:t>
            </a:r>
            <a:r>
              <a:rPr lang="zh-CN" altLang="en-US" sz="3200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判断。</a:t>
            </a:r>
            <a:endParaRPr lang="zh-CN" altLang="en-US" sz="3200" dirty="0" smtClean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6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探究磁场对通电线圈的作用</a:t>
            </a:r>
            <a:endParaRPr lang="zh-CN" altLang="en-US" sz="4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pPr algn="ctr"/>
            <a:r>
              <a:rPr lang="zh-CN" altLang="en-US" sz="4400">
                <a:latin typeface="方正盛世楷书简体_粗" panose="02000000000000000000" charset="-122"/>
                <a:ea typeface="方正盛世楷书简体_粗" panose="02000000000000000000" charset="-122"/>
              </a:rPr>
              <a:t>通电线圈在磁场中的受力情况分析</a:t>
            </a:r>
            <a:endParaRPr lang="zh-CN" altLang="en-US" sz="44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4" name="WeChat_20240105130141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12290" y="1562100"/>
            <a:ext cx="8567420" cy="48285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36270" y="766233"/>
            <a:ext cx="10729807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以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ab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边为分析对象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1720" y="1938020"/>
            <a:ext cx="957199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03605" y="468630"/>
            <a:ext cx="103536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ab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靠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惯性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越过平衡位置，如果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不改变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ab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中的电流方向，线圈的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ab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边最终还要返回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平衡位置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1720" y="1938020"/>
            <a:ext cx="957199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31570" y="1037590"/>
            <a:ext cx="992886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电动机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就是人们通常所指的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马达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电机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电动机是指能将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电能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转化为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机械能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的动力机器。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8197" name="图片 11" descr="20109816331519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0790" y="3344545"/>
            <a:ext cx="4568190" cy="3193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220" y="3881120"/>
            <a:ext cx="2868930" cy="23196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95400" y="1028700"/>
            <a:ext cx="9485207" cy="5113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 smtClean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结论：</a:t>
            </a:r>
            <a:endParaRPr lang="zh-CN" altLang="en-US" sz="4400" dirty="0" smtClean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3735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735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通电线圈在磁场中受到力的作用而</a:t>
            </a:r>
            <a:r>
              <a:rPr lang="zh-CN" altLang="en-US" sz="3735" dirty="0" smtClean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往复运动</a:t>
            </a:r>
            <a:r>
              <a:rPr lang="zh-CN" altLang="en-US" sz="3735" dirty="0" smtClean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，并不能连续转动。</a:t>
            </a:r>
            <a:endParaRPr lang="zh-CN" altLang="en-US" sz="3735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3735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400" dirty="0" smtClean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3267" y="2468880"/>
            <a:ext cx="8792633" cy="6661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735" dirty="0" smtClean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怎样才能使线圈继续转动下去？</a:t>
            </a:r>
            <a:endParaRPr lang="zh-CN" altLang="en-US" sz="3735" dirty="0" smtClean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95420" y="248920"/>
            <a:ext cx="29876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换向器</a:t>
            </a:r>
            <a:endParaRPr lang="zh-CN" altLang="en-US" sz="40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4" name="图片 3" descr="6220f5f306e1de164a3c0600d9aa6d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635" y="1137920"/>
            <a:ext cx="6866255" cy="515048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87320" y="621665"/>
            <a:ext cx="589343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换向器：两个半圆环</a:t>
            </a:r>
            <a:endParaRPr lang="zh-CN" altLang="en-US" sz="40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7407"/>
          <a:stretch>
            <a:fillRect/>
          </a:stretch>
        </p:blipFill>
        <p:spPr>
          <a:xfrm>
            <a:off x="6462395" y="2074545"/>
            <a:ext cx="4925060" cy="3484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24050" r="27305" b="10207"/>
          <a:stretch>
            <a:fillRect/>
          </a:stretch>
        </p:blipFill>
        <p:spPr>
          <a:xfrm>
            <a:off x="1181100" y="2153285"/>
            <a:ext cx="4064635" cy="3406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36270" y="468418"/>
            <a:ext cx="10729807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换向器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：当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ab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越过平衡位置，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能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及时改变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ab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中的电流方向。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750" y="2219325"/>
            <a:ext cx="6096000" cy="4638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8255" y="-40005"/>
            <a:ext cx="12223115" cy="6957695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WeChat_2024010513150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64665" y="-4354830"/>
            <a:ext cx="9138920" cy="15972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21080" y="1226820"/>
            <a:ext cx="988695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当线圈转过平衡位置时通过线圈里的电流为0，但线圈仍可转动，其原因是(    )</a:t>
            </a:r>
            <a:endParaRPr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A.由于线圈的重力作用     B.线圈具有惯性</a:t>
            </a:r>
            <a:endParaRPr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</a:t>
            </a:r>
            <a:r>
              <a:rPr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C.由于换向器的作用</a:t>
            </a:r>
            <a:r>
              <a:rPr 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 </a:t>
            </a:r>
            <a:r>
              <a:rPr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    D.受磁场力的作用</a:t>
            </a:r>
            <a:endParaRPr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学习，永远不晚。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华康正颜楷体W7P" panose="03000700000000000000" charset="-122"/>
              <a:ea typeface="华康正颜楷体W7P" panose="03000700000000000000" charset="-122"/>
              <a:cs typeface="华康正颜楷体W7P" panose="03000700000000000000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95705" y="1034415"/>
            <a:ext cx="99650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00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日常生活和生产中那些地方用到了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电动机</a:t>
            </a:r>
            <a:r>
              <a:rPr lang="zh-CN" altLang="en-US" sz="4000" dirty="0">
                <a:solidFill>
                  <a:srgbClr val="00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？</a:t>
            </a:r>
            <a:endParaRPr lang="zh-CN" altLang="en-US" sz="4000" dirty="0">
              <a:solidFill>
                <a:srgbClr val="00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6146" name="Group 3"/>
          <p:cNvGrpSpPr/>
          <p:nvPr/>
        </p:nvGrpSpPr>
        <p:grpSpPr>
          <a:xfrm>
            <a:off x="148273" y="2768918"/>
            <a:ext cx="4032250" cy="3286125"/>
            <a:chOff x="0" y="0"/>
            <a:chExt cx="2540" cy="2070"/>
          </a:xfrm>
        </p:grpSpPr>
        <p:sp>
          <p:nvSpPr>
            <p:cNvPr id="6147" name="Text Box 8"/>
            <p:cNvSpPr txBox="1"/>
            <p:nvPr>
              <p:custDataLst>
                <p:tags r:id="rId1"/>
              </p:custDataLst>
            </p:nvPr>
          </p:nvSpPr>
          <p:spPr>
            <a:xfrm>
              <a:off x="0" y="1664"/>
              <a:ext cx="2540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3600" dirty="0">
                  <a:latin typeface="方正盛世楷书简体_粗" panose="02000000000000000000" charset="-122"/>
                  <a:ea typeface="方正盛世楷书简体_粗" panose="02000000000000000000" charset="-122"/>
                </a:rPr>
                <a:t>电动自行车</a:t>
              </a:r>
              <a:endPara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pic>
          <p:nvPicPr>
            <p:cNvPr id="6148" name="Picture 13" descr="电动自行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36" y="0"/>
              <a:ext cx="2268" cy="164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1" name="组合 10"/>
          <p:cNvGrpSpPr/>
          <p:nvPr/>
        </p:nvGrpSpPr>
        <p:grpSpPr>
          <a:xfrm>
            <a:off x="4421505" y="2736215"/>
            <a:ext cx="4032250" cy="3349625"/>
            <a:chOff x="6963" y="4309"/>
            <a:chExt cx="6350" cy="5275"/>
          </a:xfrm>
        </p:grpSpPr>
        <p:sp>
          <p:nvSpPr>
            <p:cNvPr id="5" name="Text Box 8"/>
            <p:cNvSpPr txBox="1"/>
            <p:nvPr>
              <p:custDataLst>
                <p:tags r:id="rId4"/>
              </p:custDataLst>
            </p:nvPr>
          </p:nvSpPr>
          <p:spPr>
            <a:xfrm>
              <a:off x="6963" y="8568"/>
              <a:ext cx="6350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3600" dirty="0">
                  <a:latin typeface="方正盛世楷书简体_粗" panose="02000000000000000000" charset="-122"/>
                  <a:ea typeface="方正盛世楷书简体_粗" panose="02000000000000000000" charset="-122"/>
                </a:rPr>
                <a:t>洗衣机</a:t>
              </a:r>
              <a:endPara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0" y="4309"/>
              <a:ext cx="5557" cy="4212"/>
            </a:xfrm>
            <a:prstGeom prst="rect">
              <a:avLst/>
            </a:prstGeom>
          </p:spPr>
        </p:pic>
      </p:grpSp>
      <p:grpSp>
        <p:nvGrpSpPr>
          <p:cNvPr id="8" name="Group 3"/>
          <p:cNvGrpSpPr/>
          <p:nvPr/>
        </p:nvGrpSpPr>
        <p:grpSpPr>
          <a:xfrm>
            <a:off x="8237538" y="2799398"/>
            <a:ext cx="4032250" cy="3286125"/>
            <a:chOff x="0" y="0"/>
            <a:chExt cx="2540" cy="2070"/>
          </a:xfrm>
        </p:grpSpPr>
        <p:sp>
          <p:nvSpPr>
            <p:cNvPr id="9" name="Text Box 8"/>
            <p:cNvSpPr txBox="1"/>
            <p:nvPr>
              <p:custDataLst>
                <p:tags r:id="rId6"/>
              </p:custDataLst>
            </p:nvPr>
          </p:nvSpPr>
          <p:spPr>
            <a:xfrm>
              <a:off x="0" y="1664"/>
              <a:ext cx="2540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3600" dirty="0">
                  <a:latin typeface="方正盛世楷书简体_粗" panose="02000000000000000000" charset="-122"/>
                  <a:ea typeface="方正盛世楷书简体_粗" panose="02000000000000000000" charset="-122"/>
                </a:rPr>
                <a:t>电风扇</a:t>
              </a:r>
              <a:endPara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pic>
          <p:nvPicPr>
            <p:cNvPr id="10" name="Picture 13" descr="C:/Users/asus/Desktop/ea652d2576be959b4051698d4c688546.jpgea652d2576be959b4051698d4c68854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4043" t="-30" r="30952" b="30"/>
            <a:stretch>
              <a:fillRect/>
            </a:stretch>
          </p:blipFill>
          <p:spPr>
            <a:xfrm>
              <a:off x="468" y="0"/>
              <a:ext cx="1604" cy="164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2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电动机的结构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1" name="图片 11" descr="20109816331519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0060" y="1085850"/>
            <a:ext cx="641604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365" y="1720850"/>
            <a:ext cx="3068320" cy="30683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49375" y="5531485"/>
            <a:ext cx="28721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模型电动机</a:t>
            </a:r>
            <a:endParaRPr 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668260" y="5531485"/>
            <a:ext cx="37433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三相异步电机</a:t>
            </a:r>
            <a:endParaRPr 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7530" y="545465"/>
            <a:ext cx="8756015" cy="55194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229995" y="1163955"/>
            <a:ext cx="1014031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电动机的主要部件：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定子(磁体)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 和</a:t>
            </a:r>
            <a:r>
              <a:rPr lang="en-US" altLang="zh-CN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 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转子(线圈)</a:t>
            </a: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注：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模型电动机的磁体是永磁体；工业用电动机的磁体是电磁体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81f056eae5d366adda04f9d5f2a3c5d4"/>
          <p:cNvPicPr>
            <a:picLocks noChangeAspect="1"/>
          </p:cNvPicPr>
          <p:nvPr/>
        </p:nvPicPr>
        <p:blipFill>
          <a:blip r:embed="rId1"/>
          <a:srcRect l="43295"/>
          <a:stretch>
            <a:fillRect/>
          </a:stretch>
        </p:blipFill>
        <p:spPr>
          <a:xfrm>
            <a:off x="831850" y="616585"/>
            <a:ext cx="5165090" cy="49288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88085" y="5885180"/>
            <a:ext cx="56686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比亚迪海豹款电动汽车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9980"/>
          <a:stretch>
            <a:fillRect/>
          </a:stretch>
        </p:blipFill>
        <p:spPr>
          <a:xfrm>
            <a:off x="6442710" y="598170"/>
            <a:ext cx="5030470" cy="34956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91960" y="4346575"/>
            <a:ext cx="48342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>
                <a:latin typeface="方正盛世楷书简体_粗" panose="02000000000000000000" charset="-122"/>
                <a:ea typeface="方正盛世楷书简体_粗" panose="02000000000000000000" charset="-122"/>
              </a:rPr>
              <a:t>日本工程师对海豹款电动汽车的拆解过程</a:t>
            </a:r>
            <a:r>
              <a:rPr lang="en-US" altLang="zh-CN" sz="2400"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altLang="en-US" sz="2400">
                <a:latin typeface="方正盛世楷书简体_粗" panose="02000000000000000000" charset="-122"/>
                <a:ea typeface="方正盛世楷书简体_粗" panose="02000000000000000000" charset="-122"/>
              </a:rPr>
              <a:t>对前电机的分解</a:t>
            </a:r>
            <a:endParaRPr lang="zh-CN" altLang="en-US" sz="24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6" name="椭圆形标注 5"/>
          <p:cNvSpPr/>
          <p:nvPr/>
        </p:nvSpPr>
        <p:spPr>
          <a:xfrm>
            <a:off x="4483100" y="335280"/>
            <a:ext cx="1735455" cy="1135380"/>
          </a:xfrm>
          <a:prstGeom prst="wedgeEllipseCallout">
            <a:avLst>
              <a:gd name="adj1" fmla="val 128851"/>
              <a:gd name="adj2" fmla="val 58557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</a:rPr>
              <a:t>转子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8" name="椭圆形标注 7"/>
          <p:cNvSpPr/>
          <p:nvPr/>
        </p:nvSpPr>
        <p:spPr>
          <a:xfrm>
            <a:off x="4928235" y="3110230"/>
            <a:ext cx="1735455" cy="1135380"/>
          </a:xfrm>
          <a:prstGeom prst="wedgeEllipseCallout">
            <a:avLst>
              <a:gd name="adj1" fmla="val 89590"/>
              <a:gd name="adj2" fmla="val -26230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</a:rPr>
              <a:t>定子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5.xml><?xml version="1.0" encoding="utf-8"?>
<p:tagLst xmlns:p="http://schemas.openxmlformats.org/presentationml/2006/main">
  <p:tag name="KSO_WM_UNIT_MEDIACOVER_STYLEID" val="4"/>
  <p:tag name="KSO_WM_UNIT_MEDIACOVER_TEXTSTATE" val="0"/>
  <p:tag name="KSO_WM_UNIT_MEDIACOVER_BTN_STATE" val="1"/>
  <p:tag name="KSO_WM_UNIT_MEDIACOVER_BTN_POS" val="c"/>
  <p:tag name="KSO_WM_UNIT_MEDIACOVER_BTN_STYLE" val="7dfe1204be65ff8a3c56e2252a9a989e"/>
  <p:tag name="KSO_WM_UNIT_MEDIACOVER_RGB" val="000000"/>
  <p:tag name="KSO_WM_UNIT_MEDIACOVER_TRANSPARENCY" val="0.5"/>
  <p:tag name="KSO_WM_UNIT_MEDIACOVER_BTNRECT" val="6480*3536*531*531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966*12347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2.xml><?xml version="1.0" encoding="utf-8"?>
<p:tagLst xmlns:p="http://schemas.openxmlformats.org/presentationml/2006/main">
  <p:tag name="COMMONDATA" val="eyJoZGlkIjoiOTZkNzlmNmM0ZmUzNTJiZmI0ZDg1OGQ1N2NkZTA3ZTEifQ=="/>
  <p:tag name="KSO_WPP_MARK_KEY" val="2f4d9ed9-d6b7-452f-ab4b-f2c5e79f1e9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6.xml><?xml version="1.0" encoding="utf-8"?>
<p:tagLst xmlns:p="http://schemas.openxmlformats.org/presentationml/2006/main">
  <p:tag name="KSO_WM_UNIT_PLACING_PICTURE_USER_VIEWPORT" val="{&quot;height&quot;:3037.7003760142493,&quot;width&quot;:5565.372208436725}"/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584*4548*719*71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875</Words>
  <Application>WPS 演示</Application>
  <PresentationFormat>宽屏</PresentationFormat>
  <Paragraphs>129</Paragraphs>
  <Slides>37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5" baseType="lpstr">
      <vt:lpstr>Arial</vt:lpstr>
      <vt:lpstr>宋体</vt:lpstr>
      <vt:lpstr>Wingdings</vt:lpstr>
      <vt:lpstr>Wingdings</vt:lpstr>
      <vt:lpstr>方正盛世楷书简体_粗</vt:lpstr>
      <vt:lpstr>汉仪颜楷简</vt:lpstr>
      <vt:lpstr>汉仪颜楷W</vt:lpstr>
      <vt:lpstr>楷体_GB2312</vt:lpstr>
      <vt:lpstr>微软雅黑</vt:lpstr>
      <vt:lpstr>Arial Unicode MS</vt:lpstr>
      <vt:lpstr>Calibri</vt:lpstr>
      <vt:lpstr>方正大标宋简体</vt:lpstr>
      <vt:lpstr>华康正颜楷体W7P</vt:lpstr>
      <vt:lpstr>Candara</vt:lpstr>
      <vt:lpstr>华文新魏</vt:lpstr>
      <vt:lpstr>方正公文小标宋</vt:lpstr>
      <vt:lpstr>汉仪综艺体简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161</cp:revision>
  <dcterms:created xsi:type="dcterms:W3CDTF">2019-06-19T02:08:00Z</dcterms:created>
  <dcterms:modified xsi:type="dcterms:W3CDTF">2024-01-05T05:39:12Z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91BD8AEEF3904E0981091F35DAC370A0_13</vt:lpwstr>
  </property>
</Properties>
</file>