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bmp" ContentType="image/bmp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65" r:id="rId4"/>
    <p:sldId id="263" r:id="rId5"/>
    <p:sldId id="264" r:id="rId6"/>
    <p:sldId id="266" r:id="rId7"/>
    <p:sldId id="267" r:id="rId8"/>
    <p:sldId id="269" r:id="rId9"/>
    <p:sldId id="272" r:id="rId10"/>
    <p:sldId id="261" r:id="rId11"/>
    <p:sldId id="273" r:id="rId12"/>
    <p:sldId id="259" r:id="rId13"/>
    <p:sldId id="275" r:id="rId14"/>
    <p:sldId id="276" r:id="rId15"/>
    <p:sldId id="277" r:id="rId16"/>
    <p:sldId id="278" r:id="rId17"/>
    <p:sldId id="274" r:id="rId18"/>
    <p:sldId id="279" r:id="rId19"/>
    <p:sldId id="290" r:id="rId20"/>
    <p:sldId id="291" r:id="rId21"/>
    <p:sldId id="281" r:id="rId22"/>
    <p:sldId id="282" r:id="rId23"/>
    <p:sldId id="283" r:id="rId24"/>
    <p:sldId id="286" r:id="rId25"/>
    <p:sldId id="285" r:id="rId26"/>
    <p:sldId id="271" r:id="rId27"/>
    <p:sldId id="284" r:id="rId28"/>
    <p:sldId id="287" r:id="rId29"/>
    <p:sldId id="288" r:id="rId30"/>
    <p:sldId id="304" r:id="rId31"/>
    <p:sldId id="305" r:id="rId32"/>
    <p:sldId id="307" r:id="rId33"/>
    <p:sldId id="308" r:id="rId34"/>
    <p:sldId id="306" r:id="rId35"/>
    <p:sldId id="309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262" r:id="rId47"/>
  </p:sldIdLst>
  <p:sldSz cx="12192000" cy="6858000"/>
  <p:notesSz cx="6858000" cy="9144000"/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ECFC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77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2" Type="http://schemas.openxmlformats.org/officeDocument/2006/relationships/tags" Target="tags/tag135.xml"/><Relationship Id="rId51" Type="http://schemas.openxmlformats.org/officeDocument/2006/relationships/commentAuthors" Target="commentAuthors.xml"/><Relationship Id="rId50" Type="http://schemas.openxmlformats.org/officeDocument/2006/relationships/tableStyles" Target="tableStyles.xml"/><Relationship Id="rId5" Type="http://schemas.openxmlformats.org/officeDocument/2006/relationships/slide" Target="slides/slide3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4.xml"/><Relationship Id="rId2" Type="http://schemas.openxmlformats.org/officeDocument/2006/relationships/image" Target="../media/image1.pn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tags" Target="../tags/tag8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tags" Target="../tags/tag8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6" Type="http://schemas.openxmlformats.org/officeDocument/2006/relationships/tags" Target="../tags/tag90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tags" Target="../tags/tag89.xml"/><Relationship Id="rId2" Type="http://schemas.openxmlformats.org/officeDocument/2006/relationships/image" Target="../media/image18.png"/><Relationship Id="rId1" Type="http://schemas.openxmlformats.org/officeDocument/2006/relationships/tags" Target="../tags/tag8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1.png"/><Relationship Id="rId7" Type="http://schemas.openxmlformats.org/officeDocument/2006/relationships/tags" Target="../tags/tag94.xml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tags" Target="../tags/tag93.xml"/><Relationship Id="rId3" Type="http://schemas.openxmlformats.org/officeDocument/2006/relationships/image" Target="../media/image20.png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image" Target="../media/image22.png"/><Relationship Id="rId3" Type="http://schemas.openxmlformats.org/officeDocument/2006/relationships/tags" Target="../tags/tag95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1.xml"/><Relationship Id="rId2" Type="http://schemas.openxmlformats.org/officeDocument/2006/relationships/image" Target="../media/image23.png"/><Relationship Id="rId1" Type="http://schemas.openxmlformats.org/officeDocument/2006/relationships/tags" Target="../tags/tag10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png"/><Relationship Id="rId2" Type="http://schemas.openxmlformats.org/officeDocument/2006/relationships/tags" Target="../tags/tag104.xml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tags" Target="../tags/tag105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tags" Target="../tags/tag107.xml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tags" Target="../tags/tag106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9.xml"/><Relationship Id="rId2" Type="http://schemas.openxmlformats.org/officeDocument/2006/relationships/image" Target="../media/image28.jpeg"/><Relationship Id="rId1" Type="http://schemas.openxmlformats.org/officeDocument/2006/relationships/tags" Target="../tags/tag108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0.png"/><Relationship Id="rId3" Type="http://schemas.openxmlformats.org/officeDocument/2006/relationships/tags" Target="../tags/tag116.xml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8.xml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3" Type="http://schemas.openxmlformats.org/officeDocument/2006/relationships/image" Target="../media/image1.png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1.png"/><Relationship Id="rId3" Type="http://schemas.openxmlformats.org/officeDocument/2006/relationships/tags" Target="../tags/tag117.xml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1" Type="http://schemas.openxmlformats.org/officeDocument/2006/relationships/tags" Target="../tags/tag11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22.xml"/><Relationship Id="rId6" Type="http://schemas.openxmlformats.org/officeDocument/2006/relationships/image" Target="../media/image33.jpeg"/><Relationship Id="rId5" Type="http://schemas.openxmlformats.org/officeDocument/2006/relationships/tags" Target="../tags/tag121.xml"/><Relationship Id="rId4" Type="http://schemas.openxmlformats.org/officeDocument/2006/relationships/image" Target="../media/image25.png"/><Relationship Id="rId3" Type="http://schemas.openxmlformats.org/officeDocument/2006/relationships/tags" Target="../tags/tag120.xml"/><Relationship Id="rId2" Type="http://schemas.openxmlformats.org/officeDocument/2006/relationships/image" Target="../media/image24.png"/><Relationship Id="rId1" Type="http://schemas.openxmlformats.org/officeDocument/2006/relationships/tags" Target="../tags/tag119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jpeg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image" Target="../media/image35.jpeg"/><Relationship Id="rId3" Type="http://schemas.openxmlformats.org/officeDocument/2006/relationships/tags" Target="../tags/tag124.xml"/><Relationship Id="rId2" Type="http://schemas.openxmlformats.org/officeDocument/2006/relationships/image" Target="../media/image34.jpe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bm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1.xml"/><Relationship Id="rId4" Type="http://schemas.openxmlformats.org/officeDocument/2006/relationships/image" Target="../media/image5.jpeg"/><Relationship Id="rId3" Type="http://schemas.openxmlformats.org/officeDocument/2006/relationships/tags" Target="../tags/tag70.xml"/><Relationship Id="rId2" Type="http://schemas.openxmlformats.org/officeDocument/2006/relationships/image" Target="../media/image4.jpeg"/><Relationship Id="rId1" Type="http://schemas.openxmlformats.org/officeDocument/2006/relationships/tags" Target="../tags/tag69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1" Type="http://schemas.openxmlformats.org/officeDocument/2006/relationships/tags" Target="../tags/tag13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44.jpeg"/><Relationship Id="rId1" Type="http://schemas.openxmlformats.org/officeDocument/2006/relationships/tags" Target="../tags/tag1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6" Type="http://schemas.openxmlformats.org/officeDocument/2006/relationships/tags" Target="../tags/tag75.xml"/><Relationship Id="rId5" Type="http://schemas.openxmlformats.org/officeDocument/2006/relationships/image" Target="../media/image7.jpeg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image" Target="../media/image6.png"/><Relationship Id="rId1" Type="http://schemas.openxmlformats.org/officeDocument/2006/relationships/tags" Target="../tags/tag7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tags" Target="../tags/tag76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tags" Target="../tags/tag79.xml"/><Relationship Id="rId4" Type="http://schemas.openxmlformats.org/officeDocument/2006/relationships/image" Target="../media/image10.jpeg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4.xml"/><Relationship Id="rId7" Type="http://schemas.openxmlformats.org/officeDocument/2006/relationships/image" Target="../media/image15.png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419735" y="1323340"/>
            <a:ext cx="1137285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16.1 从永磁体谈起</a:t>
            </a:r>
            <a:endParaRPr lang="zh-CN" altLang="en-US" sz="8000" b="1">
              <a:gradFill>
                <a:gsLst>
                  <a:gs pos="22000">
                    <a:srgbClr val="00B050">
                      <a:lumMod val="85000"/>
                    </a:srgbClr>
                  </a:gs>
                  <a:gs pos="89000">
                    <a:schemeClr val="accent2">
                      <a:lumMod val="39000"/>
                    </a:schemeClr>
                  </a:gs>
                </a:gsLst>
                <a:lin scaled="0"/>
                <a:tileRect/>
              </a:gra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615" y="3179445"/>
            <a:ext cx="5990590" cy="3993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-59690" y="2152015"/>
            <a:ext cx="841946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磁极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不一定在磁体的两端。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484870" y="724535"/>
            <a:ext cx="2499995" cy="5708015"/>
            <a:chOff x="11366" y="4685"/>
            <a:chExt cx="2324" cy="5600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l="69705" b="-269"/>
            <a:stretch>
              <a:fillRect/>
            </a:stretch>
          </p:blipFill>
          <p:spPr>
            <a:xfrm>
              <a:off x="11366" y="4685"/>
              <a:ext cx="2324" cy="56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11663" y="9613"/>
              <a:ext cx="2001" cy="531"/>
            </a:xfrm>
            <a:prstGeom prst="rect">
              <a:avLst/>
            </a:prstGeom>
            <a:solidFill>
              <a:srgbClr val="C8ECFC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2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磁性的进一步探究</a:t>
            </a:r>
            <a:endParaRPr lang="zh-CN" altLang="en-US" sz="4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59130" y="2511637"/>
            <a:ext cx="6416887" cy="32994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悬挂着的磁体静止时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sz="2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指南的一端为南极</a:t>
            </a: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(</a:t>
            </a:r>
            <a:r>
              <a:rPr lang="en-US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S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极</a:t>
            </a: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)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；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indent="0" algn="just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指南的一端为北极</a:t>
            </a: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(</a:t>
            </a:r>
            <a:r>
              <a:rPr lang="en-US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N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极</a:t>
            </a: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)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；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7536180" y="933027"/>
            <a:ext cx="4190153" cy="53001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47513" y="932816"/>
            <a:ext cx="5334000" cy="1106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指向性</a:t>
            </a:r>
            <a:endParaRPr lang="zh-CN" altLang="en-US" sz="44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417445" y="892810"/>
            <a:ext cx="7120890" cy="1106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任何磁体有且只有两个磁极</a:t>
            </a:r>
            <a:endParaRPr lang="zh-CN" altLang="en-US" sz="44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11270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29473" y="2769870"/>
            <a:ext cx="7696200" cy="3429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32815" y="540385"/>
            <a:ext cx="10167620" cy="1106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同名磁极相互排斥，异名磁极相互吸引</a:t>
            </a:r>
            <a:endParaRPr lang="zh-CN" altLang="en-US" sz="44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pSp>
        <p:nvGrpSpPr>
          <p:cNvPr id="2" name="组合 17"/>
          <p:cNvGrpSpPr/>
          <p:nvPr/>
        </p:nvGrpSpPr>
        <p:grpSpPr bwMode="auto">
          <a:xfrm>
            <a:off x="380365" y="4716780"/>
            <a:ext cx="3431540" cy="1787939"/>
            <a:chOff x="964411" y="3000372"/>
            <a:chExt cx="4071966" cy="2042194"/>
          </a:xfrm>
        </p:grpSpPr>
        <p:pic>
          <p:nvPicPr>
            <p:cNvPr id="11271" name="Picture 2" descr="C:\Users\Snake\Desktop\14164733733762510.pn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5852" y="3000372"/>
              <a:ext cx="2933700" cy="1247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2" name="TextBox 16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964411" y="4384719"/>
              <a:ext cx="4071966" cy="65784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2100" dirty="0">
                  <a:latin typeface="方正大标宋简体" panose="02000000000000000000" charset="-122"/>
                  <a:ea typeface="方正大标宋简体" panose="02000000000000000000" charset="-122"/>
                </a:rPr>
                <a:t>吸引</a:t>
              </a:r>
              <a:r>
                <a:rPr lang="en-US" altLang="zh-CN" sz="2100" dirty="0">
                  <a:latin typeface="方正大标宋简体" panose="02000000000000000000" charset="-122"/>
                  <a:ea typeface="方正大标宋简体" panose="02000000000000000000" charset="-122"/>
                </a:rPr>
                <a:t>              </a:t>
              </a:r>
              <a:r>
                <a:rPr lang="zh-CN" altLang="en-US" sz="2100" dirty="0">
                  <a:latin typeface="方正大标宋简体" panose="02000000000000000000" charset="-122"/>
                  <a:ea typeface="方正大标宋简体" panose="02000000000000000000" charset="-122"/>
                </a:rPr>
                <a:t>排斥</a:t>
              </a:r>
              <a:endParaRPr lang="zh-CN" altLang="en-US" sz="2100" dirty="0">
                <a:latin typeface="方正大标宋简体" panose="02000000000000000000" charset="-122"/>
                <a:ea typeface="方正大标宋简体" panose="02000000000000000000" charset="-122"/>
              </a:endParaRPr>
            </a:p>
          </p:txBody>
        </p:sp>
      </p:grpSp>
      <p:pic>
        <p:nvPicPr>
          <p:cNvPr id="3" name="磁体间的相互作用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869055" y="1894205"/>
            <a:ext cx="7552690" cy="4820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29310" y="267335"/>
            <a:ext cx="10167620" cy="1106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磁化、去磁</a:t>
            </a:r>
            <a:endParaRPr lang="zh-CN" altLang="en-US" sz="44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pSp>
        <p:nvGrpSpPr>
          <p:cNvPr id="3" name="组合 6"/>
          <p:cNvGrpSpPr/>
          <p:nvPr/>
        </p:nvGrpSpPr>
        <p:grpSpPr bwMode="auto">
          <a:xfrm>
            <a:off x="581660" y="2373630"/>
            <a:ext cx="5055869" cy="4479290"/>
            <a:chOff x="2005141" y="1832959"/>
            <a:chExt cx="4197577" cy="3342771"/>
          </a:xfrm>
        </p:grpSpPr>
        <p:sp>
          <p:nvSpPr>
            <p:cNvPr id="13318" name="TextBox 12"/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104356" y="4143139"/>
              <a:ext cx="2233225" cy="10325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2800" dirty="0">
                  <a:latin typeface="方正大标宋简体" panose="02000000000000000000" charset="-122"/>
                  <a:ea typeface="方正大标宋简体" panose="02000000000000000000" charset="-122"/>
                </a:rPr>
                <a:t>磁化的方法</a:t>
              </a:r>
              <a:br>
                <a:rPr lang="zh-CN" altLang="en-US" sz="2800" dirty="0">
                  <a:latin typeface="方正大标宋简体" panose="02000000000000000000" charset="-122"/>
                  <a:ea typeface="方正大标宋简体" panose="02000000000000000000" charset="-122"/>
                </a:rPr>
              </a:br>
              <a:r>
                <a:rPr lang="zh-CN" altLang="en-US" sz="2800" dirty="0">
                  <a:latin typeface="方正大标宋简体" panose="02000000000000000000" charset="-122"/>
                  <a:ea typeface="方正大标宋简体" panose="02000000000000000000" charset="-122"/>
                </a:rPr>
                <a:t>（靠近或摩擦）</a:t>
              </a:r>
              <a:endParaRPr lang="zh-CN" altLang="en-US" sz="2800" dirty="0">
                <a:latin typeface="方正大标宋简体" panose="02000000000000000000" charset="-122"/>
                <a:ea typeface="方正大标宋简体" panose="02000000000000000000" charset="-122"/>
              </a:endParaRPr>
            </a:p>
          </p:txBody>
        </p:sp>
        <p:pic>
          <p:nvPicPr>
            <p:cNvPr id="13319" name="Picture 2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05141" y="1832959"/>
              <a:ext cx="4197577" cy="2316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extBox 1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937500" y="5396230"/>
            <a:ext cx="2689860" cy="1383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</a:rPr>
              <a:t>去磁的方法</a:t>
            </a:r>
            <a:b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</a:rPr>
            </a:b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</a:rPr>
              <a:t>（高温或敲打）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pic>
        <p:nvPicPr>
          <p:cNvPr id="7" name="高温去磁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05525" y="1515745"/>
            <a:ext cx="5937885" cy="3880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去磁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34465" y="1134745"/>
            <a:ext cx="9323705" cy="5563235"/>
          </a:xfrm>
          <a:prstGeom prst="rect">
            <a:avLst/>
          </a:prstGeom>
        </p:spPr>
      </p:pic>
      <p:sp>
        <p:nvSpPr>
          <p:cNvPr id="5" name="TextBox 1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32630" y="304800"/>
            <a:ext cx="2787015" cy="737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</a:rPr>
              <a:t>去磁的其他方法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3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认识磁场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071245" y="2023110"/>
            <a:ext cx="9613900" cy="22028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磁体间没有接触，它们的相互作用是靠什么来实现？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442720" y="1403985"/>
            <a:ext cx="9613900" cy="12128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磁体间的相互作用就是通过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磁场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发生的。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15373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2080" y="2945130"/>
            <a:ext cx="4755515" cy="345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1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认识永磁体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036955" y="518160"/>
            <a:ext cx="10213340" cy="55168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endParaRPr lang="zh-CN" altLang="en-US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什么是磁场？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磁场</a:t>
            </a:r>
            <a:r>
              <a:rPr lang="zh-CN" sz="40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是一种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特殊的物质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，看不见，摸不着。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【拓展】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光也是一种没有质量的特殊物质，但可看得见。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048000" y="310642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磁场看不见，如何描述磁场？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965" y="1709420"/>
            <a:ext cx="4762500" cy="4848225"/>
          </a:xfrm>
          <a:prstGeom prst="rect">
            <a:avLst/>
          </a:prstGeom>
        </p:spPr>
      </p:pic>
      <p:sp>
        <p:nvSpPr>
          <p:cNvPr id="13318" name="TextBox 1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74720" y="398145"/>
            <a:ext cx="5200650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</a:rPr>
              <a:t>磁体周围的铁屑分布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665" y="1709420"/>
            <a:ext cx="6089015" cy="48475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8" name="TextBox 1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74720" y="398145"/>
            <a:ext cx="5200650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</a:rPr>
              <a:t>磁体周围的铁屑分布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045" y="1482090"/>
            <a:ext cx="7620000" cy="50577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8" name="TextBox 1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71290" y="102870"/>
            <a:ext cx="424942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磁体周围的铁屑分布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3" name="磁体周围铁屑分布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76275" y="932815"/>
            <a:ext cx="10840085" cy="5724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09" name="图片 220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45105" y="2052320"/>
            <a:ext cx="5873750" cy="4405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1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95985" y="705485"/>
            <a:ext cx="10400665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</a:rPr>
              <a:t>条形磁体周围的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小磁针的北极指向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</a:rPr>
              <a:t>规定为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磁场方向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8" name="TextBox 1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0460" y="579120"/>
            <a:ext cx="9486900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根据铁屑的有规律的分布、磁场中的小磁针的北极指向，提出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磁感线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来描述磁场。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（理想模型法）</a:t>
            </a:r>
            <a:endParaRPr lang="zh-CN" altLang="en-US" sz="32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392045" y="2581275"/>
            <a:ext cx="7854950" cy="359981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8" name="TextBox 1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26260" y="836295"/>
            <a:ext cx="865886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磁感线的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疏密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表示磁场的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强弱程度。</a:t>
            </a:r>
            <a:endParaRPr lang="zh-CN" altLang="en-US" sz="32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392045" y="2581275"/>
            <a:ext cx="7854950" cy="359981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8" name="TextBox 1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03020" y="836295"/>
            <a:ext cx="969645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磁感线上某点的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切线方向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表示磁场中该点的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磁场方向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32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392045" y="2581275"/>
            <a:ext cx="7854950" cy="359981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eb190c27a8a2748fd4938eb0c2c64de8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79787" y="356447"/>
            <a:ext cx="8523393" cy="6278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433070" y="3901440"/>
            <a:ext cx="1109980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司南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（战国）</a:t>
            </a: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——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指南鱼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（魏晋南北朝）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——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罗盘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（唐朝）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en-US" sz="20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不同形式的指南针，为人们提供了精确的方向和角度信息。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7810" y="673735"/>
            <a:ext cx="3682365" cy="2842260"/>
          </a:xfrm>
          <a:prstGeom prst="rect">
            <a:avLst/>
          </a:prstGeom>
        </p:spPr>
      </p:pic>
      <p:pic>
        <p:nvPicPr>
          <p:cNvPr id="4" name="https://photo-static-api.fotomore.com/creative/vcg/400/version23/VCG41183273082.jpg?uid=386&amp;timestamp=1701908557&amp;sign=6908d826ecc983f1054bb5c6071ea25f" descr="templates\picture_hover\&amp;pky170_sjzg_VCG41183273082&amp;"/>
          <p:cNvPicPr>
            <a:picLocks noChangeAspect="1"/>
          </p:cNvPicPr>
          <p:nvPr/>
        </p:nvPicPr>
        <p:blipFill>
          <a:blip r:embed="rId4"/>
          <a:srcRect t="24889"/>
          <a:stretch>
            <a:fillRect/>
          </a:stretch>
        </p:blipFill>
        <p:spPr>
          <a:xfrm>
            <a:off x="8375650" y="271780"/>
            <a:ext cx="2667635" cy="30073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365" y="764540"/>
            <a:ext cx="3076575" cy="2514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26fc2ff9a34e18d8e255a11bf954f685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76307" y="452967"/>
            <a:ext cx="8435340" cy="6085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622724" y="356023"/>
            <a:ext cx="6116320" cy="5314738"/>
            <a:chOff x="1538870" y="1825737"/>
            <a:chExt cx="4587272" cy="5311153"/>
          </a:xfrm>
        </p:grpSpPr>
        <p:sp>
          <p:nvSpPr>
            <p:cNvPr id="21511" name="TextBox 2"/>
            <p:cNvSpPr txBox="1">
              <a:spLocks noChangeArrowheads="1"/>
            </p:cNvSpPr>
            <p:nvPr/>
          </p:nvSpPr>
          <p:spPr bwMode="auto">
            <a:xfrm>
              <a:off x="1683651" y="3170183"/>
              <a:ext cx="4442491" cy="396670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"/>
              </a:pPr>
              <a:r>
                <a:rPr lang="zh-CN" altLang="en-US" sz="28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在磁体外部，磁感线由</a:t>
              </a:r>
              <a:r>
                <a:rPr lang="zh-CN" altLang="en-US" sz="2800" dirty="0">
                  <a:solidFill>
                    <a:srgbClr val="FF0000"/>
                  </a:solidFill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N极出发</a:t>
              </a:r>
              <a:r>
                <a:rPr lang="zh-CN" altLang="en-US" sz="28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，</a:t>
              </a:r>
              <a:r>
                <a:rPr lang="zh-CN" altLang="en-US" sz="2800" dirty="0">
                  <a:solidFill>
                    <a:srgbClr val="FF0000"/>
                  </a:solidFill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回到S极</a:t>
              </a:r>
              <a:r>
                <a:rPr lang="zh-CN" altLang="en-US" sz="28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。</a:t>
              </a:r>
              <a:endPara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"/>
              </a:pPr>
              <a:r>
                <a:rPr lang="zh-CN" altLang="en-US" sz="28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磁感线的</a:t>
              </a:r>
              <a:r>
                <a:rPr lang="zh-CN" altLang="en-US" sz="2800" dirty="0">
                  <a:solidFill>
                    <a:srgbClr val="FF0000"/>
                  </a:solidFill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疏密</a:t>
              </a:r>
              <a:r>
                <a:rPr lang="zh-CN" altLang="en-US" sz="28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表示磁性强弱</a:t>
              </a:r>
              <a:endPara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"/>
              </a:pPr>
              <a:r>
                <a:rPr lang="zh-CN" altLang="en-US" sz="2800" dirty="0">
                  <a:solidFill>
                    <a:srgbClr val="FF0000"/>
                  </a:solidFill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箭头</a:t>
              </a:r>
              <a:r>
                <a:rPr lang="zh-CN" altLang="en-US" sz="28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方向表示磁场方向</a:t>
              </a:r>
              <a:endPara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"/>
              </a:pPr>
              <a:r>
                <a:rPr lang="zh-CN" altLang="en-US" sz="28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磁感线</a:t>
              </a:r>
              <a:r>
                <a:rPr lang="zh-CN" altLang="en-US" sz="2800" dirty="0">
                  <a:solidFill>
                    <a:srgbClr val="FF0000"/>
                  </a:solidFill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没有交叉</a:t>
              </a:r>
              <a:r>
                <a:rPr lang="zh-CN" altLang="en-US" sz="2800" dirty="0">
                  <a:latin typeface="方正盛世楷书简体_粗" panose="02000000000000000000" charset="-122"/>
                  <a:ea typeface="方正盛世楷书简体_粗" panose="02000000000000000000" charset="-122"/>
                  <a:cs typeface="方正盛世楷书简体_粗" panose="02000000000000000000" charset="-122"/>
                </a:rPr>
                <a:t>，因为在空间每一点只有一个磁场方向。</a:t>
              </a:r>
              <a:endPara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endParaRPr>
            </a:p>
          </p:txBody>
        </p:sp>
        <p:sp>
          <p:nvSpPr>
            <p:cNvPr id="21512" name="TextBox 3"/>
            <p:cNvSpPr txBox="1">
              <a:spLocks noChangeArrowheads="1"/>
            </p:cNvSpPr>
            <p:nvPr/>
          </p:nvSpPr>
          <p:spPr bwMode="auto">
            <a:xfrm>
              <a:off x="1538870" y="1825737"/>
              <a:ext cx="3616191" cy="10140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4000" dirty="0">
                  <a:solidFill>
                    <a:schemeClr val="tx1"/>
                  </a:solidFill>
                  <a:latin typeface="方正盛世楷书简体_粗" panose="02000000000000000000" charset="-122"/>
                  <a:ea typeface="方正盛世楷书简体_粗" panose="02000000000000000000" charset="-122"/>
                </a:rPr>
                <a:t>磁感线的特点</a:t>
              </a:r>
              <a:endPara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pic>
        <p:nvPicPr>
          <p:cNvPr id="20487" name="Picture 5" descr="C:\Users\Snake\Desktop\05dddb9a64678bab3d4248c420641dbb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9703" y="2255520"/>
            <a:ext cx="4812453" cy="271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59625" y="855980"/>
            <a:ext cx="2977515" cy="3031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02815" y="869950"/>
            <a:ext cx="3790315" cy="3017520"/>
          </a:xfrm>
          <a:prstGeom prst="rect">
            <a:avLst/>
          </a:prstGeom>
        </p:spPr>
      </p:pic>
      <p:pic>
        <p:nvPicPr>
          <p:cNvPr id="27650" name="Picture 2" descr="无标题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9926" b="46019"/>
          <a:stretch>
            <a:fillRect/>
          </a:stretch>
        </p:blipFill>
        <p:spPr>
          <a:xfrm>
            <a:off x="2133600" y="4148455"/>
            <a:ext cx="7601585" cy="2511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2679065" y="115570"/>
            <a:ext cx="686625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用磁感线描述磁体周围的磁场分布</a:t>
            </a:r>
            <a:endParaRPr lang="en-US" altLang="zh-CN" sz="28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2279015" y="1102360"/>
            <a:ext cx="7848600" cy="2562225"/>
            <a:chOff x="1303" y="6195"/>
            <a:chExt cx="12360" cy="4035"/>
          </a:xfrm>
        </p:grpSpPr>
        <p:pic>
          <p:nvPicPr>
            <p:cNvPr id="48132" name="图片 4813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8220" y="6195"/>
              <a:ext cx="5443" cy="403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133" name="图片 4813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303" y="6195"/>
              <a:ext cx="6237" cy="32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134" name="文本框 48133"/>
            <p:cNvSpPr txBox="1"/>
            <p:nvPr>
              <p:custDataLst>
                <p:tags r:id="rId5"/>
              </p:custDataLst>
            </p:nvPr>
          </p:nvSpPr>
          <p:spPr>
            <a:xfrm>
              <a:off x="1758" y="9595"/>
              <a:ext cx="624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000" dirty="0">
                  <a:latin typeface="方正大标宋简体" panose="02000000000000000000" charset="-122"/>
                  <a:ea typeface="方正大标宋简体" panose="02000000000000000000" charset="-122"/>
                </a:rPr>
                <a:t>同名磁极周围的铁屑分布</a:t>
              </a:r>
              <a:endParaRPr lang="zh-CN" altLang="en-US" sz="2000" dirty="0">
                <a:latin typeface="方正大标宋简体" panose="02000000000000000000" charset="-122"/>
                <a:ea typeface="方正大标宋简体" panose="02000000000000000000" charset="-122"/>
              </a:endParaRPr>
            </a:p>
          </p:txBody>
        </p:sp>
      </p:grpSp>
      <p:sp>
        <p:nvSpPr>
          <p:cNvPr id="21510" name="Text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70455" y="5812790"/>
            <a:ext cx="8590280" cy="7454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endParaRPr lang="zh-CN" altLang="en-US" sz="2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2679065" y="115570"/>
            <a:ext cx="686625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用磁感线描述磁极与磁极之间的相互作用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27650" name="Picture 2" descr="无标题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63120"/>
          <a:stretch>
            <a:fillRect/>
          </a:stretch>
        </p:blipFill>
        <p:spPr>
          <a:xfrm>
            <a:off x="1695450" y="4029075"/>
            <a:ext cx="9144000" cy="25292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4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地磁场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07533" y="1893147"/>
            <a:ext cx="10350500" cy="2430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265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指南针为什么能指示南北？</a:t>
            </a:r>
            <a:endParaRPr lang="zh-CN" altLang="en-US" sz="4265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/>
            <a:endParaRPr lang="zh-CN" altLang="en-US" sz="3735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/>
            <a:r>
              <a:rPr lang="zh-CN" altLang="en-US" sz="3600" dirty="0">
                <a:effectLst/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小磁针之所以指南北，是因为受到</a:t>
            </a:r>
            <a:r>
              <a:rPr lang="zh-CN" altLang="en-US" sz="3600" dirty="0">
                <a:solidFill>
                  <a:srgbClr val="FF0000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地磁场</a:t>
            </a:r>
            <a:r>
              <a:rPr lang="zh-CN" altLang="en-US" sz="3600" dirty="0">
                <a:effectLst/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的影响。</a:t>
            </a:r>
            <a:endParaRPr lang="zh-CN" altLang="en-US" sz="3600" dirty="0">
              <a:solidFill>
                <a:schemeClr val="tx1"/>
              </a:solidFill>
              <a:effectLst/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/>
            <a:endParaRPr lang="zh-CN" altLang="en-US" sz="3600" dirty="0">
              <a:solidFill>
                <a:schemeClr val="tx1"/>
              </a:solidFill>
              <a:effectLst/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23993" y="1028700"/>
            <a:ext cx="4732867" cy="44018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265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什么是</a:t>
            </a:r>
            <a:r>
              <a:rPr lang="zh-CN" altLang="en-US" sz="4265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地磁场</a:t>
            </a:r>
            <a:r>
              <a:rPr lang="zh-CN" altLang="en-US" sz="4265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？</a:t>
            </a:r>
            <a:endParaRPr lang="zh-CN" altLang="en-US" sz="4265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/>
            <a:endParaRPr lang="zh-CN" altLang="en-US" sz="3735" dirty="0">
              <a:solidFill>
                <a:schemeClr val="tx1"/>
              </a:solidFill>
              <a:effectLst/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地磁场是指地球周围空间分布的磁场，其磁场分布与</a:t>
            </a:r>
            <a:r>
              <a:rPr lang="zh-CN" altLang="en-US" sz="3200" dirty="0">
                <a:solidFill>
                  <a:srgbClr val="FF0000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条形磁体</a:t>
            </a:r>
            <a:r>
              <a:rPr lang="zh-CN" altLang="en-US" sz="3200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周围的磁场分布非常类似</a:t>
            </a:r>
            <a:r>
              <a:rPr lang="zh-CN" altLang="en-US" sz="3735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3735" dirty="0">
              <a:solidFill>
                <a:schemeClr val="tx1"/>
              </a:solidFill>
              <a:effectLst/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5940" y="1508760"/>
            <a:ext cx="6089227" cy="4043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6" name="文本框 2"/>
          <p:cNvSpPr txBox="1">
            <a:spLocks noChangeArrowheads="1"/>
          </p:cNvSpPr>
          <p:nvPr/>
        </p:nvSpPr>
        <p:spPr bwMode="auto">
          <a:xfrm>
            <a:off x="890270" y="1064260"/>
            <a:ext cx="2990850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</a:rPr>
              <a:t>地磁场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1"/>
          <a:stretch>
            <a:fillRect/>
          </a:stretch>
        </p:blipFill>
        <p:spPr>
          <a:xfrm>
            <a:off x="5900420" y="741045"/>
            <a:ext cx="6149975" cy="52057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48030" y="2378710"/>
            <a:ext cx="4705985" cy="33235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地磁场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也有两极。</a:t>
            </a:r>
            <a:endParaRPr lang="zh-CN" altLang="en-US" sz="2800" dirty="0">
              <a:solidFill>
                <a:schemeClr val="tx1"/>
              </a:solidFill>
              <a:effectLst/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 dirty="0">
              <a:solidFill>
                <a:schemeClr val="tx1"/>
              </a:solidFill>
              <a:effectLst/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地磁的北极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在</a:t>
            </a:r>
            <a:r>
              <a:rPr lang="zh-CN" altLang="en-US" sz="2800" dirty="0">
                <a:solidFill>
                  <a:srgbClr val="FF0000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地理南极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附近；</a:t>
            </a:r>
            <a:endParaRPr lang="zh-CN" altLang="en-US" sz="2800" dirty="0">
              <a:solidFill>
                <a:schemeClr val="tx1"/>
              </a:solidFill>
              <a:effectLst/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地磁的南极在地理北极附近。</a:t>
            </a:r>
            <a:endParaRPr lang="zh-CN" altLang="en-US" sz="2800" dirty="0">
              <a:solidFill>
                <a:schemeClr val="tx1"/>
              </a:solidFill>
              <a:effectLst/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800" dirty="0">
              <a:solidFill>
                <a:schemeClr val="tx1"/>
              </a:solidFill>
              <a:effectLst/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800" dirty="0">
              <a:solidFill>
                <a:schemeClr val="tx1"/>
              </a:solidFill>
              <a:effectLst/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5" name="图片 104"/>
          <p:cNvPicPr/>
          <p:nvPr/>
        </p:nvPicPr>
        <p:blipFill>
          <a:blip r:embed="rId1"/>
          <a:stretch>
            <a:fillRect/>
          </a:stretch>
        </p:blipFill>
        <p:spPr>
          <a:xfrm>
            <a:off x="751840" y="2679700"/>
            <a:ext cx="10923693" cy="38413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815340" y="933027"/>
            <a:ext cx="8128847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dirty="0">
                <a:effectLst/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地磁场保护地球免受太阳风暴的影响。</a:t>
            </a:r>
            <a:endParaRPr lang="zh-CN" altLang="en-US" sz="3600" dirty="0">
              <a:effectLst/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9634" name="图片 696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0207" y="750147"/>
            <a:ext cx="6751320" cy="53585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26627" y="1316567"/>
            <a:ext cx="4124960" cy="363812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 sz="3200" dirty="0">
                <a:effectLst/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鸽子的大脑中具有磁性感知能力的神经细胞，可以利用</a:t>
            </a:r>
            <a:r>
              <a:rPr lang="zh-CN" altLang="en-US" sz="3200" dirty="0">
                <a:solidFill>
                  <a:srgbClr val="FF0000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地磁场</a:t>
            </a:r>
            <a:r>
              <a:rPr lang="zh-CN" altLang="en-US" sz="3200" dirty="0">
                <a:effectLst/>
                <a:latin typeface="方正大标宋简体" panose="02000000000000000000" charset="-122"/>
                <a:ea typeface="方正大标宋简体" panose="02000000000000000000" charset="-122"/>
                <a:sym typeface="+mn-ea"/>
              </a:rPr>
              <a:t>进行导航。</a:t>
            </a:r>
            <a:endParaRPr lang="zh-CN" altLang="en-US" sz="3200" dirty="0">
              <a:effectLst/>
              <a:latin typeface="方正大标宋简体" panose="02000000000000000000" charset="-122"/>
              <a:ea typeface="方正大标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903605" y="827193"/>
            <a:ext cx="10617200" cy="26765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sz="4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司南、指南鱼，罗盘都是</a:t>
            </a:r>
            <a:r>
              <a:rPr lang="zh-CN" sz="4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永磁体</a:t>
            </a:r>
            <a:r>
              <a:rPr lang="zh-CN" altLang="en-US" sz="4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。</a:t>
            </a:r>
            <a:endParaRPr lang="zh-CN" sz="48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endParaRPr lang="zh-CN" sz="2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sz="4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永磁体是指</a:t>
            </a:r>
            <a:r>
              <a:rPr lang="zh-CN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磁性</a:t>
            </a:r>
            <a:r>
              <a:rPr lang="zh-CN" sz="4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可长时间保持的物体。</a:t>
            </a:r>
            <a:endParaRPr lang="zh-CN" altLang="zh-CN" sz="44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674610" y="3537585"/>
            <a:ext cx="2659380" cy="3062605"/>
            <a:chOff x="12086" y="5571"/>
            <a:chExt cx="4188" cy="4823"/>
          </a:xfrm>
        </p:grpSpPr>
        <p:pic>
          <p:nvPicPr>
            <p:cNvPr id="101" name="图片 100"/>
            <p:cNvPicPr/>
            <p:nvPr>
              <p:custDataLst>
                <p:tags r:id="rId1"/>
              </p:custDataLst>
            </p:nvPr>
          </p:nvPicPr>
          <p:blipFill>
            <a:blip r:embed="rId2"/>
            <a:srcRect l="4198" t="3802" r="11802" b="20593"/>
            <a:stretch>
              <a:fillRect/>
            </a:stretch>
          </p:blipFill>
          <p:spPr>
            <a:xfrm>
              <a:off x="12086" y="5571"/>
              <a:ext cx="4188" cy="397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12823" y="9766"/>
              <a:ext cx="2611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000" dirty="0">
                  <a:latin typeface="方正公文小标宋" panose="02000500000000000000" charset="-122"/>
                  <a:ea typeface="方正公文小标宋" panose="02000500000000000000" charset="-122"/>
                  <a:sym typeface="+mn-ea"/>
                </a:rPr>
                <a:t>U</a:t>
              </a:r>
              <a:r>
                <a:rPr lang="zh-CN" altLang="en-US" sz="2000" dirty="0">
                  <a:latin typeface="方正公文小标宋" panose="02000500000000000000" charset="-122"/>
                  <a:ea typeface="方正公文小标宋" panose="02000500000000000000" charset="-122"/>
                  <a:sym typeface="+mn-ea"/>
                </a:rPr>
                <a:t>型永磁体</a:t>
              </a:r>
              <a:endParaRPr lang="zh-CN" altLang="en-US" sz="2000" dirty="0">
                <a:latin typeface="方正公文小标宋" panose="02000500000000000000" charset="-122"/>
                <a:ea typeface="方正公文小标宋" panose="02000500000000000000" charset="-122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132330" y="3648710"/>
            <a:ext cx="3180080" cy="2951480"/>
            <a:chOff x="3358" y="5746"/>
            <a:chExt cx="5008" cy="4648"/>
          </a:xfrm>
        </p:grpSpPr>
        <p:pic>
          <p:nvPicPr>
            <p:cNvPr id="3" name="图片 2"/>
            <p:cNvPicPr/>
            <p:nvPr/>
          </p:nvPicPr>
          <p:blipFill>
            <a:blip r:embed="rId4"/>
            <a:srcRect t="26580"/>
            <a:stretch>
              <a:fillRect/>
            </a:stretch>
          </p:blipFill>
          <p:spPr>
            <a:xfrm>
              <a:off x="3358" y="5746"/>
              <a:ext cx="5008" cy="402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4721" y="9766"/>
              <a:ext cx="2611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000" dirty="0">
                  <a:latin typeface="方正公文小标宋" panose="02000500000000000000" charset="-122"/>
                  <a:ea typeface="方正公文小标宋" panose="02000500000000000000" charset="-122"/>
                  <a:sym typeface="+mn-ea"/>
                </a:rPr>
                <a:t>条形永磁体</a:t>
              </a:r>
              <a:endParaRPr lang="zh-CN" altLang="en-US" sz="2000" dirty="0">
                <a:latin typeface="方正公文小标宋" panose="02000500000000000000" charset="-122"/>
                <a:ea typeface="方正公文小标宋" panose="02000500000000000000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6" name="文本框 2"/>
          <p:cNvSpPr txBox="1">
            <a:spLocks noChangeArrowheads="1"/>
          </p:cNvSpPr>
          <p:nvPr/>
        </p:nvSpPr>
        <p:spPr bwMode="auto">
          <a:xfrm>
            <a:off x="718820" y="645160"/>
            <a:ext cx="2676313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zh-CN" altLang="en-US" sz="5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磁偏角</a:t>
            </a:r>
            <a:endParaRPr lang="zh-CN" altLang="en-US" sz="5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8608" y="2014855"/>
            <a:ext cx="502158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地球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地理南北极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连线（自转轴）与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地磁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南北极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连线（地磁轴）之间的夹角。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300893" y="1068493"/>
            <a:ext cx="5035127" cy="4874260"/>
            <a:chOff x="7199" y="1329"/>
            <a:chExt cx="5471" cy="554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rcRect l="24200" t="10080" r="27413" b="25404"/>
            <a:stretch>
              <a:fillRect/>
            </a:stretch>
          </p:blipFill>
          <p:spPr>
            <a:xfrm>
              <a:off x="7200" y="1329"/>
              <a:ext cx="5469" cy="5469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11396" y="5865"/>
              <a:ext cx="1275" cy="1005"/>
            </a:xfrm>
            <a:prstGeom prst="rect">
              <a:avLst/>
            </a:prstGeom>
            <a:solidFill>
              <a:srgbClr val="FDF1D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defTabSz="914400"/>
              <a:endParaRPr lang="zh-CN" altLang="en-US" sz="2400">
                <a:cs typeface="+mn-ea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2"/>
              </p:custDataLst>
            </p:nvPr>
          </p:nvSpPr>
          <p:spPr>
            <a:xfrm>
              <a:off x="11671" y="3030"/>
              <a:ext cx="998" cy="1579"/>
            </a:xfrm>
            <a:prstGeom prst="rect">
              <a:avLst/>
            </a:prstGeom>
            <a:solidFill>
              <a:srgbClr val="FDF1D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defTabSz="914400"/>
              <a:endParaRPr lang="zh-CN" altLang="en-US" sz="2400">
                <a:cs typeface="+mn-ea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3"/>
              </p:custDataLst>
            </p:nvPr>
          </p:nvSpPr>
          <p:spPr>
            <a:xfrm>
              <a:off x="7199" y="1329"/>
              <a:ext cx="1113" cy="445"/>
            </a:xfrm>
            <a:prstGeom prst="rect">
              <a:avLst/>
            </a:prstGeom>
            <a:solidFill>
              <a:srgbClr val="FDF1D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defTabSz="914400"/>
              <a:endParaRPr lang="zh-CN" altLang="en-US" sz="2400"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6" name="文本框 2"/>
          <p:cNvSpPr txBox="1">
            <a:spLocks noChangeArrowheads="1"/>
          </p:cNvSpPr>
          <p:nvPr/>
        </p:nvSpPr>
        <p:spPr bwMode="auto">
          <a:xfrm>
            <a:off x="718820" y="645160"/>
            <a:ext cx="2676313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zh-CN" altLang="en-US" sz="4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磁偏角</a:t>
            </a:r>
            <a:endParaRPr lang="zh-CN" altLang="en-US" sz="48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3993" y="1605280"/>
            <a:ext cx="6749627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我国宋代科学家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沈括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在他编著的《梦溪笔谈》中记载指南针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"常微偏东"。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这是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世界上发现磁偏角的最早记录。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12760" y="684953"/>
            <a:ext cx="3375660" cy="50173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23993" y="4676987"/>
            <a:ext cx="690880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865"/>
              <a:t>沈括对古生物、地史、化石、地下水、矿物和矿床，特别是石油，都有重要的论述。他研究各种反光镜的成像、虹的成因；在磁学研究方面，他提出了地磁偏角的理论；在数学方面，沈括创造了“隙积术”和“会圆术”，在地理学方面，沈括第一次采用二十四至的表示方法来绘制地图，使地图的准确性有了很大的提高。他编撰的《苏沈良方》，在中国药学史上有相当的地位。</a:t>
            </a:r>
            <a:endParaRPr lang="zh-CN" altLang="en-US" sz="1865"/>
          </a:p>
        </p:txBody>
      </p:sp>
      <p:sp>
        <p:nvSpPr>
          <p:cNvPr id="4" name="文本框 3"/>
          <p:cNvSpPr txBox="1"/>
          <p:nvPr/>
        </p:nvSpPr>
        <p:spPr>
          <a:xfrm>
            <a:off x="8785013" y="5733627"/>
            <a:ext cx="17119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/>
              <a:t>沈括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350433" y="423333"/>
            <a:ext cx="9152467" cy="127211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5865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5865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7885" y="1604645"/>
            <a:ext cx="10416540" cy="2555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indent="-355600" fontAlgn="base">
              <a:lnSpc>
                <a:spcPct val="150000"/>
              </a:lnSpc>
              <a:buNone/>
            </a:pPr>
            <a:r>
              <a:rPr lang="en-US" alt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</a:t>
            </a:r>
            <a:r>
              <a:rPr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如图所示，重为G的小铁块在水平方向力F的作用下，沿条形磁铁的表面从N极滑到S极，在此过程中小铁块对磁铁的压力大小变化情况是____，小铁块的运动状态____（填“不变”或“改变”）。</a:t>
            </a:r>
            <a:endParaRPr sz="266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indent="-355600" fontAlgn="base">
              <a:lnSpc>
                <a:spcPct val="150000"/>
              </a:lnSpc>
              <a:buNone/>
            </a:pPr>
            <a:endParaRPr sz="266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106" name="图片 105"/>
          <p:cNvPicPr/>
          <p:nvPr/>
        </p:nvPicPr>
        <p:blipFill>
          <a:blip r:embed="rId1"/>
          <a:stretch>
            <a:fillRect/>
          </a:stretch>
        </p:blipFill>
        <p:spPr>
          <a:xfrm>
            <a:off x="8207587" y="4327737"/>
            <a:ext cx="2873587" cy="15798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350433" y="423333"/>
            <a:ext cx="9152467" cy="127211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5865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5865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4670" y="1604645"/>
            <a:ext cx="11053445" cy="2555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indent="-355600" fontAlgn="base">
              <a:lnSpc>
                <a:spcPct val="150000"/>
              </a:lnSpc>
              <a:buNone/>
            </a:pPr>
            <a:r>
              <a:rPr lang="en-US" altLang="zh-CN" sz="2665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2</a:t>
            </a:r>
            <a:r>
              <a:rPr lang="zh-CN" altLang="en-US" sz="2665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</a:t>
            </a:r>
            <a:r>
              <a:rPr sz="2665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如图甲所示，一根条形磁铁摔断成两段，取右边的一段靠近小磁针，若小磁针静止时的指向如图乙所示，则乙图中裂纹处的磁极是____极。若把这两段磁铁沿裂纹吻合放在一起（如图甲），则这两段会相互____（填“吸引”或“排斥”）。</a:t>
            </a:r>
            <a:endParaRPr sz="2665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  <p:pic>
        <p:nvPicPr>
          <p:cNvPr id="108" name="图片 107"/>
          <p:cNvPicPr/>
          <p:nvPr/>
        </p:nvPicPr>
        <p:blipFill>
          <a:blip r:embed="rId1"/>
          <a:stretch>
            <a:fillRect/>
          </a:stretch>
        </p:blipFill>
        <p:spPr>
          <a:xfrm>
            <a:off x="6959600" y="4196927"/>
            <a:ext cx="3642360" cy="1186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350433" y="423333"/>
            <a:ext cx="9152467" cy="127211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5865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5865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9607" y="1604433"/>
            <a:ext cx="11644207" cy="2555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indent="-355600" fontAlgn="base">
              <a:lnSpc>
                <a:spcPct val="150000"/>
              </a:lnSpc>
              <a:buNone/>
            </a:pPr>
            <a:r>
              <a:rPr lang="en-US" altLang="zh-CN" sz="2665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3</a:t>
            </a:r>
            <a:r>
              <a:rPr lang="zh-CN" altLang="en-US" sz="2665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</a:t>
            </a:r>
            <a:r>
              <a:rPr sz="2665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“司南”是我国古代劳动人民智慧的结晶，它静止时具有____的性质，根据你掌握的知识可以判断出，其长柄是____极，指向____方，这是因为对于地磁场而言地磁</a:t>
            </a:r>
            <a:r>
              <a:rPr lang="zh-CN" sz="2665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场</a:t>
            </a:r>
            <a:r>
              <a:rPr sz="2665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N</a:t>
            </a:r>
            <a:r>
              <a:rPr lang="zh-CN" sz="2665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极</a:t>
            </a:r>
            <a:r>
              <a:rPr sz="2665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在____附近；信鸽具有卓越的航行本领，它能从2000km以外的地方飞回家里，鸽子在飞行时是靠____来导航的。</a:t>
            </a:r>
            <a:endParaRPr sz="2665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581025" y="3983355"/>
            <a:ext cx="110299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学习，永远不晚。</a:t>
            </a:r>
            <a:r>
              <a:rPr lang="en-US" altLang="zh-CN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 </a:t>
            </a:r>
            <a:endParaRPr lang="en-US" altLang="zh-CN" sz="9600">
              <a:gradFill>
                <a:gsLst>
                  <a:gs pos="0">
                    <a:srgbClr val="9EE256">
                      <a:lumMod val="59000"/>
                    </a:srgbClr>
                  </a:gs>
                  <a:gs pos="87000">
                    <a:schemeClr val="accent1">
                      <a:lumMod val="75000"/>
                    </a:schemeClr>
                  </a:gs>
                </a:gsLst>
                <a:lin ang="3600000" scaled="0"/>
              </a:gradFill>
              <a:latin typeface="华康正颜楷体W7P" panose="03000700000000000000" charset="-122"/>
              <a:ea typeface="华康正颜楷体W7P" panose="03000700000000000000" charset="-122"/>
              <a:cs typeface="华康正颜楷体W7P" panose="03000700000000000000" charset="-122"/>
            </a:endParaRPr>
          </a:p>
        </p:txBody>
      </p:sp>
      <p:pic>
        <p:nvPicPr>
          <p:cNvPr id="7" name="http://photo-static-api.fotomore.com/creative/vcg/400/new/VCG41N1018773878.jpg" descr="&amp;pky330_sjzg_VCG41N1018773878&amp;2&amp;src_toppic_inpsrchzd1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52390" b="5440"/>
          <a:stretch>
            <a:fillRect/>
          </a:stretch>
        </p:blipFill>
        <p:spPr>
          <a:xfrm>
            <a:off x="0" y="0"/>
            <a:ext cx="12186920" cy="3425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903605" y="420158"/>
            <a:ext cx="10617200" cy="24917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sz="4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什么是磁性？</a:t>
            </a:r>
            <a:endParaRPr lang="zh-CN" sz="48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endParaRPr lang="zh-CN" sz="2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具有吸引</a:t>
            </a:r>
            <a:r>
              <a:rPr lang="zh-CN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铁、钴、镍</a:t>
            </a:r>
            <a:r>
              <a:rPr lang="zh-CN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等物质的性质叫磁性</a:t>
            </a:r>
            <a:endParaRPr lang="zh-CN"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01585" y="3180080"/>
            <a:ext cx="3919220" cy="292417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8712200" y="6386195"/>
            <a:ext cx="1619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方正盛世楷书简体_粗" panose="02000000000000000000" charset="-122"/>
                <a:ea typeface="方正盛世楷书简体_粗" panose="02000000000000000000" charset="-122"/>
              </a:rPr>
              <a:t>电磁起重机</a:t>
            </a:r>
            <a:endParaRPr lang="zh-CN" altLang="en-US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102" name="图片 101" descr="C:/Users/asus/Desktop/db07b924243c4881d7329dea115bf205.jpegdb07b924243c4881d7329dea115bf205"/>
          <p:cNvPicPr/>
          <p:nvPr>
            <p:custDataLst>
              <p:tags r:id="rId4"/>
            </p:custDataLst>
          </p:nvPr>
        </p:nvPicPr>
        <p:blipFill>
          <a:blip r:embed="rId5"/>
          <a:srcRect l="1910" r="1910"/>
          <a:stretch>
            <a:fillRect/>
          </a:stretch>
        </p:blipFill>
        <p:spPr>
          <a:xfrm>
            <a:off x="4065905" y="3429000"/>
            <a:ext cx="3338830" cy="26428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5124450" y="6171565"/>
            <a:ext cx="16579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磁铁矿石</a:t>
            </a:r>
            <a:endParaRPr lang="zh-CN" altLang="en-US" sz="2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350" y="3550920"/>
            <a:ext cx="3599180" cy="2620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993140" y="1502198"/>
            <a:ext cx="10617200" cy="26765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sz="4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磁体</a:t>
            </a:r>
            <a:r>
              <a:rPr lang="zh-CN" sz="4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各处的磁性</a:t>
            </a:r>
            <a:r>
              <a:rPr lang="zh-CN" sz="4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是否完全一样？</a:t>
            </a:r>
            <a:endParaRPr lang="zh-CN" sz="48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endParaRPr lang="zh-CN" sz="2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endParaRPr lang="zh-CN" sz="44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rcRect l="4198" t="3802" r="11802" b="20593"/>
          <a:stretch>
            <a:fillRect/>
          </a:stretch>
        </p:blipFill>
        <p:spPr>
          <a:xfrm>
            <a:off x="4547235" y="3329305"/>
            <a:ext cx="2659380" cy="25215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565785" y="2286635"/>
            <a:ext cx="5421630" cy="37846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l">
              <a:lnSpc>
                <a:spcPct val="150000"/>
              </a:lnSpc>
            </a:pPr>
            <a:r>
              <a:rPr lang="zh-CN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磁性的强弱可以通过</a:t>
            </a:r>
            <a:r>
              <a:rPr lang="zh-CN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吸引大头针的数量</a:t>
            </a:r>
            <a:r>
              <a:rPr lang="zh-CN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验证</a:t>
            </a: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(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转换法</a:t>
            </a: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)</a:t>
            </a:r>
            <a:endParaRPr lang="zh-CN" sz="4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sz="4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98690" y="163195"/>
            <a:ext cx="3559810" cy="3559810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65573" y="754381"/>
            <a:ext cx="5334000" cy="1106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</a:rPr>
              <a:t>探究思路：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7175" name="Picture 10" descr="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98690" y="3961130"/>
            <a:ext cx="4039235" cy="2708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8" name="Picture 3" descr="C:\Users\Snake\Desktop\6d7d738510c248e28b8b7664ed93b828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9245" y="4650740"/>
            <a:ext cx="422402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96975" y="797560"/>
            <a:ext cx="1010729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4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结论：</a:t>
            </a:r>
            <a:endParaRPr lang="zh-CN" altLang="en-US" sz="44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磁体各处的磁性并不相同，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两端的磁性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最强。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磁体磁性最强的部位，称为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磁极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755015" y="1339850"/>
            <a:ext cx="988695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 水平放置的一根条形磁铁一端吸着一枚较重的铁钉，若用另一根同样的条形磁铁的S 极与原来的磁铁的N极靠拢时，如图所示，可能出现的现象是(          )</a:t>
            </a:r>
            <a:endParaRPr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A.将铁钉吸得更牢</a:t>
            </a:r>
            <a:endParaRPr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B.铁钉落下</a:t>
            </a:r>
            <a:endParaRPr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C.铁钉尖端将被吸向右端磁铁</a:t>
            </a:r>
            <a:endParaRPr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D.铁钉尖端将被吸向左端磁铁</a:t>
            </a:r>
            <a:endParaRPr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6802" name="Text Box 2"/>
          <p:cNvSpPr txBox="1"/>
          <p:nvPr>
            <p:custDataLst>
              <p:tags r:id="rId5"/>
            </p:custDataLst>
          </p:nvPr>
        </p:nvSpPr>
        <p:spPr>
          <a:xfrm>
            <a:off x="611188" y="692150"/>
            <a:ext cx="80645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6804" name="Picture 4" descr="w57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01728" y="3723323"/>
            <a:ext cx="5170487" cy="22320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190*4162*690*69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366*4598*690*69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1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297*4447*690*69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5.xml><?xml version="1.0" encoding="utf-8"?>
<p:tagLst xmlns:p="http://schemas.openxmlformats.org/presentationml/2006/main">
  <p:tag name="COMMONDATA" val="eyJoZGlkIjoiOTZkNzlmNmM0ZmUzNTJiZmI0ZDg1OGQ1N2NkZTA3ZTEifQ=="/>
  <p:tag name="KSO_WPP_MARK_KEY" val="2f4d9ed9-d6b7-452f-ab4b-f2c5e79f1e90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602*3450*690*69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346*2726*658*658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9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012*4051*658*658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1659</Words>
  <Application>WPS 演示</Application>
  <PresentationFormat>宽屏</PresentationFormat>
  <Paragraphs>171</Paragraphs>
  <Slides>45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62" baseType="lpstr">
      <vt:lpstr>Arial</vt:lpstr>
      <vt:lpstr>宋体</vt:lpstr>
      <vt:lpstr>Wingdings</vt:lpstr>
      <vt:lpstr>Wingdings</vt:lpstr>
      <vt:lpstr>方正盛世楷书简体_粗</vt:lpstr>
      <vt:lpstr>汉仪颜楷简</vt:lpstr>
      <vt:lpstr>汉仪颜楷W</vt:lpstr>
      <vt:lpstr>楷体_GB2312</vt:lpstr>
      <vt:lpstr>方正公文小标宋</vt:lpstr>
      <vt:lpstr>华康正颜楷体W7P</vt:lpstr>
      <vt:lpstr>微软雅黑</vt:lpstr>
      <vt:lpstr>Arial Unicode MS</vt:lpstr>
      <vt:lpstr>Calibri</vt:lpstr>
      <vt:lpstr>方正大标宋简体</vt:lpstr>
      <vt:lpstr>Candara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xiongsongyan</cp:lastModifiedBy>
  <cp:revision>161</cp:revision>
  <dcterms:created xsi:type="dcterms:W3CDTF">2019-06-19T02:08:00Z</dcterms:created>
  <dcterms:modified xsi:type="dcterms:W3CDTF">2023-12-08T05:52:54Z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ICV">
    <vt:lpwstr>504C51809BA049888486EB2695EC1096_13</vt:lpwstr>
  </property>
</Properties>
</file>