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59" r:id="rId4"/>
    <p:sldId id="292" r:id="rId5"/>
    <p:sldId id="293" r:id="rId6"/>
    <p:sldId id="295" r:id="rId7"/>
    <p:sldId id="263" r:id="rId8"/>
    <p:sldId id="294" r:id="rId9"/>
    <p:sldId id="296" r:id="rId10"/>
    <p:sldId id="298" r:id="rId11"/>
    <p:sldId id="299" r:id="rId12"/>
    <p:sldId id="300" r:id="rId14"/>
    <p:sldId id="309" r:id="rId15"/>
    <p:sldId id="303" r:id="rId16"/>
    <p:sldId id="305" r:id="rId17"/>
    <p:sldId id="310" r:id="rId18"/>
    <p:sldId id="304" r:id="rId19"/>
    <p:sldId id="297" r:id="rId20"/>
    <p:sldId id="312" r:id="rId21"/>
    <p:sldId id="311" r:id="rId22"/>
    <p:sldId id="313" r:id="rId23"/>
    <p:sldId id="315" r:id="rId24"/>
    <p:sldId id="316" r:id="rId25"/>
    <p:sldId id="317" r:id="rId26"/>
    <p:sldId id="318" r:id="rId27"/>
    <p:sldId id="325" r:id="rId28"/>
    <p:sldId id="319" r:id="rId29"/>
    <p:sldId id="321" r:id="rId30"/>
    <p:sldId id="320" r:id="rId31"/>
    <p:sldId id="322" r:id="rId32"/>
    <p:sldId id="323" r:id="rId33"/>
    <p:sldId id="327" r:id="rId34"/>
    <p:sldId id="328" r:id="rId35"/>
    <p:sldId id="329" r:id="rId36"/>
    <p:sldId id="262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90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为什么采用控制变量法？因为电流的影响因素是电压和电阻，当有多个影响因素时，要采用控制变量法。由于我们探究电流与电压的定量关系，电阻需要保持不变。现在我们要面临这几个问题。我们如何保持电阻不变，是某个有固定电阻的导体，还是灯泡？由于灯泡的亮度会随电压、电流发生改变，而灯丝电阻又会随着亮度变化而发生变化，所以，灯丝的电阻在灯泡不同亮度时是不能保持不变的，因此，就不能实现当我们研究电流与电压关系时，需要电阻相同的前提条件，因此要选择电阻不变的导体，那就是定值电阻。第二个问题是，我们如何知道电流的大小？第三个问题是，我们如何知道电压的大小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为什么采用控制变量法？因为电流的影响因素是电压和电阻，当有多个影响因素时，要采用控制变量法。由于我们探究电流与电压的定量关系，电阻需要保持不变。现在我们要面临这几个问题。我们如何保持电阻不变，是某个有固定电阻的导体，还是灯泡？由于灯泡的亮度会随电压、电流发生改变，而灯丝电阻又会随着亮度变化而发生变化，所以，灯丝的电阻在灯泡不同亮度时是不能保持不变的，因此，就不能实现当我们研究电流与电压关系时，需要电阻相同的前提条件，因此要选择电阻不变的导体，那就是定值电阻。第二个问题是，我们如何知道电流的大小？第三个问题是，我们如何知道电压的大小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为什么采用控制变量法？因为电流的影响因素是电压和电阻，当有多个影响因素时，要采用控制变量法。由于我们探究电流与电压的定量关系，电阻需要保持不变。现在我们要面临这几个问题。我们如何保持电阻不变，是某个有固定电阻的导体，还是灯泡？由于灯泡的亮度会随电压、电流发生改变，而灯丝电阻又会随着亮度变化而发生变化，所以，灯丝的电阻在灯泡不同亮度时是不能保持不变的，因此，就不能实现当我们研究电流与电压关系时，需要电阻相同的前提条件，因此要选择电阻不变的导体，那就是定值电阻。第二个问题是，我们如何知道电流的大小？第三个问题是，我们如何知道电压的大小？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679509" y="547292"/>
            <a:ext cx="66247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电流的热效应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image" Target="../media/image8.png"/><Relationship Id="rId6" Type="http://schemas.openxmlformats.org/officeDocument/2006/relationships/tags" Target="../tags/tag88.xml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tags" Target="../tags/tag87.xm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6.xml"/><Relationship Id="rId2" Type="http://schemas.openxmlformats.org/officeDocument/2006/relationships/image" Target="../media/image10.png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8.xml"/><Relationship Id="rId2" Type="http://schemas.openxmlformats.org/officeDocument/2006/relationships/image" Target="../media/image11.png"/><Relationship Id="rId1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2.xml"/><Relationship Id="rId4" Type="http://schemas.openxmlformats.org/officeDocument/2006/relationships/image" Target="../media/image13.jpeg"/><Relationship Id="rId3" Type="http://schemas.openxmlformats.org/officeDocument/2006/relationships/tags" Target="../tags/tag101.xml"/><Relationship Id="rId2" Type="http://schemas.openxmlformats.org/officeDocument/2006/relationships/image" Target="../media/image12.png"/><Relationship Id="rId1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15.jpeg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4" Type="http://schemas.openxmlformats.org/officeDocument/2006/relationships/image" Target="../media/image17.jpeg"/><Relationship Id="rId3" Type="http://schemas.openxmlformats.org/officeDocument/2006/relationships/tags" Target="../tags/tag108.xml"/><Relationship Id="rId2" Type="http://schemas.openxmlformats.org/officeDocument/2006/relationships/image" Target="../media/image16.jpeg"/><Relationship Id="rId1" Type="http://schemas.openxmlformats.org/officeDocument/2006/relationships/tags" Target="../tags/tag1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18.jpeg"/><Relationship Id="rId1" Type="http://schemas.openxmlformats.org/officeDocument/2006/relationships/tags" Target="../tags/tag11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6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2" Type="http://schemas.openxmlformats.org/officeDocument/2006/relationships/tags" Target="../tags/tag115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4.bin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42.xml"/><Relationship Id="rId2" Type="http://schemas.openxmlformats.org/officeDocument/2006/relationships/image" Target="../media/image18.jpeg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62.xml"/><Relationship Id="rId2" Type="http://schemas.openxmlformats.org/officeDocument/2006/relationships/image" Target="../media/image21.png"/><Relationship Id="rId19" Type="http://schemas.openxmlformats.org/officeDocument/2006/relationships/tags" Target="../tags/tag161.xml"/><Relationship Id="rId18" Type="http://schemas.openxmlformats.org/officeDocument/2006/relationships/tags" Target="../tags/tag160.xml"/><Relationship Id="rId17" Type="http://schemas.openxmlformats.org/officeDocument/2006/relationships/tags" Target="../tags/tag159.xml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image" Target="../media/image21.png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tags" Target="../tags/tag1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tags" Target="../tags/tag70.xml"/><Relationship Id="rId4" Type="http://schemas.openxmlformats.org/officeDocument/2006/relationships/image" Target="../media/image2.png"/><Relationship Id="rId3" Type="http://schemas.openxmlformats.org/officeDocument/2006/relationships/tags" Target="../tags/tag69.xml"/><Relationship Id="rId2" Type="http://schemas.openxmlformats.org/officeDocument/2006/relationships/image" Target="../media/image1.jpeg"/><Relationship Id="rId1" Type="http://schemas.openxmlformats.org/officeDocument/2006/relationships/tags" Target="../tags/tag68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85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tags" Target="../tags/tag184.xml"/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tags" Target="../tags/tag183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7.xml"/><Relationship Id="rId5" Type="http://schemas.openxmlformats.org/officeDocument/2006/relationships/image" Target="../media/image28.png"/><Relationship Id="rId4" Type="http://schemas.openxmlformats.org/officeDocument/2006/relationships/tags" Target="../tags/tag186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9.xml"/><Relationship Id="rId2" Type="http://schemas.openxmlformats.org/officeDocument/2006/relationships/image" Target="../media/image29.jpeg"/><Relationship Id="rId1" Type="http://schemas.openxmlformats.org/officeDocument/2006/relationships/tags" Target="../tags/tag1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1.jpeg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image" Target="../media/image1.jpeg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82.xml"/><Relationship Id="rId7" Type="http://schemas.openxmlformats.org/officeDocument/2006/relationships/image" Target="../media/image8.png"/><Relationship Id="rId6" Type="http://schemas.openxmlformats.org/officeDocument/2006/relationships/tags" Target="../tags/tag81.xml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tags" Target="../tags/tag80.xml"/><Relationship Id="rId2" Type="http://schemas.openxmlformats.org/officeDocument/2006/relationships/image" Target="../media/image6.png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image" Target="../media/image9.png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10540" y="147701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5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.</a:t>
            </a:r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4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探究焦耳定律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4" name="https://photo-static-api.fotomore.com/creative/vcg/400/new/VCG41N1659124560.jpg?uid=386&amp;timestamp=1700697734&amp;sign=9885055cab7d7e44e08f0cc4c57b7678" descr="templates\picture_hover\&amp;pky320_sjzg_VCG41N1659124560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15" y="4203700"/>
            <a:ext cx="2868930" cy="2374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516" y="4203927"/>
            <a:ext cx="26016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283" y="4203927"/>
            <a:ext cx="282533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5865" y="935355"/>
            <a:ext cx="9759950" cy="4638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zh-CN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结论</a:t>
            </a:r>
            <a:endParaRPr lang="zh-CN" altLang="zh-CN" sz="48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在</a:t>
            </a:r>
            <a:r>
              <a:rPr 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______________________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相同时，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电流越大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通电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导体产生的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热量越多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4545" y="536575"/>
            <a:ext cx="1072261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进行实验与收集证据</a:t>
            </a:r>
            <a:endParaRPr lang="zh-CN" altLang="zh-CN" sz="40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、探究通电导体产生的热量与电阻的关系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15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4726335" y="2930525"/>
            <a:ext cx="1354045" cy="117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39975" y="2930208"/>
            <a:ext cx="1505212" cy="6897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815" y="3799205"/>
            <a:ext cx="1232535" cy="2642235"/>
          </a:xfrm>
          <a:prstGeom prst="rect">
            <a:avLst/>
          </a:prstGeom>
        </p:spPr>
      </p:pic>
      <p:pic>
        <p:nvPicPr>
          <p:cNvPr id="16389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61205" y="4918710"/>
            <a:ext cx="2641600" cy="13639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254" name="表格 9253"/>
          <p:cNvGraphicFramePr/>
          <p:nvPr>
            <p:custDataLst>
              <p:tags r:id="rId8"/>
            </p:custDataLst>
          </p:nvPr>
        </p:nvGraphicFramePr>
        <p:xfrm>
          <a:off x="7736205" y="3620135"/>
          <a:ext cx="3364865" cy="2019300"/>
        </p:xfrm>
        <a:graphic>
          <a:graphicData uri="http://schemas.openxmlformats.org/drawingml/2006/table">
            <a:tbl>
              <a:tblPr/>
              <a:tblGrid>
                <a:gridCol w="1325880"/>
                <a:gridCol w="1046480"/>
                <a:gridCol w="992505"/>
              </a:tblGrid>
              <a:tr h="716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dirty="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电阻丝类型</a:t>
                      </a:r>
                      <a:endParaRPr lang="zh-CN" altLang="en-US" sz="2000" dirty="0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初温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t</a:t>
                      </a:r>
                      <a:r>
                        <a:rPr lang="en-US" altLang="zh-CN" sz="2000" b="1" baseline="-2500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0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/℃</a:t>
                      </a:r>
                      <a:endParaRPr lang="en-US" alt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ea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末</a:t>
                      </a:r>
                      <a:r>
                        <a:rPr 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温</a:t>
                      </a:r>
                      <a:endParaRPr 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t</a:t>
                      </a:r>
                      <a:r>
                        <a:rPr lang="zh-CN" altLang="en-US" sz="2000" b="1" baseline="-2500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末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/℃</a:t>
                      </a:r>
                      <a:endParaRPr lang="en-US" alt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5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电阻丝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R</a:t>
                      </a:r>
                      <a:r>
                        <a:rPr lang="en-US" altLang="zh-CN" sz="2000" b="1" baseline="-2500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1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/Ω</a:t>
                      </a:r>
                      <a:endParaRPr lang="en-US" altLang="zh-CN" sz="200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5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电阻丝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R</a:t>
                      </a:r>
                      <a:r>
                        <a:rPr lang="en-US" altLang="zh-CN" sz="2000" b="1" baseline="-2500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1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/Ω</a:t>
                      </a:r>
                      <a:endParaRPr lang="en-US" altLang="zh-CN" sz="200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3325" y="3709670"/>
            <a:ext cx="1232535" cy="2642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94790" y="6441440"/>
            <a:ext cx="629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R1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3266440" y="6441440"/>
            <a:ext cx="629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R2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8886825" y="3060700"/>
            <a:ext cx="1264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R</a:t>
            </a:r>
            <a:r>
              <a:rPr lang="en-US" altLang="zh-CN" sz="2000" baseline="-25000"/>
              <a:t>1</a:t>
            </a:r>
            <a:r>
              <a:rPr lang="en-US" altLang="zh-CN" sz="2800"/>
              <a:t>&gt;R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5865" y="935355"/>
            <a:ext cx="9759950" cy="4638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zh-CN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结论</a:t>
            </a:r>
            <a:endParaRPr lang="zh-CN" altLang="zh-CN" sz="48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在</a:t>
            </a:r>
            <a:r>
              <a:rPr 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______________________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相同时，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电阻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越大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通电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导体产生的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热量越多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5865" y="815975"/>
            <a:ext cx="9759950" cy="5303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zh-CN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结论</a:t>
            </a:r>
            <a:endParaRPr lang="zh-CN" altLang="zh-CN" sz="48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indent="0" defTabSz="68580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、在电流相同、通电时间相同的情况下，</a:t>
            </a:r>
            <a:r>
              <a:rPr lang="zh-CN" altLang="en-US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电阻越大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b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</a:b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这个电阻产生的热量</a:t>
            </a:r>
            <a:r>
              <a:rPr lang="zh-CN" altLang="en-US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越多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；</a:t>
            </a:r>
            <a:endParaRPr lang="en-US" altLang="zh-CN" sz="32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indent="0" defTabSz="68580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、在电阻相同、通电时间相同的情况下，通过一个</a:t>
            </a:r>
            <a:b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</a:b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电阻的</a:t>
            </a:r>
            <a:r>
              <a:rPr lang="zh-CN" altLang="en-US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电流越大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，这个电阻产生的热量</a:t>
            </a:r>
            <a:r>
              <a:rPr lang="zh-CN" altLang="en-US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越多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；</a:t>
            </a:r>
            <a:endParaRPr lang="en-US" altLang="zh-CN" sz="32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indent="0" defTabSz="68580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3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、在电流、电阻相同的情况下，</a:t>
            </a:r>
            <a:r>
              <a:rPr lang="zh-CN" altLang="en-US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通电的时间越长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b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</a:b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这个电阻产生的热量</a:t>
            </a:r>
            <a:r>
              <a:rPr lang="zh-CN" altLang="en-US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越多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95400" y="548005"/>
            <a:ext cx="9759950" cy="4638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zh-CN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实验反思</a:t>
            </a:r>
            <a:endParaRPr lang="zh-CN" altLang="zh-CN" sz="48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、如果采用如下装置，是为了探究电热与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的关系。容器外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5Ω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的电阻的作用是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____________________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33470" y="3258185"/>
            <a:ext cx="4922520" cy="2858770"/>
            <a:chOff x="5722" y="5131"/>
            <a:chExt cx="7752" cy="450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2" y="5131"/>
              <a:ext cx="7752" cy="450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929" y="8615"/>
              <a:ext cx="92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5Ω</a:t>
              </a:r>
              <a:endParaRPr lang="en-US" altLang="zh-CN" sz="2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95400" y="548005"/>
            <a:ext cx="9759950" cy="4638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zh-CN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实验反思</a:t>
            </a:r>
            <a:endParaRPr lang="zh-CN" altLang="zh-CN" sz="48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本实验中滑阻的作用是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________________________.</a:t>
            </a:r>
            <a:endParaRPr lang="en-US" alt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30" y="2607945"/>
            <a:ext cx="6275705" cy="3978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81480" y="233108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焦耳定律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21205" y="3915410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880225" y="3204845"/>
            <a:ext cx="5311775" cy="3301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5010" y="465455"/>
            <a:ext cx="8100695" cy="5031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进一步</a:t>
            </a:r>
            <a:r>
              <a:rPr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更精确地测量</a:t>
            </a: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zh-CN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研究表明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,</a:t>
            </a:r>
            <a:endParaRPr lang="en-US" alt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电流通过导体产生的热量跟</a:t>
            </a: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电流的平方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成正比，跟导体的</a:t>
            </a: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电阻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成正比，跟</a:t>
            </a:r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通电时间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成正比。</a:t>
            </a:r>
            <a:endParaRPr lang="zh-CN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</a:t>
            </a:r>
            <a:endParaRPr lang="zh-CN" sz="1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这就是著名的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焦耳定律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1630" y="348615"/>
            <a:ext cx="2213610" cy="2530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60425" y="1042670"/>
            <a:ext cx="107340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4000" dirty="0">
                <a:solidFill>
                  <a:schemeClr val="tx1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焦耳定律的公式</a:t>
            </a:r>
            <a:endParaRPr lang="en-US" altLang="zh-CN" sz="4000" i="1" dirty="0">
              <a:solidFill>
                <a:schemeClr val="tx1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49520" y="2640330"/>
          <a:ext cx="2832735" cy="108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96900" imgH="228600" progId="Equation.KSEE3">
                  <p:embed/>
                </p:oleObj>
              </mc:Choice>
              <mc:Fallback>
                <p:oleObj name="" r:id="rId1" imgW="596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49520" y="2640330"/>
                        <a:ext cx="2832735" cy="108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17905" y="4308475"/>
            <a:ext cx="10895753" cy="1538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注：</a:t>
            </a:r>
            <a:r>
              <a:rPr lang="zh-CN" altLang="en-US" sz="266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电流产生的热量跟</a:t>
            </a:r>
            <a:r>
              <a:rPr lang="zh-CN" altLang="en-US" sz="3200" b="1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电流的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平方</a:t>
            </a:r>
            <a:r>
              <a:rPr lang="zh-CN" altLang="en-US" sz="266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成正比，若通过一个用电器的电流增加到3倍，其它条件相同时，它产生的热量增大到</a:t>
            </a:r>
            <a:r>
              <a:rPr lang="en-US" altLang="zh-CN" sz="266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_____</a:t>
            </a:r>
            <a:r>
              <a:rPr lang="zh-CN" altLang="en-US" sz="266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倍。</a:t>
            </a:r>
            <a:endParaRPr lang="zh-CN" altLang="en-US" sz="266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电风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27110" y="3429000"/>
            <a:ext cx="2796540" cy="2098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127760" y="905510"/>
            <a:ext cx="100996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例题： 一根60Ω的电阻丝接在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220V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的电源上，在5min内共产生多少热量？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什么是电流热效应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67105" y="556895"/>
            <a:ext cx="1073404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电热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Q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）与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W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）的区别和联系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390" y="4876165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电炉，电功=电热</a:t>
            </a:r>
            <a:b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</a:b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（W</a:t>
            </a:r>
            <a:r>
              <a:rPr lang="zh-CN" altLang="en-US" sz="32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=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Q）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08878" y="2183892"/>
            <a:ext cx="3454400" cy="2251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36815" y="1742440"/>
            <a:ext cx="3229187" cy="313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887720" y="4876165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电扇，电功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=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机械功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+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电热</a:t>
            </a:r>
            <a:b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</a:b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(W</a:t>
            </a:r>
            <a:r>
              <a:rPr lang="zh-CN" altLang="en-US"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=W</a:t>
            </a:r>
            <a:r>
              <a:rPr lang="zh-CN" altLang="en-US"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机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+Q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W</a:t>
            </a:r>
            <a:r>
              <a:rPr lang="zh-CN" altLang="en-US" sz="32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&gt;Q)</a:t>
            </a:r>
            <a:endParaRPr lang="en-US" altLang="zh-CN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5030" y="900430"/>
            <a:ext cx="101688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例题：</a:t>
            </a:r>
            <a:r>
              <a:rPr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某电动机上标有“220V</a:t>
            </a:r>
            <a:r>
              <a:rPr 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，</a:t>
            </a:r>
            <a:r>
              <a:rPr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2A”</a:t>
            </a:r>
            <a:r>
              <a:rPr 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，</a:t>
            </a:r>
            <a:r>
              <a:rPr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它的线圈电阻为5 Ω，当它正常工作一分钟后，</a:t>
            </a:r>
            <a:r>
              <a:rPr 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求：</a:t>
            </a:r>
            <a:endParaRPr lang="zh-CN" sz="32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</a:t>
            </a:r>
            <a:r>
              <a:rPr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消耗的电能为多少？</a:t>
            </a:r>
            <a:endParaRPr sz="32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</a:t>
            </a:r>
            <a:r>
              <a:rPr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线圈中产生的热量为多少？</a:t>
            </a:r>
            <a:endParaRPr sz="32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81480" y="233108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4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家用电器的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多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档位分析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21205" y="3915410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1825" y="743585"/>
            <a:ext cx="789178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利用电流热效应的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家用电器一般都有多档位，比如加热档，保温档。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档位不同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，意味着电器消耗的电能的快慢不同，即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电热功率不同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53780" y="381635"/>
            <a:ext cx="3216910" cy="3864610"/>
            <a:chOff x="13241" y="4371"/>
            <a:chExt cx="5066" cy="6086"/>
          </a:xfrm>
        </p:grpSpPr>
        <p:pic>
          <p:nvPicPr>
            <p:cNvPr id="11" name="https://photo-static-api.fotomore.com/creative/vcg/400/new/VCG41N1044967606.jpg?uid=386&amp;timestamp=1700724758&amp;sign=68766cb2bf0115572a8e4caef87dcb9b" descr="templates\picture_hover\&amp;pky360_sjzg_VCG41N1044967606&amp;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3241" y="4371"/>
              <a:ext cx="5067" cy="572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13743" y="9877"/>
              <a:ext cx="34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电饭煲</a:t>
              </a:r>
              <a:endParaRPr lang="zh-CN" altLang="en-US"/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1825" y="743585"/>
            <a:ext cx="78917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74455" y="2681605"/>
            <a:ext cx="3216910" cy="3864610"/>
            <a:chOff x="13241" y="4371"/>
            <a:chExt cx="5066" cy="6086"/>
          </a:xfrm>
        </p:grpSpPr>
        <p:pic>
          <p:nvPicPr>
            <p:cNvPr id="6" name="https://photo-static-api.fotomore.com/creative/vcg/400/new/VCG41N1044967606.jpg?uid=386&amp;timestamp=1700724758&amp;sign=68766cb2bf0115572a8e4caef87dcb9b" descr="templates\picture_hover\&amp;pky360_sjzg_VCG41N1044967606&amp;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241" y="4371"/>
              <a:ext cx="5067" cy="572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13743" y="9877"/>
              <a:ext cx="34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电饭煲</a:t>
              </a: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5010" y="928370"/>
            <a:ext cx="107619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档位不同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电热功率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P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不同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——————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电路电流</a:t>
            </a:r>
            <a:r>
              <a:rPr lang="en-US" altLang="zh-CN" sz="3600" b="1" dirty="0">
                <a:latin typeface="MingLiU_HKSCS-ExtB" panose="02020500000000000000" charset="-120"/>
                <a:ea typeface="MingLiU_HKSCS-ExtB" panose="02020500000000000000" charset="-120"/>
                <a:sym typeface="+mn-ea"/>
              </a:rPr>
              <a:t>I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不同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电路电阻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总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不同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多电阻连接方式不同。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3920" y="743585"/>
            <a:ext cx="1591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家庭电压一般为</a:t>
            </a:r>
            <a:r>
              <a:rPr lang="en-US" altLang="zh-CN"/>
              <a:t>220V</a:t>
            </a:r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848360" y="3350260"/>
            <a:ext cx="7739380" cy="2098358"/>
            <a:chOff x="1336" y="5276"/>
            <a:chExt cx="12188" cy="3305"/>
          </a:xfrm>
        </p:grpSpPr>
        <p:graphicFrame>
          <p:nvGraphicFramePr>
            <p:cNvPr id="3" name="对象 2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974" y="6963"/>
            <a:ext cx="1961" cy="1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3" imgW="508000" imgH="419100" progId="Equation.KSEE3">
                    <p:embed/>
                  </p:oleObj>
                </mc:Choice>
                <mc:Fallback>
                  <p:oleObj name="" r:id="rId3" imgW="508000" imgH="4191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4" y="6963"/>
                          <a:ext cx="1961" cy="16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文本框 6"/>
            <p:cNvSpPr txBox="1"/>
            <p:nvPr/>
          </p:nvSpPr>
          <p:spPr>
            <a:xfrm>
              <a:off x="1336" y="5276"/>
              <a:ext cx="12188" cy="13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200000"/>
                </a:lnSpc>
              </a:pPr>
              <a:r>
                <a:rPr lang="zh-CN" sz="3200" dirty="0">
                  <a:solidFill>
                    <a:srgbClr val="0070C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解题思路：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判断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连接方式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，比较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总电阻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，根据</a:t>
              </a:r>
              <a:r>
                <a:rPr lang="en-US" alt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       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判断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档位，</a:t>
              </a:r>
              <a:r>
                <a:rPr lang="zh-CN" sz="3200" dirty="0">
                  <a:solidFill>
                    <a:schemeClr val="tx1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将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已知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填框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，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列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方程组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（知二求二）</a:t>
              </a:r>
              <a:r>
                <a:rPr 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。</a:t>
              </a:r>
              <a:endPara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1538605" y="4208145"/>
            <a:ext cx="8022590" cy="1841500"/>
            <a:chOff x="3143" y="5220"/>
            <a:chExt cx="12634" cy="2900"/>
          </a:xfrm>
        </p:grpSpPr>
        <p:grpSp>
          <p:nvGrpSpPr>
            <p:cNvPr id="9" name="组合 8"/>
            <p:cNvGrpSpPr/>
            <p:nvPr/>
          </p:nvGrpSpPr>
          <p:grpSpPr>
            <a:xfrm>
              <a:off x="3143" y="5220"/>
              <a:ext cx="5955" cy="2900"/>
              <a:chOff x="6379" y="4120"/>
              <a:chExt cx="5955" cy="2900"/>
            </a:xfrm>
          </p:grpSpPr>
          <p:sp>
            <p:nvSpPr>
              <p:cNvPr id="5" name="矩形 4"/>
              <p:cNvSpPr/>
              <p:nvPr>
                <p:custDataLst>
                  <p:tags r:id="rId1"/>
                </p:custDataLst>
              </p:nvPr>
            </p:nvSpPr>
            <p:spPr>
              <a:xfrm>
                <a:off x="6379" y="4120"/>
                <a:ext cx="3377" cy="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endParaRPr lang="en-US" altLang="zh-CN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>
                <p:custDataLst>
                  <p:tags r:id="rId2"/>
                </p:custDataLst>
              </p:nvPr>
            </p:nvSpPr>
            <p:spPr>
              <a:xfrm>
                <a:off x="6379" y="6082"/>
                <a:ext cx="3377" cy="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l"/>
                <a:endParaRPr lang="en-US" altLang="zh-CN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右箭头 6"/>
              <p:cNvSpPr/>
              <p:nvPr/>
            </p:nvSpPr>
            <p:spPr>
              <a:xfrm>
                <a:off x="9896" y="6264"/>
                <a:ext cx="2439" cy="579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右箭头 7"/>
              <p:cNvSpPr/>
              <p:nvPr>
                <p:custDataLst>
                  <p:tags r:id="rId3"/>
                </p:custDataLst>
              </p:nvPr>
            </p:nvSpPr>
            <p:spPr>
              <a:xfrm>
                <a:off x="9896" y="4299"/>
                <a:ext cx="2439" cy="579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9377" y="5578"/>
              <a:ext cx="64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_______________________</a:t>
              </a:r>
              <a:endParaRPr lang="en-US" altLang="zh-CN"/>
            </a:p>
          </p:txBody>
        </p: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9377" y="7540"/>
              <a:ext cx="64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_______________________</a:t>
              </a:r>
              <a:endParaRPr lang="en-US" altLang="zh-CN"/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14633" y="5363"/>
              <a:ext cx="611" cy="2580"/>
            </a:xfrm>
            <a:prstGeom prst="rightBrace">
              <a:avLst>
                <a:gd name="adj1" fmla="val 99263"/>
                <a:gd name="adj2" fmla="val 52984"/>
              </a:avLst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59610" y="504190"/>
            <a:ext cx="7739380" cy="3580859"/>
            <a:chOff x="1336" y="5276"/>
            <a:chExt cx="12188" cy="5640"/>
          </a:xfrm>
        </p:grpSpPr>
        <p:graphicFrame>
          <p:nvGraphicFramePr>
            <p:cNvPr id="17" name="对象 16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974" y="6963"/>
            <a:ext cx="1961" cy="1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6" imgW="508000" imgH="419100" progId="Equation.KSEE3">
                    <p:embed/>
                  </p:oleObj>
                </mc:Choice>
                <mc:Fallback>
                  <p:oleObj name="" r:id="rId6" imgW="508000" imgH="4191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74" y="6963"/>
                          <a:ext cx="1961" cy="16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1336" y="5276"/>
              <a:ext cx="12188" cy="56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lnSpc>
                  <a:spcPct val="200000"/>
                </a:lnSpc>
              </a:pPr>
              <a:r>
                <a:rPr lang="zh-CN" sz="3200" dirty="0">
                  <a:solidFill>
                    <a:srgbClr val="0070C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解题思路：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判断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连接方式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，比较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总电阻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，根据</a:t>
              </a:r>
              <a:r>
                <a:rPr lang="en-US" alt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       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判断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档位，</a:t>
              </a:r>
              <a:r>
                <a:rPr lang="zh-CN" sz="3200" dirty="0">
                  <a:solidFill>
                    <a:schemeClr val="tx1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将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已知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填框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，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列</a:t>
              </a:r>
              <a:r>
                <a:rPr lang="zh-CN" sz="3200" dirty="0">
                  <a:solidFill>
                    <a:srgbClr val="FF0000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方程组</a:t>
              </a:r>
              <a:r>
                <a:rPr lang="zh-CN" sz="32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（知二求二）</a:t>
              </a:r>
              <a:r>
                <a:rPr 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。</a:t>
              </a:r>
              <a:endPara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endParaRPr>
            </a:p>
          </p:txBody>
        </p:sp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8653780" y="381635"/>
            <a:ext cx="3216910" cy="3864610"/>
            <a:chOff x="13241" y="4371"/>
            <a:chExt cx="5066" cy="6086"/>
          </a:xfrm>
        </p:grpSpPr>
        <p:pic>
          <p:nvPicPr>
            <p:cNvPr id="37" name="https://photo-static-api.fotomore.com/creative/vcg/400/new/VCG41N1044967606.jpg?uid=386&amp;timestamp=1700724758&amp;sign=68766cb2bf0115572a8e4caef87dcb9b" descr="templates\picture_hover\&amp;pky360_sjzg_VCG41N1044967606&amp;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3241" y="4371"/>
              <a:ext cx="5067" cy="5721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>
              <p:custDataLst>
                <p:tags r:id="rId3"/>
              </p:custDataLst>
            </p:nvPr>
          </p:nvSpPr>
          <p:spPr>
            <a:xfrm>
              <a:off x="13743" y="9877"/>
              <a:ext cx="34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电饭煲</a:t>
              </a:r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64845" y="734060"/>
            <a:ext cx="74656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试分析，开关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S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闭合与断开，电饭煲分别是处于什么档位？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14450" y="2801620"/>
            <a:ext cx="3594100" cy="3340735"/>
            <a:chOff x="2070" y="4412"/>
            <a:chExt cx="5660" cy="5261"/>
          </a:xfrm>
        </p:grpSpPr>
        <p:grpSp>
          <p:nvGrpSpPr>
            <p:cNvPr id="41" name="组合 40"/>
            <p:cNvGrpSpPr/>
            <p:nvPr/>
          </p:nvGrpSpPr>
          <p:grpSpPr>
            <a:xfrm>
              <a:off x="2070" y="5093"/>
              <a:ext cx="5661" cy="4581"/>
              <a:chOff x="3938" y="1775"/>
              <a:chExt cx="5661" cy="4581"/>
            </a:xfrm>
          </p:grpSpPr>
          <p:grpSp>
            <p:nvGrpSpPr>
              <p:cNvPr id="42" name="组合 41"/>
              <p:cNvGrpSpPr/>
              <p:nvPr/>
            </p:nvGrpSpPr>
            <p:grpSpPr>
              <a:xfrm rot="0">
                <a:off x="3938" y="1775"/>
                <a:ext cx="5661" cy="3875"/>
                <a:chOff x="10725" y="4982"/>
                <a:chExt cx="5661" cy="3875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10725" y="4982"/>
                  <a:ext cx="5661" cy="3875"/>
                  <a:chOff x="13930" y="4971"/>
                  <a:chExt cx="5661" cy="3875"/>
                </a:xfrm>
              </p:grpSpPr>
              <p:grpSp>
                <p:nvGrpSpPr>
                  <p:cNvPr id="44" name="组合 43"/>
                  <p:cNvGrpSpPr/>
                  <p:nvPr/>
                </p:nvGrpSpPr>
                <p:grpSpPr>
                  <a:xfrm>
                    <a:off x="13930" y="4971"/>
                    <a:ext cx="5661" cy="3875"/>
                    <a:chOff x="9450" y="3415"/>
                    <a:chExt cx="5661" cy="3875"/>
                  </a:xfrm>
                </p:grpSpPr>
                <p:grpSp>
                  <p:nvGrpSpPr>
                    <p:cNvPr id="45" name="组合 44"/>
                    <p:cNvGrpSpPr/>
                    <p:nvPr/>
                  </p:nvGrpSpPr>
                  <p:grpSpPr>
                    <a:xfrm rot="0" flipV="1">
                      <a:off x="10060" y="5855"/>
                      <a:ext cx="2260" cy="1345"/>
                      <a:chOff x="146" y="0"/>
                      <a:chExt cx="903" cy="538"/>
                    </a:xfrm>
                  </p:grpSpPr>
                  <p:sp>
                    <p:nvSpPr>
                      <p:cNvPr id="46" name="Line 7"/>
                      <p:cNvSpPr/>
                      <p:nvPr>
                        <p:custDataLst>
                          <p:tags r:id="rId4"/>
                        </p:custDataLst>
                      </p:nvPr>
                    </p:nvSpPr>
                    <p:spPr>
                      <a:xfrm>
                        <a:off x="146" y="0"/>
                        <a:ext cx="903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47" name="Line 8"/>
                      <p:cNvSpPr/>
                      <p:nvPr>
                        <p:custDataLst>
                          <p:tags r:id="rId5"/>
                        </p:custDataLst>
                      </p:nvPr>
                    </p:nvSpPr>
                    <p:spPr>
                      <a:xfrm flipH="1">
                        <a:off x="146" y="0"/>
                        <a:ext cx="4" cy="538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oval" w="med" len="med"/>
                      </a:ln>
                    </p:spPr>
                  </p:sp>
                  <p:sp>
                    <p:nvSpPr>
                      <p:cNvPr id="48" name="Line 9"/>
                      <p:cNvSpPr/>
                      <p:nvPr>
                        <p:custDataLst>
                          <p:tags r:id="rId6"/>
                        </p:custDataLst>
                      </p:nvPr>
                    </p:nvSpPr>
                    <p:spPr>
                      <a:xfrm>
                        <a:off x="1049" y="0"/>
                        <a:ext cx="0" cy="538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oval" w="med" len="med"/>
                      </a:ln>
                    </p:spPr>
                  </p:sp>
                </p:grpSp>
                <p:grpSp>
                  <p:nvGrpSpPr>
                    <p:cNvPr id="49" name="组合 48"/>
                    <p:cNvGrpSpPr/>
                    <p:nvPr/>
                  </p:nvGrpSpPr>
                  <p:grpSpPr>
                    <a:xfrm>
                      <a:off x="9450" y="3415"/>
                      <a:ext cx="5661" cy="3875"/>
                      <a:chOff x="356" y="113"/>
                      <a:chExt cx="2264" cy="1550"/>
                    </a:xfrm>
                  </p:grpSpPr>
                  <p:sp>
                    <p:nvSpPr>
                      <p:cNvPr id="50" name="矩形 49"/>
                      <p:cNvSpPr/>
                      <p:nvPr>
                        <p:custDataLst>
                          <p:tags r:id="rId7"/>
                        </p:custDataLst>
                      </p:nvPr>
                    </p:nvSpPr>
                    <p:spPr>
                      <a:xfrm>
                        <a:off x="356" y="167"/>
                        <a:ext cx="2264" cy="93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" name="Rectangle 19"/>
                      <p:cNvSpPr/>
                      <p:nvPr>
                        <p:custDataLst>
                          <p:tags r:id="rId8"/>
                        </p:custDataLst>
                      </p:nvPr>
                    </p:nvSpPr>
                    <p:spPr>
                      <a:xfrm>
                        <a:off x="1267" y="113"/>
                        <a:ext cx="333" cy="1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52" name="组合 51"/>
                      <p:cNvGrpSpPr/>
                      <p:nvPr/>
                    </p:nvGrpSpPr>
                    <p:grpSpPr>
                      <a:xfrm>
                        <a:off x="906" y="1493"/>
                        <a:ext cx="313" cy="170"/>
                        <a:chOff x="441" y="1187"/>
                        <a:chExt cx="283" cy="142"/>
                      </a:xfrm>
                    </p:grpSpPr>
                    <p:sp>
                      <p:nvSpPr>
                        <p:cNvPr id="53" name="Rectangle 15"/>
                        <p:cNvSpPr/>
                        <p:nvPr>
                          <p:custDataLst>
                            <p:tags r:id="rId9"/>
                          </p:custDataLst>
                        </p:nvPr>
                      </p:nvSpPr>
                      <p:spPr>
                        <a:xfrm>
                          <a:off x="498" y="1187"/>
                          <a:ext cx="226" cy="14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 wrap="none" anchor="ctr" anchorCtr="0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4" name="Line 16"/>
                        <p:cNvSpPr/>
                        <p:nvPr>
                          <p:custDataLst>
                            <p:tags r:id="rId10"/>
                          </p:custDataLst>
                        </p:nvPr>
                      </p:nvSpPr>
                      <p:spPr>
                        <a:xfrm flipV="1">
                          <a:off x="462" y="1187"/>
                          <a:ext cx="227" cy="86"/>
                        </a:xfrm>
                        <a:prstGeom prst="line">
                          <a:avLst/>
                        </a:prstGeom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5" name="Oval 17"/>
                        <p:cNvSpPr/>
                        <p:nvPr>
                          <p:custDataLst>
                            <p:tags r:id="rId11"/>
                          </p:custDataLst>
                        </p:nvPr>
                      </p:nvSpPr>
                      <p:spPr>
                        <a:xfrm>
                          <a:off x="441" y="1273"/>
                          <a:ext cx="57" cy="5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 anchorCtr="0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6" name="矩形 55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15144" y="7276"/>
                    <a:ext cx="1063" cy="37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7" name="矩形 5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4578" y="7287"/>
                  <a:ext cx="1063" cy="3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文本框 5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928" y="4542"/>
                <a:ext cx="102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R</a:t>
                </a:r>
                <a:r>
                  <a:rPr lang="en-US" altLang="zh-CN" sz="2000" baseline="-25000"/>
                  <a:t>2</a:t>
                </a:r>
                <a:endParaRPr lang="en-US" altLang="zh-CN" sz="2000" baseline="-25000"/>
              </a:p>
            </p:txBody>
          </p:sp>
          <p:sp>
            <p:nvSpPr>
              <p:cNvPr id="59" name="文本框 5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192" y="3288"/>
                <a:ext cx="102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R</a:t>
                </a:r>
                <a:r>
                  <a:rPr lang="en-US" altLang="zh-CN" sz="2000" baseline="-25000"/>
                  <a:t>1</a:t>
                </a:r>
                <a:endParaRPr lang="en-US" altLang="zh-CN" sz="2000" baseline="-25000"/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152" y="5728"/>
                <a:ext cx="102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S</a:t>
                </a:r>
                <a:endParaRPr lang="en-US" altLang="zh-CN" sz="2000" baseline="-25000"/>
              </a:p>
            </p:txBody>
          </p:sp>
        </p:grpSp>
        <p:sp>
          <p:nvSpPr>
            <p:cNvPr id="61" name="Oval 17"/>
            <p:cNvSpPr/>
            <p:nvPr>
              <p:custDataLst>
                <p:tags r:id="rId17"/>
              </p:custDataLst>
            </p:nvPr>
          </p:nvSpPr>
          <p:spPr>
            <a:xfrm>
              <a:off x="4348" y="5153"/>
              <a:ext cx="158" cy="16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Oval 17"/>
            <p:cNvSpPr/>
            <p:nvPr>
              <p:custDataLst>
                <p:tags r:id="rId18"/>
              </p:custDataLst>
            </p:nvPr>
          </p:nvSpPr>
          <p:spPr>
            <a:xfrm>
              <a:off x="5023" y="5153"/>
              <a:ext cx="158" cy="16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19"/>
              </p:custDataLst>
            </p:nvPr>
          </p:nvSpPr>
          <p:spPr>
            <a:xfrm>
              <a:off x="4131" y="4412"/>
              <a:ext cx="138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220V</a:t>
              </a:r>
              <a:endParaRPr lang="en-US" altLang="zh-CN" sz="2000" baseline="-25000"/>
            </a:p>
          </p:txBody>
        </p:sp>
      </p:grpSp>
    </p:spTree>
    <p:custDataLst>
      <p:tags r:id="rId20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445" y="1812925"/>
            <a:ext cx="6774815" cy="4984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6885" y="793115"/>
            <a:ext cx="11208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常见的几种档位电路图，试分析各档位的电阻连接情况。</a:t>
            </a: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2405" y="2272665"/>
            <a:ext cx="38728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口诀</a:t>
            </a:r>
            <a:endParaRPr lang="zh-CN" sz="48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串大单中并小</a:t>
            </a:r>
            <a:endParaRPr lang="zh-CN" altLang="en-US" sz="36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7947660" y="2307590"/>
            <a:ext cx="2649855" cy="3404870"/>
            <a:chOff x="13208" y="4940"/>
            <a:chExt cx="4563" cy="5732"/>
          </a:xfrm>
        </p:grpSpPr>
        <p:pic>
          <p:nvPicPr>
            <p:cNvPr id="37" name="https://photo-static-api.fotomore.com/creative/vcg/400/new/VCG41N1044967606.jpg?uid=386&amp;timestamp=1700724758&amp;sign=68766cb2bf0115572a8e4caef87dcb9b" descr="C:/Users/asus/Desktop/图片1.png图片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8311" t="-9" r="8311" b="9"/>
            <a:stretch>
              <a:fillRect/>
            </a:stretch>
          </p:blipFill>
          <p:spPr>
            <a:xfrm>
              <a:off x="13208" y="4940"/>
              <a:ext cx="4563" cy="5152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>
              <p:custDataLst>
                <p:tags r:id="rId3"/>
              </p:custDataLst>
            </p:nvPr>
          </p:nvSpPr>
          <p:spPr>
            <a:xfrm>
              <a:off x="13743" y="10092"/>
              <a:ext cx="34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16255" y="554990"/>
            <a:ext cx="111379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例题</a:t>
            </a:r>
            <a:r>
              <a:rPr lang="en-US" alt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当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=44Ω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=176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，分别求加热功率和保温功率分别是多少？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36090" y="2691130"/>
            <a:ext cx="2681444" cy="2676811"/>
            <a:chOff x="2070" y="4412"/>
            <a:chExt cx="5661" cy="5445"/>
          </a:xfrm>
        </p:grpSpPr>
        <p:grpSp>
          <p:nvGrpSpPr>
            <p:cNvPr id="17" name="组合 16"/>
            <p:cNvGrpSpPr/>
            <p:nvPr/>
          </p:nvGrpSpPr>
          <p:grpSpPr>
            <a:xfrm>
              <a:off x="2070" y="5093"/>
              <a:ext cx="5661" cy="4764"/>
              <a:chOff x="3938" y="1775"/>
              <a:chExt cx="5661" cy="4764"/>
            </a:xfrm>
          </p:grpSpPr>
          <p:grpSp>
            <p:nvGrpSpPr>
              <p:cNvPr id="2" name="组合 1"/>
              <p:cNvGrpSpPr/>
              <p:nvPr/>
            </p:nvGrpSpPr>
            <p:grpSpPr>
              <a:xfrm rot="0">
                <a:off x="3938" y="1775"/>
                <a:ext cx="5661" cy="3875"/>
                <a:chOff x="10725" y="4982"/>
                <a:chExt cx="5661" cy="3875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10725" y="4982"/>
                  <a:ext cx="5661" cy="3875"/>
                  <a:chOff x="13930" y="4971"/>
                  <a:chExt cx="5661" cy="3875"/>
                </a:xfrm>
              </p:grpSpPr>
              <p:grpSp>
                <p:nvGrpSpPr>
                  <p:cNvPr id="3" name="组合 2"/>
                  <p:cNvGrpSpPr/>
                  <p:nvPr/>
                </p:nvGrpSpPr>
                <p:grpSpPr>
                  <a:xfrm>
                    <a:off x="13930" y="4971"/>
                    <a:ext cx="5661" cy="3875"/>
                    <a:chOff x="9450" y="3415"/>
                    <a:chExt cx="5661" cy="3875"/>
                  </a:xfrm>
                </p:grpSpPr>
                <p:grpSp>
                  <p:nvGrpSpPr>
                    <p:cNvPr id="14" name="组合 13"/>
                    <p:cNvGrpSpPr/>
                    <p:nvPr/>
                  </p:nvGrpSpPr>
                  <p:grpSpPr>
                    <a:xfrm rot="0" flipV="1">
                      <a:off x="10060" y="5855"/>
                      <a:ext cx="2260" cy="1345"/>
                      <a:chOff x="146" y="0"/>
                      <a:chExt cx="903" cy="538"/>
                    </a:xfrm>
                  </p:grpSpPr>
                  <p:sp>
                    <p:nvSpPr>
                      <p:cNvPr id="5" name="Line 7"/>
                      <p:cNvSpPr/>
                      <p:nvPr>
                        <p:custDataLst>
                          <p:tags r:id="rId4"/>
                        </p:custDataLst>
                      </p:nvPr>
                    </p:nvSpPr>
                    <p:spPr>
                      <a:xfrm>
                        <a:off x="146" y="0"/>
                        <a:ext cx="903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7" name="Line 8"/>
                      <p:cNvSpPr/>
                      <p:nvPr>
                        <p:custDataLst>
                          <p:tags r:id="rId5"/>
                        </p:custDataLst>
                      </p:nvPr>
                    </p:nvSpPr>
                    <p:spPr>
                      <a:xfrm flipH="1">
                        <a:off x="146" y="0"/>
                        <a:ext cx="4" cy="538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oval" w="med" len="med"/>
                      </a:ln>
                    </p:spPr>
                  </p:sp>
                  <p:sp>
                    <p:nvSpPr>
                      <p:cNvPr id="18" name="Line 9"/>
                      <p:cNvSpPr/>
                      <p:nvPr>
                        <p:custDataLst>
                          <p:tags r:id="rId6"/>
                        </p:custDataLst>
                      </p:nvPr>
                    </p:nvSpPr>
                    <p:spPr>
                      <a:xfrm>
                        <a:off x="1049" y="0"/>
                        <a:ext cx="0" cy="538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oval" w="med" len="med"/>
                      </a:ln>
                    </p:spPr>
                  </p:sp>
                </p:grpSp>
                <p:grpSp>
                  <p:nvGrpSpPr>
                    <p:cNvPr id="22" name="组合 21"/>
                    <p:cNvGrpSpPr/>
                    <p:nvPr/>
                  </p:nvGrpSpPr>
                  <p:grpSpPr>
                    <a:xfrm>
                      <a:off x="9450" y="3415"/>
                      <a:ext cx="5661" cy="3875"/>
                      <a:chOff x="356" y="113"/>
                      <a:chExt cx="2264" cy="1550"/>
                    </a:xfrm>
                  </p:grpSpPr>
                  <p:sp>
                    <p:nvSpPr>
                      <p:cNvPr id="23" name="矩形 22"/>
                      <p:cNvSpPr/>
                      <p:nvPr>
                        <p:custDataLst>
                          <p:tags r:id="rId7"/>
                        </p:custDataLst>
                      </p:nvPr>
                    </p:nvSpPr>
                    <p:spPr>
                      <a:xfrm>
                        <a:off x="356" y="167"/>
                        <a:ext cx="2264" cy="93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" name="Rectangle 19"/>
                      <p:cNvSpPr/>
                      <p:nvPr>
                        <p:custDataLst>
                          <p:tags r:id="rId8"/>
                        </p:custDataLst>
                      </p:nvPr>
                    </p:nvSpPr>
                    <p:spPr>
                      <a:xfrm>
                        <a:off x="1267" y="113"/>
                        <a:ext cx="333" cy="1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8" name="组合 27"/>
                      <p:cNvGrpSpPr/>
                      <p:nvPr/>
                    </p:nvGrpSpPr>
                    <p:grpSpPr>
                      <a:xfrm>
                        <a:off x="906" y="1493"/>
                        <a:ext cx="313" cy="170"/>
                        <a:chOff x="441" y="1187"/>
                        <a:chExt cx="283" cy="142"/>
                      </a:xfrm>
                    </p:grpSpPr>
                    <p:sp>
                      <p:nvSpPr>
                        <p:cNvPr id="29" name="Rectangle 15"/>
                        <p:cNvSpPr/>
                        <p:nvPr>
                          <p:custDataLst>
                            <p:tags r:id="rId9"/>
                          </p:custDataLst>
                        </p:nvPr>
                      </p:nvSpPr>
                      <p:spPr>
                        <a:xfrm>
                          <a:off x="498" y="1187"/>
                          <a:ext cx="226" cy="14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 wrap="none" anchor="ctr" anchorCtr="0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" name="Line 16"/>
                        <p:cNvSpPr/>
                        <p:nvPr>
                          <p:custDataLst>
                            <p:tags r:id="rId10"/>
                          </p:custDataLst>
                        </p:nvPr>
                      </p:nvSpPr>
                      <p:spPr>
                        <a:xfrm flipV="1">
                          <a:off x="462" y="1187"/>
                          <a:ext cx="227" cy="86"/>
                        </a:xfrm>
                        <a:prstGeom prst="line">
                          <a:avLst/>
                        </a:prstGeom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31" name="Oval 17"/>
                        <p:cNvSpPr/>
                        <p:nvPr>
                          <p:custDataLst>
                            <p:tags r:id="rId11"/>
                          </p:custDataLst>
                        </p:nvPr>
                      </p:nvSpPr>
                      <p:spPr>
                        <a:xfrm>
                          <a:off x="441" y="1273"/>
                          <a:ext cx="57" cy="5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 anchorCtr="0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5" name="矩形 34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15144" y="7276"/>
                    <a:ext cx="1063" cy="37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矩形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4578" y="7287"/>
                  <a:ext cx="1063" cy="3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928" y="4542"/>
                <a:ext cx="1023" cy="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R</a:t>
                </a:r>
                <a:r>
                  <a:rPr lang="en-US" altLang="zh-CN" sz="2000" baseline="-25000"/>
                  <a:t>2</a:t>
                </a:r>
                <a:endParaRPr lang="en-US" altLang="zh-CN" sz="2000" baseline="-25000"/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192" y="3288"/>
                <a:ext cx="1023" cy="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R</a:t>
                </a:r>
                <a:r>
                  <a:rPr lang="en-US" altLang="zh-CN" sz="2000" baseline="-25000"/>
                  <a:t>1</a:t>
                </a:r>
                <a:endParaRPr lang="en-US" altLang="zh-CN" sz="2000" baseline="-25000"/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152" y="5728"/>
                <a:ext cx="1023" cy="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S</a:t>
                </a:r>
                <a:endParaRPr lang="en-US" altLang="zh-CN" sz="2000" baseline="-25000"/>
              </a:p>
            </p:txBody>
          </p:sp>
        </p:grpSp>
        <p:sp>
          <p:nvSpPr>
            <p:cNvPr id="4" name="Oval 17"/>
            <p:cNvSpPr/>
            <p:nvPr>
              <p:custDataLst>
                <p:tags r:id="rId17"/>
              </p:custDataLst>
            </p:nvPr>
          </p:nvSpPr>
          <p:spPr>
            <a:xfrm>
              <a:off x="4348" y="5153"/>
              <a:ext cx="158" cy="16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Oval 17"/>
            <p:cNvSpPr/>
            <p:nvPr>
              <p:custDataLst>
                <p:tags r:id="rId18"/>
              </p:custDataLst>
            </p:nvPr>
          </p:nvSpPr>
          <p:spPr>
            <a:xfrm>
              <a:off x="5023" y="5153"/>
              <a:ext cx="158" cy="168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9"/>
              </p:custDataLst>
            </p:nvPr>
          </p:nvSpPr>
          <p:spPr>
            <a:xfrm>
              <a:off x="4131" y="4412"/>
              <a:ext cx="1381" cy="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220V</a:t>
              </a:r>
              <a:endParaRPr lang="en-US" altLang="zh-CN" sz="2000" baseline="-25000"/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307975" y="386080"/>
            <a:ext cx="110978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例题</a:t>
            </a:r>
            <a:r>
              <a:rPr lang="en-US" alt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当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=440Ω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，加热功率是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1210W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，求保温功率和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分别是多少？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77415" y="2440940"/>
            <a:ext cx="3609340" cy="2618740"/>
            <a:chOff x="2047" y="4412"/>
            <a:chExt cx="5684" cy="4124"/>
          </a:xfrm>
        </p:grpSpPr>
        <p:sp>
          <p:nvSpPr>
            <p:cNvPr id="11" name="Line 7"/>
            <p:cNvSpPr/>
            <p:nvPr>
              <p:custDataLst>
                <p:tags r:id="rId1"/>
              </p:custDataLst>
            </p:nvPr>
          </p:nvSpPr>
          <p:spPr>
            <a:xfrm flipV="1">
              <a:off x="2047" y="6370"/>
              <a:ext cx="5684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9" name="组合 8"/>
            <p:cNvGrpSpPr/>
            <p:nvPr/>
          </p:nvGrpSpPr>
          <p:grpSpPr>
            <a:xfrm>
              <a:off x="2070" y="4412"/>
              <a:ext cx="5661" cy="4125"/>
              <a:chOff x="2070" y="4412"/>
              <a:chExt cx="5661" cy="412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2070" y="5093"/>
                <a:ext cx="5661" cy="3444"/>
                <a:chOff x="3938" y="1775"/>
                <a:chExt cx="5661" cy="3444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 rot="0">
                  <a:off x="3938" y="1775"/>
                  <a:ext cx="5661" cy="2666"/>
                  <a:chOff x="10725" y="4982"/>
                  <a:chExt cx="5661" cy="2666"/>
                </a:xfrm>
              </p:grpSpPr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10725" y="4982"/>
                    <a:ext cx="5661" cy="2666"/>
                    <a:chOff x="13930" y="4971"/>
                    <a:chExt cx="5661" cy="2666"/>
                  </a:xfrm>
                </p:grpSpPr>
                <p:grpSp>
                  <p:nvGrpSpPr>
                    <p:cNvPr id="22" name="组合 21"/>
                    <p:cNvGrpSpPr/>
                    <p:nvPr/>
                  </p:nvGrpSpPr>
                  <p:grpSpPr>
                    <a:xfrm rot="0">
                      <a:off x="13930" y="4971"/>
                      <a:ext cx="5661" cy="2460"/>
                      <a:chOff x="356" y="113"/>
                      <a:chExt cx="2264" cy="984"/>
                    </a:xfrm>
                  </p:grpSpPr>
                  <p:sp>
                    <p:nvSpPr>
                      <p:cNvPr id="23" name="矩形 22"/>
                      <p:cNvSpPr/>
                      <p:nvPr>
                        <p:custDataLst>
                          <p:tags r:id="rId2"/>
                        </p:custDataLst>
                      </p:nvPr>
                    </p:nvSpPr>
                    <p:spPr>
                      <a:xfrm>
                        <a:off x="356" y="167"/>
                        <a:ext cx="2264" cy="93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" name="Rectangle 19"/>
                      <p:cNvSpPr/>
                      <p:nvPr>
                        <p:custDataLst>
                          <p:tags r:id="rId3"/>
                        </p:custDataLst>
                      </p:nvPr>
                    </p:nvSpPr>
                    <p:spPr>
                      <a:xfrm>
                        <a:off x="1267" y="113"/>
                        <a:ext cx="333" cy="1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28" name="组合 27"/>
                      <p:cNvGrpSpPr/>
                      <p:nvPr/>
                    </p:nvGrpSpPr>
                    <p:grpSpPr>
                      <a:xfrm>
                        <a:off x="600" y="521"/>
                        <a:ext cx="306" cy="198"/>
                        <a:chOff x="164" y="375"/>
                        <a:chExt cx="277" cy="165"/>
                      </a:xfrm>
                    </p:grpSpPr>
                    <p:sp>
                      <p:nvSpPr>
                        <p:cNvPr id="29" name="Rectangle 15"/>
                        <p:cNvSpPr/>
                        <p:nvPr>
                          <p:custDataLst>
                            <p:tags r:id="rId4"/>
                          </p:custDataLst>
                        </p:nvPr>
                      </p:nvSpPr>
                      <p:spPr>
                        <a:xfrm>
                          <a:off x="215" y="398"/>
                          <a:ext cx="226" cy="14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 wrap="none" anchor="ctr" anchorCtr="0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" name="Line 16"/>
                        <p:cNvSpPr/>
                        <p:nvPr>
                          <p:custDataLst>
                            <p:tags r:id="rId5"/>
                          </p:custDataLst>
                        </p:nvPr>
                      </p:nvSpPr>
                      <p:spPr>
                        <a:xfrm flipV="1">
                          <a:off x="164" y="375"/>
                          <a:ext cx="227" cy="86"/>
                        </a:xfrm>
                        <a:prstGeom prst="line">
                          <a:avLst/>
                        </a:prstGeom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31" name="Oval 17"/>
                        <p:cNvSpPr/>
                        <p:nvPr>
                          <p:custDataLst>
                            <p:tags r:id="rId6"/>
                          </p:custDataLst>
                        </p:nvPr>
                      </p:nvSpPr>
                      <p:spPr>
                        <a:xfrm>
                          <a:off x="168" y="436"/>
                          <a:ext cx="57" cy="5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 anchorCtr="0"/>
                        <a:p>
                          <a:endParaRPr lang="zh-CN" altLang="en-US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5" name="矩形 34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16207" y="7262"/>
                      <a:ext cx="1063" cy="3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0" name="矩形 9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3003" y="6094"/>
                    <a:ext cx="1063" cy="37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" name="文本框 12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7049" y="2259"/>
                  <a:ext cx="1023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/>
                    <a:t>R</a:t>
                  </a:r>
                  <a:r>
                    <a:rPr lang="en-US" altLang="zh-CN" sz="2000" baseline="-25000"/>
                    <a:t>2</a:t>
                  </a:r>
                  <a:endParaRPr lang="en-US" altLang="zh-CN" sz="2000" baseline="-25000"/>
                </a:p>
              </p:txBody>
            </p:sp>
            <p:sp>
              <p:nvSpPr>
                <p:cNvPr id="15" name="文本框 14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6215" y="4591"/>
                  <a:ext cx="1023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/>
                    <a:t>R</a:t>
                  </a:r>
                  <a:r>
                    <a:rPr lang="en-US" altLang="zh-CN" sz="2000" baseline="-25000"/>
                    <a:t>1</a:t>
                  </a:r>
                  <a:endParaRPr lang="en-US" altLang="zh-CN" sz="2000" baseline="-25000"/>
                </a:p>
              </p:txBody>
            </p:sp>
            <p:sp>
              <p:nvSpPr>
                <p:cNvPr id="16" name="文本框 15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4129" y="3117"/>
                  <a:ext cx="1023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/>
                    <a:t>S</a:t>
                  </a:r>
                  <a:endParaRPr lang="en-US" altLang="zh-CN" sz="2000" baseline="-25000"/>
                </a:p>
              </p:txBody>
            </p:sp>
          </p:grpSp>
          <p:sp>
            <p:nvSpPr>
              <p:cNvPr id="4" name="Oval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48" y="5153"/>
                <a:ext cx="158" cy="168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Oval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5023" y="5153"/>
                <a:ext cx="158" cy="168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131" y="4412"/>
                <a:ext cx="138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220V</a:t>
                </a:r>
                <a:endParaRPr lang="en-US" altLang="zh-CN" sz="2000" baseline="-25000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550910" y="2169795"/>
            <a:ext cx="2649855" cy="3404870"/>
            <a:chOff x="13208" y="4940"/>
            <a:chExt cx="4563" cy="5732"/>
          </a:xfrm>
        </p:grpSpPr>
        <p:pic>
          <p:nvPicPr>
            <p:cNvPr id="21" name="https://photo-static-api.fotomore.com/creative/vcg/400/new/VCG41N1044967606.jpg?uid=386&amp;timestamp=1700724758&amp;sign=68766cb2bf0115572a8e4caef87dcb9b" descr="C:/Users/asus/Desktop/图片1.png图片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 l="8311" t="-9" r="8311" b="9"/>
            <a:stretch>
              <a:fillRect/>
            </a:stretch>
          </p:blipFill>
          <p:spPr>
            <a:xfrm>
              <a:off x="13208" y="4940"/>
              <a:ext cx="4563" cy="515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17"/>
              </p:custDataLst>
            </p:nvPr>
          </p:nvSpPr>
          <p:spPr>
            <a:xfrm>
              <a:off x="13743" y="10092"/>
              <a:ext cx="34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zh-CN" altLang="en-US"/>
            </a:p>
          </p:txBody>
        </p:sp>
      </p:grp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31875" y="4008120"/>
            <a:ext cx="99110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电流通过导体时，导体会产生热量（电能转化为内能），这种现象叫做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</a:t>
            </a:r>
            <a:r>
              <a:rPr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热效应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 </a:t>
            </a:r>
            <a:endParaRPr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3" name="https://photo-static-api.fotomore.com/creative/vcg/400/new/VCG41N1659124560.jpg?uid=386&amp;timestamp=1700697734&amp;sign=9885055cab7d7e44e08f0cc4c57b7678" descr="templates\picture_hover\&amp;pky320_sjzg_VCG41N1659124560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80425" y="742950"/>
            <a:ext cx="2868930" cy="2374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7126" y="743177"/>
            <a:ext cx="26016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893" y="743177"/>
            <a:ext cx="282533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816"/>
          <a:stretch>
            <a:fillRect/>
          </a:stretch>
        </p:blipFill>
        <p:spPr>
          <a:xfrm>
            <a:off x="2040890" y="1731645"/>
            <a:ext cx="7851775" cy="3110230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516255" y="554990"/>
            <a:ext cx="104336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例题：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根据图表试求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分别是多少？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81480" y="233108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5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电热效率的计算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21205" y="3915410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1247140" y="584200"/>
            <a:ext cx="989647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电热效率</a:t>
            </a:r>
            <a:endParaRPr lang="zh-CN" sz="40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是指被加热物体</a:t>
            </a:r>
            <a:r>
              <a:rPr lang="zh-CN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吸收的热量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（有用能量部分）占通电导体</a:t>
            </a:r>
            <a:r>
              <a:rPr lang="zh-CN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产生的热量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（总能量部分）的百分比值。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98900" y="3429000"/>
          <a:ext cx="3312160" cy="154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977900" imgH="457200" progId="Equation.KSEE3">
                  <p:embed/>
                </p:oleObj>
              </mc:Choice>
              <mc:Fallback>
                <p:oleObj name="" r:id="rId2" imgW="977900" imgH="457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98900" y="3429000"/>
                        <a:ext cx="3312160" cy="154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76145" y="5513388"/>
          <a:ext cx="38735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114300" imgH="215900" progId="Equation.KSEE3">
                  <p:embed/>
                </p:oleObj>
              </mc:Choice>
              <mc:Fallback>
                <p:oleObj name="" r:id="rId5" imgW="1143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6145" y="5513388"/>
                        <a:ext cx="387350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2490" y="1058545"/>
            <a:ext cx="10737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某个电热水壶铭牌如下，把这个壶中装入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1.8kg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从初温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20℃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烧开，用时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480s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，试计算该热水壶的加热效率。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645" y="2750820"/>
            <a:ext cx="4789805" cy="22987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81480" y="233108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探究电流热效应的影响因素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21205" y="3915410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9155" y="964565"/>
            <a:ext cx="6096000" cy="3507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提出问题</a:t>
            </a:r>
            <a:endParaRPr lang="zh-CN" alt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电流通过导体时产生热量跟什么因素有关？</a:t>
            </a:r>
            <a:endParaRPr 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2" name="https://photo-static-api.fotomore.com/creative/vcg/400/new/VCG41N1659124560.jpg?uid=386&amp;timestamp=1700697734&amp;sign=9885055cab7d7e44e08f0cc4c57b7678" descr="templates\picture_hover\&amp;pky320_sjzg_VCG41N1659124560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38340" y="1247140"/>
            <a:ext cx="4700905" cy="3890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3265" y="537210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猜想与假设</a:t>
            </a:r>
            <a:endParaRPr lang="zh-CN" altLang="zh-CN" sz="40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1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当有电流通过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没有电阻的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超导体时，将不会发生电流热效应。</a:t>
            </a:r>
            <a:endParaRPr 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1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所以，我们猜想电流热效应可能与</a:t>
            </a:r>
            <a:r>
              <a:rPr lang="zh-CN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电流、电阻、通电时间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有关。</a:t>
            </a:r>
            <a:r>
              <a:rPr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 </a:t>
            </a:r>
            <a:endParaRPr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2" name="https://photo-static-api.fotomore.com/creative/vcg/400/new/VCG41N1659124560.jpg?uid=386&amp;timestamp=1700697734&amp;sign=9885055cab7d7e44e08f0cc4c57b7678" descr="templates\picture_hover\&amp;pky320_sjzg_VCG41N1659124560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38340" y="1247140"/>
            <a:ext cx="4700905" cy="3890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685" y="3524885"/>
            <a:ext cx="1517015" cy="3251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6935" y="377190"/>
            <a:ext cx="10919460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制定计划与设计实验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实验方法：</a:t>
            </a:r>
            <a:endParaRPr 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由于产生的热量无法直接观察，所以需要采用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（将产生的热量转换为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水柱的高度差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温度计示数的升高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</a:t>
            </a:r>
            <a:endParaRPr lang="en-US" alt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10" y="3683635"/>
            <a:ext cx="1983740" cy="286004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997585" y="3808730"/>
            <a:ext cx="1170940" cy="876935"/>
          </a:xfrm>
          <a:prstGeom prst="wedgeRoundRectCallout">
            <a:avLst>
              <a:gd name="adj1" fmla="val 221908"/>
              <a:gd name="adj2" fmla="val 3370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水柱</a:t>
            </a:r>
            <a:endParaRPr lang="zh-CN" altLang="en-US" sz="2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20040" y="4886960"/>
            <a:ext cx="1478280" cy="876935"/>
          </a:xfrm>
          <a:prstGeom prst="wedgeRoundRectCallout">
            <a:avLst>
              <a:gd name="adj1" fmla="val 140635"/>
              <a:gd name="adj2" fmla="val 4391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电阻丝</a:t>
            </a:r>
            <a:endParaRPr lang="zh-CN" altLang="en-US" sz="2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0350" y="5899785"/>
            <a:ext cx="1478280" cy="876935"/>
          </a:xfrm>
          <a:prstGeom prst="wedgeRoundRectCallout">
            <a:avLst>
              <a:gd name="adj1" fmla="val 152061"/>
              <a:gd name="adj2" fmla="val -698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空气</a:t>
            </a:r>
            <a:endParaRPr lang="zh-CN" altLang="en-US" sz="2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0248265" y="4081780"/>
            <a:ext cx="1449070" cy="876935"/>
          </a:xfrm>
          <a:prstGeom prst="wedgeRoundRectCallout">
            <a:avLst>
              <a:gd name="adj1" fmla="val -261305"/>
              <a:gd name="adj2" fmla="val -5354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温度计</a:t>
            </a:r>
            <a:endParaRPr lang="zh-CN" altLang="en-US" sz="2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0126980" y="5142230"/>
            <a:ext cx="1449070" cy="758190"/>
          </a:xfrm>
          <a:prstGeom prst="wedgeRoundRectCallout">
            <a:avLst>
              <a:gd name="adj1" fmla="val -251709"/>
              <a:gd name="adj2" fmla="val 6926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电阻丝</a:t>
            </a:r>
            <a:endParaRPr lang="zh-CN" altLang="en-US" sz="2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0248265" y="6029960"/>
            <a:ext cx="1449070" cy="758190"/>
          </a:xfrm>
          <a:prstGeom prst="wedgeRoundRectCallout">
            <a:avLst>
              <a:gd name="adj1" fmla="val -260604"/>
              <a:gd name="adj2" fmla="val -67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煤油</a:t>
            </a:r>
            <a:endParaRPr lang="zh-CN" altLang="en-US" sz="2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4545" y="536575"/>
            <a:ext cx="1072261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制定计划与设计实验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实验方法：</a:t>
            </a:r>
            <a:endParaRPr 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、由于有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电流、电阻、通电时间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等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多个影响因素，所以需要采用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法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; </a:t>
            </a:r>
            <a:endParaRPr lang="en-US" altLang="zh-CN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所以，实验探究分多步：</a:t>
            </a:r>
            <a:b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</a:b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）探究通电导体产生的热量与电流的关系；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）探究通电导体产生的热量与电阻的关系；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（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3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）探究通电导体产生的热量与通电时间的关系；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4545" y="536575"/>
            <a:ext cx="10722610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进行实验与收集证据</a:t>
            </a:r>
            <a:endParaRPr lang="zh-CN" altLang="zh-CN" sz="40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、探究通电导体产生的热量与电流的关系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15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4726335" y="2930525"/>
            <a:ext cx="1354045" cy="117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39975" y="2930208"/>
            <a:ext cx="1505212" cy="6897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40" y="3799205"/>
            <a:ext cx="1232535" cy="2642235"/>
          </a:xfrm>
          <a:prstGeom prst="rect">
            <a:avLst/>
          </a:prstGeom>
        </p:spPr>
      </p:pic>
      <p:pic>
        <p:nvPicPr>
          <p:cNvPr id="16389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38090" y="5077460"/>
            <a:ext cx="2641600" cy="13639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568571" y="5015055"/>
          <a:ext cx="1254143" cy="140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2828925" imgH="2695575" progId="Paint.Picture">
                  <p:embed/>
                </p:oleObj>
              </mc:Choice>
              <mc:Fallback>
                <p:oleObj name="" r:id="rId9" imgW="2828925" imgH="26955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68571" y="5015055"/>
                        <a:ext cx="1254143" cy="14048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4" name="表格 9253"/>
          <p:cNvGraphicFramePr/>
          <p:nvPr>
            <p:custDataLst>
              <p:tags r:id="rId11"/>
            </p:custDataLst>
          </p:nvPr>
        </p:nvGraphicFramePr>
        <p:xfrm>
          <a:off x="7894955" y="3620135"/>
          <a:ext cx="3609340" cy="2324735"/>
        </p:xfrm>
        <a:graphic>
          <a:graphicData uri="http://schemas.openxmlformats.org/drawingml/2006/table">
            <a:tbl>
              <a:tblPr/>
              <a:tblGrid>
                <a:gridCol w="639445"/>
                <a:gridCol w="1048385"/>
                <a:gridCol w="1021080"/>
                <a:gridCol w="900430"/>
              </a:tblGrid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dirty="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实验次数</a:t>
                      </a:r>
                      <a:endParaRPr lang="zh-CN" altLang="en-US" sz="2000" dirty="0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电流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I/A</a:t>
                      </a:r>
                      <a:endParaRPr lang="en-US" alt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初温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t</a:t>
                      </a:r>
                      <a:r>
                        <a:rPr lang="en-US" altLang="zh-CN" sz="2000" b="1" baseline="-2500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0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/℃</a:t>
                      </a:r>
                      <a:endParaRPr lang="en-US" alt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ea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末</a:t>
                      </a:r>
                      <a:r>
                        <a:rPr 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温</a:t>
                      </a:r>
                      <a:endParaRPr 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ea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t</a:t>
                      </a:r>
                      <a:r>
                        <a:rPr lang="zh-CN" altLang="en-US" sz="2000" b="1" baseline="-25000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末</a:t>
                      </a:r>
                      <a:r>
                        <a:rPr lang="en-US" altLang="zh-CN" sz="2000" b="1">
                          <a:solidFill>
                            <a:srgbClr val="070605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ea"/>
                        </a:rPr>
                        <a:t>/℃</a:t>
                      </a:r>
                      <a:endParaRPr lang="en-US" altLang="zh-CN" sz="2000" b="1">
                        <a:solidFill>
                          <a:srgbClr val="070605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>
                          <a:solidFill>
                            <a:srgbClr val="070605"/>
                          </a:solidFill>
                          <a:ea typeface="隶书" panose="02010509060101010101" pitchFamily="1" charset="-122"/>
                        </a:rPr>
                        <a:t>1</a:t>
                      </a:r>
                      <a:endParaRPr lang="en-US" altLang="zh-CN" sz="200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>
                          <a:solidFill>
                            <a:srgbClr val="070605"/>
                          </a:solidFill>
                          <a:ea typeface="隶书" panose="02010509060101010101" pitchFamily="1" charset="-122"/>
                        </a:rPr>
                        <a:t>2</a:t>
                      </a:r>
                      <a:endParaRPr lang="en-US" altLang="zh-CN" sz="200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>
                          <a:solidFill>
                            <a:srgbClr val="070605"/>
                          </a:solidFill>
                          <a:ea typeface="隶书" panose="02010509060101010101" pitchFamily="1" charset="-122"/>
                        </a:rPr>
                        <a:t>3</a:t>
                      </a:r>
                      <a:endParaRPr lang="en-US" altLang="zh-CN" sz="200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70605"/>
                        </a:solidFill>
                        <a:ea typeface="隶书" panose="02010509060101010101" pitchFamily="1" charset="-122"/>
                      </a:endParaRPr>
                    </a:p>
                  </a:txBody>
                  <a:tcPr marL="0" marR="0" marT="0" marB="0" anchor="ctr" anchorCtr="1">
                    <a:lnL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7060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UNIT_PLACING_PICTURE_USER_VIEWPORT" val="{&quot;height&quot;:2659.2,&quot;width&quot;:4080}"/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TABLE_BEAUTIFY" val="smartTable{e0afc2cf-7b7b-4bf3-baba-048063954e3f}"/>
  <p:tag name="TABLE_ENDDRAG_ORIGIN_RECT" val="272*178"/>
  <p:tag name="TABLE_ENDDRAG_RECT" val="621*285*272*17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TABLE_BEAUTIFY" val="smartTable{cdda0974-8672-4b79-896d-5384ddad7a95}"/>
  <p:tag name="TABLE_ENDDRAG_ORIGIN_RECT" val="252*159"/>
  <p:tag name="TABLE_ENDDRAG_RECT" val="621*285*252*15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WPS 演示</Application>
  <PresentationFormat>宽屏</PresentationFormat>
  <Paragraphs>210</Paragraphs>
  <Slides>34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Arial</vt:lpstr>
      <vt:lpstr>宋体</vt:lpstr>
      <vt:lpstr>Wingdings</vt:lpstr>
      <vt:lpstr>Wingdings</vt:lpstr>
      <vt:lpstr>Times New Roman</vt:lpstr>
      <vt:lpstr>微软雅黑</vt:lpstr>
      <vt:lpstr>方正盛世楷书简体_粗</vt:lpstr>
      <vt:lpstr>汉仪颜楷简</vt:lpstr>
      <vt:lpstr>汉仪颜楷W</vt:lpstr>
      <vt:lpstr>楷体_GB2312</vt:lpstr>
      <vt:lpstr>Tahoma</vt:lpstr>
      <vt:lpstr>隶书</vt:lpstr>
      <vt:lpstr>Arial Unicode MS</vt:lpstr>
      <vt:lpstr>Calibri</vt:lpstr>
      <vt:lpstr>方正小标宋_GBK</vt:lpstr>
      <vt:lpstr>华康正颜楷体W7P</vt:lpstr>
      <vt:lpstr>MingLiU_HKSCS-ExtB</vt:lpstr>
      <vt:lpstr>Office 主题​​</vt:lpstr>
      <vt:lpstr>Paint.Picture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167</cp:revision>
  <dcterms:created xsi:type="dcterms:W3CDTF">2019-06-19T02:08:00Z</dcterms:created>
  <dcterms:modified xsi:type="dcterms:W3CDTF">2023-11-24T01:03:04Z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C648ED9308B446709DAA3D67AAD0BB3D_13</vt:lpwstr>
  </property>
</Properties>
</file>