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3" r:id="rId6"/>
    <p:sldId id="266" r:id="rId7"/>
    <p:sldId id="268" r:id="rId8"/>
    <p:sldId id="271" r:id="rId9"/>
    <p:sldId id="267" r:id="rId10"/>
    <p:sldId id="272" r:id="rId11"/>
    <p:sldId id="264" r:id="rId12"/>
    <p:sldId id="273" r:id="rId13"/>
    <p:sldId id="276" r:id="rId14"/>
    <p:sldId id="274" r:id="rId15"/>
    <p:sldId id="275" r:id="rId16"/>
    <p:sldId id="277" r:id="rId17"/>
    <p:sldId id="282" r:id="rId18"/>
    <p:sldId id="278" r:id="rId19"/>
    <p:sldId id="279" r:id="rId20"/>
    <p:sldId id="261" r:id="rId21"/>
    <p:sldId id="283" r:id="rId22"/>
    <p:sldId id="289" r:id="rId23"/>
    <p:sldId id="288" r:id="rId24"/>
    <p:sldId id="262" r:id="rId25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8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105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2" Type="http://schemas.openxmlformats.org/officeDocument/2006/relationships/image" Target="../media/image1.jpeg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84.xml"/><Relationship Id="rId6" Type="http://schemas.openxmlformats.org/officeDocument/2006/relationships/image" Target="../media/image5.png"/><Relationship Id="rId5" Type="http://schemas.openxmlformats.org/officeDocument/2006/relationships/tags" Target="../tags/tag83.xml"/><Relationship Id="rId4" Type="http://schemas.openxmlformats.org/officeDocument/2006/relationships/hyperlink" Target="file:///H:\&#31532;17&#31456;\17.4%20&#24590;&#26679;&#20351;&#29992;&#30005;&#22120;&#27491;&#24120;&#24037;&#20316;&#35838;&#20214;\&#65288;cjh&#29992;&#65289;&#35266;&#23519;&#23567;&#28783;&#27873;&#30340;&#20142;&#24230;&#21464;&#21270;.swf" TargetMode="External"/><Relationship Id="rId3" Type="http://schemas.openxmlformats.org/officeDocument/2006/relationships/tags" Target="../tags/tag82.xml"/><Relationship Id="rId2" Type="http://schemas.openxmlformats.org/officeDocument/2006/relationships/image" Target="../media/image4.png"/><Relationship Id="rId1" Type="http://schemas.openxmlformats.org/officeDocument/2006/relationships/tags" Target="../tags/tag81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image" Target="../media/image6.jpeg"/><Relationship Id="rId1" Type="http://schemas.openxmlformats.org/officeDocument/2006/relationships/tags" Target="../tags/tag8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4.xml"/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tags" Target="../tags/tag93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4.xml"/><Relationship Id="rId2" Type="http://schemas.openxmlformats.org/officeDocument/2006/relationships/image" Target="../media/image12.jpeg"/><Relationship Id="rId1" Type="http://schemas.openxmlformats.org/officeDocument/2006/relationships/tags" Target="../tags/tag10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8.xml"/><Relationship Id="rId2" Type="http://schemas.openxmlformats.org/officeDocument/2006/relationships/image" Target="../media/image2.png"/><Relationship Id="rId1" Type="http://schemas.openxmlformats.org/officeDocument/2006/relationships/tags" Target="../tags/tag6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0.xml"/><Relationship Id="rId2" Type="http://schemas.openxmlformats.org/officeDocument/2006/relationships/image" Target="../media/image2.png"/><Relationship Id="rId1" Type="http://schemas.openxmlformats.org/officeDocument/2006/relationships/tags" Target="../tags/tag6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2.xml"/><Relationship Id="rId2" Type="http://schemas.openxmlformats.org/officeDocument/2006/relationships/image" Target="../media/image2.png"/><Relationship Id="rId1" Type="http://schemas.openxmlformats.org/officeDocument/2006/relationships/tags" Target="../tags/tag7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4.xml"/><Relationship Id="rId2" Type="http://schemas.openxmlformats.org/officeDocument/2006/relationships/image" Target="../media/image2.png"/><Relationship Id="rId1" Type="http://schemas.openxmlformats.org/officeDocument/2006/relationships/tags" Target="../tags/tag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510540" y="959485"/>
            <a:ext cx="1137285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8000" b="1">
                <a:gradFill>
                  <a:gsLst>
                    <a:gs pos="22000">
                      <a:srgbClr val="00B050">
                        <a:lumMod val="85000"/>
                      </a:srgbClr>
                    </a:gs>
                    <a:gs pos="89000">
                      <a:schemeClr val="accent2">
                        <a:lumMod val="39000"/>
                      </a:schemeClr>
                    </a:gs>
                  </a:gsLst>
                  <a:lin scaled="0"/>
                  <a:tileRect/>
                </a:gra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1</a:t>
            </a:r>
            <a:r>
              <a:rPr lang="en-US" altLang="zh-CN" sz="8000" b="1">
                <a:gradFill>
                  <a:gsLst>
                    <a:gs pos="22000">
                      <a:srgbClr val="00B050">
                        <a:lumMod val="85000"/>
                      </a:srgbClr>
                    </a:gs>
                    <a:gs pos="89000">
                      <a:schemeClr val="accent2">
                        <a:lumMod val="39000"/>
                      </a:schemeClr>
                    </a:gs>
                  </a:gsLst>
                  <a:lin scaled="0"/>
                  <a:tileRect/>
                </a:gra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5</a:t>
            </a:r>
            <a:r>
              <a:rPr lang="zh-CN" altLang="en-US" sz="8000" b="1">
                <a:gradFill>
                  <a:gsLst>
                    <a:gs pos="22000">
                      <a:srgbClr val="00B050">
                        <a:lumMod val="85000"/>
                      </a:srgbClr>
                    </a:gs>
                    <a:gs pos="89000">
                      <a:schemeClr val="accent2">
                        <a:lumMod val="39000"/>
                      </a:schemeClr>
                    </a:gs>
                  </a:gsLst>
                  <a:lin scaled="0"/>
                  <a:tileRect/>
                </a:gra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.3 怎样使用电器正常工作</a:t>
            </a:r>
            <a:endParaRPr lang="zh-CN" altLang="en-US" sz="8000" b="1">
              <a:gradFill>
                <a:gsLst>
                  <a:gs pos="22000">
                    <a:srgbClr val="00B050">
                      <a:lumMod val="85000"/>
                    </a:srgbClr>
                  </a:gs>
                  <a:gs pos="89000">
                    <a:schemeClr val="accent2">
                      <a:lumMod val="39000"/>
                    </a:schemeClr>
                  </a:gs>
                </a:gsLst>
                <a:lin scaled="0"/>
                <a:tileRect/>
              </a:gra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pic>
        <p:nvPicPr>
          <p:cNvPr id="2" name="https://photo-static-api.fotomore.com/creative/vcg/400/new/VCG41N1391429332.jpg?uid=386&amp;timestamp=1700612146&amp;sign=8fec7bc7c1374cc2de0a3c9f1f7c88f8" descr="templates\picture_hover\&amp;pky300_sjzg_VCG41N1391429332&amp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895" y="3989705"/>
            <a:ext cx="4093845" cy="27285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1"/>
          <p:cNvSpPr txBox="1"/>
          <p:nvPr>
            <p:custDataLst>
              <p:tags r:id="rId1"/>
            </p:custDataLst>
          </p:nvPr>
        </p:nvSpPr>
        <p:spPr>
          <a:xfrm>
            <a:off x="4560570" y="568960"/>
            <a:ext cx="4319588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54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实验方案</a:t>
            </a:r>
            <a:endParaRPr lang="zh-CN" altLang="en-US" sz="5400" dirty="0">
              <a:solidFill>
                <a:srgbClr val="0070C0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4" name="TextBox 2"/>
          <p:cNvSpPr txBox="1"/>
          <p:nvPr>
            <p:custDataLst>
              <p:tags r:id="rId2"/>
            </p:custDataLst>
          </p:nvPr>
        </p:nvSpPr>
        <p:spPr>
          <a:xfrm>
            <a:off x="827088" y="1916113"/>
            <a:ext cx="6192837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（一）实验原理：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_________</a:t>
            </a:r>
            <a:endParaRPr lang="en-US" altLang="zh-CN" sz="360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sp>
        <p:nvSpPr>
          <p:cNvPr id="5" name="TextBox 3"/>
          <p:cNvSpPr txBox="1"/>
          <p:nvPr>
            <p:custDataLst>
              <p:tags r:id="rId3"/>
            </p:custDataLst>
          </p:nvPr>
        </p:nvSpPr>
        <p:spPr>
          <a:xfrm>
            <a:off x="755650" y="3141663"/>
            <a:ext cx="453707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（二）实验器材</a:t>
            </a:r>
            <a:r>
              <a:rPr lang="en-US" altLang="zh-CN" sz="36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: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sp>
        <p:nvSpPr>
          <p:cNvPr id="6" name="TextBox 4"/>
          <p:cNvSpPr txBox="1"/>
          <p:nvPr>
            <p:custDataLst>
              <p:tags r:id="rId4"/>
            </p:custDataLst>
          </p:nvPr>
        </p:nvSpPr>
        <p:spPr>
          <a:xfrm>
            <a:off x="1178560" y="4199255"/>
            <a:ext cx="983488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</a:rPr>
              <a:t>电源、导线、开关、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</a:rPr>
              <a:t>___________________________</a:t>
            </a:r>
            <a:endParaRPr lang="en-US" altLang="zh-CN" sz="3600" dirty="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398385" y="2197735"/>
            <a:ext cx="3960495" cy="2823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3"/>
          <p:cNvSpPr txBox="1"/>
          <p:nvPr>
            <p:custDataLst>
              <p:tags r:id="rId3"/>
            </p:custDataLst>
          </p:nvPr>
        </p:nvSpPr>
        <p:spPr>
          <a:xfrm>
            <a:off x="904240" y="1642428"/>
            <a:ext cx="453707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（三）实验电路图</a:t>
            </a:r>
            <a:r>
              <a:rPr lang="en-US" altLang="zh-CN" sz="36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: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pic>
        <p:nvPicPr>
          <p:cNvPr id="23553" name="Picture 3">
            <a:hlinkClick r:id="rId4" action="ppaction://hlinkfile"/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243965" y="2851785"/>
            <a:ext cx="5337175" cy="326644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2659380" y="942975"/>
            <a:ext cx="6899910" cy="4199255"/>
            <a:chOff x="4861" y="1484"/>
            <a:chExt cx="9928" cy="5768"/>
          </a:xfrm>
        </p:grpSpPr>
        <p:pic>
          <p:nvPicPr>
            <p:cNvPr id="101" name="图片 100"/>
            <p:cNvPicPr/>
            <p:nvPr>
              <p:custDataLst>
                <p:tags r:id="rId1"/>
              </p:custDataLst>
            </p:nvPr>
          </p:nvPicPr>
          <p:blipFill>
            <a:blip r:embed="rId2"/>
            <a:srcRect l="11832" r="8199" b="36392"/>
            <a:stretch>
              <a:fillRect/>
            </a:stretch>
          </p:blipFill>
          <p:spPr>
            <a:xfrm>
              <a:off x="4861" y="1484"/>
              <a:ext cx="9929" cy="57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矩形 1"/>
            <p:cNvSpPr/>
            <p:nvPr>
              <p:custDataLst>
                <p:tags r:id="rId3"/>
              </p:custDataLst>
            </p:nvPr>
          </p:nvSpPr>
          <p:spPr>
            <a:xfrm>
              <a:off x="8741" y="3642"/>
              <a:ext cx="1933" cy="381"/>
            </a:xfrm>
            <a:prstGeom prst="rect">
              <a:avLst/>
            </a:prstGeom>
            <a:solidFill>
              <a:srgbClr val="E2FBE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defTabSz="914400"/>
              <a:endParaRPr lang="zh-CN" altLang="en-US" sz="1800">
                <a:cs typeface="+mn-ea"/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Box 3"/>
          <p:cNvSpPr txBox="1"/>
          <p:nvPr>
            <p:custDataLst>
              <p:tags r:id="rId1"/>
            </p:custDataLst>
          </p:nvPr>
        </p:nvSpPr>
        <p:spPr>
          <a:xfrm>
            <a:off x="844550" y="1523365"/>
            <a:ext cx="10314305" cy="507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（三）实验结果：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  <a:p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  <a:p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 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    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小灯泡的额定功率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P</a:t>
            </a:r>
            <a:r>
              <a:rPr lang="zh-CN" altLang="en-US" sz="3600" baseline="-25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额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=  ______</a:t>
            </a:r>
            <a:endParaRPr lang="en-US" altLang="zh-CN" sz="36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  <a:p>
            <a:endParaRPr lang="en-US" altLang="zh-CN" sz="36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  <a:p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（四）评估：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 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    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（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1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）当小灯泡两端的电压高出额定电压的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1/5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或低至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4/5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时，灯泡的亮度呈现什么情况？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  <a:p>
            <a:endParaRPr lang="en-US" altLang="zh-CN" sz="36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52220" y="925830"/>
            <a:ext cx="10274300" cy="3692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44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结论</a:t>
            </a:r>
            <a:endParaRPr lang="zh-CN" altLang="en-US" sz="4400" dirty="0">
              <a:solidFill>
                <a:srgbClr val="0070C0"/>
              </a:soli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4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灯泡的亮度取决于灯泡的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实际功率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，实际功率越大，灯泡越亮；实际功率越小，灯泡越暗。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23925" y="639445"/>
            <a:ext cx="10314940" cy="60928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（四）评估：</a:t>
            </a:r>
            <a:endParaRPr lang="zh-CN" altLang="en-US" sz="20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 </a:t>
            </a:r>
            <a:r>
              <a:rPr lang="en-US" altLang="zh-CN" sz="2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  </a:t>
            </a:r>
            <a:r>
              <a:rPr lang="en-US" altLang="zh-CN" sz="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  </a:t>
            </a:r>
            <a:endParaRPr lang="en-US" altLang="zh-CN" sz="3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（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2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）</a:t>
            </a:r>
            <a:r>
              <a:rPr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可以求三次功率的平均值吗</a:t>
            </a:r>
            <a:r>
              <a:rPr 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?</a:t>
            </a:r>
            <a:endParaRPr lang="en-US" sz="36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indent="457200">
              <a:lnSpc>
                <a:spcPct val="150000"/>
              </a:lnSpc>
            </a:pPr>
            <a:r>
              <a:rPr 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（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3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）滑阻的作用是什么？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（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4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）当开关闭合后，移动滑动变阻器，灯泡亮度不变且很暗，两表的示数不变的原因是什么？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（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5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）当开关闭合以后，灯泡正常工作，但是电流表或电压表的指针却偏转过大？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19667" y="1124373"/>
            <a:ext cx="10418233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   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（</a:t>
            </a: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6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）将上述表格的数据绘制成如下的I-U图像，通过图像分析，我们还可以得到什么结论？</a:t>
            </a:r>
            <a:endParaRPr lang="zh-CN" altLang="en-US" sz="32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1"/>
          <a:srcRect l="54857" b="8293"/>
          <a:stretch>
            <a:fillRect/>
          </a:stretch>
        </p:blipFill>
        <p:spPr>
          <a:xfrm>
            <a:off x="1260052" y="3011170"/>
            <a:ext cx="4393353" cy="36889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923925" y="47942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（四）评估：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33490" y="3171190"/>
            <a:ext cx="519303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200000"/>
              </a:lnSpc>
            </a:pPr>
            <a:r>
              <a:rPr 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大标宋简体" panose="02000000000000000000" charset="-122"/>
                <a:sym typeface="+mn-ea"/>
              </a:rPr>
              <a:t>灯丝的电阻随着</a:t>
            </a:r>
            <a:r>
              <a:rPr lang="zh-CN" sz="3600" dirty="0" smtClean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大标宋简体" panose="02000000000000000000" charset="-122"/>
                <a:sym typeface="+mn-ea"/>
              </a:rPr>
              <a:t>温度</a:t>
            </a:r>
            <a:r>
              <a:rPr 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大标宋简体" panose="02000000000000000000" charset="-122"/>
                <a:sym typeface="+mn-ea"/>
              </a:rPr>
              <a:t>的升高而</a:t>
            </a:r>
            <a:r>
              <a:rPr lang="zh-CN" sz="3600" dirty="0" smtClean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大标宋简体" panose="02000000000000000000" charset="-122"/>
                <a:sym typeface="+mn-ea"/>
              </a:rPr>
              <a:t>增大</a:t>
            </a:r>
            <a:r>
              <a:rPr 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大标宋简体" panose="02000000000000000000" charset="-122"/>
                <a:sym typeface="+mn-ea"/>
              </a:rPr>
              <a:t>。</a:t>
            </a:r>
            <a:endParaRPr lang="zh-CN" altLang="en-US" sz="3600" dirty="0" smtClean="0">
              <a:latin typeface="方正盛世楷书简体_粗" panose="02000000000000000000" charset="-122"/>
              <a:ea typeface="方正盛世楷书简体_粗" panose="02000000000000000000" charset="-122"/>
              <a:cs typeface="方正大标宋简体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75130" y="1906905"/>
            <a:ext cx="94043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3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如何求解实际功率</a:t>
            </a:r>
            <a:endParaRPr lang="zh-CN" altLang="en-US" sz="4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636395" y="363156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702945" y="567690"/>
            <a:ext cx="9886950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40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例</a:t>
            </a:r>
            <a:r>
              <a:rPr lang="zh-CN" sz="40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题：</a:t>
            </a:r>
            <a:r>
              <a:rPr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现将一标有“220V 100W”的灯泡接在110V的电源上，此时灯泡的电功率是多少W？更亮或更暗了？</a:t>
            </a:r>
            <a:endParaRPr sz="4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endParaRPr sz="4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sz="40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技巧：</a:t>
            </a:r>
            <a:r>
              <a:rPr lang="zh-CN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利用铭牌</a:t>
            </a: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先求电阻。</a:t>
            </a:r>
            <a:endParaRPr lang="en-US" altLang="zh-CN" sz="4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9394508" y="3982085"/>
          <a:ext cx="1833245" cy="1521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2" imgW="596900" imgH="495300" progId="Equation.KSEE3">
                  <p:embed/>
                </p:oleObj>
              </mc:Choice>
              <mc:Fallback>
                <p:oleObj name="" r:id="rId2" imgW="596900" imgH="4953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394508" y="3982085"/>
                        <a:ext cx="1833245" cy="1521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 descr="资源 10@4x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" y="368300"/>
            <a:ext cx="405765" cy="36449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11372215" y="5808345"/>
            <a:ext cx="556260" cy="949960"/>
            <a:chOff x="18024" y="8475"/>
            <a:chExt cx="876" cy="1496"/>
          </a:xfrm>
        </p:grpSpPr>
        <p:pic>
          <p:nvPicPr>
            <p:cNvPr id="29" name="图片 28" descr="资源 9@4x-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24" y="8475"/>
              <a:ext cx="257" cy="232"/>
            </a:xfrm>
            <a:prstGeom prst="rect">
              <a:avLst/>
            </a:prstGeom>
          </p:spPr>
        </p:pic>
        <p:pic>
          <p:nvPicPr>
            <p:cNvPr id="30" name="图片 29" descr="资源 10@4x-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139" y="9625"/>
              <a:ext cx="386" cy="347"/>
            </a:xfrm>
            <a:prstGeom prst="rect">
              <a:avLst/>
            </a:prstGeom>
          </p:spPr>
        </p:pic>
        <p:pic>
          <p:nvPicPr>
            <p:cNvPr id="31" name="图片 30" descr="资源 11@4x-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92" y="8997"/>
              <a:ext cx="208" cy="217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755015" y="166370"/>
            <a:ext cx="38061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rgbClr val="A15F32"/>
                </a:solidFill>
                <a:latin typeface="华康正颜楷体W7P" panose="03000700000000000000" charset="-122"/>
                <a:ea typeface="华康正颜楷体W7P" panose="03000700000000000000" charset="-122"/>
              </a:rPr>
              <a:t>课堂过招</a:t>
            </a:r>
            <a:endParaRPr lang="zh-CN" altLang="en-US" sz="4400" dirty="0">
              <a:solidFill>
                <a:srgbClr val="A15F32"/>
              </a:solidFill>
              <a:latin typeface="华康正颜楷体W7P" panose="03000700000000000000" charset="-122"/>
              <a:ea typeface="华康正颜楷体W7P" panose="030007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872490" y="1058545"/>
            <a:ext cx="1089279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1</a:t>
            </a: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</a:t>
            </a:r>
            <a:r>
              <a:rPr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有两盏电灯，L</a:t>
            </a:r>
            <a:r>
              <a:rPr sz="3200" baseline="-25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1</a:t>
            </a:r>
            <a:r>
              <a:rPr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标有“36V 100W”，L</a:t>
            </a:r>
            <a:r>
              <a:rPr sz="3200" baseline="-25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2</a:t>
            </a:r>
            <a:r>
              <a:rPr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标有</a:t>
            </a:r>
            <a:r>
              <a:rPr 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“</a:t>
            </a:r>
            <a:r>
              <a:rPr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220V 100W”，两灯均在额定电压下工作，以下说法正确的是（　　）</a:t>
            </a:r>
            <a:endParaRPr sz="32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A．L1较亮</a:t>
            </a:r>
            <a:endParaRPr sz="32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B．L2较亮</a:t>
            </a:r>
            <a:endParaRPr sz="32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C．通过L1的电流较大</a:t>
            </a:r>
            <a:endParaRPr sz="32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D.通过L2的电流较大</a:t>
            </a:r>
            <a:endParaRPr sz="32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33855" y="624840"/>
            <a:ext cx="9404350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8000" dirty="0">
                <a:solidFill>
                  <a:srgbClr val="A15F32"/>
                </a:solidFill>
                <a:latin typeface="华康正颜楷体W7P" panose="03000700000000000000" charset="-122"/>
                <a:ea typeface="华康正颜楷体W7P" panose="03000700000000000000" charset="-122"/>
              </a:rPr>
              <a:t>前置知识</a:t>
            </a:r>
            <a:r>
              <a:rPr lang="zh-CN" altLang="en-US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：</a:t>
            </a:r>
            <a:endParaRPr lang="zh-CN" altLang="en-US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小灯泡的亮度是由什么因素决定的？</a:t>
            </a:r>
            <a:endParaRPr lang="zh-CN" altLang="en-US" sz="8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2042795" y="368998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 descr="资源 10@4x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" y="368300"/>
            <a:ext cx="405765" cy="36449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11372215" y="5808345"/>
            <a:ext cx="556260" cy="949960"/>
            <a:chOff x="18024" y="8475"/>
            <a:chExt cx="876" cy="1496"/>
          </a:xfrm>
        </p:grpSpPr>
        <p:pic>
          <p:nvPicPr>
            <p:cNvPr id="29" name="图片 28" descr="资源 9@4x-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24" y="8475"/>
              <a:ext cx="257" cy="232"/>
            </a:xfrm>
            <a:prstGeom prst="rect">
              <a:avLst/>
            </a:prstGeom>
          </p:spPr>
        </p:pic>
        <p:pic>
          <p:nvPicPr>
            <p:cNvPr id="30" name="图片 29" descr="资源 10@4x-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139" y="9625"/>
              <a:ext cx="386" cy="347"/>
            </a:xfrm>
            <a:prstGeom prst="rect">
              <a:avLst/>
            </a:prstGeom>
          </p:spPr>
        </p:pic>
        <p:pic>
          <p:nvPicPr>
            <p:cNvPr id="31" name="图片 30" descr="资源 11@4x-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92" y="8997"/>
              <a:ext cx="208" cy="217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755015" y="166370"/>
            <a:ext cx="38061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rgbClr val="A15F32"/>
                </a:solidFill>
                <a:latin typeface="华康正颜楷体W7P" panose="03000700000000000000" charset="-122"/>
                <a:ea typeface="华康正颜楷体W7P" panose="03000700000000000000" charset="-122"/>
              </a:rPr>
              <a:t>课堂过招</a:t>
            </a:r>
            <a:endParaRPr lang="zh-CN" altLang="en-US" sz="4400" dirty="0">
              <a:solidFill>
                <a:srgbClr val="A15F32"/>
              </a:solidFill>
              <a:latin typeface="华康正颜楷体W7P" panose="03000700000000000000" charset="-122"/>
              <a:ea typeface="华康正颜楷体W7P" panose="030007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872490" y="1058545"/>
            <a:ext cx="107378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2</a:t>
            </a: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</a:t>
            </a:r>
            <a:r>
              <a:rPr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将分别标有“</a:t>
            </a:r>
            <a:r>
              <a:rPr 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4</a:t>
            </a:r>
            <a:r>
              <a:rPr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V　</a:t>
            </a:r>
            <a:r>
              <a:rPr 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8</a:t>
            </a:r>
            <a:r>
              <a:rPr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W”和“</a:t>
            </a:r>
            <a:r>
              <a:rPr 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4</a:t>
            </a:r>
            <a:r>
              <a:rPr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 V　</a:t>
            </a:r>
            <a:r>
              <a:rPr 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4</a:t>
            </a:r>
            <a:r>
              <a:rPr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W”的两个灯泡L</a:t>
            </a:r>
            <a:r>
              <a:rPr sz="3200" baseline="-25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1</a:t>
            </a:r>
            <a:r>
              <a:rPr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、L</a:t>
            </a:r>
            <a:r>
              <a:rPr sz="3200" baseline="-25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2</a:t>
            </a:r>
            <a:r>
              <a:rPr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串联接在</a:t>
            </a:r>
            <a:r>
              <a:rPr 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6</a:t>
            </a:r>
            <a:r>
              <a:rPr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V电源上，则</a:t>
            </a:r>
            <a:r>
              <a:rPr lang="zh-CN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两灯的功率分别是多少？</a:t>
            </a:r>
            <a:endParaRPr lang="zh-CN" sz="32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72490" y="4339590"/>
            <a:ext cx="1039495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sz="40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技巧：</a:t>
            </a:r>
            <a:r>
              <a:rPr lang="zh-CN"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利用铭牌</a:t>
            </a: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先求电阻，十二宫图，知三求九，功率比较。</a:t>
            </a:r>
            <a:endParaRPr lang="zh-CN" altLang="en-US" sz="40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 descr="资源 10@4x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" y="368300"/>
            <a:ext cx="405765" cy="36449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11372215" y="5808345"/>
            <a:ext cx="556260" cy="949960"/>
            <a:chOff x="18024" y="8475"/>
            <a:chExt cx="876" cy="1496"/>
          </a:xfrm>
        </p:grpSpPr>
        <p:pic>
          <p:nvPicPr>
            <p:cNvPr id="29" name="图片 28" descr="资源 9@4x-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24" y="8475"/>
              <a:ext cx="257" cy="232"/>
            </a:xfrm>
            <a:prstGeom prst="rect">
              <a:avLst/>
            </a:prstGeom>
          </p:spPr>
        </p:pic>
        <p:pic>
          <p:nvPicPr>
            <p:cNvPr id="30" name="图片 29" descr="资源 10@4x-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139" y="9625"/>
              <a:ext cx="386" cy="347"/>
            </a:xfrm>
            <a:prstGeom prst="rect">
              <a:avLst/>
            </a:prstGeom>
          </p:spPr>
        </p:pic>
        <p:pic>
          <p:nvPicPr>
            <p:cNvPr id="31" name="图片 30" descr="资源 11@4x-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92" y="8997"/>
              <a:ext cx="208" cy="217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755015" y="166370"/>
            <a:ext cx="38061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rgbClr val="A15F32"/>
                </a:solidFill>
                <a:latin typeface="华康正颜楷体W7P" panose="03000700000000000000" charset="-122"/>
                <a:ea typeface="华康正颜楷体W7P" panose="03000700000000000000" charset="-122"/>
              </a:rPr>
              <a:t>课堂过招</a:t>
            </a:r>
            <a:endParaRPr lang="zh-CN" altLang="en-US" sz="4400" dirty="0">
              <a:solidFill>
                <a:srgbClr val="A15F32"/>
              </a:solidFill>
              <a:latin typeface="华康正颜楷体W7P" panose="03000700000000000000" charset="-122"/>
              <a:ea typeface="华康正颜楷体W7P" panose="030007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872490" y="1058545"/>
            <a:ext cx="107378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3</a:t>
            </a: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</a:t>
            </a:r>
            <a:r>
              <a:rPr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将分别标有“</a:t>
            </a:r>
            <a:r>
              <a:rPr 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4</a:t>
            </a:r>
            <a:r>
              <a:rPr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V　</a:t>
            </a:r>
            <a:r>
              <a:rPr 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8</a:t>
            </a:r>
            <a:r>
              <a:rPr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W”和“</a:t>
            </a:r>
            <a:r>
              <a:rPr 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4</a:t>
            </a:r>
            <a:r>
              <a:rPr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 V　</a:t>
            </a:r>
            <a:r>
              <a:rPr 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4</a:t>
            </a:r>
            <a:r>
              <a:rPr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W”的两个灯泡L</a:t>
            </a:r>
            <a:r>
              <a:rPr sz="3200" baseline="-25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1</a:t>
            </a:r>
            <a:r>
              <a:rPr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、L</a:t>
            </a:r>
            <a:r>
              <a:rPr sz="3200" baseline="-25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2</a:t>
            </a:r>
            <a:r>
              <a:rPr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串联接在</a:t>
            </a:r>
            <a:r>
              <a:rPr 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8</a:t>
            </a:r>
            <a:r>
              <a:rPr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V电源上，则</a:t>
            </a:r>
            <a:r>
              <a:rPr lang="zh-CN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两灯的功率分别是多少？</a:t>
            </a:r>
            <a:endParaRPr lang="zh-CN" sz="32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 descr="资源 10@4x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" y="368300"/>
            <a:ext cx="405765" cy="36449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11372215" y="5808345"/>
            <a:ext cx="556260" cy="949960"/>
            <a:chOff x="18024" y="8475"/>
            <a:chExt cx="876" cy="1496"/>
          </a:xfrm>
        </p:grpSpPr>
        <p:pic>
          <p:nvPicPr>
            <p:cNvPr id="29" name="图片 28" descr="资源 9@4x-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24" y="8475"/>
              <a:ext cx="257" cy="232"/>
            </a:xfrm>
            <a:prstGeom prst="rect">
              <a:avLst/>
            </a:prstGeom>
          </p:spPr>
        </p:pic>
        <p:pic>
          <p:nvPicPr>
            <p:cNvPr id="30" name="图片 29" descr="资源 10@4x-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139" y="9625"/>
              <a:ext cx="386" cy="347"/>
            </a:xfrm>
            <a:prstGeom prst="rect">
              <a:avLst/>
            </a:prstGeom>
          </p:spPr>
        </p:pic>
        <p:pic>
          <p:nvPicPr>
            <p:cNvPr id="31" name="图片 30" descr="资源 11@4x-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92" y="8997"/>
              <a:ext cx="208" cy="217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755015" y="166370"/>
            <a:ext cx="38061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rgbClr val="A15F32"/>
                </a:solidFill>
                <a:latin typeface="华康正颜楷体W7P" panose="03000700000000000000" charset="-122"/>
                <a:ea typeface="华康正颜楷体W7P" panose="03000700000000000000" charset="-122"/>
              </a:rPr>
              <a:t>课堂过招</a:t>
            </a:r>
            <a:endParaRPr lang="zh-CN" altLang="en-US" sz="4400" dirty="0">
              <a:solidFill>
                <a:srgbClr val="A15F32"/>
              </a:solidFill>
              <a:latin typeface="华康正颜楷体W7P" panose="03000700000000000000" charset="-122"/>
              <a:ea typeface="华康正颜楷体W7P" panose="030007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872490" y="1058545"/>
            <a:ext cx="107378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4</a:t>
            </a: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</a:t>
            </a:r>
            <a:r>
              <a:rPr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将分别标有“6V　9W”和“6 V　3W”的两个灯泡L</a:t>
            </a:r>
            <a:r>
              <a:rPr sz="3200" baseline="-25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1</a:t>
            </a:r>
            <a:r>
              <a:rPr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、L</a:t>
            </a:r>
            <a:r>
              <a:rPr sz="3200" baseline="-25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2</a:t>
            </a:r>
            <a:r>
              <a:rPr lang="zh-CN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并</a:t>
            </a:r>
            <a:r>
              <a:rPr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联接在</a:t>
            </a:r>
            <a:r>
              <a:rPr 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6</a:t>
            </a:r>
            <a:r>
              <a:rPr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V电源上，则</a:t>
            </a:r>
            <a:r>
              <a:rPr lang="zh-CN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两灯的功率分别是多少？</a:t>
            </a:r>
            <a:endParaRPr lang="zh-CN" sz="32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581025" y="3983355"/>
            <a:ext cx="1102995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9600">
                <a:gradFill>
                  <a:gsLst>
                    <a:gs pos="0">
                      <a:srgbClr val="9EE256">
                        <a:lumMod val="59000"/>
                      </a:srgbClr>
                    </a:gs>
                    <a:gs pos="87000">
                      <a:schemeClr val="accent1">
                        <a:lumMod val="75000"/>
                      </a:schemeClr>
                    </a:gs>
                  </a:gsLst>
                  <a:lin ang="3600000" scaled="0"/>
                </a:gradFill>
                <a:latin typeface="华康正颜楷体W7P" panose="03000700000000000000" charset="-122"/>
                <a:ea typeface="华康正颜楷体W7P" panose="03000700000000000000" charset="-122"/>
                <a:cs typeface="华康正颜楷体W7P" panose="03000700000000000000" charset="-122"/>
              </a:rPr>
              <a:t>学习，永远不晚。</a:t>
            </a:r>
            <a:r>
              <a:rPr lang="en-US" altLang="zh-CN" sz="9600">
                <a:gradFill>
                  <a:gsLst>
                    <a:gs pos="0">
                      <a:srgbClr val="9EE256">
                        <a:lumMod val="59000"/>
                      </a:srgbClr>
                    </a:gs>
                    <a:gs pos="87000">
                      <a:schemeClr val="accent1">
                        <a:lumMod val="75000"/>
                      </a:schemeClr>
                    </a:gs>
                  </a:gsLst>
                  <a:lin ang="3600000" scaled="0"/>
                </a:gradFill>
                <a:latin typeface="华康正颜楷体W7P" panose="03000700000000000000" charset="-122"/>
                <a:ea typeface="华康正颜楷体W7P" panose="03000700000000000000" charset="-122"/>
                <a:cs typeface="华康正颜楷体W7P" panose="03000700000000000000" charset="-122"/>
              </a:rPr>
              <a:t> </a:t>
            </a:r>
            <a:endParaRPr lang="en-US" altLang="zh-CN" sz="9600">
              <a:gradFill>
                <a:gsLst>
                  <a:gs pos="0">
                    <a:srgbClr val="9EE256">
                      <a:lumMod val="59000"/>
                    </a:srgbClr>
                  </a:gs>
                  <a:gs pos="87000">
                    <a:schemeClr val="accent1">
                      <a:lumMod val="75000"/>
                    </a:schemeClr>
                  </a:gs>
                </a:gsLst>
                <a:lin ang="3600000" scaled="0"/>
              </a:gradFill>
              <a:latin typeface="华康正颜楷体W7P" panose="03000700000000000000" charset="-122"/>
              <a:ea typeface="华康正颜楷体W7P" panose="03000700000000000000" charset="-122"/>
              <a:cs typeface="华康正颜楷体W7P" panose="03000700000000000000" charset="-122"/>
            </a:endParaRPr>
          </a:p>
        </p:txBody>
      </p:sp>
      <p:pic>
        <p:nvPicPr>
          <p:cNvPr id="7" name="http://photo-static-api.fotomore.com/creative/vcg/400/new/VCG41N1018773878.jpg" descr="&amp;pky330_sjzg_VCG41N1018773878&amp;2&amp;src_toppic_inpsrchzd1&amp;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52390" b="5440"/>
          <a:stretch>
            <a:fillRect/>
          </a:stretch>
        </p:blipFill>
        <p:spPr>
          <a:xfrm>
            <a:off x="0" y="0"/>
            <a:ext cx="12186920" cy="34251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75130" y="1906905"/>
            <a:ext cx="94043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1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额定电压与额定功率</a:t>
            </a:r>
            <a:endParaRPr lang="zh-CN" altLang="en-US" sz="4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636395" y="363156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30770" t="53660" r="30234" b="8933"/>
          <a:stretch>
            <a:fillRect/>
          </a:stretch>
        </p:blipFill>
        <p:spPr>
          <a:xfrm>
            <a:off x="7081520" y="1100455"/>
            <a:ext cx="4302125" cy="41490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859155" y="964565"/>
            <a:ext cx="6096000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灯泡上标注的</a:t>
            </a:r>
            <a:r>
              <a:rPr lang="en-US" altLang="zh-CN"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“2.5V”</a:t>
            </a: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代表的含义是什么？</a:t>
            </a:r>
            <a:endParaRPr lang="zh-CN" altLang="en-US" sz="40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6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用电器</a:t>
            </a:r>
            <a:r>
              <a:rPr lang="zh-CN" altLang="en-US" sz="36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正常</a:t>
            </a:r>
            <a:r>
              <a:rPr lang="zh-CN" altLang="en-US" sz="36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工作时的电压叫做</a:t>
            </a:r>
            <a:r>
              <a:rPr lang="zh-CN" altLang="en-US" sz="36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额定电压</a:t>
            </a:r>
            <a:r>
              <a:rPr lang="zh-CN" altLang="en-US" sz="36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，用</a:t>
            </a:r>
            <a:r>
              <a:rPr lang="zh-CN" altLang="en-US" sz="36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U</a:t>
            </a:r>
            <a:r>
              <a:rPr lang="zh-CN" altLang="en-US" sz="3600" baseline="-250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额</a:t>
            </a:r>
            <a:r>
              <a:rPr lang="zh-CN" altLang="en-US" sz="36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表示。</a:t>
            </a:r>
            <a:endParaRPr lang="zh-CN" altLang="en-US" sz="360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  <a:p>
            <a:pPr>
              <a:lnSpc>
                <a:spcPct val="150000"/>
              </a:lnSpc>
            </a:pP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30770" t="53660" r="30234" b="8933"/>
          <a:stretch>
            <a:fillRect/>
          </a:stretch>
        </p:blipFill>
        <p:spPr>
          <a:xfrm>
            <a:off x="7081520" y="1100455"/>
            <a:ext cx="4302125" cy="41490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859155" y="945515"/>
            <a:ext cx="609600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用电器在</a:t>
            </a:r>
            <a:r>
              <a:rPr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额定电压</a:t>
            </a:r>
            <a:r>
              <a:rPr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下工作时的功率</a:t>
            </a:r>
            <a:r>
              <a:rPr lang="zh-CN"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叫做</a:t>
            </a:r>
            <a:r>
              <a:rPr lang="zh-CN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额定功率</a:t>
            </a:r>
            <a:r>
              <a:rPr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，用</a:t>
            </a:r>
            <a:r>
              <a:rPr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P</a:t>
            </a:r>
            <a:r>
              <a:rPr sz="4000" baseline="-25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额</a:t>
            </a:r>
            <a:r>
              <a:rPr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表示。</a:t>
            </a:r>
            <a:endParaRPr sz="40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sz="40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30770" t="53660" r="30234" b="8933"/>
          <a:stretch>
            <a:fillRect/>
          </a:stretch>
        </p:blipFill>
        <p:spPr>
          <a:xfrm>
            <a:off x="7081520" y="1100455"/>
            <a:ext cx="4302125" cy="41490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859155" y="945515"/>
            <a:ext cx="609600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当加在灯泡上的电压</a:t>
            </a:r>
            <a:r>
              <a:rPr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等</a:t>
            </a:r>
            <a:r>
              <a:rPr lang="zh-CN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于</a:t>
            </a:r>
            <a:r>
              <a:rPr 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标注</a:t>
            </a:r>
            <a:r>
              <a:rPr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的电压</a:t>
            </a:r>
            <a:r>
              <a:rPr 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，灯泡正常发光，此时灯泡消耗的功率为额定功率。</a:t>
            </a:r>
            <a:endParaRPr lang="zh-CN" sz="36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sz="16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U</a:t>
            </a:r>
            <a:r>
              <a:rPr lang="zh-CN" altLang="en-US" sz="3600" baseline="-25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实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=U</a:t>
            </a:r>
            <a:r>
              <a:rPr lang="zh-CN" altLang="en-US" sz="3600" baseline="-25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额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，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 P</a:t>
            </a:r>
            <a:r>
              <a:rPr lang="zh-CN" altLang="en-US" sz="3600" baseline="-25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实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=P</a:t>
            </a:r>
            <a:r>
              <a:rPr lang="zh-CN" altLang="en-US" sz="3600" baseline="-25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额</a:t>
            </a:r>
            <a:endParaRPr lang="zh-CN" altLang="en-US" sz="3600" baseline="-250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图片 32769" descr="CW0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5975" y="2030942"/>
            <a:ext cx="6249247" cy="44153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61695" y="691515"/>
            <a:ext cx="1082230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40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你知道铭牌上的</a:t>
            </a:r>
            <a:r>
              <a:rPr lang="en-US" altLang="zh-CN" sz="40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“PZ220-25”</a:t>
            </a:r>
            <a:r>
              <a:rPr lang="zh-CN" altLang="en-US" sz="40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字样表示什么吗 ？</a:t>
            </a:r>
            <a:endParaRPr lang="zh-CN" altLang="en-US" sz="400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30770" t="53660" r="30234" b="8933"/>
          <a:stretch>
            <a:fillRect/>
          </a:stretch>
        </p:blipFill>
        <p:spPr>
          <a:xfrm>
            <a:off x="7081520" y="1100455"/>
            <a:ext cx="4302125" cy="41490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859155" y="945515"/>
            <a:ext cx="6096000" cy="60928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如果额定功率没有标注出来，我们将用</a:t>
            </a:r>
            <a:r>
              <a:rPr lang="zh-CN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什么方法</a:t>
            </a:r>
            <a:r>
              <a:rPr 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可以知道它的大小？</a:t>
            </a:r>
            <a:endParaRPr lang="zh-CN" sz="36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sz="24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在灯泡两端加上</a:t>
            </a: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2.5V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的电压，并测出通过灯泡的电流，利用公式</a:t>
            </a: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P=UI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求出灯泡的额定功率。</a:t>
            </a:r>
            <a:endParaRPr lang="zh-CN" sz="32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sz="32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75130" y="1906905"/>
            <a:ext cx="94043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2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测量小灯泡的电功率</a:t>
            </a:r>
            <a:endParaRPr lang="zh-CN" altLang="en-US" sz="4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636395" y="363156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5.xml><?xml version="1.0" encoding="utf-8"?>
<p:tagLst xmlns:p="http://schemas.openxmlformats.org/presentationml/2006/main">
  <p:tag name="COMMONDATA" val="eyJoZGlkIjoiOTZkNzlmNmM0ZmUzNTJiZmI0ZDg1OGQ1N2NkZTA3ZTEifQ=="/>
  <p:tag name="KSO_WPP_MARK_KEY" val="2f4d9ed9-d6b7-452f-ab4b-f2c5e79f1e90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1060</Words>
  <Application>WPS 演示</Application>
  <PresentationFormat>宽屏</PresentationFormat>
  <Paragraphs>97</Paragraphs>
  <Slides>23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Arial</vt:lpstr>
      <vt:lpstr>宋体</vt:lpstr>
      <vt:lpstr>Wingdings</vt:lpstr>
      <vt:lpstr>Wingdings</vt:lpstr>
      <vt:lpstr>方正盛世楷书简体_粗</vt:lpstr>
      <vt:lpstr>华康正颜楷体W7P</vt:lpstr>
      <vt:lpstr>汉仪颜楷W</vt:lpstr>
      <vt:lpstr>楷体_GB2312</vt:lpstr>
      <vt:lpstr>汉仪颜楷简</vt:lpstr>
      <vt:lpstr>微软雅黑</vt:lpstr>
      <vt:lpstr>Arial Unicode MS</vt:lpstr>
      <vt:lpstr>Calibri</vt:lpstr>
      <vt:lpstr>方正大标宋简体</vt:lpstr>
      <vt:lpstr>Office 主题​​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xiongsongyan</cp:lastModifiedBy>
  <cp:revision>161</cp:revision>
  <dcterms:created xsi:type="dcterms:W3CDTF">2019-06-19T02:08:00Z</dcterms:created>
  <dcterms:modified xsi:type="dcterms:W3CDTF">2023-11-22T02:53:19Z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440E3CDA4A384235A783CFA58922908D_13</vt:lpwstr>
  </property>
</Properties>
</file>