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Override PartName="/customXml/itemProps43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3"/>
    <p:sldId id="259" r:id="rId4"/>
    <p:sldId id="279" r:id="rId5"/>
    <p:sldId id="280" r:id="rId6"/>
    <p:sldId id="283" r:id="rId7"/>
    <p:sldId id="264" r:id="rId8"/>
    <p:sldId id="284" r:id="rId9"/>
    <p:sldId id="260" r:id="rId10"/>
    <p:sldId id="282" r:id="rId11"/>
    <p:sldId id="313" r:id="rId12"/>
    <p:sldId id="275" r:id="rId13"/>
    <p:sldId id="314" r:id="rId14"/>
    <p:sldId id="263" r:id="rId15"/>
    <p:sldId id="276" r:id="rId16"/>
    <p:sldId id="277" r:id="rId17"/>
    <p:sldId id="285" r:id="rId18"/>
    <p:sldId id="287" r:id="rId19"/>
    <p:sldId id="293" r:id="rId20"/>
    <p:sldId id="296" r:id="rId21"/>
    <p:sldId id="286" r:id="rId22"/>
    <p:sldId id="294" r:id="rId23"/>
    <p:sldId id="295" r:id="rId24"/>
    <p:sldId id="297" r:id="rId25"/>
    <p:sldId id="317" r:id="rId26"/>
    <p:sldId id="304" r:id="rId27"/>
    <p:sldId id="303" r:id="rId28"/>
    <p:sldId id="312" r:id="rId29"/>
    <p:sldId id="302" r:id="rId30"/>
    <p:sldId id="316" r:id="rId31"/>
    <p:sldId id="315" r:id="rId32"/>
    <p:sldId id="299" r:id="rId33"/>
    <p:sldId id="320" r:id="rId34"/>
    <p:sldId id="310" r:id="rId35"/>
    <p:sldId id="311" r:id="rId36"/>
    <p:sldId id="319" r:id="rId37"/>
    <p:sldId id="321" r:id="rId38"/>
    <p:sldId id="323" r:id="rId39"/>
    <p:sldId id="324" r:id="rId40"/>
    <p:sldId id="356" r:id="rId41"/>
    <p:sldId id="325" r:id="rId42"/>
    <p:sldId id="328" r:id="rId43"/>
    <p:sldId id="348" r:id="rId44"/>
    <p:sldId id="351" r:id="rId45"/>
    <p:sldId id="327" r:id="rId46"/>
    <p:sldId id="329" r:id="rId47"/>
    <p:sldId id="368" r:id="rId48"/>
    <p:sldId id="369" r:id="rId49"/>
    <p:sldId id="370" r:id="rId50"/>
    <p:sldId id="371" r:id="rId51"/>
    <p:sldId id="372" r:id="rId52"/>
    <p:sldId id="262" r:id="rId53"/>
  </p:sldIdLst>
  <p:sldSz cx="12192000" cy="6858000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samon-ks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680"/>
    <a:srgbClr val="B5A78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9ED140-00F2-4736-B119-CAFC04B8D273}" styleName="{808f55f3-7867-48a8-9885-a93be7b933d8}">
    <a:wholeTbl>
      <a:tcTxStyle>
        <a:fontRef idx="none">
          <a:prstClr val="black"/>
        </a:fontRef>
      </a:tcTxStyle>
      <a:tcStyle>
        <a:tcBdr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2H>
      <a:tcTxStyle>
        <a:fontRef idx="none">
          <a:prstClr val="black"/>
        </a:fontRef>
      </a:tcTxStyle>
      <a:tcStyle>
        <a:tcBdr/>
        <a:fill>
          <a:solidFill>
            <a:srgbClr val="FEE8D7"/>
          </a:solidFill>
        </a:fill>
      </a:tcStyle>
    </a:band2H>
    <a:firstCol>
      <a:tcTxStyle>
        <a:fontRef idx="none">
          <a:prstClr val="black"/>
        </a:fontRef>
      </a:tcTxStyle>
      <a:tcStyle>
        <a:tcBdr/>
        <a:fill>
          <a:solidFill>
            <a:srgbClr val="FCC394"/>
          </a:solidFill>
        </a:fill>
      </a:tcStyle>
    </a:firstCol>
    <a:firstRow>
      <a:tcTxStyle>
        <a:fontRef idx="none">
          <a:prstClr val="black"/>
        </a:fontRef>
      </a:tcTxStyle>
      <a:tcStyle>
        <a:tcBdr/>
        <a:fill>
          <a:solidFill>
            <a:srgbClr val="FCC394"/>
          </a:solidFill>
        </a:fill>
      </a:tcStyle>
    </a:firstRow>
  </a:tblStyle>
  <a:tblStyle styleId="{CE2BDE02-3ADF-4FAC-8822-27D219CA5BEF}" styleName="{a0289c39-1aee-44f3-80c5-69e94fef8614}">
    <a:wholeTbl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/>
        <a:fill>
          <a:solidFill>
            <a:srgbClr val="A1927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gs" Target="tags/tag433.xml"/><Relationship Id="rId61" Type="http://schemas.openxmlformats.org/officeDocument/2006/relationships/customXml" Target="../customXml/item1.xml"/><Relationship Id="rId60" Type="http://schemas.openxmlformats.org/officeDocument/2006/relationships/customXmlProps" Target="../customXml/itemProps432.xml"/><Relationship Id="rId6" Type="http://schemas.openxmlformats.org/officeDocument/2006/relationships/slide" Target="slides/slide4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1" Type="http://schemas.openxmlformats.org/officeDocument/2006/relationships/image" Target="../media/image38.wmf"/><Relationship Id="rId10" Type="http://schemas.openxmlformats.org/officeDocument/2006/relationships/image" Target="../media/image37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5.xml"/><Relationship Id="rId2" Type="http://schemas.openxmlformats.org/officeDocument/2006/relationships/image" Target="../media/image6.jpeg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9.xml"/><Relationship Id="rId2" Type="http://schemas.openxmlformats.org/officeDocument/2006/relationships/image" Target="../media/image8.jpeg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0.png"/><Relationship Id="rId2" Type="http://schemas.openxmlformats.org/officeDocument/2006/relationships/tags" Target="../tags/tag80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tags" Target="../tags/tag85.xml"/><Relationship Id="rId2" Type="http://schemas.openxmlformats.org/officeDocument/2006/relationships/image" Target="../media/image11.jpeg"/><Relationship Id="rId1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2" Type="http://schemas.openxmlformats.org/officeDocument/2006/relationships/slideLayout" Target="../slideLayouts/slideLayout6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147.xml"/><Relationship Id="rId34" Type="http://schemas.openxmlformats.org/officeDocument/2006/relationships/tags" Target="../tags/tag146.xml"/><Relationship Id="rId33" Type="http://schemas.openxmlformats.org/officeDocument/2006/relationships/image" Target="../media/image13.wmf"/><Relationship Id="rId32" Type="http://schemas.openxmlformats.org/officeDocument/2006/relationships/tags" Target="../tags/tag145.xml"/><Relationship Id="rId31" Type="http://schemas.openxmlformats.org/officeDocument/2006/relationships/tags" Target="../tags/tag144.xml"/><Relationship Id="rId30" Type="http://schemas.openxmlformats.org/officeDocument/2006/relationships/tags" Target="../tags/tag143.xml"/><Relationship Id="rId3" Type="http://schemas.openxmlformats.org/officeDocument/2006/relationships/tags" Target="../tags/tag116.xml"/><Relationship Id="rId29" Type="http://schemas.openxmlformats.org/officeDocument/2006/relationships/tags" Target="../tags/tag142.xml"/><Relationship Id="rId28" Type="http://schemas.openxmlformats.org/officeDocument/2006/relationships/tags" Target="../tags/tag141.xml"/><Relationship Id="rId27" Type="http://schemas.openxmlformats.org/officeDocument/2006/relationships/tags" Target="../tags/tag140.xml"/><Relationship Id="rId26" Type="http://schemas.openxmlformats.org/officeDocument/2006/relationships/tags" Target="../tags/tag139.xml"/><Relationship Id="rId25" Type="http://schemas.openxmlformats.org/officeDocument/2006/relationships/tags" Target="../tags/tag138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tags" Target="../tags/tag115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183.xml"/><Relationship Id="rId36" Type="http://schemas.openxmlformats.org/officeDocument/2006/relationships/tags" Target="../tags/tag182.xml"/><Relationship Id="rId35" Type="http://schemas.openxmlformats.org/officeDocument/2006/relationships/tags" Target="../tags/tag181.xml"/><Relationship Id="rId34" Type="http://schemas.openxmlformats.org/officeDocument/2006/relationships/image" Target="../media/image14.wmf"/><Relationship Id="rId33" Type="http://schemas.openxmlformats.org/officeDocument/2006/relationships/tags" Target="../tags/tag180.xml"/><Relationship Id="rId32" Type="http://schemas.openxmlformats.org/officeDocument/2006/relationships/tags" Target="../tags/tag179.xml"/><Relationship Id="rId31" Type="http://schemas.openxmlformats.org/officeDocument/2006/relationships/tags" Target="../tags/tag178.xml"/><Relationship Id="rId30" Type="http://schemas.openxmlformats.org/officeDocument/2006/relationships/tags" Target="../tags/tag177.xml"/><Relationship Id="rId3" Type="http://schemas.openxmlformats.org/officeDocument/2006/relationships/tags" Target="../tags/tag150.xml"/><Relationship Id="rId29" Type="http://schemas.openxmlformats.org/officeDocument/2006/relationships/tags" Target="../tags/tag176.xml"/><Relationship Id="rId28" Type="http://schemas.openxmlformats.org/officeDocument/2006/relationships/tags" Target="../tags/tag175.xml"/><Relationship Id="rId27" Type="http://schemas.openxmlformats.org/officeDocument/2006/relationships/tags" Target="../tags/tag174.xml"/><Relationship Id="rId26" Type="http://schemas.openxmlformats.org/officeDocument/2006/relationships/tags" Target="../tags/tag173.xml"/><Relationship Id="rId25" Type="http://schemas.openxmlformats.org/officeDocument/2006/relationships/tags" Target="../tags/tag172.xml"/><Relationship Id="rId24" Type="http://schemas.openxmlformats.org/officeDocument/2006/relationships/tags" Target="../tags/tag171.xml"/><Relationship Id="rId23" Type="http://schemas.openxmlformats.org/officeDocument/2006/relationships/tags" Target="../tags/tag170.xml"/><Relationship Id="rId22" Type="http://schemas.openxmlformats.org/officeDocument/2006/relationships/tags" Target="../tags/tag169.xml"/><Relationship Id="rId21" Type="http://schemas.openxmlformats.org/officeDocument/2006/relationships/tags" Target="../tags/tag168.xml"/><Relationship Id="rId20" Type="http://schemas.openxmlformats.org/officeDocument/2006/relationships/tags" Target="../tags/tag167.xml"/><Relationship Id="rId2" Type="http://schemas.openxmlformats.org/officeDocument/2006/relationships/tags" Target="../tags/tag149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7.xml"/><Relationship Id="rId4" Type="http://schemas.openxmlformats.org/officeDocument/2006/relationships/image" Target="../media/image16.pn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tags" Target="../tags/tag18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image" Target="../media/image19.png"/><Relationship Id="rId5" Type="http://schemas.openxmlformats.org/officeDocument/2006/relationships/tags" Target="../tags/tag190.xml"/><Relationship Id="rId4" Type="http://schemas.openxmlformats.org/officeDocument/2006/relationships/image" Target="../media/image18.png"/><Relationship Id="rId3" Type="http://schemas.openxmlformats.org/officeDocument/2006/relationships/tags" Target="../tags/tag189.xml"/><Relationship Id="rId2" Type="http://schemas.openxmlformats.org/officeDocument/2006/relationships/image" Target="../media/image17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8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9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tags" Target="../tags/tag196.xml"/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tags" Target="../tags/tag1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02.xml"/><Relationship Id="rId7" Type="http://schemas.openxmlformats.org/officeDocument/2006/relationships/image" Target="../media/image23.wmf"/><Relationship Id="rId6" Type="http://schemas.openxmlformats.org/officeDocument/2006/relationships/oleObject" Target="../embeddings/oleObject7.bin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0" Type="http://schemas.openxmlformats.org/officeDocument/2006/relationships/vmlDrawing" Target="../drawings/vmlDrawing5.vml"/><Relationship Id="rId1" Type="http://schemas.openxmlformats.org/officeDocument/2006/relationships/tags" Target="../tags/tag19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3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tags" Target="../tags/tag207.xml"/><Relationship Id="rId7" Type="http://schemas.openxmlformats.org/officeDocument/2006/relationships/image" Target="../media/image26.wmf"/><Relationship Id="rId6" Type="http://schemas.openxmlformats.org/officeDocument/2006/relationships/oleObject" Target="../embeddings/oleObject9.bin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image" Target="../media/image25.wmf"/><Relationship Id="rId2" Type="http://schemas.openxmlformats.org/officeDocument/2006/relationships/oleObject" Target="../embeddings/oleObject8.bin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08.xml"/><Relationship Id="rId10" Type="http://schemas.openxmlformats.org/officeDocument/2006/relationships/image" Target="../media/image27.wmf"/><Relationship Id="rId1" Type="http://schemas.openxmlformats.org/officeDocument/2006/relationships/tags" Target="../tags/tag20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3" Type="http://schemas.openxmlformats.org/officeDocument/2006/relationships/slideLayout" Target="../slideLayouts/slideLayout7.xml"/><Relationship Id="rId52" Type="http://schemas.openxmlformats.org/officeDocument/2006/relationships/tags" Target="../tags/tag261.xml"/><Relationship Id="rId51" Type="http://schemas.openxmlformats.org/officeDocument/2006/relationships/tags" Target="../tags/tag260.xml"/><Relationship Id="rId50" Type="http://schemas.openxmlformats.org/officeDocument/2006/relationships/tags" Target="../tags/tag259.xml"/><Relationship Id="rId5" Type="http://schemas.openxmlformats.org/officeDocument/2006/relationships/tags" Target="../tags/tag214.xml"/><Relationship Id="rId49" Type="http://schemas.openxmlformats.org/officeDocument/2006/relationships/tags" Target="../tags/tag258.xml"/><Relationship Id="rId48" Type="http://schemas.openxmlformats.org/officeDocument/2006/relationships/tags" Target="../tags/tag257.xml"/><Relationship Id="rId47" Type="http://schemas.openxmlformats.org/officeDocument/2006/relationships/tags" Target="../tags/tag256.xml"/><Relationship Id="rId46" Type="http://schemas.openxmlformats.org/officeDocument/2006/relationships/tags" Target="../tags/tag255.xml"/><Relationship Id="rId45" Type="http://schemas.openxmlformats.org/officeDocument/2006/relationships/tags" Target="../tags/tag254.xml"/><Relationship Id="rId44" Type="http://schemas.openxmlformats.org/officeDocument/2006/relationships/tags" Target="../tags/tag253.xml"/><Relationship Id="rId43" Type="http://schemas.openxmlformats.org/officeDocument/2006/relationships/tags" Target="../tags/tag252.xml"/><Relationship Id="rId42" Type="http://schemas.openxmlformats.org/officeDocument/2006/relationships/tags" Target="../tags/tag251.xml"/><Relationship Id="rId41" Type="http://schemas.openxmlformats.org/officeDocument/2006/relationships/tags" Target="../tags/tag250.xml"/><Relationship Id="rId40" Type="http://schemas.openxmlformats.org/officeDocument/2006/relationships/tags" Target="../tags/tag249.xml"/><Relationship Id="rId4" Type="http://schemas.openxmlformats.org/officeDocument/2006/relationships/tags" Target="../tags/tag213.xml"/><Relationship Id="rId39" Type="http://schemas.openxmlformats.org/officeDocument/2006/relationships/tags" Target="../tags/tag248.xml"/><Relationship Id="rId38" Type="http://schemas.openxmlformats.org/officeDocument/2006/relationships/tags" Target="../tags/tag247.xml"/><Relationship Id="rId37" Type="http://schemas.openxmlformats.org/officeDocument/2006/relationships/tags" Target="../tags/tag246.xml"/><Relationship Id="rId36" Type="http://schemas.openxmlformats.org/officeDocument/2006/relationships/tags" Target="../tags/tag245.xml"/><Relationship Id="rId35" Type="http://schemas.openxmlformats.org/officeDocument/2006/relationships/tags" Target="../tags/tag244.xml"/><Relationship Id="rId34" Type="http://schemas.openxmlformats.org/officeDocument/2006/relationships/tags" Target="../tags/tag243.xml"/><Relationship Id="rId33" Type="http://schemas.openxmlformats.org/officeDocument/2006/relationships/tags" Target="../tags/tag242.xml"/><Relationship Id="rId32" Type="http://schemas.openxmlformats.org/officeDocument/2006/relationships/tags" Target="../tags/tag241.xml"/><Relationship Id="rId31" Type="http://schemas.openxmlformats.org/officeDocument/2006/relationships/tags" Target="../tags/tag240.xml"/><Relationship Id="rId30" Type="http://schemas.openxmlformats.org/officeDocument/2006/relationships/tags" Target="../tags/tag239.xml"/><Relationship Id="rId3" Type="http://schemas.openxmlformats.org/officeDocument/2006/relationships/tags" Target="../tags/tag212.xml"/><Relationship Id="rId29" Type="http://schemas.openxmlformats.org/officeDocument/2006/relationships/tags" Target="../tags/tag238.xml"/><Relationship Id="rId28" Type="http://schemas.openxmlformats.org/officeDocument/2006/relationships/tags" Target="../tags/tag237.xml"/><Relationship Id="rId27" Type="http://schemas.openxmlformats.org/officeDocument/2006/relationships/tags" Target="../tags/tag236.xml"/><Relationship Id="rId26" Type="http://schemas.openxmlformats.org/officeDocument/2006/relationships/tags" Target="../tags/tag235.xml"/><Relationship Id="rId25" Type="http://schemas.openxmlformats.org/officeDocument/2006/relationships/tags" Target="../tags/tag234.xml"/><Relationship Id="rId24" Type="http://schemas.openxmlformats.org/officeDocument/2006/relationships/tags" Target="../tags/tag233.xml"/><Relationship Id="rId23" Type="http://schemas.openxmlformats.org/officeDocument/2006/relationships/tags" Target="../tags/tag232.xml"/><Relationship Id="rId22" Type="http://schemas.openxmlformats.org/officeDocument/2006/relationships/tags" Target="../tags/tag231.xml"/><Relationship Id="rId21" Type="http://schemas.openxmlformats.org/officeDocument/2006/relationships/tags" Target="../tags/tag230.xml"/><Relationship Id="rId20" Type="http://schemas.openxmlformats.org/officeDocument/2006/relationships/tags" Target="../tags/tag229.xml"/><Relationship Id="rId2" Type="http://schemas.openxmlformats.org/officeDocument/2006/relationships/tags" Target="../tags/tag211.xml"/><Relationship Id="rId19" Type="http://schemas.openxmlformats.org/officeDocument/2006/relationships/tags" Target="../tags/tag228.xml"/><Relationship Id="rId18" Type="http://schemas.openxmlformats.org/officeDocument/2006/relationships/tags" Target="../tags/tag227.xml"/><Relationship Id="rId17" Type="http://schemas.openxmlformats.org/officeDocument/2006/relationships/tags" Target="../tags/tag226.xml"/><Relationship Id="rId16" Type="http://schemas.openxmlformats.org/officeDocument/2006/relationships/tags" Target="../tags/tag225.xml"/><Relationship Id="rId15" Type="http://schemas.openxmlformats.org/officeDocument/2006/relationships/tags" Target="../tags/tag224.xml"/><Relationship Id="rId14" Type="http://schemas.openxmlformats.org/officeDocument/2006/relationships/tags" Target="../tags/tag223.xml"/><Relationship Id="rId13" Type="http://schemas.openxmlformats.org/officeDocument/2006/relationships/tags" Target="../tags/tag222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0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tags" Target="../tags/tag265.xml"/><Relationship Id="rId7" Type="http://schemas.openxmlformats.org/officeDocument/2006/relationships/image" Target="../media/image29.wmf"/><Relationship Id="rId6" Type="http://schemas.openxmlformats.org/officeDocument/2006/relationships/oleObject" Target="../embeddings/oleObject12.bin"/><Relationship Id="rId5" Type="http://schemas.openxmlformats.org/officeDocument/2006/relationships/tags" Target="../tags/tag264.xml"/><Relationship Id="rId4" Type="http://schemas.openxmlformats.org/officeDocument/2006/relationships/image" Target="../media/image28.wmf"/><Relationship Id="rId37" Type="http://schemas.openxmlformats.org/officeDocument/2006/relationships/vmlDrawing" Target="../drawings/vmlDrawing7.v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274.xml"/><Relationship Id="rId34" Type="http://schemas.openxmlformats.org/officeDocument/2006/relationships/image" Target="../media/image38.wmf"/><Relationship Id="rId33" Type="http://schemas.openxmlformats.org/officeDocument/2006/relationships/oleObject" Target="../embeddings/oleObject21.bin"/><Relationship Id="rId32" Type="http://schemas.openxmlformats.org/officeDocument/2006/relationships/tags" Target="../tags/tag273.xml"/><Relationship Id="rId31" Type="http://schemas.openxmlformats.org/officeDocument/2006/relationships/image" Target="../media/image37.wmf"/><Relationship Id="rId30" Type="http://schemas.openxmlformats.org/officeDocument/2006/relationships/oleObject" Target="../embeddings/oleObject20.bin"/><Relationship Id="rId3" Type="http://schemas.openxmlformats.org/officeDocument/2006/relationships/oleObject" Target="../embeddings/oleObject11.bin"/><Relationship Id="rId29" Type="http://schemas.openxmlformats.org/officeDocument/2006/relationships/tags" Target="../tags/tag272.xml"/><Relationship Id="rId28" Type="http://schemas.openxmlformats.org/officeDocument/2006/relationships/image" Target="../media/image36.wmf"/><Relationship Id="rId27" Type="http://schemas.openxmlformats.org/officeDocument/2006/relationships/oleObject" Target="../embeddings/oleObject19.bin"/><Relationship Id="rId26" Type="http://schemas.openxmlformats.org/officeDocument/2006/relationships/tags" Target="../tags/tag271.xml"/><Relationship Id="rId25" Type="http://schemas.openxmlformats.org/officeDocument/2006/relationships/image" Target="../media/image35.wmf"/><Relationship Id="rId24" Type="http://schemas.openxmlformats.org/officeDocument/2006/relationships/oleObject" Target="../embeddings/oleObject18.bin"/><Relationship Id="rId23" Type="http://schemas.openxmlformats.org/officeDocument/2006/relationships/tags" Target="../tags/tag270.xml"/><Relationship Id="rId22" Type="http://schemas.openxmlformats.org/officeDocument/2006/relationships/image" Target="../media/image34.wmf"/><Relationship Id="rId21" Type="http://schemas.openxmlformats.org/officeDocument/2006/relationships/oleObject" Target="../embeddings/oleObject17.bin"/><Relationship Id="rId20" Type="http://schemas.openxmlformats.org/officeDocument/2006/relationships/tags" Target="../tags/tag269.xml"/><Relationship Id="rId2" Type="http://schemas.openxmlformats.org/officeDocument/2006/relationships/tags" Target="../tags/tag263.xml"/><Relationship Id="rId19" Type="http://schemas.openxmlformats.org/officeDocument/2006/relationships/image" Target="../media/image33.wmf"/><Relationship Id="rId18" Type="http://schemas.openxmlformats.org/officeDocument/2006/relationships/oleObject" Target="../embeddings/oleObject16.bin"/><Relationship Id="rId17" Type="http://schemas.openxmlformats.org/officeDocument/2006/relationships/tags" Target="../tags/tag268.xml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15.bin"/><Relationship Id="rId14" Type="http://schemas.openxmlformats.org/officeDocument/2006/relationships/tags" Target="../tags/tag267.xml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14.bin"/><Relationship Id="rId11" Type="http://schemas.openxmlformats.org/officeDocument/2006/relationships/tags" Target="../tags/tag266.xml"/><Relationship Id="rId10" Type="http://schemas.openxmlformats.org/officeDocument/2006/relationships/image" Target="../media/image30.wmf"/><Relationship Id="rId1" Type="http://schemas.openxmlformats.org/officeDocument/2006/relationships/tags" Target="../tags/tag26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8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image" Target="../media/image39.png"/><Relationship Id="rId1" Type="http://schemas.openxmlformats.org/officeDocument/2006/relationships/tags" Target="../tags/tag293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tags" Target="../tags/tag300.xml"/><Relationship Id="rId7" Type="http://schemas.openxmlformats.org/officeDocument/2006/relationships/image" Target="../media/image42.png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image" Target="../media/image41.png"/><Relationship Id="rId3" Type="http://schemas.openxmlformats.org/officeDocument/2006/relationships/tags" Target="../tags/tag297.xml"/><Relationship Id="rId2" Type="http://schemas.openxmlformats.org/officeDocument/2006/relationships/image" Target="../media/image40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tags" Target="../tags/tag29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3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4" Type="http://schemas.openxmlformats.org/officeDocument/2006/relationships/vmlDrawing" Target="../drawings/vmlDrawing8.v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323.xml"/><Relationship Id="rId21" Type="http://schemas.openxmlformats.org/officeDocument/2006/relationships/tags" Target="../tags/tag322.xml"/><Relationship Id="rId20" Type="http://schemas.openxmlformats.org/officeDocument/2006/relationships/image" Target="../media/image44.wmf"/><Relationship Id="rId2" Type="http://schemas.openxmlformats.org/officeDocument/2006/relationships/tags" Target="../tags/tag305.xml"/><Relationship Id="rId19" Type="http://schemas.openxmlformats.org/officeDocument/2006/relationships/oleObject" Target="../embeddings/oleObject22.bin"/><Relationship Id="rId18" Type="http://schemas.openxmlformats.org/officeDocument/2006/relationships/tags" Target="../tags/tag321.xml"/><Relationship Id="rId17" Type="http://schemas.openxmlformats.org/officeDocument/2006/relationships/tags" Target="../tags/tag320.xml"/><Relationship Id="rId16" Type="http://schemas.openxmlformats.org/officeDocument/2006/relationships/tags" Target="../tags/tag319.xml"/><Relationship Id="rId15" Type="http://schemas.openxmlformats.org/officeDocument/2006/relationships/tags" Target="../tags/tag318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tags" Target="../tags/tag3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0" Type="http://schemas.openxmlformats.org/officeDocument/2006/relationships/vmlDrawing" Target="../drawings/vmlDrawing9.vml"/><Relationship Id="rId3" Type="http://schemas.openxmlformats.org/officeDocument/2006/relationships/tags" Target="../tags/tag326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349.xml"/><Relationship Id="rId27" Type="http://schemas.openxmlformats.org/officeDocument/2006/relationships/tags" Target="../tags/tag348.xml"/><Relationship Id="rId26" Type="http://schemas.openxmlformats.org/officeDocument/2006/relationships/tags" Target="../tags/tag347.xml"/><Relationship Id="rId25" Type="http://schemas.openxmlformats.org/officeDocument/2006/relationships/image" Target="../media/image45.wmf"/><Relationship Id="rId24" Type="http://schemas.openxmlformats.org/officeDocument/2006/relationships/oleObject" Target="../embeddings/oleObject23.bin"/><Relationship Id="rId23" Type="http://schemas.openxmlformats.org/officeDocument/2006/relationships/tags" Target="../tags/tag346.xml"/><Relationship Id="rId22" Type="http://schemas.openxmlformats.org/officeDocument/2006/relationships/tags" Target="../tags/tag345.xml"/><Relationship Id="rId21" Type="http://schemas.openxmlformats.org/officeDocument/2006/relationships/tags" Target="../tags/tag344.xml"/><Relationship Id="rId20" Type="http://schemas.openxmlformats.org/officeDocument/2006/relationships/tags" Target="../tags/tag343.xml"/><Relationship Id="rId2" Type="http://schemas.openxmlformats.org/officeDocument/2006/relationships/tags" Target="../tags/tag325.xml"/><Relationship Id="rId19" Type="http://schemas.openxmlformats.org/officeDocument/2006/relationships/tags" Target="../tags/tag342.xml"/><Relationship Id="rId18" Type="http://schemas.openxmlformats.org/officeDocument/2006/relationships/tags" Target="../tags/tag341.xml"/><Relationship Id="rId17" Type="http://schemas.openxmlformats.org/officeDocument/2006/relationships/tags" Target="../tags/tag340.xml"/><Relationship Id="rId16" Type="http://schemas.openxmlformats.org/officeDocument/2006/relationships/tags" Target="../tags/tag339.xml"/><Relationship Id="rId15" Type="http://schemas.openxmlformats.org/officeDocument/2006/relationships/tags" Target="../tags/tag338.xml"/><Relationship Id="rId14" Type="http://schemas.openxmlformats.org/officeDocument/2006/relationships/tags" Target="../tags/tag337.xml"/><Relationship Id="rId13" Type="http://schemas.openxmlformats.org/officeDocument/2006/relationships/tags" Target="../tags/tag336.xml"/><Relationship Id="rId12" Type="http://schemas.openxmlformats.org/officeDocument/2006/relationships/tags" Target="../tags/tag335.xml"/><Relationship Id="rId11" Type="http://schemas.openxmlformats.org/officeDocument/2006/relationships/tags" Target="../tags/tag334.xml"/><Relationship Id="rId10" Type="http://schemas.openxmlformats.org/officeDocument/2006/relationships/tags" Target="../tags/tag333.xml"/><Relationship Id="rId1" Type="http://schemas.openxmlformats.org/officeDocument/2006/relationships/tags" Target="../tags/tag324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tags" Target="../tags/tag350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77.xml"/><Relationship Id="rId13" Type="http://schemas.openxmlformats.org/officeDocument/2006/relationships/tags" Target="../tags/tag376.xml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tags" Target="../tags/tag36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8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80.xml"/><Relationship Id="rId2" Type="http://schemas.openxmlformats.org/officeDocument/2006/relationships/image" Target="../media/image39.png"/><Relationship Id="rId1" Type="http://schemas.openxmlformats.org/officeDocument/2006/relationships/tags" Target="../tags/tag3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3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4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406.xml"/><Relationship Id="rId21" Type="http://schemas.openxmlformats.org/officeDocument/2006/relationships/tags" Target="../tags/tag405.xml"/><Relationship Id="rId20" Type="http://schemas.openxmlformats.org/officeDocument/2006/relationships/tags" Target="../tags/tag404.xml"/><Relationship Id="rId2" Type="http://schemas.openxmlformats.org/officeDocument/2006/relationships/tags" Target="../tags/tag386.xml"/><Relationship Id="rId19" Type="http://schemas.openxmlformats.org/officeDocument/2006/relationships/tags" Target="../tags/tag403.xml"/><Relationship Id="rId18" Type="http://schemas.openxmlformats.org/officeDocument/2006/relationships/tags" Target="../tags/tag402.xml"/><Relationship Id="rId17" Type="http://schemas.openxmlformats.org/officeDocument/2006/relationships/tags" Target="../tags/tag401.xml"/><Relationship Id="rId16" Type="http://schemas.openxmlformats.org/officeDocument/2006/relationships/tags" Target="../tags/tag400.xml"/><Relationship Id="rId15" Type="http://schemas.openxmlformats.org/officeDocument/2006/relationships/tags" Target="../tags/tag399.xml"/><Relationship Id="rId14" Type="http://schemas.openxmlformats.org/officeDocument/2006/relationships/tags" Target="../tags/tag398.xml"/><Relationship Id="rId13" Type="http://schemas.openxmlformats.org/officeDocument/2006/relationships/tags" Target="../tags/tag397.xml"/><Relationship Id="rId12" Type="http://schemas.openxmlformats.org/officeDocument/2006/relationships/tags" Target="../tags/tag396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tags" Target="../tags/tag3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429.xml"/><Relationship Id="rId22" Type="http://schemas.openxmlformats.org/officeDocument/2006/relationships/tags" Target="../tags/tag428.xml"/><Relationship Id="rId21" Type="http://schemas.openxmlformats.org/officeDocument/2006/relationships/tags" Target="../tags/tag427.xml"/><Relationship Id="rId20" Type="http://schemas.openxmlformats.org/officeDocument/2006/relationships/tags" Target="../tags/tag426.xml"/><Relationship Id="rId2" Type="http://schemas.openxmlformats.org/officeDocument/2006/relationships/tags" Target="../tags/tag408.xml"/><Relationship Id="rId19" Type="http://schemas.openxmlformats.org/officeDocument/2006/relationships/tags" Target="../tags/tag425.xml"/><Relationship Id="rId18" Type="http://schemas.openxmlformats.org/officeDocument/2006/relationships/tags" Target="../tags/tag424.xml"/><Relationship Id="rId17" Type="http://schemas.openxmlformats.org/officeDocument/2006/relationships/tags" Target="../tags/tag423.xml"/><Relationship Id="rId16" Type="http://schemas.openxmlformats.org/officeDocument/2006/relationships/tags" Target="../tags/tag422.xml"/><Relationship Id="rId15" Type="http://schemas.openxmlformats.org/officeDocument/2006/relationships/tags" Target="../tags/tag421.xml"/><Relationship Id="rId14" Type="http://schemas.openxmlformats.org/officeDocument/2006/relationships/tags" Target="../tags/tag420.xml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07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31.xml"/><Relationship Id="rId2" Type="http://schemas.openxmlformats.org/officeDocument/2006/relationships/image" Target="../media/image47.jpeg"/><Relationship Id="rId1" Type="http://schemas.openxmlformats.org/officeDocument/2006/relationships/tags" Target="../tags/tag4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19735" y="132334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5.2 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认识电功率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2" name="https://photo-static-api.fotomore.com/creative/vcg/veer/400/new/VCG41N179057803.jpg?uid=386&amp;timestamp=1699532717&amp;sign=f26c6f2eeca4e4bd5e2c90134fe8c0ed" descr="templates\picture_hover\&amp;pky230_sjzg_VCG41N179057803&amp;"/>
          <p:cNvPicPr>
            <a:picLocks noChangeAspect="1"/>
          </p:cNvPicPr>
          <p:nvPr/>
        </p:nvPicPr>
        <p:blipFill>
          <a:blip r:embed="rId2"/>
          <a:srcRect r="178" b="-4398"/>
          <a:stretch>
            <a:fillRect/>
          </a:stretch>
        </p:blipFill>
        <p:spPr>
          <a:xfrm>
            <a:off x="4171315" y="3912870"/>
            <a:ext cx="3919220" cy="3074670"/>
          </a:xfrm>
          <a:prstGeom prst="rect">
            <a:avLst/>
          </a:prstGeom>
        </p:spPr>
      </p:pic>
      <p:pic>
        <p:nvPicPr>
          <p:cNvPr id="4" name="https://photo-static-api.fotomore.com/creative/vcg/veer/400/new/VCG41N179057803.jpg?uid=386&amp;timestamp=1699532717&amp;sign=f26c6f2eeca4e4bd5e2c90134fe8c0ed" descr="templates\picture_hover\&amp;pky230_sjzg_VCG41N179057803&amp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r="96523"/>
          <a:stretch>
            <a:fillRect/>
          </a:stretch>
        </p:blipFill>
        <p:spPr>
          <a:xfrm>
            <a:off x="-635" y="3912870"/>
            <a:ext cx="4236720" cy="2945130"/>
          </a:xfrm>
          <a:prstGeom prst="rect">
            <a:avLst/>
          </a:prstGeom>
        </p:spPr>
      </p:pic>
      <p:pic>
        <p:nvPicPr>
          <p:cNvPr id="6" name="https://photo-static-api.fotomore.com/creative/vcg/veer/400/new/VCG41N179057803.jpg?uid=386&amp;timestamp=1699532717&amp;sign=f26c6f2eeca4e4bd5e2c90134fe8c0ed" descr="templates\picture_hover\&amp;pky230_sjzg_VCG41N179057803&amp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l="98350" r="178" b="-4398"/>
          <a:stretch>
            <a:fillRect/>
          </a:stretch>
        </p:blipFill>
        <p:spPr>
          <a:xfrm>
            <a:off x="8011795" y="3912870"/>
            <a:ext cx="4180205" cy="30746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73455" y="1134745"/>
            <a:ext cx="1044257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 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度电可以供 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40 W 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的灯泡工作多长时间？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5" name="http://photo-static-api.fotomore.com/creative/vcg/400/new/VCG41N1196338333.jpg" descr="&amp;pky330_sjzg_VCG41N1196338333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03189" y="2314575"/>
            <a:ext cx="2296001" cy="367188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22985" y="3496310"/>
            <a:ext cx="104336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CN" altLang="en-US" sz="4800" noProof="0">
                <a:effectLst/>
                <a:latin typeface="方正盛世楷书简体_粗" panose="02000000000000000000" charset="-122"/>
                <a:ea typeface="方正盛世楷书简体_粗" panose="02000000000000000000" charset="-122"/>
                <a:cs typeface="宋体" panose="02010600030101010101" pitchFamily="2" charset="-122"/>
                <a:sym typeface="+mn-ea"/>
              </a:rPr>
              <a:t>该公式用来计算</a:t>
            </a:r>
            <a:r>
              <a:rPr lang="zh-CN" altLang="en-US" sz="4800" noProof="0">
                <a:solidFill>
                  <a:srgbClr val="FF0000"/>
                </a:solidFill>
                <a:effectLst/>
                <a:latin typeface="方正盛世楷书简体_粗" panose="02000000000000000000" charset="-122"/>
                <a:ea typeface="方正盛世楷书简体_粗" panose="02000000000000000000" charset="-122"/>
                <a:cs typeface="宋体" panose="02010600030101010101" pitchFamily="2" charset="-122"/>
                <a:sym typeface="+mn-ea"/>
              </a:rPr>
              <a:t>电功</a:t>
            </a:r>
            <a:r>
              <a:rPr lang="zh-CN" altLang="en-US" sz="3600" noProof="0">
                <a:effectLst/>
                <a:latin typeface="方正盛世楷书简体_粗" panose="02000000000000000000" charset="-122"/>
                <a:ea typeface="方正盛世楷书简体_粗" panose="02000000000000000000" charset="-122"/>
                <a:cs typeface="宋体" panose="02010600030101010101" pitchFamily="2" charset="-122"/>
                <a:sym typeface="+mn-ea"/>
              </a:rPr>
              <a:t>（消耗电能）</a:t>
            </a:r>
            <a:r>
              <a:rPr lang="zh-CN" altLang="en-US" sz="4800" noProof="0">
                <a:effectLst/>
                <a:latin typeface="方正盛世楷书简体_粗" panose="02000000000000000000" charset="-122"/>
                <a:ea typeface="方正盛世楷书简体_粗" panose="02000000000000000000" charset="-122"/>
                <a:cs typeface="宋体" panose="02010600030101010101" pitchFamily="2" charset="-122"/>
                <a:sym typeface="+mn-ea"/>
              </a:rPr>
              <a:t>的大小，用途很大。</a:t>
            </a:r>
            <a:endParaRPr lang="zh-CN" altLang="en-US" sz="4800" noProof="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689475" y="1867535"/>
          <a:ext cx="246189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58800" imgH="177165" progId="Equation.KSEE3">
                  <p:embed/>
                </p:oleObj>
              </mc:Choice>
              <mc:Fallback>
                <p:oleObj name="" r:id="rId2" imgW="5588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9475" y="1867535"/>
                        <a:ext cx="246189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73455" y="1134745"/>
            <a:ext cx="10442575" cy="1419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某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液晶电视</a:t>
            </a:r>
            <a:r>
              <a:rPr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的电功率是 150 W，每天使用3 h，一个月用电多少千瓦时? （按 30 天计算）</a:t>
            </a:r>
            <a:endParaRPr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26250" y="2903855"/>
            <a:ext cx="4799330" cy="34683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858" t="14933" r="19991"/>
          <a:stretch>
            <a:fillRect/>
          </a:stretch>
        </p:blipFill>
        <p:spPr>
          <a:xfrm>
            <a:off x="5432425" y="742950"/>
            <a:ext cx="5582920" cy="2835910"/>
          </a:xfrm>
          <a:prstGeom prst="rect">
            <a:avLst/>
          </a:prstGeom>
        </p:spPr>
      </p:pic>
      <p:pic>
        <p:nvPicPr>
          <p:cNvPr id="3079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1420" y="742950"/>
            <a:ext cx="3394710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2843530" y="1297940"/>
            <a:ext cx="805180" cy="765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5591810" y="907415"/>
            <a:ext cx="1009015" cy="986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67740" y="4401185"/>
            <a:ext cx="100476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两个灯泡的铭牌中的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28W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和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7W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，分别表示什么？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两个灯泡正常工作时，哪个灯泡更亮？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442960" y="2351405"/>
            <a:ext cx="652145" cy="520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2820" y="4280535"/>
            <a:ext cx="10523855" cy="1932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思考：某电饭煲工作时的电功率为</a:t>
            </a:r>
            <a:r>
              <a:rPr 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650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W</a:t>
            </a: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表示什么？</a:t>
            </a:r>
            <a:endParaRPr lang="zh-CN" altLang="en-US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表示该电饭煲正常工作时，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每秒</a:t>
            </a: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消耗</a:t>
            </a:r>
            <a:r>
              <a:rPr lang="en-US" altLang="zh-CN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650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焦</a:t>
            </a: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电能</a:t>
            </a: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</a:t>
            </a:r>
            <a:endParaRPr lang="zh-CN" altLang="en-US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36866" name="Picture 2" descr="电饭锅铭牌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358900" y="539750"/>
            <a:ext cx="4568825" cy="3424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76440" y="660400"/>
            <a:ext cx="4179570" cy="313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探究灯泡的电功率跟哪些因素有关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1415" y="1080770"/>
            <a:ext cx="9789160" cy="3205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提出问题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endParaRPr lang="zh-CN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探究灯泡工作时的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电功率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与什么因素有关？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1415" y="1080770"/>
            <a:ext cx="10146665" cy="3205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猜想与假设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endParaRPr lang="zh-CN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灯泡工作时的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电功率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可能与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电压、电流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有关。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/>
          <p:cNvSpPr/>
          <p:nvPr>
            <p:custDataLst>
              <p:tags r:id="rId1"/>
            </p:custDataLst>
          </p:nvPr>
        </p:nvSpPr>
        <p:spPr>
          <a:xfrm>
            <a:off x="608943" y="1877060"/>
            <a:ext cx="2081988" cy="3630705"/>
          </a:xfrm>
          <a:prstGeom prst="roundRect">
            <a:avLst>
              <a:gd name="adj" fmla="val 7640"/>
            </a:avLst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1"/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267148" y="2505405"/>
            <a:ext cx="765577" cy="7655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8"/>
          <p:cNvSpPr txBox="1"/>
          <p:nvPr>
            <p:custDataLst>
              <p:tags r:id="rId3"/>
            </p:custDataLst>
          </p:nvPr>
        </p:nvSpPr>
        <p:spPr>
          <a:xfrm>
            <a:off x="1290655" y="2619765"/>
            <a:ext cx="719197" cy="5374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32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93189" y="3439980"/>
            <a:ext cx="1714129" cy="167728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150" dirty="0">
                <a:solidFill>
                  <a:schemeClr val="tx1"/>
                </a:solidFill>
                <a:latin typeface="微软雅黑" panose="020B0503020204020204" charset="-122"/>
                <a:sym typeface="微软雅黑" panose="020B0503020204020204" charset="-122"/>
              </a:rPr>
              <a:t>多个因素（电压、电流）</a:t>
            </a:r>
            <a:endParaRPr lang="zh-CN" altLang="en-US" sz="2400" b="1" spc="150" dirty="0">
              <a:solidFill>
                <a:schemeClr val="tx1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矩形: 圆角 15"/>
          <p:cNvSpPr/>
          <p:nvPr>
            <p:custDataLst>
              <p:tags r:id="rId5"/>
            </p:custDataLst>
          </p:nvPr>
        </p:nvSpPr>
        <p:spPr>
          <a:xfrm>
            <a:off x="2832610" y="1877060"/>
            <a:ext cx="2081988" cy="3630705"/>
          </a:xfrm>
          <a:prstGeom prst="roundRect">
            <a:avLst>
              <a:gd name="adj" fmla="val 764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7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2700" cap="flat" cmpd="sng" algn="ctr">
            <a:solidFill>
              <a:srgbClr val="376FFF"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3490815" y="2505405"/>
            <a:ext cx="765577" cy="765577"/>
          </a:xfrm>
          <a:prstGeom prst="ellipse">
            <a:avLst/>
          </a:prstGeom>
          <a:solidFill>
            <a:schemeClr val="l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58"/>
          <p:cNvSpPr txBox="1"/>
          <p:nvPr>
            <p:custDataLst>
              <p:tags r:id="rId7"/>
            </p:custDataLst>
          </p:nvPr>
        </p:nvSpPr>
        <p:spPr>
          <a:xfrm>
            <a:off x="3513687" y="2619765"/>
            <a:ext cx="719197" cy="53749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32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3016221" y="3439980"/>
            <a:ext cx="1714129" cy="167728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150" dirty="0">
                <a:latin typeface="微软雅黑" panose="020B0503020204020204" charset="-122"/>
                <a:sym typeface="微软雅黑" panose="020B0503020204020204" charset="-122"/>
              </a:rPr>
              <a:t>控制变量法</a:t>
            </a:r>
            <a:endParaRPr lang="zh-CN" altLang="en-US" sz="1000" b="1" spc="150" dirty="0">
              <a:solidFill>
                <a:schemeClr val="accent1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矩形: 圆角 22"/>
          <p:cNvSpPr/>
          <p:nvPr>
            <p:custDataLst>
              <p:tags r:id="rId9"/>
            </p:custDataLst>
          </p:nvPr>
        </p:nvSpPr>
        <p:spPr>
          <a:xfrm>
            <a:off x="5056276" y="1877060"/>
            <a:ext cx="2081988" cy="3630705"/>
          </a:xfrm>
          <a:prstGeom prst="roundRect">
            <a:avLst>
              <a:gd name="adj" fmla="val 7640"/>
            </a:avLst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1"/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5713846" y="2505405"/>
            <a:ext cx="765577" cy="7655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58"/>
          <p:cNvSpPr txBox="1"/>
          <p:nvPr>
            <p:custDataLst>
              <p:tags r:id="rId11"/>
            </p:custDataLst>
          </p:nvPr>
        </p:nvSpPr>
        <p:spPr>
          <a:xfrm>
            <a:off x="5737354" y="2619765"/>
            <a:ext cx="719197" cy="53749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32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5240523" y="3439980"/>
            <a:ext cx="1714129" cy="1677280"/>
          </a:xfrm>
          <a:prstGeom prst="rect">
            <a:avLst/>
          </a:prstGeom>
        </p:spPr>
        <p:txBody>
          <a:bodyPr wrap="square" lIns="0" tIns="0" rIns="0" bIns="0" anchor="t" anchorCtr="0">
            <a:normAutofit fontScale="25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b="1" spc="150" dirty="0">
                <a:latin typeface="微软雅黑" panose="020B0503020204020204" charset="-122"/>
                <a:sym typeface="微软雅黑" panose="020B0503020204020204" charset="-122"/>
              </a:rPr>
              <a:t>实验分两次</a:t>
            </a:r>
            <a:br>
              <a:rPr lang="zh-CN" altLang="en-US" sz="2400" b="1" spc="150" dirty="0">
                <a:latin typeface="微软雅黑" panose="020B0503020204020204" charset="-122"/>
                <a:sym typeface="微软雅黑" panose="020B0503020204020204" charset="-122"/>
              </a:rPr>
            </a:br>
            <a:r>
              <a:rPr lang="zh-CN" altLang="en-US" sz="2400" b="1" spc="15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5600" b="1" spc="15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sym typeface="微软雅黑" panose="020B0503020204020204" charset="-122"/>
              </a:rPr>
              <a:t>（1）当电压一定，探究电功率与电流有关；</a:t>
            </a:r>
            <a:br>
              <a:rPr lang="zh-CN" altLang="en-US" sz="5600" b="1" spc="15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sym typeface="微软雅黑" panose="020B0503020204020204" charset="-122"/>
              </a:rPr>
            </a:br>
            <a:r>
              <a:rPr lang="zh-CN" altLang="en-US" sz="5600" b="1" spc="15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sym typeface="微软雅黑" panose="020B0503020204020204" charset="-122"/>
              </a:rPr>
              <a:t> （2）当电流一定，探究电功率与电压有关。</a:t>
            </a:r>
            <a:endParaRPr lang="zh-CN" altLang="en-US" sz="5600" b="1" spc="150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矩形: 圆角 29"/>
          <p:cNvSpPr/>
          <p:nvPr>
            <p:custDataLst>
              <p:tags r:id="rId13"/>
            </p:custDataLst>
          </p:nvPr>
        </p:nvSpPr>
        <p:spPr>
          <a:xfrm>
            <a:off x="7279943" y="1877060"/>
            <a:ext cx="2081988" cy="3630705"/>
          </a:xfrm>
          <a:prstGeom prst="roundRect">
            <a:avLst>
              <a:gd name="adj" fmla="val 764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72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3000000" scaled="0"/>
          </a:gradFill>
          <a:ln w="12700" cap="flat" cmpd="sng" algn="ctr">
            <a:solidFill>
              <a:srgbClr val="376FFF"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4"/>
            </p:custDataLst>
          </p:nvPr>
        </p:nvSpPr>
        <p:spPr>
          <a:xfrm>
            <a:off x="7937513" y="2505405"/>
            <a:ext cx="765577" cy="765577"/>
          </a:xfrm>
          <a:prstGeom prst="ellipse">
            <a:avLst/>
          </a:prstGeom>
          <a:solidFill>
            <a:schemeClr val="l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58"/>
          <p:cNvSpPr txBox="1"/>
          <p:nvPr>
            <p:custDataLst>
              <p:tags r:id="rId15"/>
            </p:custDataLst>
          </p:nvPr>
        </p:nvSpPr>
        <p:spPr>
          <a:xfrm>
            <a:off x="7961021" y="2619765"/>
            <a:ext cx="719197" cy="53749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z="32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6"/>
            </p:custDataLst>
          </p:nvPr>
        </p:nvSpPr>
        <p:spPr>
          <a:xfrm>
            <a:off x="7464190" y="3439980"/>
            <a:ext cx="1714129" cy="1677280"/>
          </a:xfrm>
          <a:prstGeom prst="rect">
            <a:avLst/>
          </a:prstGeom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150">
                <a:solidFill>
                  <a:schemeClr val="tx1"/>
                </a:solidFill>
                <a:latin typeface="微软雅黑" panose="020B0503020204020204" charset="-122"/>
                <a:sym typeface="微软雅黑" panose="020B0503020204020204" charset="-122"/>
              </a:rPr>
              <a:t>实验（1）采用两灯并联</a:t>
            </a:r>
            <a:endParaRPr lang="zh-CN" altLang="en-US" sz="2000" b="1" spc="150">
              <a:solidFill>
                <a:schemeClr val="tx1"/>
              </a:solidFill>
              <a:latin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2000" b="1" spc="150">
              <a:solidFill>
                <a:schemeClr val="tx1"/>
              </a:solidFill>
              <a:latin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spc="150">
                <a:solidFill>
                  <a:schemeClr val="tx1"/>
                </a:solidFill>
                <a:latin typeface="微软雅黑" panose="020B0503020204020204" charset="-122"/>
                <a:sym typeface="微软雅黑" panose="020B0503020204020204" charset="-122"/>
              </a:rPr>
              <a:t>实验（2）采用两灯串联</a:t>
            </a:r>
            <a:endParaRPr lang="zh-CN" altLang="en-US" sz="2000" b="1" spc="150">
              <a:solidFill>
                <a:schemeClr val="tx1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矩形: 圆角 36"/>
          <p:cNvSpPr/>
          <p:nvPr>
            <p:custDataLst>
              <p:tags r:id="rId17"/>
            </p:custDataLst>
          </p:nvPr>
        </p:nvSpPr>
        <p:spPr>
          <a:xfrm>
            <a:off x="9503610" y="1877060"/>
            <a:ext cx="2081988" cy="3630705"/>
          </a:xfrm>
          <a:prstGeom prst="roundRect">
            <a:avLst>
              <a:gd name="adj" fmla="val 7640"/>
            </a:avLst>
          </a:prstGeom>
          <a:gradFill>
            <a:gsLst>
              <a:gs pos="0">
                <a:schemeClr val="accent1">
                  <a:lumMod val="100000"/>
                  <a:alpha val="70000"/>
                </a:schemeClr>
              </a:gs>
              <a:gs pos="100000">
                <a:schemeClr val="accent1"/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椭圆 38"/>
          <p:cNvSpPr/>
          <p:nvPr>
            <p:custDataLst>
              <p:tags r:id="rId18"/>
            </p:custDataLst>
          </p:nvPr>
        </p:nvSpPr>
        <p:spPr>
          <a:xfrm>
            <a:off x="10161180" y="2505405"/>
            <a:ext cx="765577" cy="7655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58"/>
          <p:cNvSpPr txBox="1"/>
          <p:nvPr>
            <p:custDataLst>
              <p:tags r:id="rId19"/>
            </p:custDataLst>
          </p:nvPr>
        </p:nvSpPr>
        <p:spPr>
          <a:xfrm>
            <a:off x="10184688" y="2619765"/>
            <a:ext cx="719197" cy="53749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/>
            <a:r>
              <a:rPr lang="en-US" altLang="zh-CN" sz="32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en-US" altLang="zh-CN" sz="32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20"/>
            </p:custDataLst>
          </p:nvPr>
        </p:nvSpPr>
        <p:spPr>
          <a:xfrm>
            <a:off x="9687857" y="3439980"/>
            <a:ext cx="1714129" cy="167728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tx1"/>
                </a:solidFill>
                <a:latin typeface="微软雅黑" panose="020B0503020204020204" charset="-122"/>
                <a:sym typeface="微软雅黑" panose="020B0503020204020204" charset="-122"/>
              </a:rPr>
              <a:t>器材：选用两个规格不同的灯泡。</a:t>
            </a:r>
            <a:endParaRPr lang="zh-CN" altLang="en-US" sz="2400" b="1" spc="150">
              <a:solidFill>
                <a:schemeClr val="tx1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2065" y="47371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设计实验与制定计划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822065" y="47371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设计实验与制定计划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98525" y="2399030"/>
          <a:ext cx="5155565" cy="2411730"/>
        </p:xfrm>
        <a:graphic>
          <a:graphicData uri="http://schemas.openxmlformats.org/drawingml/2006/table">
            <a:tbl>
              <a:tblPr firstRow="1" firstCol="1" bandRow="1">
                <a:tableStyleId>{BD9ED140-00F2-4736-B119-CAFC04B8D273}</a:tableStyleId>
              </a:tblPr>
              <a:tblGrid>
                <a:gridCol w="2203450"/>
                <a:gridCol w="1544955"/>
                <a:gridCol w="1407160"/>
              </a:tblGrid>
              <a:tr h="803910">
                <a:tc>
                  <a:txBody>
                    <a:bodyPr/>
                    <a:p>
                      <a:pPr algn="ctr"/>
                      <a:endParaRPr lang="zh-CN" altLang="en-US" sz="24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发光情况</a:t>
                      </a:r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电流</a:t>
                      </a:r>
                      <a:r>
                        <a:rPr lang="en-US" altLang="zh-CN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/A</a:t>
                      </a:r>
                      <a:endParaRPr lang="en-US" altLang="zh-CN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03910"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“</a:t>
                      </a:r>
                      <a:r>
                        <a:rPr lang="en-US" altLang="zh-CN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2.5V 0.3A</a:t>
                      </a:r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”灯泡</a:t>
                      </a:r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03910"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“</a:t>
                      </a:r>
                      <a:r>
                        <a:rPr lang="en-US" altLang="zh-CN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3.8V 0.3A</a:t>
                      </a:r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”灯泡</a:t>
                      </a:r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78905" y="2399030"/>
          <a:ext cx="5155565" cy="2411730"/>
        </p:xfrm>
        <a:graphic>
          <a:graphicData uri="http://schemas.openxmlformats.org/drawingml/2006/table">
            <a:tbl>
              <a:tblPr firstRow="1" firstCol="1" bandRow="1">
                <a:tableStyleId>{BD9ED140-00F2-4736-B119-CAFC04B8D273}</a:tableStyleId>
              </a:tblPr>
              <a:tblGrid>
                <a:gridCol w="2203450"/>
                <a:gridCol w="1544955"/>
                <a:gridCol w="1407160"/>
              </a:tblGrid>
              <a:tr h="803910">
                <a:tc>
                  <a:txBody>
                    <a:bodyPr/>
                    <a:p>
                      <a:pPr algn="ctr"/>
                      <a:endParaRPr lang="zh-CN" altLang="en-US" sz="2400" dirty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</a:rPr>
                        <a:t>发光情况</a:t>
                      </a:r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电压</a:t>
                      </a:r>
                      <a:r>
                        <a:rPr lang="en-US" altLang="zh-CN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/V</a:t>
                      </a:r>
                      <a:endParaRPr lang="en-US" altLang="zh-CN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03910"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“</a:t>
                      </a:r>
                      <a:r>
                        <a:rPr lang="en-US" altLang="zh-CN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2.5V 0.3A</a:t>
                      </a:r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”灯泡</a:t>
                      </a:r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803910">
                <a:tc>
                  <a:txBody>
                    <a:bodyPr/>
                    <a:p>
                      <a:pPr algn="ctr"/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“</a:t>
                      </a:r>
                      <a:r>
                        <a:rPr lang="en-US" altLang="zh-CN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3.8V 0.3A</a:t>
                      </a:r>
                      <a:r>
                        <a:rPr lang="zh-CN" altLang="en-US" sz="2400" dirty="0" smtClean="0"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”灯泡</a:t>
                      </a:r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/>
                      <a:endParaRPr lang="zh-CN" altLang="en-US" sz="2400" dirty="0" smtClean="0">
                        <a:latin typeface="方正盛世楷书简体_粗" panose="02000000000000000000" charset="-122"/>
                        <a:ea typeface="方正盛世楷书简体_粗" panose="02000000000000000000" charset="-122"/>
                      </a:endParaRPr>
                    </a:p>
                  </a:txBody>
                  <a:tcPr marL="68603" marR="68603" marT="34295" marB="34295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795780" y="18268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两灯电压一定时（电压）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24370" y="18268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两灯电流一定时（串联）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什么是电功率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569585" y="4679950"/>
            <a:ext cx="1687830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727950" y="1401445"/>
            <a:ext cx="3037840" cy="3063240"/>
            <a:chOff x="12170" y="2207"/>
            <a:chExt cx="4423" cy="4825"/>
          </a:xfrm>
        </p:grpSpPr>
        <p:grpSp>
          <p:nvGrpSpPr>
            <p:cNvPr id="21544" name="组合 88"/>
            <p:cNvGrpSpPr/>
            <p:nvPr/>
          </p:nvGrpSpPr>
          <p:grpSpPr>
            <a:xfrm rot="0">
              <a:off x="12170" y="2868"/>
              <a:ext cx="4423" cy="4164"/>
              <a:chOff x="5024143" y="4121816"/>
              <a:chExt cx="3070450" cy="2091451"/>
            </a:xfrm>
          </p:grpSpPr>
          <p:sp>
            <p:nvSpPr>
              <p:cNvPr id="21545" name="Line 20"/>
              <p:cNvSpPr/>
              <p:nvPr>
                <p:custDataLst>
                  <p:tags r:id="rId2"/>
                </p:custDataLst>
              </p:nvPr>
            </p:nvSpPr>
            <p:spPr>
              <a:xfrm flipH="1" flipV="1">
                <a:off x="6026585" y="4301710"/>
                <a:ext cx="99917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546" name="AutoShape 24"/>
              <p:cNvCxnSpPr/>
              <p:nvPr>
                <p:custDataLst>
                  <p:tags r:id="rId3"/>
                </p:custDataLst>
              </p:nvPr>
            </p:nvCxnSpPr>
            <p:spPr>
              <a:xfrm flipH="1" flipV="1">
                <a:off x="8090519" y="4734687"/>
                <a:ext cx="4074" cy="1254452"/>
              </a:xfrm>
              <a:prstGeom prst="straightConnector1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547" name="Line 29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6133415" y="5661476"/>
                <a:ext cx="0" cy="5517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48" name="Line 30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5945077" y="5825556"/>
                <a:ext cx="0" cy="22120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49" name="Oval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5599411" y="4172423"/>
                <a:ext cx="419638" cy="258574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50" name="Oval 18"/>
              <p:cNvSpPr/>
              <p:nvPr>
                <p:custDataLst>
                  <p:tags r:id="rId7"/>
                </p:custDataLst>
              </p:nvPr>
            </p:nvSpPr>
            <p:spPr>
              <a:xfrm>
                <a:off x="7086443" y="4875217"/>
                <a:ext cx="419638" cy="258574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51" name="Text Box 3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651979" y="4121816"/>
                <a:ext cx="322664" cy="4008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7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zh-CN" altLang="zh-CN" sz="27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52" name="Line 20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6121572" y="5980268"/>
                <a:ext cx="6730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53" name="Oval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794651" y="5885596"/>
                <a:ext cx="122972" cy="177764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21554" name="AutoShape 28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6909523" y="5790509"/>
                <a:ext cx="275626" cy="149204"/>
              </a:xfrm>
              <a:prstGeom prst="straightConnector1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555" name="Line 19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7175507" y="5980268"/>
                <a:ext cx="915012" cy="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56" name="Text Box 3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003999" y="4866065"/>
                <a:ext cx="617709" cy="2547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5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en-US" altLang="zh-CN" sz="1500" baseline="-25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endParaRPr lang="zh-CN" altLang="zh-CN" sz="1500" baseline="-2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57" name="Oval 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025763" y="4193224"/>
                <a:ext cx="419638" cy="258574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58" name="Text Box 3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922177" y="4176424"/>
                <a:ext cx="660779" cy="2547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5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en-US" altLang="zh-CN" sz="1500" baseline="-25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zh-CN" altLang="zh-CN" sz="1500" baseline="-2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59" name="Line 19"/>
              <p:cNvSpPr/>
              <p:nvPr>
                <p:custDataLst>
                  <p:tags r:id="rId16"/>
                </p:custDataLst>
              </p:nvPr>
            </p:nvSpPr>
            <p:spPr>
              <a:xfrm flipH="1" flipV="1">
                <a:off x="7825034" y="4298770"/>
                <a:ext cx="1" cy="730559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0" name="Line 19"/>
              <p:cNvSpPr/>
              <p:nvPr>
                <p:custDataLst>
                  <p:tags r:id="rId17"/>
                </p:custDataLst>
              </p:nvPr>
            </p:nvSpPr>
            <p:spPr>
              <a:xfrm flipH="1">
                <a:off x="5024143" y="5966402"/>
                <a:ext cx="915012" cy="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1" name="Text Box 3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640680" y="4815368"/>
                <a:ext cx="448307" cy="4008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7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zh-CN" altLang="zh-CN" sz="27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62" name="Line 19"/>
              <p:cNvSpPr/>
              <p:nvPr>
                <p:custDataLst>
                  <p:tags r:id="rId19"/>
                </p:custDataLst>
              </p:nvPr>
            </p:nvSpPr>
            <p:spPr>
              <a:xfrm flipH="1" flipV="1">
                <a:off x="5321722" y="5016489"/>
                <a:ext cx="317160" cy="1829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3" name="Oval 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5649896" y="4866273"/>
                <a:ext cx="419638" cy="258574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1564" name="AutoShape 24"/>
              <p:cNvCxnSpPr/>
              <p:nvPr>
                <p:custDataLst>
                  <p:tags r:id="rId21"/>
                </p:custDataLst>
              </p:nvPr>
            </p:nvCxnSpPr>
            <p:spPr>
              <a:xfrm flipH="1" flipV="1">
                <a:off x="5033481" y="4715635"/>
                <a:ext cx="4074" cy="1254452"/>
              </a:xfrm>
              <a:prstGeom prst="straightConnector1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565" name="Line 20"/>
              <p:cNvSpPr/>
              <p:nvPr>
                <p:custDataLst>
                  <p:tags r:id="rId22"/>
                </p:custDataLst>
              </p:nvPr>
            </p:nvSpPr>
            <p:spPr>
              <a:xfrm flipH="1" flipV="1">
                <a:off x="6069635" y="5016489"/>
                <a:ext cx="99917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6" name="Line 19"/>
              <p:cNvSpPr/>
              <p:nvPr>
                <p:custDataLst>
                  <p:tags r:id="rId23"/>
                </p:custDataLst>
              </p:nvPr>
            </p:nvSpPr>
            <p:spPr>
              <a:xfrm flipH="1" flipV="1">
                <a:off x="7507875" y="5016489"/>
                <a:ext cx="317160" cy="1829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7" name="Line 19"/>
              <p:cNvSpPr/>
              <p:nvPr>
                <p:custDataLst>
                  <p:tags r:id="rId24"/>
                </p:custDataLst>
              </p:nvPr>
            </p:nvSpPr>
            <p:spPr>
              <a:xfrm flipH="1" flipV="1">
                <a:off x="7441943" y="4298771"/>
                <a:ext cx="383091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8" name="Line 19"/>
              <p:cNvSpPr/>
              <p:nvPr>
                <p:custDataLst>
                  <p:tags r:id="rId25"/>
                </p:custDataLst>
              </p:nvPr>
            </p:nvSpPr>
            <p:spPr>
              <a:xfrm flipH="1" flipV="1">
                <a:off x="5310706" y="4298770"/>
                <a:ext cx="288703" cy="183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69" name="Line 19"/>
              <p:cNvSpPr/>
              <p:nvPr>
                <p:custDataLst>
                  <p:tags r:id="rId26"/>
                </p:custDataLst>
              </p:nvPr>
            </p:nvSpPr>
            <p:spPr>
              <a:xfrm flipH="1" flipV="1">
                <a:off x="5320233" y="4291967"/>
                <a:ext cx="1" cy="730559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70" name="Line 19"/>
              <p:cNvSpPr/>
              <p:nvPr>
                <p:custDataLst>
                  <p:tags r:id="rId27"/>
                </p:custDataLst>
              </p:nvPr>
            </p:nvSpPr>
            <p:spPr>
              <a:xfrm flipH="1" flipV="1">
                <a:off x="7814469" y="4730779"/>
                <a:ext cx="276050" cy="3906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71" name="Line 19"/>
              <p:cNvSpPr/>
              <p:nvPr>
                <p:custDataLst>
                  <p:tags r:id="rId28"/>
                </p:custDataLst>
              </p:nvPr>
            </p:nvSpPr>
            <p:spPr>
              <a:xfrm flipH="1" flipV="1">
                <a:off x="5033015" y="4720026"/>
                <a:ext cx="276050" cy="3906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572" name="文本框 68"/>
            <p:cNvSpPr txBox="1"/>
            <p:nvPr>
              <p:custDataLst>
                <p:tags r:id="rId29"/>
              </p:custDataLst>
            </p:nvPr>
          </p:nvSpPr>
          <p:spPr>
            <a:xfrm>
              <a:off x="13071" y="2207"/>
              <a:ext cx="1108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en-US" altLang="zh-CN" sz="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L</a:t>
              </a:r>
              <a:r>
                <a:rPr lang="en-US" altLang="zh-CN" sz="100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100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73" name="文本框 69"/>
            <p:cNvSpPr txBox="1"/>
            <p:nvPr>
              <p:custDataLst>
                <p:tags r:id="rId30"/>
              </p:custDataLst>
            </p:nvPr>
          </p:nvSpPr>
          <p:spPr>
            <a:xfrm>
              <a:off x="13171" y="4879"/>
              <a:ext cx="1108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en-US" altLang="zh-CN" sz="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L</a:t>
              </a:r>
              <a:r>
                <a:rPr lang="en-US" altLang="zh-CN" sz="100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100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74" name="文本框 71"/>
            <p:cNvSpPr txBox="1"/>
            <p:nvPr>
              <p:custDataLst>
                <p:tags r:id="rId31"/>
              </p:custDataLst>
            </p:nvPr>
          </p:nvSpPr>
          <p:spPr>
            <a:xfrm>
              <a:off x="14629" y="5481"/>
              <a:ext cx="72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S </a:t>
              </a:r>
              <a:endParaRPr lang="zh-CN" alt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32"/>
            </p:custDataLst>
          </p:nvPr>
        </p:nvSpPr>
        <p:spPr>
          <a:xfrm>
            <a:off x="3822065" y="47371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进行实验与收集证据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0320" y="5615305"/>
            <a:ext cx="847725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zh-CN" altLang="en-US" sz="3200" noProof="0" dirty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  <a:sym typeface="+mn-ea"/>
              </a:rPr>
              <a:t>通过</a:t>
            </a:r>
            <a:r>
              <a:rPr lang="zh-CN" altLang="en-US" sz="32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  <a:sym typeface="+mn-ea"/>
              </a:rPr>
              <a:t>小灯泡的亮度</a:t>
            </a:r>
            <a:r>
              <a:rPr lang="zh-CN" altLang="en-US" sz="3200" noProof="0" dirty="0" smtClean="0">
                <a:ln>
                  <a:noFill/>
                </a:ln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  <a:sym typeface="+mn-ea"/>
              </a:rPr>
              <a:t>来判断灯泡电功率的大小。</a:t>
            </a:r>
            <a:endParaRPr lang="zh-CN" altLang="en-US" sz="3200" noProof="0" dirty="0" smtClean="0">
              <a:ln>
                <a:noFill/>
              </a:ln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5" name="Host Control  2053" descr="ppt/media/image11.wmf"/>
          <p:cNvPicPr/>
          <p:nvPr/>
        </p:nvPicPr>
        <p:blipFill>
          <a:blip r:embed="rId33"/>
          <a:stretch>
            <a:fillRect/>
          </a:stretch>
        </p:blipFill>
        <p:spPr>
          <a:xfrm>
            <a:off x="527050" y="1358900"/>
            <a:ext cx="6751955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09880" y="1086485"/>
            <a:ext cx="6998970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4"/>
            </p:custDataLst>
          </p:nvPr>
        </p:nvSpPr>
        <p:spPr>
          <a:xfrm>
            <a:off x="4870450" y="4808855"/>
            <a:ext cx="2870835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400675" y="5190490"/>
            <a:ext cx="2312670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849235" y="1811020"/>
            <a:ext cx="2842260" cy="2807335"/>
            <a:chOff x="1128713" y="3042433"/>
            <a:chExt cx="3074987" cy="2419202"/>
          </a:xfrm>
        </p:grpSpPr>
        <p:grpSp>
          <p:nvGrpSpPr>
            <p:cNvPr id="21511" name="组合 47"/>
            <p:cNvGrpSpPr/>
            <p:nvPr/>
          </p:nvGrpSpPr>
          <p:grpSpPr>
            <a:xfrm>
              <a:off x="1128713" y="3361828"/>
              <a:ext cx="3074987" cy="2099807"/>
              <a:chOff x="1115879" y="4289818"/>
              <a:chExt cx="3075121" cy="2101121"/>
            </a:xfrm>
          </p:grpSpPr>
          <p:sp>
            <p:nvSpPr>
              <p:cNvPr id="21512" name="Line 15"/>
              <p:cNvSpPr/>
              <p:nvPr>
                <p:custDataLst>
                  <p:tags r:id="rId2"/>
                </p:custDataLst>
              </p:nvPr>
            </p:nvSpPr>
            <p:spPr>
              <a:xfrm flipH="1">
                <a:off x="2763736" y="4484414"/>
                <a:ext cx="0" cy="71708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3" name="Line 16"/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3755702" y="4470929"/>
                <a:ext cx="0" cy="717085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4" name="Line 20"/>
              <p:cNvSpPr/>
              <p:nvPr>
                <p:custDataLst>
                  <p:tags r:id="rId4"/>
                </p:custDataLst>
              </p:nvPr>
            </p:nvSpPr>
            <p:spPr>
              <a:xfrm flipH="1" flipV="1">
                <a:off x="2122992" y="4479382"/>
                <a:ext cx="99917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515" name="AutoShape 24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4191000" y="4470929"/>
                <a:ext cx="0" cy="1695882"/>
              </a:xfrm>
              <a:prstGeom prst="straightConnector1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516" name="Line 29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2229822" y="5839148"/>
                <a:ext cx="0" cy="55179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7" name="Line 30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2041484" y="6003228"/>
                <a:ext cx="0" cy="221203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18" name="Oval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1695818" y="4350032"/>
                <a:ext cx="419638" cy="258701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19" name="Oval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3071737" y="5060001"/>
                <a:ext cx="419638" cy="258701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20" name="Text Box 3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744494" y="4289818"/>
                <a:ext cx="322664" cy="4369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7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zh-CN" altLang="zh-CN" sz="27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21" name="Line 20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2217979" y="6157940"/>
                <a:ext cx="673079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2" name="Oval 26"/>
              <p:cNvSpPr/>
              <p:nvPr>
                <p:custDataLst>
                  <p:tags r:id="rId12"/>
                </p:custDataLst>
              </p:nvPr>
            </p:nvSpPr>
            <p:spPr>
              <a:xfrm>
                <a:off x="2891058" y="6063204"/>
                <a:ext cx="122972" cy="177893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21523" name="AutoShape 28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3005930" y="5968181"/>
                <a:ext cx="275626" cy="149204"/>
              </a:xfrm>
              <a:prstGeom prst="straightConnector1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524" name="Line 19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3271914" y="6157940"/>
                <a:ext cx="915012" cy="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5" name="Line 19"/>
              <p:cNvSpPr/>
              <p:nvPr>
                <p:custDataLst>
                  <p:tags r:id="rId15"/>
                </p:custDataLst>
              </p:nvPr>
            </p:nvSpPr>
            <p:spPr>
              <a:xfrm flipH="1" flipV="1">
                <a:off x="2746171" y="5180407"/>
                <a:ext cx="317445" cy="7367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6" name="Line 19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3482363" y="5194132"/>
                <a:ext cx="283947" cy="5538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27" name="Oval 18"/>
              <p:cNvSpPr/>
              <p:nvPr>
                <p:custDataLst>
                  <p:tags r:id="rId17"/>
                </p:custDataLst>
              </p:nvPr>
            </p:nvSpPr>
            <p:spPr>
              <a:xfrm>
                <a:off x="3122170" y="4370833"/>
                <a:ext cx="419638" cy="258701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28" name="Text Box 3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109471" y="4307255"/>
                <a:ext cx="448307" cy="4369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700" b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×</a:t>
                </a:r>
                <a:endParaRPr lang="zh-CN" altLang="zh-CN" sz="27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29" name="Line 19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3530599" y="4479382"/>
                <a:ext cx="652251" cy="7954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0" name="Line 19"/>
              <p:cNvSpPr/>
              <p:nvPr>
                <p:custDataLst>
                  <p:tags r:id="rId20"/>
                </p:custDataLst>
              </p:nvPr>
            </p:nvSpPr>
            <p:spPr>
              <a:xfrm flipH="1" flipV="1">
                <a:off x="1115879" y="4479382"/>
                <a:ext cx="572402" cy="7954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531" name="AutoShape 24"/>
              <p:cNvCxnSpPr>
                <a:endCxn id="21530" idx="1"/>
              </p:cNvCxnSpPr>
              <p:nvPr>
                <p:custDataLst>
                  <p:tags r:id="rId21"/>
                </p:custDataLst>
              </p:nvPr>
            </p:nvCxnSpPr>
            <p:spPr>
              <a:xfrm flipH="1" flipV="1">
                <a:off x="1115879" y="4479382"/>
                <a:ext cx="2" cy="1675178"/>
              </a:xfrm>
              <a:prstGeom prst="straightConnector1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532" name="Line 19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1120550" y="6144074"/>
                <a:ext cx="915012" cy="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3" name="Line 15"/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1300164" y="4470929"/>
                <a:ext cx="0" cy="71708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4" name="Line 16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2450880" y="4487336"/>
                <a:ext cx="0" cy="71708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5" name="Text Box 34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525909" y="5031762"/>
                <a:ext cx="698167" cy="27760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anchor="t" anchorCtr="0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15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V</a:t>
                </a:r>
                <a:r>
                  <a:rPr lang="en-US" altLang="zh-CN" sz="1500" baseline="-25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zh-CN" altLang="zh-CN" sz="1500" baseline="-2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536" name="Line 19"/>
              <p:cNvSpPr/>
              <p:nvPr>
                <p:custDataLst>
                  <p:tags r:id="rId26"/>
                </p:custDataLst>
              </p:nvPr>
            </p:nvSpPr>
            <p:spPr>
              <a:xfrm flipH="1" flipV="1">
                <a:off x="1308284" y="5180408"/>
                <a:ext cx="317160" cy="1829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7" name="Line 19"/>
              <p:cNvSpPr/>
              <p:nvPr>
                <p:custDataLst>
                  <p:tags r:id="rId27"/>
                </p:custDataLst>
              </p:nvPr>
            </p:nvSpPr>
            <p:spPr>
              <a:xfrm flipH="1" flipV="1">
                <a:off x="2044192" y="5194132"/>
                <a:ext cx="406688" cy="5537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538" name="Oval 18"/>
              <p:cNvSpPr/>
              <p:nvPr>
                <p:custDataLst>
                  <p:tags r:id="rId28"/>
                </p:custDataLst>
              </p:nvPr>
            </p:nvSpPr>
            <p:spPr>
              <a:xfrm>
                <a:off x="1635190" y="5051057"/>
                <a:ext cx="419638" cy="258701"/>
              </a:xfrm>
              <a:prstGeom prst="ellips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 anchorCtr="0">
                <a:spAutoFit/>
              </a:bodyPr>
              <a:p>
                <a:endParaRPr lang="zh-CN" altLang="en-US" sz="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1539" name="Text Box 34"/>
            <p:cNvSpPr txBox="1"/>
            <p:nvPr>
              <p:custDataLst>
                <p:tags r:id="rId29"/>
              </p:custDataLst>
            </p:nvPr>
          </p:nvSpPr>
          <p:spPr>
            <a:xfrm>
              <a:off x="2984298" y="4122582"/>
              <a:ext cx="698137" cy="277434"/>
            </a:xfrm>
            <a:prstGeom prst="rect">
              <a:avLst/>
            </a:prstGeom>
            <a:noFill/>
            <a:ln w="25400">
              <a:noFill/>
            </a:ln>
          </p:spPr>
          <p:txBody>
            <a:bodyPr anchor="t" anchorCtr="0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15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lang="en-US" altLang="zh-CN" sz="1500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zh-CN" sz="1500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40" name="文本框 1"/>
            <p:cNvSpPr txBox="1"/>
            <p:nvPr>
              <p:custDataLst>
                <p:tags r:id="rId30"/>
              </p:custDataLst>
            </p:nvPr>
          </p:nvSpPr>
          <p:spPr>
            <a:xfrm>
              <a:off x="1757827" y="3042433"/>
              <a:ext cx="769303" cy="919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en-US" altLang="zh-CN" sz="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L</a:t>
              </a:r>
              <a:r>
                <a:rPr lang="en-US" altLang="zh-CN" sz="100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100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41" name="文本框 67"/>
            <p:cNvSpPr txBox="1"/>
            <p:nvPr>
              <p:custDataLst>
                <p:tags r:id="rId31"/>
              </p:custDataLst>
            </p:nvPr>
          </p:nvSpPr>
          <p:spPr>
            <a:xfrm>
              <a:off x="3197642" y="3065534"/>
              <a:ext cx="769303" cy="919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en-US" altLang="zh-CN" sz="1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L</a:t>
              </a:r>
              <a:r>
                <a:rPr lang="en-US" altLang="zh-CN" sz="100" baseline="-250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100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42" name="文本框 70"/>
            <p:cNvSpPr txBox="1"/>
            <p:nvPr>
              <p:custDataLst>
                <p:tags r:id="rId32"/>
              </p:custDataLst>
            </p:nvPr>
          </p:nvSpPr>
          <p:spPr>
            <a:xfrm>
              <a:off x="2949020" y="4705861"/>
              <a:ext cx="502433" cy="317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S </a:t>
              </a:r>
              <a:endParaRPr lang="zh-CN" alt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33"/>
            </p:custDataLst>
          </p:nvPr>
        </p:nvSpPr>
        <p:spPr>
          <a:xfrm>
            <a:off x="3822065" y="47371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进行实验与收集证据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2049" name="Host Control  1026" descr="ppt/media/image10.wmf"/>
          <p:cNvPicPr/>
          <p:nvPr/>
        </p:nvPicPr>
        <p:blipFill>
          <a:blip r:embed="rId34"/>
          <a:stretch>
            <a:fillRect/>
          </a:stretch>
        </p:blipFill>
        <p:spPr>
          <a:xfrm>
            <a:off x="554355" y="1721485"/>
            <a:ext cx="6928485" cy="4011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>
            <p:custDataLst>
              <p:tags r:id="rId35"/>
            </p:custDataLst>
          </p:nvPr>
        </p:nvSpPr>
        <p:spPr>
          <a:xfrm>
            <a:off x="774065" y="1467485"/>
            <a:ext cx="6096000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6"/>
            </p:custDataLst>
          </p:nvPr>
        </p:nvSpPr>
        <p:spPr>
          <a:xfrm>
            <a:off x="5228590" y="5360035"/>
            <a:ext cx="2313940" cy="7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048000" y="73596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分析与论证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6505" y="2353945"/>
            <a:ext cx="96989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电压一定时，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电流越大</a:t>
            </a:r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，电功率就越大。</a:t>
            </a:r>
            <a:endParaRPr lang="zh-CN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电流一定时，</a:t>
            </a: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电压越大</a:t>
            </a:r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，电功率就越大。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048000" y="73596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精确的实验表明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6505" y="2035810"/>
            <a:ext cx="96989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电功率等于电压跟电流的乘积。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11370" y="3001010"/>
          <a:ext cx="2760980" cy="85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571500" imgH="177165" progId="Equation.KSEE3">
                  <p:embed/>
                </p:oleObj>
              </mc:Choice>
              <mc:Fallback>
                <p:oleObj name="" r:id="rId2" imgW="571500" imgH="1771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1370" y="3001010"/>
                        <a:ext cx="2760980" cy="85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06730" y="4295775"/>
            <a:ext cx="879475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000" b="1" dirty="0">
                <a:latin typeface="MingLiU_HKSCS-ExtB" panose="02020500000000000000" charset="-120"/>
                <a:ea typeface="MingLiU_HKSCS-ExtB" panose="02020500000000000000" charset="-120"/>
                <a:cs typeface="方正盛世楷书简体_粗" panose="02000000000000000000" charset="-122"/>
                <a:sym typeface="+mn-ea"/>
              </a:rPr>
              <a:t>1W =1V·A</a:t>
            </a:r>
            <a:endParaRPr lang="zh-CN" sz="4000" b="1" dirty="0">
              <a:latin typeface="MingLiU_HKSCS-ExtB" panose="02020500000000000000" charset="-120"/>
              <a:ea typeface="MingLiU_HKSCS-ExtB" panose="02020500000000000000" charset="-120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思考：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电功率的单位有多少种形式的国际制单位？</a:t>
            </a:r>
            <a:endParaRPr lang="zh-CN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685" y="3994150"/>
            <a:ext cx="2308860" cy="24161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7265" y="874395"/>
            <a:ext cx="10095230" cy="2503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40000"/>
              </a:lnSpc>
            </a:pP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两只电灯接在</a:t>
            </a:r>
            <a:r>
              <a:rPr 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3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V的电源两端，通过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电流为0.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两端的电压为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1V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则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消耗的电功率和电路消耗的总功率分别是多少？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28105" y="3779203"/>
            <a:ext cx="4892040" cy="2610802"/>
            <a:chOff x="8604" y="5704"/>
            <a:chExt cx="8248" cy="4111"/>
          </a:xfrm>
        </p:grpSpPr>
        <p:pic>
          <p:nvPicPr>
            <p:cNvPr id="16388" name="Picture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604" y="6565"/>
              <a:ext cx="2573" cy="19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0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14306" y="6359"/>
              <a:ext cx="2546" cy="19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15" descr="图片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001" y="5704"/>
              <a:ext cx="2370" cy="1086"/>
            </a:xfrm>
            <a:prstGeom prst="rect">
              <a:avLst/>
            </a:prstGeom>
          </p:spPr>
        </p:pic>
        <p:pic>
          <p:nvPicPr>
            <p:cNvPr id="3" name="Pictur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177" y="7647"/>
              <a:ext cx="2573" cy="19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任意多边形 3"/>
            <p:cNvSpPr/>
            <p:nvPr/>
          </p:nvSpPr>
          <p:spPr>
            <a:xfrm>
              <a:off x="13087" y="6193"/>
              <a:ext cx="1710" cy="1446"/>
            </a:xfrm>
            <a:custGeom>
              <a:avLst/>
              <a:gdLst>
                <a:gd name="connisteX0" fmla="*/ 0 w 1085715"/>
                <a:gd name="connsiteY0" fmla="*/ 1975 h 918280"/>
                <a:gd name="connisteX1" fmla="*/ 71120 w 1085715"/>
                <a:gd name="connsiteY1" fmla="*/ 1975 h 918280"/>
                <a:gd name="connisteX2" fmla="*/ 154305 w 1085715"/>
                <a:gd name="connsiteY2" fmla="*/ 1975 h 918280"/>
                <a:gd name="connisteX3" fmla="*/ 238125 w 1085715"/>
                <a:gd name="connsiteY3" fmla="*/ 1975 h 918280"/>
                <a:gd name="connisteX4" fmla="*/ 321310 w 1085715"/>
                <a:gd name="connsiteY4" fmla="*/ 1975 h 918280"/>
                <a:gd name="connisteX5" fmla="*/ 404495 w 1085715"/>
                <a:gd name="connsiteY5" fmla="*/ 1975 h 918280"/>
                <a:gd name="connisteX6" fmla="*/ 476250 w 1085715"/>
                <a:gd name="connsiteY6" fmla="*/ 1975 h 918280"/>
                <a:gd name="connisteX7" fmla="*/ 547370 w 1085715"/>
                <a:gd name="connsiteY7" fmla="*/ 25470 h 918280"/>
                <a:gd name="connisteX8" fmla="*/ 642620 w 1085715"/>
                <a:gd name="connsiteY8" fmla="*/ 108655 h 918280"/>
                <a:gd name="connisteX9" fmla="*/ 714375 w 1085715"/>
                <a:gd name="connsiteY9" fmla="*/ 132785 h 918280"/>
                <a:gd name="connisteX10" fmla="*/ 785495 w 1085715"/>
                <a:gd name="connsiteY10" fmla="*/ 192475 h 918280"/>
                <a:gd name="connisteX11" fmla="*/ 845185 w 1085715"/>
                <a:gd name="connsiteY11" fmla="*/ 263595 h 918280"/>
                <a:gd name="connisteX12" fmla="*/ 892810 w 1085715"/>
                <a:gd name="connsiteY12" fmla="*/ 335350 h 918280"/>
                <a:gd name="connisteX13" fmla="*/ 952500 w 1085715"/>
                <a:gd name="connsiteY13" fmla="*/ 406470 h 918280"/>
                <a:gd name="connisteX14" fmla="*/ 988060 w 1085715"/>
                <a:gd name="connsiteY14" fmla="*/ 478225 h 918280"/>
                <a:gd name="connisteX15" fmla="*/ 1011555 w 1085715"/>
                <a:gd name="connsiteY15" fmla="*/ 549345 h 918280"/>
                <a:gd name="connisteX16" fmla="*/ 1035685 w 1085715"/>
                <a:gd name="connsiteY16" fmla="*/ 621100 h 918280"/>
                <a:gd name="connisteX17" fmla="*/ 1047750 w 1085715"/>
                <a:gd name="connsiteY17" fmla="*/ 692220 h 918280"/>
                <a:gd name="connisteX18" fmla="*/ 1059180 w 1085715"/>
                <a:gd name="connsiteY18" fmla="*/ 775405 h 918280"/>
                <a:gd name="connisteX19" fmla="*/ 1083310 w 1085715"/>
                <a:gd name="connsiteY19" fmla="*/ 847160 h 918280"/>
                <a:gd name="connisteX20" fmla="*/ 1083310 w 1085715"/>
                <a:gd name="connsiteY20" fmla="*/ 918280 h 9182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</a:cxnLst>
              <a:rect l="l" t="t" r="r" b="b"/>
              <a:pathLst>
                <a:path w="1085716" h="918281">
                  <a:moveTo>
                    <a:pt x="0" y="1976"/>
                  </a:moveTo>
                  <a:cubicBezTo>
                    <a:pt x="12700" y="1976"/>
                    <a:pt x="40005" y="1976"/>
                    <a:pt x="71120" y="1976"/>
                  </a:cubicBezTo>
                  <a:cubicBezTo>
                    <a:pt x="102235" y="1976"/>
                    <a:pt x="120650" y="1976"/>
                    <a:pt x="154305" y="1976"/>
                  </a:cubicBezTo>
                  <a:cubicBezTo>
                    <a:pt x="187960" y="1976"/>
                    <a:pt x="204470" y="1976"/>
                    <a:pt x="238125" y="1976"/>
                  </a:cubicBezTo>
                  <a:cubicBezTo>
                    <a:pt x="271780" y="1976"/>
                    <a:pt x="288290" y="1976"/>
                    <a:pt x="321310" y="1976"/>
                  </a:cubicBezTo>
                  <a:cubicBezTo>
                    <a:pt x="354330" y="1976"/>
                    <a:pt x="373380" y="1976"/>
                    <a:pt x="404495" y="1976"/>
                  </a:cubicBezTo>
                  <a:cubicBezTo>
                    <a:pt x="435610" y="1976"/>
                    <a:pt x="447675" y="-2469"/>
                    <a:pt x="476250" y="1976"/>
                  </a:cubicBezTo>
                  <a:cubicBezTo>
                    <a:pt x="504825" y="6421"/>
                    <a:pt x="514350" y="3881"/>
                    <a:pt x="547370" y="25471"/>
                  </a:cubicBezTo>
                  <a:cubicBezTo>
                    <a:pt x="580390" y="47061"/>
                    <a:pt x="608965" y="87066"/>
                    <a:pt x="642620" y="108656"/>
                  </a:cubicBezTo>
                  <a:cubicBezTo>
                    <a:pt x="676275" y="130246"/>
                    <a:pt x="685800" y="116276"/>
                    <a:pt x="714375" y="132786"/>
                  </a:cubicBezTo>
                  <a:cubicBezTo>
                    <a:pt x="742950" y="149296"/>
                    <a:pt x="759460" y="166441"/>
                    <a:pt x="785495" y="192476"/>
                  </a:cubicBezTo>
                  <a:cubicBezTo>
                    <a:pt x="811530" y="218511"/>
                    <a:pt x="823595" y="235021"/>
                    <a:pt x="845185" y="263596"/>
                  </a:cubicBezTo>
                  <a:cubicBezTo>
                    <a:pt x="866775" y="292171"/>
                    <a:pt x="871220" y="306776"/>
                    <a:pt x="892810" y="335351"/>
                  </a:cubicBezTo>
                  <a:cubicBezTo>
                    <a:pt x="914400" y="363926"/>
                    <a:pt x="933450" y="377896"/>
                    <a:pt x="952500" y="406471"/>
                  </a:cubicBezTo>
                  <a:cubicBezTo>
                    <a:pt x="971550" y="435046"/>
                    <a:pt x="975995" y="449651"/>
                    <a:pt x="988060" y="478226"/>
                  </a:cubicBezTo>
                  <a:cubicBezTo>
                    <a:pt x="1000125" y="506801"/>
                    <a:pt x="1002030" y="520771"/>
                    <a:pt x="1011555" y="549346"/>
                  </a:cubicBezTo>
                  <a:cubicBezTo>
                    <a:pt x="1021080" y="577921"/>
                    <a:pt x="1028700" y="592526"/>
                    <a:pt x="1035685" y="621101"/>
                  </a:cubicBezTo>
                  <a:cubicBezTo>
                    <a:pt x="1042670" y="649676"/>
                    <a:pt x="1043305" y="661106"/>
                    <a:pt x="1047750" y="692221"/>
                  </a:cubicBezTo>
                  <a:cubicBezTo>
                    <a:pt x="1052195" y="723336"/>
                    <a:pt x="1052195" y="744291"/>
                    <a:pt x="1059180" y="775406"/>
                  </a:cubicBezTo>
                  <a:cubicBezTo>
                    <a:pt x="1066165" y="806521"/>
                    <a:pt x="1078230" y="818586"/>
                    <a:pt x="1083310" y="847161"/>
                  </a:cubicBezTo>
                  <a:cubicBezTo>
                    <a:pt x="1088390" y="875736"/>
                    <a:pt x="1083945" y="905581"/>
                    <a:pt x="1083310" y="91828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3087" y="7733"/>
              <a:ext cx="3719" cy="1502"/>
            </a:xfrm>
            <a:custGeom>
              <a:avLst/>
              <a:gdLst>
                <a:gd name="connisteX0" fmla="*/ 1892935 w 2361353"/>
                <a:gd name="connsiteY0" fmla="*/ 0 h 953628"/>
                <a:gd name="connisteX1" fmla="*/ 1976120 w 2361353"/>
                <a:gd name="connsiteY1" fmla="*/ 12065 h 953628"/>
                <a:gd name="connisteX2" fmla="*/ 2047875 w 2361353"/>
                <a:gd name="connsiteY2" fmla="*/ 35560 h 953628"/>
                <a:gd name="connisteX3" fmla="*/ 2154555 w 2361353"/>
                <a:gd name="connsiteY3" fmla="*/ 59690 h 953628"/>
                <a:gd name="connisteX4" fmla="*/ 2238375 w 2361353"/>
                <a:gd name="connsiteY4" fmla="*/ 167005 h 953628"/>
                <a:gd name="connisteX5" fmla="*/ 2286000 w 2361353"/>
                <a:gd name="connsiteY5" fmla="*/ 273685 h 953628"/>
                <a:gd name="connisteX6" fmla="*/ 2333625 w 2361353"/>
                <a:gd name="connsiteY6" fmla="*/ 381000 h 953628"/>
                <a:gd name="connisteX7" fmla="*/ 2357120 w 2361353"/>
                <a:gd name="connsiteY7" fmla="*/ 476250 h 953628"/>
                <a:gd name="connisteX8" fmla="*/ 2357120 w 2361353"/>
                <a:gd name="connsiteY8" fmla="*/ 548005 h 953628"/>
                <a:gd name="connisteX9" fmla="*/ 2357120 w 2361353"/>
                <a:gd name="connsiteY9" fmla="*/ 631190 h 953628"/>
                <a:gd name="connisteX10" fmla="*/ 2309495 w 2361353"/>
                <a:gd name="connsiteY10" fmla="*/ 714375 h 953628"/>
                <a:gd name="connisteX11" fmla="*/ 2226310 w 2361353"/>
                <a:gd name="connsiteY11" fmla="*/ 774065 h 953628"/>
                <a:gd name="connisteX12" fmla="*/ 2154555 w 2361353"/>
                <a:gd name="connsiteY12" fmla="*/ 797560 h 953628"/>
                <a:gd name="connisteX13" fmla="*/ 2071370 w 2361353"/>
                <a:gd name="connsiteY13" fmla="*/ 833755 h 953628"/>
                <a:gd name="connisteX14" fmla="*/ 1976120 w 2361353"/>
                <a:gd name="connsiteY14" fmla="*/ 869315 h 953628"/>
                <a:gd name="connisteX15" fmla="*/ 1892935 w 2361353"/>
                <a:gd name="connsiteY15" fmla="*/ 892810 h 953628"/>
                <a:gd name="connisteX16" fmla="*/ 1785620 w 2361353"/>
                <a:gd name="connsiteY16" fmla="*/ 916940 h 953628"/>
                <a:gd name="connisteX17" fmla="*/ 1678305 w 2361353"/>
                <a:gd name="connsiteY17" fmla="*/ 929005 h 953628"/>
                <a:gd name="connisteX18" fmla="*/ 1583055 w 2361353"/>
                <a:gd name="connsiteY18" fmla="*/ 940435 h 953628"/>
                <a:gd name="connisteX19" fmla="*/ 1499870 w 2361353"/>
                <a:gd name="connsiteY19" fmla="*/ 952500 h 953628"/>
                <a:gd name="connisteX20" fmla="*/ 1416685 w 2361353"/>
                <a:gd name="connsiteY20" fmla="*/ 952500 h 953628"/>
                <a:gd name="connisteX21" fmla="*/ 1321435 w 2361353"/>
                <a:gd name="connsiteY21" fmla="*/ 952500 h 953628"/>
                <a:gd name="connisteX22" fmla="*/ 1214120 w 2361353"/>
                <a:gd name="connsiteY22" fmla="*/ 952500 h 953628"/>
                <a:gd name="connisteX23" fmla="*/ 1118870 w 2361353"/>
                <a:gd name="connsiteY23" fmla="*/ 952500 h 953628"/>
                <a:gd name="connisteX24" fmla="*/ 1023620 w 2361353"/>
                <a:gd name="connsiteY24" fmla="*/ 952500 h 953628"/>
                <a:gd name="connisteX25" fmla="*/ 952500 w 2361353"/>
                <a:gd name="connsiteY25" fmla="*/ 940435 h 953628"/>
                <a:gd name="connisteX26" fmla="*/ 880745 w 2361353"/>
                <a:gd name="connsiteY26" fmla="*/ 904875 h 953628"/>
                <a:gd name="connisteX27" fmla="*/ 797560 w 2361353"/>
                <a:gd name="connsiteY27" fmla="*/ 845185 h 953628"/>
                <a:gd name="connisteX28" fmla="*/ 714375 w 2361353"/>
                <a:gd name="connsiteY28" fmla="*/ 797560 h 953628"/>
                <a:gd name="connisteX29" fmla="*/ 619125 w 2361353"/>
                <a:gd name="connsiteY29" fmla="*/ 774065 h 953628"/>
                <a:gd name="connisteX30" fmla="*/ 535305 w 2361353"/>
                <a:gd name="connsiteY30" fmla="*/ 738505 h 953628"/>
                <a:gd name="connisteX31" fmla="*/ 464185 w 2361353"/>
                <a:gd name="connsiteY31" fmla="*/ 702310 h 953628"/>
                <a:gd name="connisteX32" fmla="*/ 392430 w 2361353"/>
                <a:gd name="connsiteY32" fmla="*/ 678815 h 953628"/>
                <a:gd name="connisteX33" fmla="*/ 309245 w 2361353"/>
                <a:gd name="connsiteY33" fmla="*/ 654685 h 953628"/>
                <a:gd name="connisteX34" fmla="*/ 238125 w 2361353"/>
                <a:gd name="connsiteY34" fmla="*/ 631190 h 953628"/>
                <a:gd name="connisteX35" fmla="*/ 142875 w 2361353"/>
                <a:gd name="connsiteY35" fmla="*/ 619125 h 953628"/>
                <a:gd name="connisteX36" fmla="*/ 71120 w 2361353"/>
                <a:gd name="connsiteY36" fmla="*/ 607060 h 953628"/>
                <a:gd name="connisteX37" fmla="*/ 0 w 2361353"/>
                <a:gd name="connsiteY37" fmla="*/ 583565 h 95362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</a:cxnLst>
              <a:rect l="l" t="t" r="r" b="b"/>
              <a:pathLst>
                <a:path w="2361353" h="953629">
                  <a:moveTo>
                    <a:pt x="1892935" y="0"/>
                  </a:moveTo>
                  <a:cubicBezTo>
                    <a:pt x="1908175" y="1905"/>
                    <a:pt x="1945005" y="5080"/>
                    <a:pt x="1976120" y="12065"/>
                  </a:cubicBezTo>
                  <a:cubicBezTo>
                    <a:pt x="2007235" y="19050"/>
                    <a:pt x="2012315" y="26035"/>
                    <a:pt x="2047875" y="35560"/>
                  </a:cubicBezTo>
                  <a:cubicBezTo>
                    <a:pt x="2083435" y="45085"/>
                    <a:pt x="2116455" y="33655"/>
                    <a:pt x="2154555" y="59690"/>
                  </a:cubicBezTo>
                  <a:cubicBezTo>
                    <a:pt x="2192655" y="85725"/>
                    <a:pt x="2212340" y="124460"/>
                    <a:pt x="2238375" y="167005"/>
                  </a:cubicBezTo>
                  <a:cubicBezTo>
                    <a:pt x="2264410" y="209550"/>
                    <a:pt x="2266950" y="231140"/>
                    <a:pt x="2286000" y="273685"/>
                  </a:cubicBezTo>
                  <a:cubicBezTo>
                    <a:pt x="2305050" y="316230"/>
                    <a:pt x="2319655" y="340360"/>
                    <a:pt x="2333625" y="381000"/>
                  </a:cubicBezTo>
                  <a:cubicBezTo>
                    <a:pt x="2347595" y="421640"/>
                    <a:pt x="2352675" y="442595"/>
                    <a:pt x="2357120" y="476250"/>
                  </a:cubicBezTo>
                  <a:cubicBezTo>
                    <a:pt x="2361565" y="509905"/>
                    <a:pt x="2357120" y="516890"/>
                    <a:pt x="2357120" y="548005"/>
                  </a:cubicBezTo>
                  <a:cubicBezTo>
                    <a:pt x="2357120" y="579120"/>
                    <a:pt x="2366645" y="598170"/>
                    <a:pt x="2357120" y="631190"/>
                  </a:cubicBezTo>
                  <a:cubicBezTo>
                    <a:pt x="2347595" y="664210"/>
                    <a:pt x="2335530" y="685800"/>
                    <a:pt x="2309495" y="714375"/>
                  </a:cubicBezTo>
                  <a:cubicBezTo>
                    <a:pt x="2283460" y="742950"/>
                    <a:pt x="2257425" y="757555"/>
                    <a:pt x="2226310" y="774065"/>
                  </a:cubicBezTo>
                  <a:cubicBezTo>
                    <a:pt x="2195195" y="790575"/>
                    <a:pt x="2185670" y="785495"/>
                    <a:pt x="2154555" y="797560"/>
                  </a:cubicBezTo>
                  <a:cubicBezTo>
                    <a:pt x="2123440" y="809625"/>
                    <a:pt x="2106930" y="819150"/>
                    <a:pt x="2071370" y="833755"/>
                  </a:cubicBezTo>
                  <a:cubicBezTo>
                    <a:pt x="2035810" y="848360"/>
                    <a:pt x="2011680" y="857250"/>
                    <a:pt x="1976120" y="869315"/>
                  </a:cubicBezTo>
                  <a:cubicBezTo>
                    <a:pt x="1940560" y="881380"/>
                    <a:pt x="1931035" y="883285"/>
                    <a:pt x="1892935" y="892810"/>
                  </a:cubicBezTo>
                  <a:cubicBezTo>
                    <a:pt x="1854835" y="902335"/>
                    <a:pt x="1828800" y="909955"/>
                    <a:pt x="1785620" y="916940"/>
                  </a:cubicBezTo>
                  <a:cubicBezTo>
                    <a:pt x="1742440" y="923925"/>
                    <a:pt x="1718945" y="924560"/>
                    <a:pt x="1678305" y="929005"/>
                  </a:cubicBezTo>
                  <a:cubicBezTo>
                    <a:pt x="1637665" y="933450"/>
                    <a:pt x="1618615" y="935990"/>
                    <a:pt x="1583055" y="940435"/>
                  </a:cubicBezTo>
                  <a:cubicBezTo>
                    <a:pt x="1547495" y="944880"/>
                    <a:pt x="1532890" y="949960"/>
                    <a:pt x="1499870" y="952500"/>
                  </a:cubicBezTo>
                  <a:cubicBezTo>
                    <a:pt x="1466850" y="955040"/>
                    <a:pt x="1452245" y="952500"/>
                    <a:pt x="1416685" y="952500"/>
                  </a:cubicBezTo>
                  <a:cubicBezTo>
                    <a:pt x="1381125" y="952500"/>
                    <a:pt x="1362075" y="952500"/>
                    <a:pt x="1321435" y="952500"/>
                  </a:cubicBezTo>
                  <a:cubicBezTo>
                    <a:pt x="1280795" y="952500"/>
                    <a:pt x="1254760" y="952500"/>
                    <a:pt x="1214120" y="952500"/>
                  </a:cubicBezTo>
                  <a:cubicBezTo>
                    <a:pt x="1173480" y="952500"/>
                    <a:pt x="1156970" y="952500"/>
                    <a:pt x="1118870" y="952500"/>
                  </a:cubicBezTo>
                  <a:cubicBezTo>
                    <a:pt x="1080770" y="952500"/>
                    <a:pt x="1056640" y="955040"/>
                    <a:pt x="1023620" y="952500"/>
                  </a:cubicBezTo>
                  <a:cubicBezTo>
                    <a:pt x="990600" y="949960"/>
                    <a:pt x="981075" y="949960"/>
                    <a:pt x="952500" y="940435"/>
                  </a:cubicBezTo>
                  <a:cubicBezTo>
                    <a:pt x="923925" y="930910"/>
                    <a:pt x="911860" y="923925"/>
                    <a:pt x="880745" y="904875"/>
                  </a:cubicBezTo>
                  <a:cubicBezTo>
                    <a:pt x="849630" y="885825"/>
                    <a:pt x="830580" y="866775"/>
                    <a:pt x="797560" y="845185"/>
                  </a:cubicBezTo>
                  <a:cubicBezTo>
                    <a:pt x="764540" y="823595"/>
                    <a:pt x="749935" y="811530"/>
                    <a:pt x="714375" y="797560"/>
                  </a:cubicBezTo>
                  <a:cubicBezTo>
                    <a:pt x="678815" y="783590"/>
                    <a:pt x="654685" y="786130"/>
                    <a:pt x="619125" y="774065"/>
                  </a:cubicBezTo>
                  <a:cubicBezTo>
                    <a:pt x="583565" y="762000"/>
                    <a:pt x="566420" y="753110"/>
                    <a:pt x="535305" y="738505"/>
                  </a:cubicBezTo>
                  <a:cubicBezTo>
                    <a:pt x="504190" y="723900"/>
                    <a:pt x="492760" y="714375"/>
                    <a:pt x="464185" y="702310"/>
                  </a:cubicBezTo>
                  <a:cubicBezTo>
                    <a:pt x="435610" y="690245"/>
                    <a:pt x="423545" y="688340"/>
                    <a:pt x="392430" y="678815"/>
                  </a:cubicBezTo>
                  <a:cubicBezTo>
                    <a:pt x="361315" y="669290"/>
                    <a:pt x="340360" y="664210"/>
                    <a:pt x="309245" y="654685"/>
                  </a:cubicBezTo>
                  <a:cubicBezTo>
                    <a:pt x="278130" y="645160"/>
                    <a:pt x="271145" y="638175"/>
                    <a:pt x="238125" y="631190"/>
                  </a:cubicBezTo>
                  <a:cubicBezTo>
                    <a:pt x="205105" y="624205"/>
                    <a:pt x="176530" y="624205"/>
                    <a:pt x="142875" y="619125"/>
                  </a:cubicBezTo>
                  <a:cubicBezTo>
                    <a:pt x="109220" y="614045"/>
                    <a:pt x="99695" y="614045"/>
                    <a:pt x="71120" y="607060"/>
                  </a:cubicBezTo>
                  <a:cubicBezTo>
                    <a:pt x="42545" y="600075"/>
                    <a:pt x="12700" y="588010"/>
                    <a:pt x="0" y="58356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0462" y="7583"/>
              <a:ext cx="1518" cy="1186"/>
            </a:xfrm>
            <a:custGeom>
              <a:avLst/>
              <a:gdLst>
                <a:gd name="connisteX0" fmla="*/ 963930 w 963930"/>
                <a:gd name="connsiteY0" fmla="*/ 749935 h 753039"/>
                <a:gd name="connisteX1" fmla="*/ 868680 w 963930"/>
                <a:gd name="connsiteY1" fmla="*/ 749935 h 753039"/>
                <a:gd name="connisteX2" fmla="*/ 762000 w 963930"/>
                <a:gd name="connsiteY2" fmla="*/ 749935 h 753039"/>
                <a:gd name="connisteX3" fmla="*/ 690245 w 963930"/>
                <a:gd name="connsiteY3" fmla="*/ 714375 h 753039"/>
                <a:gd name="connisteX4" fmla="*/ 619125 w 963930"/>
                <a:gd name="connsiteY4" fmla="*/ 690880 h 753039"/>
                <a:gd name="connisteX5" fmla="*/ 547370 w 963930"/>
                <a:gd name="connsiteY5" fmla="*/ 654685 h 753039"/>
                <a:gd name="connisteX6" fmla="*/ 476250 w 963930"/>
                <a:gd name="connsiteY6" fmla="*/ 619125 h 753039"/>
                <a:gd name="connisteX7" fmla="*/ 392430 w 963930"/>
                <a:gd name="connsiteY7" fmla="*/ 535940 h 753039"/>
                <a:gd name="connisteX8" fmla="*/ 333375 w 963930"/>
                <a:gd name="connsiteY8" fmla="*/ 464185 h 753039"/>
                <a:gd name="connisteX9" fmla="*/ 261620 w 963930"/>
                <a:gd name="connsiteY9" fmla="*/ 416560 h 753039"/>
                <a:gd name="connisteX10" fmla="*/ 213995 w 963930"/>
                <a:gd name="connsiteY10" fmla="*/ 333375 h 753039"/>
                <a:gd name="connisteX11" fmla="*/ 178435 w 963930"/>
                <a:gd name="connsiteY11" fmla="*/ 262255 h 753039"/>
                <a:gd name="connisteX12" fmla="*/ 154305 w 963930"/>
                <a:gd name="connsiteY12" fmla="*/ 190500 h 753039"/>
                <a:gd name="connisteX13" fmla="*/ 118745 w 963930"/>
                <a:gd name="connsiteY13" fmla="*/ 119380 h 753039"/>
                <a:gd name="connisteX14" fmla="*/ 71120 w 963930"/>
                <a:gd name="connsiteY14" fmla="*/ 47625 h 753039"/>
                <a:gd name="connisteX15" fmla="*/ 0 w 963930"/>
                <a:gd name="connsiteY15" fmla="*/ 0 h 75303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</a:cxnLst>
              <a:rect l="l" t="t" r="r" b="b"/>
              <a:pathLst>
                <a:path w="963930" h="753039">
                  <a:moveTo>
                    <a:pt x="963930" y="749935"/>
                  </a:moveTo>
                  <a:cubicBezTo>
                    <a:pt x="946785" y="749935"/>
                    <a:pt x="909320" y="749935"/>
                    <a:pt x="868680" y="749935"/>
                  </a:cubicBezTo>
                  <a:cubicBezTo>
                    <a:pt x="828040" y="749935"/>
                    <a:pt x="797560" y="756920"/>
                    <a:pt x="762000" y="749935"/>
                  </a:cubicBezTo>
                  <a:cubicBezTo>
                    <a:pt x="726440" y="742950"/>
                    <a:pt x="718820" y="726440"/>
                    <a:pt x="690245" y="714375"/>
                  </a:cubicBezTo>
                  <a:cubicBezTo>
                    <a:pt x="661670" y="702310"/>
                    <a:pt x="647700" y="702945"/>
                    <a:pt x="619125" y="690880"/>
                  </a:cubicBezTo>
                  <a:cubicBezTo>
                    <a:pt x="590550" y="678815"/>
                    <a:pt x="575945" y="669290"/>
                    <a:pt x="547370" y="654685"/>
                  </a:cubicBezTo>
                  <a:cubicBezTo>
                    <a:pt x="518795" y="640080"/>
                    <a:pt x="507365" y="642620"/>
                    <a:pt x="476250" y="619125"/>
                  </a:cubicBezTo>
                  <a:cubicBezTo>
                    <a:pt x="445135" y="595630"/>
                    <a:pt x="421005" y="567055"/>
                    <a:pt x="392430" y="535940"/>
                  </a:cubicBezTo>
                  <a:cubicBezTo>
                    <a:pt x="363855" y="504825"/>
                    <a:pt x="359410" y="488315"/>
                    <a:pt x="333375" y="464185"/>
                  </a:cubicBezTo>
                  <a:cubicBezTo>
                    <a:pt x="307340" y="440055"/>
                    <a:pt x="285750" y="442595"/>
                    <a:pt x="261620" y="416560"/>
                  </a:cubicBezTo>
                  <a:cubicBezTo>
                    <a:pt x="237490" y="390525"/>
                    <a:pt x="230505" y="364490"/>
                    <a:pt x="213995" y="333375"/>
                  </a:cubicBezTo>
                  <a:cubicBezTo>
                    <a:pt x="197485" y="302260"/>
                    <a:pt x="190500" y="290830"/>
                    <a:pt x="178435" y="262255"/>
                  </a:cubicBezTo>
                  <a:cubicBezTo>
                    <a:pt x="166370" y="233680"/>
                    <a:pt x="166370" y="219075"/>
                    <a:pt x="154305" y="190500"/>
                  </a:cubicBezTo>
                  <a:cubicBezTo>
                    <a:pt x="142240" y="161925"/>
                    <a:pt x="135255" y="147955"/>
                    <a:pt x="118745" y="119380"/>
                  </a:cubicBezTo>
                  <a:cubicBezTo>
                    <a:pt x="102235" y="90805"/>
                    <a:pt x="94615" y="71755"/>
                    <a:pt x="71120" y="47625"/>
                  </a:cubicBezTo>
                  <a:cubicBezTo>
                    <a:pt x="47625" y="23495"/>
                    <a:pt x="13335" y="8255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8635" y="6060"/>
              <a:ext cx="2483" cy="1580"/>
            </a:xfrm>
            <a:custGeom>
              <a:avLst/>
              <a:gdLst>
                <a:gd name="connisteX0" fmla="*/ 517172 w 1576987"/>
                <a:gd name="connsiteY0" fmla="*/ 1002382 h 1003511"/>
                <a:gd name="connisteX1" fmla="*/ 446052 w 1576987"/>
                <a:gd name="connsiteY1" fmla="*/ 1002382 h 1003511"/>
                <a:gd name="connisteX2" fmla="*/ 374297 w 1576987"/>
                <a:gd name="connsiteY2" fmla="*/ 1002382 h 1003511"/>
                <a:gd name="connisteX3" fmla="*/ 303177 w 1576987"/>
                <a:gd name="connsiteY3" fmla="*/ 990952 h 1003511"/>
                <a:gd name="connisteX4" fmla="*/ 231422 w 1576987"/>
                <a:gd name="connsiteY4" fmla="*/ 954757 h 1003511"/>
                <a:gd name="connisteX5" fmla="*/ 148237 w 1576987"/>
                <a:gd name="connsiteY5" fmla="*/ 895702 h 1003511"/>
                <a:gd name="connisteX6" fmla="*/ 65052 w 1576987"/>
                <a:gd name="connsiteY6" fmla="*/ 836012 h 1003511"/>
                <a:gd name="connisteX7" fmla="*/ 5362 w 1576987"/>
                <a:gd name="connsiteY7" fmla="*/ 740762 h 1003511"/>
                <a:gd name="connisteX8" fmla="*/ 5362 w 1576987"/>
                <a:gd name="connsiteY8" fmla="*/ 657577 h 1003511"/>
                <a:gd name="connisteX9" fmla="*/ 5362 w 1576987"/>
                <a:gd name="connsiteY9" fmla="*/ 585822 h 1003511"/>
                <a:gd name="connisteX10" fmla="*/ 5362 w 1576987"/>
                <a:gd name="connsiteY10" fmla="*/ 514702 h 1003511"/>
                <a:gd name="connisteX11" fmla="*/ 5362 w 1576987"/>
                <a:gd name="connsiteY11" fmla="*/ 430882 h 1003511"/>
                <a:gd name="connisteX12" fmla="*/ 28857 w 1576987"/>
                <a:gd name="connsiteY12" fmla="*/ 347697 h 1003511"/>
                <a:gd name="connisteX13" fmla="*/ 76482 w 1576987"/>
                <a:gd name="connsiteY13" fmla="*/ 276577 h 1003511"/>
                <a:gd name="connisteX14" fmla="*/ 171732 w 1576987"/>
                <a:gd name="connsiteY14" fmla="*/ 192757 h 1003511"/>
                <a:gd name="connisteX15" fmla="*/ 279047 w 1576987"/>
                <a:gd name="connsiteY15" fmla="*/ 133702 h 1003511"/>
                <a:gd name="connisteX16" fmla="*/ 362232 w 1576987"/>
                <a:gd name="connsiteY16" fmla="*/ 86077 h 1003511"/>
                <a:gd name="connisteX17" fmla="*/ 433987 w 1576987"/>
                <a:gd name="connsiteY17" fmla="*/ 61947 h 1003511"/>
                <a:gd name="connisteX18" fmla="*/ 517172 w 1576987"/>
                <a:gd name="connsiteY18" fmla="*/ 49882 h 1003511"/>
                <a:gd name="connisteX19" fmla="*/ 588927 w 1576987"/>
                <a:gd name="connsiteY19" fmla="*/ 38452 h 1003511"/>
                <a:gd name="connisteX20" fmla="*/ 684177 w 1576987"/>
                <a:gd name="connsiteY20" fmla="*/ 38452 h 1003511"/>
                <a:gd name="connisteX21" fmla="*/ 755297 w 1576987"/>
                <a:gd name="connsiteY21" fmla="*/ 38452 h 1003511"/>
                <a:gd name="connisteX22" fmla="*/ 827052 w 1576987"/>
                <a:gd name="connsiteY22" fmla="*/ 38452 h 1003511"/>
                <a:gd name="connisteX23" fmla="*/ 922302 w 1576987"/>
                <a:gd name="connsiteY23" fmla="*/ 26387 h 1003511"/>
                <a:gd name="connisteX24" fmla="*/ 1028982 w 1576987"/>
                <a:gd name="connsiteY24" fmla="*/ 2257 h 1003511"/>
                <a:gd name="connisteX25" fmla="*/ 1100737 w 1576987"/>
                <a:gd name="connsiteY25" fmla="*/ 2257 h 1003511"/>
                <a:gd name="connisteX26" fmla="*/ 1171857 w 1576987"/>
                <a:gd name="connsiteY26" fmla="*/ 2257 h 1003511"/>
                <a:gd name="connisteX27" fmla="*/ 1255677 w 1576987"/>
                <a:gd name="connsiteY27" fmla="*/ 2257 h 1003511"/>
                <a:gd name="connisteX28" fmla="*/ 1338862 w 1576987"/>
                <a:gd name="connsiteY28" fmla="*/ 2257 h 1003511"/>
                <a:gd name="connisteX29" fmla="*/ 1422047 w 1576987"/>
                <a:gd name="connsiteY29" fmla="*/ 14322 h 1003511"/>
                <a:gd name="connisteX30" fmla="*/ 1505232 w 1576987"/>
                <a:gd name="connsiteY30" fmla="*/ 49882 h 1003511"/>
                <a:gd name="connisteX31" fmla="*/ 1576987 w 1576987"/>
                <a:gd name="connsiteY31" fmla="*/ 97507 h 100351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</a:cxnLst>
              <a:rect l="l" t="t" r="r" b="b"/>
              <a:pathLst>
                <a:path w="1576987" h="1003512">
                  <a:moveTo>
                    <a:pt x="517172" y="1002383"/>
                  </a:moveTo>
                  <a:cubicBezTo>
                    <a:pt x="504472" y="1002383"/>
                    <a:pt x="474627" y="1002383"/>
                    <a:pt x="446052" y="1002383"/>
                  </a:cubicBezTo>
                  <a:cubicBezTo>
                    <a:pt x="417477" y="1002383"/>
                    <a:pt x="402872" y="1004923"/>
                    <a:pt x="374297" y="1002383"/>
                  </a:cubicBezTo>
                  <a:cubicBezTo>
                    <a:pt x="345722" y="999843"/>
                    <a:pt x="331752" y="1000478"/>
                    <a:pt x="303177" y="990953"/>
                  </a:cubicBezTo>
                  <a:cubicBezTo>
                    <a:pt x="274602" y="981428"/>
                    <a:pt x="262537" y="973808"/>
                    <a:pt x="231422" y="954758"/>
                  </a:cubicBezTo>
                  <a:cubicBezTo>
                    <a:pt x="200307" y="935708"/>
                    <a:pt x="181257" y="919198"/>
                    <a:pt x="148237" y="895703"/>
                  </a:cubicBezTo>
                  <a:cubicBezTo>
                    <a:pt x="115217" y="872208"/>
                    <a:pt x="93627" y="867128"/>
                    <a:pt x="65052" y="836013"/>
                  </a:cubicBezTo>
                  <a:cubicBezTo>
                    <a:pt x="36477" y="804898"/>
                    <a:pt x="17427" y="776323"/>
                    <a:pt x="5362" y="740763"/>
                  </a:cubicBezTo>
                  <a:cubicBezTo>
                    <a:pt x="-6703" y="705203"/>
                    <a:pt x="5362" y="688693"/>
                    <a:pt x="5362" y="657578"/>
                  </a:cubicBezTo>
                  <a:cubicBezTo>
                    <a:pt x="5362" y="626463"/>
                    <a:pt x="5362" y="614398"/>
                    <a:pt x="5362" y="585823"/>
                  </a:cubicBezTo>
                  <a:cubicBezTo>
                    <a:pt x="5362" y="557248"/>
                    <a:pt x="5362" y="545818"/>
                    <a:pt x="5362" y="514703"/>
                  </a:cubicBezTo>
                  <a:cubicBezTo>
                    <a:pt x="5362" y="483588"/>
                    <a:pt x="917" y="464538"/>
                    <a:pt x="5362" y="430883"/>
                  </a:cubicBezTo>
                  <a:cubicBezTo>
                    <a:pt x="9807" y="397228"/>
                    <a:pt x="14887" y="378813"/>
                    <a:pt x="28857" y="347698"/>
                  </a:cubicBezTo>
                  <a:cubicBezTo>
                    <a:pt x="42827" y="316583"/>
                    <a:pt x="47907" y="307693"/>
                    <a:pt x="76482" y="276578"/>
                  </a:cubicBezTo>
                  <a:cubicBezTo>
                    <a:pt x="105057" y="245463"/>
                    <a:pt x="131092" y="221333"/>
                    <a:pt x="171732" y="192758"/>
                  </a:cubicBezTo>
                  <a:cubicBezTo>
                    <a:pt x="212372" y="164183"/>
                    <a:pt x="240947" y="155293"/>
                    <a:pt x="279047" y="133703"/>
                  </a:cubicBezTo>
                  <a:cubicBezTo>
                    <a:pt x="317147" y="112113"/>
                    <a:pt x="331117" y="100683"/>
                    <a:pt x="362232" y="86078"/>
                  </a:cubicBezTo>
                  <a:cubicBezTo>
                    <a:pt x="393347" y="71473"/>
                    <a:pt x="402872" y="68933"/>
                    <a:pt x="433987" y="61948"/>
                  </a:cubicBezTo>
                  <a:cubicBezTo>
                    <a:pt x="465102" y="54963"/>
                    <a:pt x="486057" y="54328"/>
                    <a:pt x="517172" y="49883"/>
                  </a:cubicBezTo>
                  <a:cubicBezTo>
                    <a:pt x="548287" y="45438"/>
                    <a:pt x="555272" y="40993"/>
                    <a:pt x="588927" y="38453"/>
                  </a:cubicBezTo>
                  <a:cubicBezTo>
                    <a:pt x="622582" y="35913"/>
                    <a:pt x="651157" y="38453"/>
                    <a:pt x="684177" y="38453"/>
                  </a:cubicBezTo>
                  <a:cubicBezTo>
                    <a:pt x="717197" y="38453"/>
                    <a:pt x="726722" y="38453"/>
                    <a:pt x="755297" y="38453"/>
                  </a:cubicBezTo>
                  <a:cubicBezTo>
                    <a:pt x="783872" y="38453"/>
                    <a:pt x="793397" y="40993"/>
                    <a:pt x="827052" y="38453"/>
                  </a:cubicBezTo>
                  <a:cubicBezTo>
                    <a:pt x="860707" y="35913"/>
                    <a:pt x="881662" y="33373"/>
                    <a:pt x="922302" y="26388"/>
                  </a:cubicBezTo>
                  <a:cubicBezTo>
                    <a:pt x="962942" y="19403"/>
                    <a:pt x="993422" y="7338"/>
                    <a:pt x="1028982" y="2258"/>
                  </a:cubicBezTo>
                  <a:cubicBezTo>
                    <a:pt x="1064542" y="-2822"/>
                    <a:pt x="1072162" y="2258"/>
                    <a:pt x="1100737" y="2258"/>
                  </a:cubicBezTo>
                  <a:cubicBezTo>
                    <a:pt x="1129312" y="2258"/>
                    <a:pt x="1140742" y="2258"/>
                    <a:pt x="1171857" y="2258"/>
                  </a:cubicBezTo>
                  <a:cubicBezTo>
                    <a:pt x="1202972" y="2258"/>
                    <a:pt x="1222022" y="2258"/>
                    <a:pt x="1255677" y="2258"/>
                  </a:cubicBezTo>
                  <a:cubicBezTo>
                    <a:pt x="1289332" y="2258"/>
                    <a:pt x="1305842" y="-282"/>
                    <a:pt x="1338862" y="2258"/>
                  </a:cubicBezTo>
                  <a:cubicBezTo>
                    <a:pt x="1371882" y="4798"/>
                    <a:pt x="1389027" y="4798"/>
                    <a:pt x="1422047" y="14323"/>
                  </a:cubicBezTo>
                  <a:cubicBezTo>
                    <a:pt x="1455067" y="23848"/>
                    <a:pt x="1474117" y="33373"/>
                    <a:pt x="1505232" y="49883"/>
                  </a:cubicBezTo>
                  <a:cubicBezTo>
                    <a:pt x="1536347" y="66393"/>
                    <a:pt x="1564287" y="88618"/>
                    <a:pt x="1576987" y="9750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56" y="8189"/>
              <a:ext cx="126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L1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1554" y="9235"/>
              <a:ext cx="126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L2</a:t>
              </a:r>
              <a:endParaRPr lang="en-US" altLang="zh-CN"/>
            </a:p>
          </p:txBody>
        </p:sp>
      </p:grpSp>
    </p:spTree>
    <p:custDataLst>
      <p:tags r:id="rId9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电功率公式的拓展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000250" y="819785"/>
            <a:ext cx="866711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P=UI与欧姆定律I=U/R的结合</a:t>
            </a:r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的推导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44085" y="2166620"/>
          <a:ext cx="1997710" cy="71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533400" imgH="190500" progId="Equation.KSEE3">
                  <p:embed/>
                </p:oleObj>
              </mc:Choice>
              <mc:Fallback>
                <p:oleObj name="" r:id="rId2" imgW="533400" imgH="1905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44085" y="2166620"/>
                        <a:ext cx="1997710" cy="71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744085" y="3286125"/>
          <a:ext cx="1902460" cy="156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508000" imgH="419100" progId="Equation.KSEE3">
                  <p:embed/>
                </p:oleObj>
              </mc:Choice>
              <mc:Fallback>
                <p:oleObj name="" r:id="rId5" imgW="508000" imgH="419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4085" y="3286125"/>
                        <a:ext cx="1902460" cy="156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41730" y="798195"/>
            <a:ext cx="1012634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40000"/>
              </a:lnSpc>
            </a:pP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：若该小灯泡两端的电压为8V，小灯泡的电阻为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4Ω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，则小灯泡的电功率为多少？</a:t>
            </a: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eaLnBrk="1" hangingPunct="1">
              <a:lnSpc>
                <a:spcPct val="140000"/>
              </a:lnSpc>
            </a:pPr>
            <a:endParaRPr lang="zh-CN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eaLnBrk="1" hangingPunct="1">
              <a:lnSpc>
                <a:spcPct val="140000"/>
              </a:lnSpc>
            </a:pP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某用电器接在２４Ｖ的电路中消耗的功率为１２Ｗ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，该用电器的</a:t>
            </a:r>
            <a:r>
              <a:rPr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电阻为多少？</a:t>
            </a:r>
            <a:endParaRPr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048000" y="73596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总电功率的两种求法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75810" y="2519680"/>
          <a:ext cx="2053590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634365" imgH="228600" progId="Equation.KSEE3">
                  <p:embed/>
                </p:oleObj>
              </mc:Choice>
              <mc:Fallback>
                <p:oleObj name="" r:id="rId2" imgW="634365" imgH="2286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5810" y="2519680"/>
                        <a:ext cx="2053590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187565" y="4377690"/>
            <a:ext cx="4010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（无论串联、并联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575493" y="4275455"/>
          <a:ext cx="2449830" cy="74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749300" imgH="228600" progId="Equation.KSEE3">
                  <p:embed/>
                </p:oleObj>
              </mc:Choice>
              <mc:Fallback>
                <p:oleObj name="" r:id="rId6" imgW="749300" imgH="2286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5493" y="4275455"/>
                        <a:ext cx="2449830" cy="747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7265" y="655955"/>
            <a:ext cx="10095230" cy="2503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40000"/>
              </a:lnSpc>
            </a:pPr>
            <a:r>
              <a:rPr 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教室里并联着10只规格是“220V 40W”的日光灯，这些灯全部正常发光时，总电流等于多少？</a:t>
            </a:r>
            <a:endParaRPr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2800985"/>
            <a:ext cx="4759325" cy="3566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115695" y="426085"/>
            <a:ext cx="10168255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zh-CN" altLang="en-US" sz="1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两个</a:t>
            </a: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亮度不同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的灯泡，在相同时间内，哪个灯泡消耗的电能更多？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9208" t="14486" r="18417" b="32319"/>
          <a:stretch>
            <a:fillRect/>
          </a:stretch>
        </p:blipFill>
        <p:spPr>
          <a:xfrm>
            <a:off x="3440430" y="2738755"/>
            <a:ext cx="5310505" cy="3396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048000" y="73596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35138" y="2265045"/>
          <a:ext cx="2343785" cy="57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723900" imgH="177165" progId="Equation.KSEE3">
                  <p:embed/>
                </p:oleObj>
              </mc:Choice>
              <mc:Fallback>
                <p:oleObj name="" r:id="rId2" imgW="723900" imgH="1771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5138" y="2265045"/>
                        <a:ext cx="2343785" cy="574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694815" y="3468370"/>
            <a:ext cx="6961505" cy="747395"/>
            <a:chOff x="7282" y="5556"/>
            <a:chExt cx="10963" cy="1177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1929" y="5717"/>
              <a:ext cx="6316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3600" dirty="0">
                  <a:solidFill>
                    <a:schemeClr val="tx1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ea"/>
                </a:rPr>
                <a:t>（无论串联、并联</a:t>
              </a:r>
              <a:r>
                <a:rPr lang="zh-CN" sz="3600" dirty="0">
                  <a:solidFill>
                    <a:schemeClr val="tx1"/>
                  </a:solidFill>
                  <a:latin typeface="方正盛世楷书简体_粗" panose="02000000000000000000" charset="-122"/>
                  <a:ea typeface="方正盛世楷书简体_粗" panose="02000000000000000000" charset="-122"/>
                  <a:cs typeface="方正盛世楷书简体_粗" panose="02000000000000000000" charset="-122"/>
                  <a:sym typeface="+mn-ea"/>
                </a:rPr>
                <a:t>）</a:t>
              </a:r>
              <a:endPara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endParaRPr>
            </a:p>
          </p:txBody>
        </p:sp>
        <p:graphicFrame>
          <p:nvGraphicFramePr>
            <p:cNvPr id="6" name="对象 5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7282" y="5556"/>
            <a:ext cx="4382" cy="1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6" imgW="850900" imgH="228600" progId="Equation.KSEE3">
                    <p:embed/>
                  </p:oleObj>
                </mc:Choice>
                <mc:Fallback>
                  <p:oleObj name="" r:id="rId6" imgW="850900" imgH="228600" progId="Equation.KSEE3">
                    <p:embed/>
                    <p:pic>
                      <p:nvPicPr>
                        <p:cNvPr id="0" name="图片 409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282" y="5556"/>
                          <a:ext cx="4382" cy="11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735456" y="4717733"/>
          <a:ext cx="1809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9" imgW="558800" imgH="177165" progId="Equation.KSEE3">
                  <p:embed/>
                </p:oleObj>
              </mc:Choice>
              <mc:Fallback>
                <p:oleObj name="" r:id="rId9" imgW="558800" imgH="1771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5456" y="4717733"/>
                        <a:ext cx="180975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跟电功率公式有关的计算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113155" y="496570"/>
            <a:ext cx="101542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电学</a:t>
            </a:r>
            <a:r>
              <a:rPr lang="en-US" altLang="zh-CN" sz="5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12</a:t>
            </a:r>
            <a:r>
              <a:rPr lang="zh-CN" altLang="en-US" sz="5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</a:t>
            </a:r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物理量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（每个元件都有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4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个物理量）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2"/>
            </p:custDataLst>
          </p:nvPr>
        </p:nvCxnSpPr>
        <p:spPr>
          <a:xfrm>
            <a:off x="7850505" y="4143375"/>
            <a:ext cx="30054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 rot="0">
            <a:off x="7850505" y="3140075"/>
            <a:ext cx="3005455" cy="1860550"/>
            <a:chOff x="12790" y="4689"/>
            <a:chExt cx="4733" cy="2930"/>
          </a:xfrm>
        </p:grpSpPr>
        <p:grpSp>
          <p:nvGrpSpPr>
            <p:cNvPr id="21" name="组合 20"/>
            <p:cNvGrpSpPr/>
            <p:nvPr/>
          </p:nvGrpSpPr>
          <p:grpSpPr>
            <a:xfrm rot="0">
              <a:off x="12790" y="4689"/>
              <a:ext cx="4733" cy="2742"/>
              <a:chOff x="-100" y="0"/>
              <a:chExt cx="1893" cy="1097"/>
            </a:xfrm>
          </p:grpSpPr>
          <p:sp>
            <p:nvSpPr>
              <p:cNvPr id="32" name="矩形 31"/>
              <p:cNvSpPr/>
              <p:nvPr>
                <p:custDataLst>
                  <p:tags r:id="rId3"/>
                </p:custDataLst>
              </p:nvPr>
            </p:nvSpPr>
            <p:spPr>
              <a:xfrm>
                <a:off x="-100" y="167"/>
                <a:ext cx="1893" cy="930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1111" y="0"/>
                <a:ext cx="85" cy="340"/>
                <a:chOff x="0" y="0"/>
                <a:chExt cx="85" cy="340"/>
              </a:xfrm>
            </p:grpSpPr>
            <p:sp>
              <p:nvSpPr>
                <p:cNvPr id="36" name="Rectangle 19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Line 20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0" y="0"/>
                  <a:ext cx="0" cy="3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8" name="Line 2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85" y="85"/>
                  <a:ext cx="0" cy="17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18" y="72"/>
                <a:ext cx="283" cy="170"/>
                <a:chOff x="0" y="0"/>
                <a:chExt cx="256" cy="142"/>
              </a:xfrm>
            </p:grpSpPr>
            <p:sp>
              <p:nvSpPr>
                <p:cNvPr id="40" name="Rectangle 15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Line 16"/>
                <p:cNvSpPr/>
                <p:nvPr>
                  <p:custDataLst>
                    <p:tags r:id="rId8"/>
                  </p:custDataLst>
                </p:nvPr>
              </p:nvSpPr>
              <p:spPr>
                <a:xfrm flipV="1">
                  <a:off x="29" y="0"/>
                  <a:ext cx="227" cy="8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" name="Oval 1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3" name="矩形 42"/>
            <p:cNvSpPr/>
            <p:nvPr>
              <p:custDataLst>
                <p:tags r:id="rId10"/>
              </p:custDataLst>
            </p:nvPr>
          </p:nvSpPr>
          <p:spPr>
            <a:xfrm>
              <a:off x="14825" y="7244"/>
              <a:ext cx="1063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9907905" y="500062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R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2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>
            <p:custDataLst>
              <p:tags r:id="rId12"/>
            </p:custDataLst>
          </p:nvPr>
        </p:nvSpPr>
        <p:spPr>
          <a:xfrm>
            <a:off x="9142730" y="4024630"/>
            <a:ext cx="675005" cy="238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>
            <p:custDataLst>
              <p:tags r:id="rId13"/>
            </p:custDataLst>
          </p:nvPr>
        </p:nvSpPr>
        <p:spPr>
          <a:xfrm>
            <a:off x="9907905" y="4143375"/>
            <a:ext cx="559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R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1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14"/>
            </p:custDataLst>
          </p:nvPr>
        </p:nvSpPr>
        <p:spPr>
          <a:xfrm>
            <a:off x="8576945" y="3553460"/>
            <a:ext cx="47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</a:t>
            </a:r>
            <a:endParaRPr lang="en-US" altLang="zh-CN"/>
          </a:p>
        </p:txBody>
      </p:sp>
      <p:cxnSp>
        <p:nvCxnSpPr>
          <p:cNvPr id="49" name="直接箭头连接符 48"/>
          <p:cNvCxnSpPr/>
          <p:nvPr>
            <p:custDataLst>
              <p:tags r:id="rId15"/>
            </p:custDataLst>
          </p:nvPr>
        </p:nvCxnSpPr>
        <p:spPr>
          <a:xfrm flipH="1">
            <a:off x="9322435" y="3408045"/>
            <a:ext cx="316230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>
            <p:custDataLst>
              <p:tags r:id="rId16"/>
            </p:custDataLst>
          </p:nvPr>
        </p:nvSpPr>
        <p:spPr>
          <a:xfrm>
            <a:off x="9171305" y="275526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S Mincho" panose="02020609040205080304" charset="-128"/>
                <a:ea typeface="MS Mincho" panose="02020609040205080304" charset="-128"/>
              </a:rPr>
              <a:t>I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7"/>
            </p:custDataLst>
          </p:nvPr>
        </p:nvSpPr>
        <p:spPr>
          <a:xfrm>
            <a:off x="9907905" y="266509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S Mincho" panose="02020609040205080304" charset="-128"/>
                <a:ea typeface="MS Mincho" panose="02020609040205080304" charset="-128"/>
              </a:rPr>
              <a:t>U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18"/>
            </p:custDataLst>
          </p:nvPr>
        </p:nvSpPr>
        <p:spPr>
          <a:xfrm>
            <a:off x="9221470" y="352679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S Mincho" panose="02020609040205080304" charset="-128"/>
                <a:ea typeface="MS Mincho" panose="02020609040205080304" charset="-128"/>
              </a:rPr>
              <a:t>U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1</a:t>
            </a:r>
            <a:endParaRPr lang="en-US" altLang="zh-CN" sz="2400" b="1" baseline="-25000">
              <a:latin typeface="MS Mincho" panose="02020609040205080304" charset="-128"/>
              <a:ea typeface="MS Mincho" panose="02020609040205080304" charset="-128"/>
            </a:endParaRPr>
          </a:p>
        </p:txBody>
      </p:sp>
      <p:sp>
        <p:nvSpPr>
          <p:cNvPr id="54" name="文本框 53"/>
          <p:cNvSpPr txBox="1"/>
          <p:nvPr>
            <p:custDataLst>
              <p:tags r:id="rId19"/>
            </p:custDataLst>
          </p:nvPr>
        </p:nvSpPr>
        <p:spPr>
          <a:xfrm>
            <a:off x="9257665" y="429958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S Mincho" panose="02020609040205080304" charset="-128"/>
                <a:ea typeface="MS Mincho" panose="02020609040205080304" charset="-128"/>
              </a:rPr>
              <a:t>U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2</a:t>
            </a:r>
            <a:endParaRPr lang="en-US" altLang="zh-CN" sz="2400" b="1" baseline="-25000">
              <a:latin typeface="MS Mincho" panose="02020609040205080304" charset="-128"/>
              <a:ea typeface="MS Mincho" panose="02020609040205080304" charset="-128"/>
            </a:endParaRPr>
          </a:p>
        </p:txBody>
      </p:sp>
      <p:cxnSp>
        <p:nvCxnSpPr>
          <p:cNvPr id="55" name="直接箭头连接符 54"/>
          <p:cNvCxnSpPr/>
          <p:nvPr>
            <p:custDataLst>
              <p:tags r:id="rId20"/>
            </p:custDataLst>
          </p:nvPr>
        </p:nvCxnSpPr>
        <p:spPr>
          <a:xfrm>
            <a:off x="8576945" y="4143375"/>
            <a:ext cx="391160" cy="6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>
            <p:custDataLst>
              <p:tags r:id="rId21"/>
            </p:custDataLst>
          </p:nvPr>
        </p:nvCxnSpPr>
        <p:spPr>
          <a:xfrm>
            <a:off x="8527415" y="4872355"/>
            <a:ext cx="391160" cy="6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>
            <p:custDataLst>
              <p:tags r:id="rId22"/>
            </p:custDataLst>
          </p:nvPr>
        </p:nvSpPr>
        <p:spPr>
          <a:xfrm>
            <a:off x="8208010" y="368363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S Mincho" panose="02020609040205080304" charset="-128"/>
                <a:ea typeface="MS Mincho" panose="02020609040205080304" charset="-128"/>
              </a:rPr>
              <a:t>I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1</a:t>
            </a:r>
            <a:endParaRPr lang="en-US" altLang="zh-CN" sz="2400" b="1" baseline="-25000">
              <a:latin typeface="MS Mincho" panose="02020609040205080304" charset="-128"/>
              <a:ea typeface="MS Mincho" panose="02020609040205080304" charset="-128"/>
            </a:endParaRPr>
          </a:p>
        </p:txBody>
      </p:sp>
      <p:sp>
        <p:nvSpPr>
          <p:cNvPr id="58" name="文本框 57"/>
          <p:cNvSpPr txBox="1"/>
          <p:nvPr>
            <p:custDataLst>
              <p:tags r:id="rId23"/>
            </p:custDataLst>
          </p:nvPr>
        </p:nvSpPr>
        <p:spPr>
          <a:xfrm>
            <a:off x="8061325" y="441007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S Mincho" panose="02020609040205080304" charset="-128"/>
                <a:ea typeface="MS Mincho" panose="02020609040205080304" charset="-128"/>
              </a:rPr>
              <a:t>I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2</a:t>
            </a:r>
            <a:endParaRPr lang="en-US" altLang="zh-CN" sz="2400" b="1" baseline="-25000">
              <a:latin typeface="MS Mincho" panose="02020609040205080304" charset="-128"/>
              <a:ea typeface="MS Mincho" panose="02020609040205080304" charset="-128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8576945" y="3747135"/>
            <a:ext cx="1697355" cy="150939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>
            <p:custDataLst>
              <p:tags r:id="rId24"/>
            </p:custDataLst>
          </p:nvPr>
        </p:nvSpPr>
        <p:spPr>
          <a:xfrm>
            <a:off x="8455660" y="5323840"/>
            <a:ext cx="136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R</a:t>
            </a:r>
            <a:r>
              <a:rPr lang="zh-CN" altLang="en-US" sz="2400" baseline="-25000">
                <a:latin typeface="MS Mincho" panose="02020609040205080304" charset="-128"/>
                <a:ea typeface="宋体" panose="02010600030101010101" pitchFamily="2" charset="-122"/>
              </a:rPr>
              <a:t>总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1638935" y="2982595"/>
            <a:ext cx="3005455" cy="1880870"/>
            <a:chOff x="12790" y="4689"/>
            <a:chExt cx="4733" cy="2962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12790" y="4689"/>
              <a:ext cx="4733" cy="2742"/>
              <a:chOff x="-100" y="0"/>
              <a:chExt cx="1893" cy="1097"/>
            </a:xfrm>
          </p:grpSpPr>
          <p:sp>
            <p:nvSpPr>
              <p:cNvPr id="11" name="矩形 10"/>
              <p:cNvSpPr/>
              <p:nvPr>
                <p:custDataLst>
                  <p:tags r:id="rId25"/>
                </p:custDataLst>
              </p:nvPr>
            </p:nvSpPr>
            <p:spPr>
              <a:xfrm>
                <a:off x="-100" y="167"/>
                <a:ext cx="1893" cy="930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111" y="0"/>
                <a:ext cx="85" cy="340"/>
                <a:chOff x="0" y="0"/>
                <a:chExt cx="85" cy="340"/>
              </a:xfrm>
            </p:grpSpPr>
            <p:sp>
              <p:nvSpPr>
                <p:cNvPr id="13" name="Rectangle 19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Line 20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0" y="0"/>
                  <a:ext cx="0" cy="34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" name="Line 21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85" y="85"/>
                  <a:ext cx="0" cy="17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18" y="72"/>
                <a:ext cx="283" cy="170"/>
                <a:chOff x="0" y="0"/>
                <a:chExt cx="256" cy="142"/>
              </a:xfrm>
            </p:grpSpPr>
            <p:sp>
              <p:nvSpPr>
                <p:cNvPr id="18" name="Rectangle 15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Line 16"/>
                <p:cNvSpPr/>
                <p:nvPr>
                  <p:custDataLst>
                    <p:tags r:id="rId30"/>
                  </p:custDataLst>
                </p:nvPr>
              </p:nvSpPr>
              <p:spPr>
                <a:xfrm flipV="1">
                  <a:off x="29" y="0"/>
                  <a:ext cx="227" cy="8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" name="Oval 17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1" name="矩形 60"/>
            <p:cNvSpPr/>
            <p:nvPr>
              <p:custDataLst>
                <p:tags r:id="rId32"/>
              </p:custDataLst>
            </p:nvPr>
          </p:nvSpPr>
          <p:spPr>
            <a:xfrm>
              <a:off x="13730" y="7276"/>
              <a:ext cx="1063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>
            <p:custDataLst>
              <p:tags r:id="rId33"/>
            </p:custDataLst>
          </p:nvPr>
        </p:nvSpPr>
        <p:spPr>
          <a:xfrm>
            <a:off x="2324100" y="498856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R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1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63" name="矩形 62"/>
          <p:cNvSpPr/>
          <p:nvPr>
            <p:custDataLst>
              <p:tags r:id="rId34"/>
            </p:custDataLst>
          </p:nvPr>
        </p:nvSpPr>
        <p:spPr>
          <a:xfrm>
            <a:off x="3606165" y="4625340"/>
            <a:ext cx="675005" cy="238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>
            <p:custDataLst>
              <p:tags r:id="rId35"/>
            </p:custDataLst>
          </p:nvPr>
        </p:nvSpPr>
        <p:spPr>
          <a:xfrm>
            <a:off x="3696335" y="4988560"/>
            <a:ext cx="54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R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2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36"/>
            </p:custDataLst>
          </p:nvPr>
        </p:nvSpPr>
        <p:spPr>
          <a:xfrm>
            <a:off x="2365375" y="3395980"/>
            <a:ext cx="47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</a:t>
            </a:r>
            <a:endParaRPr lang="en-US" altLang="zh-CN"/>
          </a:p>
        </p:txBody>
      </p:sp>
      <p:sp>
        <p:nvSpPr>
          <p:cNvPr id="66" name="文本框 65"/>
          <p:cNvSpPr txBox="1"/>
          <p:nvPr>
            <p:custDataLst>
              <p:tags r:id="rId37"/>
            </p:custDataLst>
          </p:nvPr>
        </p:nvSpPr>
        <p:spPr>
          <a:xfrm>
            <a:off x="3438525" y="252222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U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38"/>
            </p:custDataLst>
          </p:nvPr>
        </p:nvSpPr>
        <p:spPr>
          <a:xfrm>
            <a:off x="2324100" y="403987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U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1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39"/>
            </p:custDataLst>
          </p:nvPr>
        </p:nvSpPr>
        <p:spPr>
          <a:xfrm>
            <a:off x="3696335" y="403987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U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2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cxnSp>
        <p:nvCxnSpPr>
          <p:cNvPr id="69" name="直接箭头连接符 68"/>
          <p:cNvCxnSpPr/>
          <p:nvPr>
            <p:custDataLst>
              <p:tags r:id="rId40"/>
            </p:custDataLst>
          </p:nvPr>
        </p:nvCxnSpPr>
        <p:spPr>
          <a:xfrm>
            <a:off x="1762760" y="4717415"/>
            <a:ext cx="3270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>
            <p:custDataLst>
              <p:tags r:id="rId41"/>
            </p:custDataLst>
          </p:nvPr>
        </p:nvSpPr>
        <p:spPr>
          <a:xfrm>
            <a:off x="1574165" y="479806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I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1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cxnSp>
        <p:nvCxnSpPr>
          <p:cNvPr id="71" name="直接箭头连接符 70"/>
          <p:cNvCxnSpPr/>
          <p:nvPr>
            <p:custDataLst>
              <p:tags r:id="rId42"/>
            </p:custDataLst>
          </p:nvPr>
        </p:nvCxnSpPr>
        <p:spPr>
          <a:xfrm>
            <a:off x="3234690" y="4723765"/>
            <a:ext cx="3270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>
            <p:custDataLst>
              <p:tags r:id="rId43"/>
            </p:custDataLst>
          </p:nvPr>
        </p:nvCxnSpPr>
        <p:spPr>
          <a:xfrm flipH="1">
            <a:off x="3124200" y="3247390"/>
            <a:ext cx="224155" cy="7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>
            <p:custDataLst>
              <p:tags r:id="rId44"/>
            </p:custDataLst>
          </p:nvPr>
        </p:nvSpPr>
        <p:spPr>
          <a:xfrm>
            <a:off x="3074035" y="477075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I</a:t>
            </a:r>
            <a:r>
              <a:rPr lang="en-US" altLang="zh-CN" sz="2400" b="1" baseline="-25000">
                <a:latin typeface="MS Mincho" panose="02020609040205080304" charset="-128"/>
                <a:ea typeface="MS Mincho" panose="02020609040205080304" charset="-128"/>
              </a:rPr>
              <a:t>2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45"/>
            </p:custDataLst>
          </p:nvPr>
        </p:nvSpPr>
        <p:spPr>
          <a:xfrm>
            <a:off x="2911475" y="265684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I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868170" y="4482465"/>
            <a:ext cx="2759710" cy="5359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>
            <p:custDataLst>
              <p:tags r:id="rId46"/>
            </p:custDataLst>
          </p:nvPr>
        </p:nvSpPr>
        <p:spPr>
          <a:xfrm>
            <a:off x="4436110" y="4881245"/>
            <a:ext cx="643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</a:rPr>
              <a:t>R</a:t>
            </a:r>
            <a:r>
              <a:rPr lang="zh-CN" altLang="en-US" sz="2400" baseline="-25000">
                <a:latin typeface="MS Mincho" panose="02020609040205080304" charset="-128"/>
                <a:ea typeface="宋体" panose="02010600030101010101" pitchFamily="2" charset="-122"/>
              </a:rPr>
              <a:t>总</a:t>
            </a:r>
            <a:endParaRPr lang="zh-CN" altLang="en-US" sz="2400" baseline="-25000">
              <a:latin typeface="MS Mincho" panose="02020609040205080304" charset="-128"/>
              <a:ea typeface="宋体" panose="02010600030101010101" pitchFamily="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080000" y="4881245"/>
            <a:ext cx="785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  <a:sym typeface="+mn-ea"/>
              </a:rPr>
              <a:t>P</a:t>
            </a:r>
            <a:r>
              <a:rPr lang="zh-CN" altLang="en-US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rPr>
              <a:t>总</a:t>
            </a:r>
            <a:endParaRPr lang="zh-CN" altLang="en-US" sz="2400">
              <a:latin typeface="MS Mincho" panose="02020609040205080304" charset="-128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9142730" y="5341620"/>
            <a:ext cx="694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  <a:sym typeface="+mn-ea"/>
              </a:rPr>
              <a:t>P</a:t>
            </a:r>
            <a:r>
              <a:rPr lang="zh-CN" altLang="en-US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rPr>
              <a:t>总</a:t>
            </a:r>
            <a:endParaRPr lang="zh-CN" altLang="en-US" sz="2400">
              <a:latin typeface="MS Mincho" panose="02020609040205080304" charset="-128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918575" y="3890645"/>
            <a:ext cx="1082040" cy="1340485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>
            <p:custDataLst>
              <p:tags r:id="rId47"/>
            </p:custDataLst>
          </p:nvPr>
        </p:nvSpPr>
        <p:spPr>
          <a:xfrm>
            <a:off x="8672830" y="4310380"/>
            <a:ext cx="694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  <a:sym typeface="+mn-ea"/>
              </a:rPr>
              <a:t>P</a:t>
            </a:r>
            <a:r>
              <a: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rPr>
              <a:t>2</a:t>
            </a:r>
            <a:endParaRPr lang="en-US" altLang="zh-CN" sz="2400" baseline="-25000">
              <a:latin typeface="MS Mincho" panose="02020609040205080304" charset="-128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1" name="文本框 80"/>
          <p:cNvSpPr txBox="1"/>
          <p:nvPr>
            <p:custDataLst>
              <p:tags r:id="rId48"/>
            </p:custDataLst>
          </p:nvPr>
        </p:nvSpPr>
        <p:spPr>
          <a:xfrm>
            <a:off x="10000615" y="3564255"/>
            <a:ext cx="694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  <a:sym typeface="+mn-ea"/>
              </a:rPr>
              <a:t>P</a:t>
            </a:r>
            <a:r>
              <a: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rPr>
              <a:t>1</a:t>
            </a:r>
            <a:endParaRPr lang="en-US" altLang="zh-CN" sz="2400" baseline="-25000">
              <a:latin typeface="MS Mincho" panose="02020609040205080304" charset="-128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2" name="椭圆 81"/>
          <p:cNvSpPr/>
          <p:nvPr>
            <p:custDataLst>
              <p:tags r:id="rId49"/>
            </p:custDataLst>
          </p:nvPr>
        </p:nvSpPr>
        <p:spPr>
          <a:xfrm>
            <a:off x="2089785" y="4144010"/>
            <a:ext cx="2346960" cy="1340485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>
            <p:custDataLst>
              <p:tags r:id="rId50"/>
            </p:custDataLst>
          </p:nvPr>
        </p:nvSpPr>
        <p:spPr>
          <a:xfrm>
            <a:off x="3234690" y="4143375"/>
            <a:ext cx="785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  <a:sym typeface="+mn-ea"/>
              </a:rPr>
              <a:t>P</a:t>
            </a:r>
            <a:r>
              <a: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rPr>
              <a:t>2</a:t>
            </a:r>
            <a:endParaRPr lang="en-US" altLang="zh-CN" sz="2400" baseline="-25000">
              <a:latin typeface="MS Mincho" panose="02020609040205080304" charset="-128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4" name="文本框 83"/>
          <p:cNvSpPr txBox="1"/>
          <p:nvPr>
            <p:custDataLst>
              <p:tags r:id="rId51"/>
            </p:custDataLst>
          </p:nvPr>
        </p:nvSpPr>
        <p:spPr>
          <a:xfrm>
            <a:off x="2641600" y="4039870"/>
            <a:ext cx="785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MS Mincho" panose="02020609040205080304" charset="-128"/>
                <a:ea typeface="MS Mincho" panose="02020609040205080304" charset="-128"/>
                <a:sym typeface="+mn-ea"/>
              </a:rPr>
              <a:t>P</a:t>
            </a:r>
            <a:r>
              <a: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rPr>
              <a:t>1</a:t>
            </a:r>
            <a:endParaRPr lang="en-US" altLang="zh-CN" sz="2400" baseline="-25000">
              <a:latin typeface="MS Mincho" panose="02020609040205080304" charset="-128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5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7" grpId="0"/>
      <p:bldP spid="58" grpId="0"/>
      <p:bldP spid="46" grpId="0"/>
      <p:bldP spid="44" grpId="0"/>
      <p:bldP spid="60" grpId="0"/>
      <p:bldP spid="59" grpId="0" bldLvl="0" animBg="1"/>
      <p:bldP spid="62" grpId="0"/>
      <p:bldP spid="64" grpId="0"/>
      <p:bldP spid="75" grpId="0" bldLvl="0" animBg="1"/>
      <p:bldP spid="76" grpId="0"/>
      <p:bldP spid="66" grpId="0"/>
      <p:bldP spid="67" grpId="0"/>
      <p:bldP spid="68" grpId="0"/>
      <p:bldP spid="74" grpId="0"/>
      <p:bldP spid="70" grpId="0"/>
      <p:bldP spid="73" grpId="0"/>
      <p:bldP spid="59" grpId="1" bldLvl="0" animBg="1"/>
      <p:bldP spid="78" grpId="0"/>
      <p:bldP spid="79" grpId="0" bldLvl="0" animBg="1"/>
      <p:bldP spid="80" grpId="0"/>
      <p:bldP spid="81" grpId="0"/>
      <p:bldP spid="75" grpId="1" bldLvl="0" animBg="1"/>
      <p:bldP spid="82" grpId="0" bldLvl="0" animBg="1"/>
      <p:bldP spid="77" grpId="0"/>
      <p:bldP spid="83" grpId="0"/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043940" y="258445"/>
            <a:ext cx="105511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5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12</a:t>
            </a:r>
            <a:r>
              <a:rPr lang="zh-CN" altLang="en-US" sz="5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</a:t>
            </a:r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物理量的相关公式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（每个物理量至少都有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4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个公式求解）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27125" y="2519045"/>
          <a:ext cx="9885862" cy="3497580"/>
        </p:xfrm>
        <a:graphic>
          <a:graphicData uri="http://schemas.openxmlformats.org/drawingml/2006/table">
            <a:tbl>
              <a:tblPr firstRow="1">
                <a:tableStyleId>{CE2BDE02-3ADF-4FAC-8822-27D219CA5BEF}</a:tableStyleId>
              </a:tblPr>
              <a:tblGrid>
                <a:gridCol w="1277620"/>
                <a:gridCol w="1514470"/>
                <a:gridCol w="1508760"/>
                <a:gridCol w="1851711"/>
                <a:gridCol w="1834376"/>
                <a:gridCol w="1898925"/>
              </a:tblGrid>
              <a:tr h="85979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物理量</a:t>
                      </a: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欧姆定律</a:t>
                      </a: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串联电路特点</a:t>
                      </a: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并联电路特点</a:t>
                      </a: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电功率公式</a:t>
                      </a: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1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电源电压</a:t>
                      </a:r>
                      <a:r>
                        <a:rPr lang="en-US" altLang="zh-CN" sz="1600"/>
                        <a:t>U</a:t>
                      </a:r>
                      <a:endParaRPr lang="en-US" altLang="zh-CN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用电器电压</a:t>
                      </a:r>
                      <a:r>
                        <a:rPr lang="en-US" altLang="zh-CN" sz="1600"/>
                        <a:t>U</a:t>
                      </a:r>
                      <a:r>
                        <a:rPr lang="en-US" altLang="zh-CN" sz="1600" baseline="-25000"/>
                        <a:t>1</a:t>
                      </a:r>
                      <a:endParaRPr lang="en-US" altLang="zh-CN" sz="1600" baseline="-250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1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电路电流</a:t>
                      </a:r>
                      <a:r>
                        <a:rPr lang="en-US" altLang="zh-CN" sz="1600"/>
                        <a:t>I</a:t>
                      </a:r>
                      <a:endParaRPr lang="en-US" altLang="zh-CN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用电器电流</a:t>
                      </a:r>
                      <a:r>
                        <a:rPr lang="en-US" altLang="zh-CN" sz="16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altLang="zh-CN" sz="16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1</a:t>
                      </a:r>
                      <a:endParaRPr lang="en-US" altLang="zh-CN" sz="1600" b="1" baseline="-25000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102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总电阻</a:t>
                      </a:r>
                      <a:r>
                        <a:rPr lang="en-US" altLang="zh-CN" sz="1600"/>
                        <a:t>R</a:t>
                      </a:r>
                      <a:endParaRPr lang="en-US" altLang="zh-CN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用电器电阻</a:t>
                      </a:r>
                      <a:r>
                        <a:rPr lang="en-US" altLang="zh-CN" sz="1600"/>
                        <a:t>R</a:t>
                      </a:r>
                      <a:r>
                        <a:rPr lang="en-US" altLang="zh-CN" sz="1600" baseline="-25000"/>
                        <a:t>1</a:t>
                      </a:r>
                      <a:endParaRPr lang="en-US" altLang="zh-CN" sz="1600" baseline="-250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11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总功率</a:t>
                      </a:r>
                      <a:r>
                        <a:rPr lang="en-US" altLang="zh-CN" sz="1600"/>
                        <a:t>P</a:t>
                      </a:r>
                      <a:endParaRPr lang="en-US" altLang="zh-CN" sz="16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用电器电功率</a:t>
                      </a:r>
                      <a:r>
                        <a:rPr lang="en-US" altLang="zh-CN" sz="1600"/>
                        <a:t>P</a:t>
                      </a:r>
                      <a:r>
                        <a:rPr lang="en-US" altLang="zh-CN" sz="1600" baseline="-25000"/>
                        <a:t>1</a:t>
                      </a:r>
                      <a:endParaRPr lang="en-US" altLang="zh-CN" sz="1600" baseline="-250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70680" y="3970655"/>
          <a:ext cx="883920" cy="83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3" imgW="419100" imgH="393700" progId="Equation.KSEE3">
                  <p:embed/>
                </p:oleObj>
              </mc:Choice>
              <mc:Fallback>
                <p:oleObj name="" r:id="rId3" imgW="419100" imgH="393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0680" y="3970655"/>
                        <a:ext cx="883920" cy="83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9501188" y="3734753"/>
          <a:ext cx="1205865" cy="37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571500" imgH="177165" progId="Equation.KSEE3">
                  <p:embed/>
                </p:oleObj>
              </mc:Choice>
              <mc:Fallback>
                <p:oleObj name="" r:id="rId6" imgW="571500" imgH="17716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1188" y="3734753"/>
                        <a:ext cx="1205865" cy="37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539105" y="3405505"/>
          <a:ext cx="1548130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9" imgW="762000" imgH="215900" progId="Equation.KSEE3">
                  <p:embed/>
                </p:oleObj>
              </mc:Choice>
              <mc:Fallback>
                <p:oleObj name="" r:id="rId9" imgW="7620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9105" y="3405505"/>
                        <a:ext cx="1548130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720715" y="3941445"/>
          <a:ext cx="1250950" cy="41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2" imgW="647700" imgH="215900" progId="Equation.KSEE3">
                  <p:embed/>
                </p:oleObj>
              </mc:Choice>
              <mc:Fallback>
                <p:oleObj name="" r:id="rId12" imgW="6477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20715" y="3941445"/>
                        <a:ext cx="1250950" cy="41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5650230" y="4738370"/>
          <a:ext cx="1437005" cy="42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5" imgW="723900" imgH="215900" progId="Equation.KSEE3">
                  <p:embed/>
                </p:oleObj>
              </mc:Choice>
              <mc:Fallback>
                <p:oleObj name="" r:id="rId15" imgW="7239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50230" y="4738370"/>
                        <a:ext cx="1437005" cy="42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6670040" y="5573395"/>
          <a:ext cx="137731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8" imgW="685800" imgH="215900" progId="Equation.KSEE3">
                  <p:embed/>
                </p:oleObj>
              </mc:Choice>
              <mc:Fallback>
                <p:oleObj name="" r:id="rId18" imgW="6858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70040" y="5573395"/>
                        <a:ext cx="1377315" cy="433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9501505" y="4358640"/>
          <a:ext cx="936625" cy="77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21" imgW="508000" imgH="419100" progId="Equation.KSEE3">
                  <p:embed/>
                </p:oleObj>
              </mc:Choice>
              <mc:Fallback>
                <p:oleObj name="" r:id="rId21" imgW="508000" imgH="4191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501505" y="4358640"/>
                        <a:ext cx="936625" cy="77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9344025" y="5333365"/>
          <a:ext cx="1250950" cy="38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4" imgW="622300" imgH="190500" progId="Equation.KSEE3">
                  <p:embed/>
                </p:oleObj>
              </mc:Choice>
              <mc:Fallback>
                <p:oleObj name="" r:id="rId24" imgW="622300" imgH="1905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44025" y="5333365"/>
                        <a:ext cx="1250950" cy="38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7358063" y="3405505"/>
          <a:ext cx="1572895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7" imgW="774065" imgH="215900" progId="Equation.KSEE3">
                  <p:embed/>
                </p:oleObj>
              </mc:Choice>
              <mc:Fallback>
                <p:oleObj name="" r:id="rId27" imgW="774065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358063" y="3405505"/>
                        <a:ext cx="1572895" cy="43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7700010" y="3970655"/>
          <a:ext cx="1225550" cy="41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0" imgW="634365" imgH="215900" progId="Equation.KSEE3">
                  <p:embed/>
                </p:oleObj>
              </mc:Choice>
              <mc:Fallback>
                <p:oleObj name="" r:id="rId30" imgW="634365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700010" y="3970655"/>
                        <a:ext cx="1225550" cy="41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32"/>
            </p:custDataLst>
          </p:nvPr>
        </p:nvGraphicFramePr>
        <p:xfrm>
          <a:off x="7358380" y="4514215"/>
          <a:ext cx="1613535" cy="85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3" imgW="812800" imgH="431800" progId="Equation.KSEE3">
                  <p:embed/>
                </p:oleObj>
              </mc:Choice>
              <mc:Fallback>
                <p:oleObj name="" r:id="rId33" imgW="812800" imgH="4318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358380" y="4514215"/>
                        <a:ext cx="1613535" cy="85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5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1102360" y="314960"/>
            <a:ext cx="10154285" cy="1906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5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12</a:t>
            </a:r>
            <a:r>
              <a:rPr lang="zh-CN" altLang="en-US" sz="5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</a:t>
            </a:r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物理量求解方法</a:t>
            </a:r>
            <a:endParaRPr lang="zh-CN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种电路，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套方法，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12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个公式，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12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宫图，知三求九）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934335" y="2899410"/>
          <a:ext cx="5270500" cy="2357120"/>
        </p:xfrm>
        <a:graphic>
          <a:graphicData uri="http://schemas.openxmlformats.org/drawingml/2006/table">
            <a:tbl>
              <a:tblPr firstRow="1">
                <a:tableStyleId>{CE2BDE02-3ADF-4FAC-8822-27D219CA5BEF}</a:tableStyleId>
              </a:tblPr>
              <a:tblGrid>
                <a:gridCol w="1317625"/>
                <a:gridCol w="1317625"/>
                <a:gridCol w="1317625"/>
                <a:gridCol w="1317625"/>
              </a:tblGrid>
              <a:tr h="8420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P=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U=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I=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R=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569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P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U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altLang="zh-CN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1</a:t>
                      </a: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altLang="zh-CN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R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5819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P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U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2</a:t>
                      </a: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R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6585" y="916940"/>
            <a:ext cx="103149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电源电压为3 V，闭合开关S后，电流表示数为0.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 A，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两端的电压为1 V，请求出其他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9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个物理量。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93025" y="3323590"/>
            <a:ext cx="3112135" cy="2341245"/>
            <a:chOff x="12115" y="5234"/>
            <a:chExt cx="4901" cy="3687"/>
          </a:xfrm>
        </p:grpSpPr>
        <p:grpSp>
          <p:nvGrpSpPr>
            <p:cNvPr id="52" name="组合 51"/>
            <p:cNvGrpSpPr/>
            <p:nvPr/>
          </p:nvGrpSpPr>
          <p:grpSpPr>
            <a:xfrm>
              <a:off x="12115" y="5234"/>
              <a:ext cx="4733" cy="3687"/>
              <a:chOff x="2585" y="1971"/>
              <a:chExt cx="4733" cy="3687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585" y="1971"/>
                <a:ext cx="4733" cy="2962"/>
                <a:chOff x="12790" y="4689"/>
                <a:chExt cx="4733" cy="2962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 rot="0">
                  <a:off x="12790" y="4689"/>
                  <a:ext cx="4733" cy="2742"/>
                  <a:chOff x="-100" y="0"/>
                  <a:chExt cx="1893" cy="1097"/>
                </a:xfrm>
              </p:grpSpPr>
              <p:sp>
                <p:nvSpPr>
                  <p:cNvPr id="23" name="矩形 22"/>
                  <p:cNvSpPr/>
                  <p:nvPr>
                    <p:custDataLst>
                      <p:tags r:id="rId1"/>
                    </p:custDataLst>
                  </p:nvPr>
                </p:nvSpPr>
                <p:spPr>
                  <a:xfrm>
                    <a:off x="-100" y="167"/>
                    <a:ext cx="1893" cy="930"/>
                  </a:xfrm>
                  <a:prstGeom prst="rect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1111" y="0"/>
                    <a:ext cx="85" cy="340"/>
                    <a:chOff x="0" y="0"/>
                    <a:chExt cx="85" cy="340"/>
                  </a:xfrm>
                </p:grpSpPr>
                <p:sp>
                  <p:nvSpPr>
                    <p:cNvPr id="25" name="Rectangle 19"/>
                    <p:cNvSpPr/>
                    <p:nvPr>
                      <p:custDataLst>
                        <p:tags r:id="rId2"/>
                      </p:custDataLst>
                    </p:nvPr>
                  </p:nvSpPr>
                  <p:spPr>
                    <a:xfrm>
                      <a:off x="0" y="113"/>
                      <a:ext cx="85" cy="8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Line 20"/>
                    <p:cNvSpPr/>
                    <p:nvPr>
                      <p:custDataLst>
                        <p:tags r:id="rId3"/>
                      </p:custDataLst>
                    </p:nvPr>
                  </p:nvSpPr>
                  <p:spPr>
                    <a:xfrm>
                      <a:off x="0" y="0"/>
                      <a:ext cx="0" cy="34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7" name="Line 21"/>
                    <p:cNvSpPr/>
                    <p:nvPr>
                      <p:custDataLst>
                        <p:tags r:id="rId4"/>
                      </p:custDataLst>
                    </p:nvPr>
                  </p:nvSpPr>
                  <p:spPr>
                    <a:xfrm>
                      <a:off x="85" y="85"/>
                      <a:ext cx="0" cy="170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418" y="72"/>
                    <a:ext cx="283" cy="170"/>
                    <a:chOff x="0" y="0"/>
                    <a:chExt cx="256" cy="142"/>
                  </a:xfrm>
                </p:grpSpPr>
                <p:sp>
                  <p:nvSpPr>
                    <p:cNvPr id="29" name="Rectangle 15"/>
                    <p:cNvSpPr/>
                    <p:nvPr>
                      <p:custDataLst>
                        <p:tags r:id="rId5"/>
                      </p:custDataLst>
                    </p:nvPr>
                  </p:nvSpPr>
                  <p:spPr>
                    <a:xfrm>
                      <a:off x="29" y="0"/>
                      <a:ext cx="226" cy="14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</a:ln>
                  </p:spPr>
                  <p:txBody>
                    <a:bodyPr wrap="none" anchor="ctr" anchorCtr="0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" name="Line 16"/>
                    <p:cNvSpPr/>
                    <p:nvPr>
                      <p:custDataLst>
                        <p:tags r:id="rId6"/>
                      </p:custDataLst>
                    </p:nvPr>
                  </p:nvSpPr>
                  <p:spPr>
                    <a:xfrm flipV="1">
                      <a:off x="29" y="0"/>
                      <a:ext cx="227" cy="86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1" name="Oval 17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0" y="57"/>
                      <a:ext cx="57" cy="5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 anchorCtr="0"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35" name="矩形 34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3730" y="7276"/>
                  <a:ext cx="1063" cy="3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" name="文本框 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729" y="4933"/>
                <a:ext cx="1661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latin typeface="MS Mincho" panose="02020609040205080304" charset="-128"/>
                    <a:ea typeface="MS Mincho" panose="02020609040205080304" charset="-128"/>
                  </a:rPr>
                  <a:t>R</a:t>
                </a:r>
                <a:r>
                  <a:rPr lang="en-US" altLang="zh-CN" sz="2400" b="1" baseline="-25000">
                    <a:latin typeface="MS Mincho" panose="02020609040205080304" charset="-128"/>
                    <a:ea typeface="MS Mincho" panose="02020609040205080304" charset="-128"/>
                  </a:rPr>
                  <a:t>1</a:t>
                </a:r>
                <a:endParaRPr lang="zh-CN" altLang="en-US" sz="2400" baseline="-25000">
                  <a:latin typeface="MS Mincho" panose="02020609040205080304" charset="-128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" name="矩形 1"/>
            <p:cNvSpPr/>
            <p:nvPr>
              <p:custDataLst>
                <p:tags r:id="rId10"/>
              </p:custDataLst>
            </p:nvPr>
          </p:nvSpPr>
          <p:spPr>
            <a:xfrm>
              <a:off x="15213" y="7821"/>
              <a:ext cx="1063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>
              <p:custDataLst>
                <p:tags r:id="rId11"/>
              </p:custDataLst>
            </p:nvPr>
          </p:nvSpPr>
          <p:spPr>
            <a:xfrm>
              <a:off x="15355" y="8196"/>
              <a:ext cx="16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R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2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259" y="5885"/>
              <a:ext cx="7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</a:t>
              </a:r>
              <a:endParaRPr lang="en-US" altLang="zh-CN"/>
            </a:p>
          </p:txBody>
        </p:sp>
      </p:grpSp>
      <p:sp>
        <p:nvSpPr>
          <p:cNvPr id="53" name="Oval 190"/>
          <p:cNvSpPr/>
          <p:nvPr>
            <p:custDataLst>
              <p:tags r:id="rId12"/>
            </p:custDataLst>
          </p:nvPr>
        </p:nvSpPr>
        <p:spPr>
          <a:xfrm>
            <a:off x="7461088" y="4073117"/>
            <a:ext cx="466589" cy="469154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" name="Text Box 191"/>
          <p:cNvSpPr txBox="1"/>
          <p:nvPr>
            <p:custDataLst>
              <p:tags r:id="rId13"/>
            </p:custDataLst>
          </p:nvPr>
        </p:nvSpPr>
        <p:spPr>
          <a:xfrm>
            <a:off x="7461126" y="4032235"/>
            <a:ext cx="427205" cy="469154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4"/>
            </p:custDataLst>
          </p:nvPr>
        </p:nvGraphicFramePr>
        <p:xfrm>
          <a:off x="863600" y="3736975"/>
          <a:ext cx="5270500" cy="2320925"/>
        </p:xfrm>
        <a:graphic>
          <a:graphicData uri="http://schemas.openxmlformats.org/drawingml/2006/table">
            <a:tbl>
              <a:tblPr firstRow="1">
                <a:tableStyleId>{CE2BDE02-3ADF-4FAC-8822-27D219CA5BEF}</a:tableStyleId>
              </a:tblPr>
              <a:tblGrid>
                <a:gridCol w="1317625"/>
                <a:gridCol w="1317625"/>
                <a:gridCol w="1317625"/>
                <a:gridCol w="1317625"/>
              </a:tblGrid>
              <a:tr h="8420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P=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U=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I=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R=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569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P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U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altLang="zh-CN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1</a:t>
                      </a: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altLang="zh-CN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R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219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P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U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2</a:t>
                      </a: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R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6585" y="916940"/>
            <a:ext cx="103149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已知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=15Ω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，闭合开关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S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后，电流表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的示数分别为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0.5A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0.2A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请求出其他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9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个物理量。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94600" y="3080385"/>
            <a:ext cx="4867910" cy="313182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871855" y="3429000"/>
          <a:ext cx="5270500" cy="2357120"/>
        </p:xfrm>
        <a:graphic>
          <a:graphicData uri="http://schemas.openxmlformats.org/drawingml/2006/table">
            <a:tbl>
              <a:tblPr firstRow="1">
                <a:tableStyleId>{CE2BDE02-3ADF-4FAC-8822-27D219CA5BEF}</a:tableStyleId>
              </a:tblPr>
              <a:tblGrid>
                <a:gridCol w="1317625"/>
                <a:gridCol w="1317625"/>
                <a:gridCol w="1317625"/>
                <a:gridCol w="1317625"/>
              </a:tblGrid>
              <a:tr h="8420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P=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U=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I=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R=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569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P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U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altLang="zh-CN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1</a:t>
                      </a: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altLang="zh-CN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R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5819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P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U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2</a:t>
                      </a: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R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97650" y="1282700"/>
            <a:ext cx="6715125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2465" y="934720"/>
            <a:ext cx="100368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（大练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90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页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题）如图所示，电源电压为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6V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，电阻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的阻值是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10Ω,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闭合开关后，电压表示数为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2V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，求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: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）电阻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的阻值。（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）电阻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消耗的电功率。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1570" y="3412490"/>
            <a:ext cx="3503295" cy="2543175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10"/>
            </p:custDataLst>
          </p:nvPr>
        </p:nvGraphicFramePr>
        <p:xfrm>
          <a:off x="871855" y="3598545"/>
          <a:ext cx="5270500" cy="2357120"/>
        </p:xfrm>
        <a:graphic>
          <a:graphicData uri="http://schemas.openxmlformats.org/drawingml/2006/table">
            <a:tbl>
              <a:tblPr firstRow="1">
                <a:tableStyleId>{CE2BDE02-3ADF-4FAC-8822-27D219CA5BEF}</a:tableStyleId>
              </a:tblPr>
              <a:tblGrid>
                <a:gridCol w="1317625"/>
                <a:gridCol w="1317625"/>
                <a:gridCol w="1317625"/>
                <a:gridCol w="1317625"/>
              </a:tblGrid>
              <a:tr h="84201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P=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U=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I=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</a:rPr>
                        <a:t>R=</a:t>
                      </a:r>
                      <a:endParaRPr lang="en-US" altLang="zh-CN" sz="28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569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P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U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altLang="zh-CN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1</a:t>
                      </a:r>
                      <a:r>
                        <a:rPr lang="en-US" altLang="zh-CN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altLang="zh-CN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R</a:t>
                      </a:r>
                      <a:r>
                        <a:rPr lang="en-US" altLang="zh-CN" sz="2400" baseline="-25000"/>
                        <a:t>1</a:t>
                      </a:r>
                      <a:r>
                        <a:rPr lang="en-US" altLang="zh-CN" sz="2400"/>
                        <a:t>=</a:t>
                      </a:r>
                      <a:endParaRPr lang="en-US" altLang="zh-CN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5819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P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U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I</a:t>
                      </a:r>
                      <a:r>
                        <a:rPr lang="en-US" sz="2400" b="1" baseline="-25000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2</a:t>
                      </a:r>
                      <a:r>
                        <a:rPr lang="en-US" sz="2400" b="1">
                          <a:latin typeface="MingLiU_HKSCS-ExtB" panose="02020500000000000000" charset="-120"/>
                          <a:ea typeface="MingLiU_HKSCS-ExtB" panose="02020500000000000000" charset="-120"/>
                        </a:rPr>
                        <a:t>=</a:t>
                      </a:r>
                      <a:endParaRPr lang="en-US" sz="2400" b="1">
                        <a:latin typeface="MingLiU_HKSCS-ExtB" panose="02020500000000000000" charset="-120"/>
                        <a:ea typeface="MingLiU_HKSCS-ExtB" panose="02020500000000000000" charset="-12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400"/>
                        <a:t>R</a:t>
                      </a:r>
                      <a:r>
                        <a:rPr lang="en-US" sz="2400" baseline="-25000"/>
                        <a:t>2</a:t>
                      </a:r>
                      <a:r>
                        <a:rPr lang="en-US" sz="2400"/>
                        <a:t>=</a:t>
                      </a:r>
                      <a:endParaRPr lang="en-US" sz="2400"/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1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4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电功率与电阻的分配关系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166495" y="704850"/>
            <a:ext cx="101542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</a:t>
            </a:r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功率与电阻的分配关系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66495" y="1275080"/>
            <a:ext cx="3264535" cy="2926080"/>
            <a:chOff x="2722" y="3400"/>
            <a:chExt cx="5141" cy="4608"/>
          </a:xfrm>
        </p:grpSpPr>
        <p:grpSp>
          <p:nvGrpSpPr>
            <p:cNvPr id="7" name="组合 6"/>
            <p:cNvGrpSpPr/>
            <p:nvPr/>
          </p:nvGrpSpPr>
          <p:grpSpPr>
            <a:xfrm rot="0">
              <a:off x="2722" y="4125"/>
              <a:ext cx="4733" cy="2962"/>
              <a:chOff x="12790" y="4689"/>
              <a:chExt cx="4733" cy="2962"/>
            </a:xfrm>
          </p:grpSpPr>
          <p:grpSp>
            <p:nvGrpSpPr>
              <p:cNvPr id="10" name="组合 9"/>
              <p:cNvGrpSpPr/>
              <p:nvPr/>
            </p:nvGrpSpPr>
            <p:grpSpPr>
              <a:xfrm rot="0">
                <a:off x="12790" y="4689"/>
                <a:ext cx="4733" cy="2742"/>
                <a:chOff x="-100" y="0"/>
                <a:chExt cx="1893" cy="1097"/>
              </a:xfrm>
            </p:grpSpPr>
            <p:sp>
              <p:nvSpPr>
                <p:cNvPr id="11" name="矩形 10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-100" y="167"/>
                  <a:ext cx="1893" cy="93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1111" y="0"/>
                  <a:ext cx="85" cy="340"/>
                  <a:chOff x="0" y="0"/>
                  <a:chExt cx="85" cy="340"/>
                </a:xfrm>
              </p:grpSpPr>
              <p:sp>
                <p:nvSpPr>
                  <p:cNvPr id="13" name="Rectangle 19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4" name="Line 20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0" y="0"/>
                    <a:ext cx="0" cy="34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5" name="Line 21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85" y="85"/>
                    <a:ext cx="0" cy="17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6" name="组合 15"/>
                <p:cNvGrpSpPr/>
                <p:nvPr/>
              </p:nvGrpSpPr>
              <p:grpSpPr>
                <a:xfrm>
                  <a:off x="418" y="72"/>
                  <a:ext cx="283" cy="170"/>
                  <a:chOff x="0" y="0"/>
                  <a:chExt cx="256" cy="142"/>
                </a:xfrm>
              </p:grpSpPr>
              <p:sp>
                <p:nvSpPr>
                  <p:cNvPr id="18" name="Rectangle 15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9" name="Line 16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" name="Oval 17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61" name="矩形 60"/>
              <p:cNvSpPr/>
              <p:nvPr>
                <p:custDataLst>
                  <p:tags r:id="rId9"/>
                </p:custDataLst>
              </p:nvPr>
            </p:nvSpPr>
            <p:spPr>
              <a:xfrm>
                <a:off x="13730" y="7276"/>
                <a:ext cx="1063" cy="3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61"/>
            <p:cNvSpPr txBox="1"/>
            <p:nvPr>
              <p:custDataLst>
                <p:tags r:id="rId10"/>
              </p:custDataLst>
            </p:nvPr>
          </p:nvSpPr>
          <p:spPr>
            <a:xfrm>
              <a:off x="3801" y="7284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R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1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63" name="矩形 62"/>
            <p:cNvSpPr/>
            <p:nvPr>
              <p:custDataLst>
                <p:tags r:id="rId11"/>
              </p:custDataLst>
            </p:nvPr>
          </p:nvSpPr>
          <p:spPr>
            <a:xfrm>
              <a:off x="5820" y="6698"/>
              <a:ext cx="1063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>
              <p:custDataLst>
                <p:tags r:id="rId12"/>
              </p:custDataLst>
            </p:nvPr>
          </p:nvSpPr>
          <p:spPr>
            <a:xfrm>
              <a:off x="5962" y="7284"/>
              <a:ext cx="85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R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2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65" name="文本框 64"/>
            <p:cNvSpPr txBox="1"/>
            <p:nvPr>
              <p:custDataLst>
                <p:tags r:id="rId13"/>
              </p:custDataLst>
            </p:nvPr>
          </p:nvSpPr>
          <p:spPr>
            <a:xfrm>
              <a:off x="3866" y="4776"/>
              <a:ext cx="7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</a:t>
              </a:r>
              <a:endParaRPr lang="en-US" altLang="zh-CN"/>
            </a:p>
          </p:txBody>
        </p:sp>
        <p:sp>
          <p:nvSpPr>
            <p:cNvPr id="66" name="文本框 65"/>
            <p:cNvSpPr txBox="1"/>
            <p:nvPr>
              <p:custDataLst>
                <p:tags r:id="rId14"/>
              </p:custDataLst>
            </p:nvPr>
          </p:nvSpPr>
          <p:spPr>
            <a:xfrm>
              <a:off x="5556" y="3400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U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15"/>
              </p:custDataLst>
            </p:nvPr>
          </p:nvSpPr>
          <p:spPr>
            <a:xfrm>
              <a:off x="3801" y="5790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U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1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68" name="文本框 67"/>
            <p:cNvSpPr txBox="1"/>
            <p:nvPr>
              <p:custDataLst>
                <p:tags r:id="rId16"/>
              </p:custDataLst>
            </p:nvPr>
          </p:nvSpPr>
          <p:spPr>
            <a:xfrm>
              <a:off x="5962" y="5790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U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2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83" name="文本框 82"/>
            <p:cNvSpPr txBox="1"/>
            <p:nvPr>
              <p:custDataLst>
                <p:tags r:id="rId17"/>
              </p:custDataLst>
            </p:nvPr>
          </p:nvSpPr>
          <p:spPr>
            <a:xfrm>
              <a:off x="6627" y="5790"/>
              <a:ext cx="123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  <a:sym typeface="+mn-ea"/>
                </a:rPr>
                <a:t>P</a:t>
              </a:r>
              <a:r>
                <a:rPr lang="en-US" altLang="zh-CN" sz="2400" baseline="-25000">
                  <a:latin typeface="MS Mincho" panose="02020609040205080304" charset="-128"/>
                  <a:ea typeface="宋体" panose="02010600030101010101" pitchFamily="2" charset="-122"/>
                  <a:sym typeface="+mn-ea"/>
                </a:rPr>
                <a:t>2</a:t>
              </a:r>
              <a:endPara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84" name="文本框 83"/>
            <p:cNvSpPr txBox="1"/>
            <p:nvPr>
              <p:custDataLst>
                <p:tags r:id="rId18"/>
              </p:custDataLst>
            </p:nvPr>
          </p:nvSpPr>
          <p:spPr>
            <a:xfrm>
              <a:off x="4301" y="5790"/>
              <a:ext cx="123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  <a:sym typeface="+mn-ea"/>
                </a:rPr>
                <a:t>P</a:t>
              </a:r>
              <a:r>
                <a:rPr lang="en-US" altLang="zh-CN" sz="2400" baseline="-25000">
                  <a:latin typeface="MS Mincho" panose="02020609040205080304" charset="-128"/>
                  <a:ea typeface="宋体" panose="02010600030101010101" pitchFamily="2" charset="-122"/>
                  <a:sym typeface="+mn-ea"/>
                </a:rPr>
                <a:t>1</a:t>
              </a:r>
              <a:endPara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95975" y="1913255"/>
            <a:ext cx="3813810" cy="988060"/>
            <a:chOff x="595" y="8279"/>
            <a:chExt cx="6006" cy="1556"/>
          </a:xfrm>
        </p:grpSpPr>
        <p:graphicFrame>
          <p:nvGraphicFramePr>
            <p:cNvPr id="2" name="对象 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398" y="8279"/>
            <a:ext cx="3203" cy="1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" r:id="rId19" imgW="889000" imgH="431800" progId="Equation.KSEE3">
                    <p:embed/>
                  </p:oleObj>
                </mc:Choice>
                <mc:Fallback>
                  <p:oleObj name="" r:id="rId19" imgW="889000" imgH="431800" progId="Equation.KSEE3">
                    <p:embed/>
                    <p:pic>
                      <p:nvPicPr>
                        <p:cNvPr id="0" name="图片 5120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398" y="8279"/>
                          <a:ext cx="3203" cy="1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>
              <a:off x="595" y="8755"/>
              <a:ext cx="253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方正盛世楷书简体_粗" panose="02000000000000000000" charset="-122"/>
                  <a:ea typeface="方正盛世楷书简体_粗" panose="02000000000000000000" charset="-122"/>
                </a:rPr>
                <a:t>串联电路</a:t>
              </a:r>
              <a:endParaRPr lang="zh-CN" altLang="en-US" sz="240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911225" y="4335780"/>
            <a:ext cx="1050163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定性结论：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串联电路，电阻大的，分得的电压多，则电功率大。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定量结论：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串联电路（或电流一定），两用电器的电功率之比，等于它们的电阻之比。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752475" y="344170"/>
            <a:ext cx="10436860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zh-CN" altLang="en-US" sz="1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相同时间内消耗电能更多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的灯泡，说明该灯泡消耗电能的速度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，或者说电流通过该灯泡时做功的速度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9208" t="14486" r="18417" b="32319"/>
          <a:stretch>
            <a:fillRect/>
          </a:stretch>
        </p:blipFill>
        <p:spPr>
          <a:xfrm>
            <a:off x="3440430" y="2738755"/>
            <a:ext cx="5310505" cy="33966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166495" y="704850"/>
            <a:ext cx="101542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</a:t>
            </a:r>
            <a:r>
              <a:rPr lang="zh-CN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功率与电阻的分配关系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88440" y="1687195"/>
            <a:ext cx="3004820" cy="2705100"/>
            <a:chOff x="12504" y="3767"/>
            <a:chExt cx="4732" cy="4260"/>
          </a:xfrm>
        </p:grpSpPr>
        <p:cxnSp>
          <p:nvCxnSpPr>
            <p:cNvPr id="48" name="直接连接符 47"/>
            <p:cNvCxnSpPr/>
            <p:nvPr>
              <p:custDataLst>
                <p:tags r:id="rId2"/>
              </p:custDataLst>
            </p:nvPr>
          </p:nvCxnSpPr>
          <p:spPr>
            <a:xfrm>
              <a:off x="12504" y="5953"/>
              <a:ext cx="4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 rot="0">
              <a:off x="12504" y="4373"/>
              <a:ext cx="4733" cy="2930"/>
              <a:chOff x="12790" y="4689"/>
              <a:chExt cx="4733" cy="2930"/>
            </a:xfrm>
          </p:grpSpPr>
          <p:grpSp>
            <p:nvGrpSpPr>
              <p:cNvPr id="21" name="组合 20"/>
              <p:cNvGrpSpPr/>
              <p:nvPr/>
            </p:nvGrpSpPr>
            <p:grpSpPr>
              <a:xfrm rot="0">
                <a:off x="12790" y="4689"/>
                <a:ext cx="4733" cy="2742"/>
                <a:chOff x="-100" y="0"/>
                <a:chExt cx="1893" cy="1097"/>
              </a:xfrm>
            </p:grpSpPr>
            <p:sp>
              <p:nvSpPr>
                <p:cNvPr id="32" name="矩形 3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-100" y="167"/>
                  <a:ext cx="1893" cy="93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1111" y="0"/>
                  <a:ext cx="85" cy="340"/>
                  <a:chOff x="0" y="0"/>
                  <a:chExt cx="85" cy="340"/>
                </a:xfrm>
              </p:grpSpPr>
              <p:sp>
                <p:nvSpPr>
                  <p:cNvPr id="36" name="Rectangle 19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7" name="Line 20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0" y="0"/>
                    <a:ext cx="0" cy="34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8" name="Line 21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85" y="85"/>
                    <a:ext cx="0" cy="17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418" y="72"/>
                  <a:ext cx="283" cy="170"/>
                  <a:chOff x="0" y="0"/>
                  <a:chExt cx="256" cy="142"/>
                </a:xfrm>
              </p:grpSpPr>
              <p:sp>
                <p:nvSpPr>
                  <p:cNvPr id="40" name="Rectangle 15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1" name="Line 16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2" name="Oval 17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3" name="矩形 4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825" y="7244"/>
                <a:ext cx="1063" cy="3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>
              <p:custDataLst>
                <p:tags r:id="rId11"/>
              </p:custDataLst>
            </p:nvPr>
          </p:nvSpPr>
          <p:spPr>
            <a:xfrm>
              <a:off x="15744" y="7303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R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2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12"/>
              </p:custDataLst>
            </p:nvPr>
          </p:nvSpPr>
          <p:spPr>
            <a:xfrm>
              <a:off x="14539" y="5766"/>
              <a:ext cx="1063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>
              <p:custDataLst>
                <p:tags r:id="rId13"/>
              </p:custDataLst>
            </p:nvPr>
          </p:nvSpPr>
          <p:spPr>
            <a:xfrm>
              <a:off x="15744" y="5953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</a:rPr>
                <a:t>R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1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4"/>
              </p:custDataLst>
            </p:nvPr>
          </p:nvSpPr>
          <p:spPr>
            <a:xfrm>
              <a:off x="13517" y="4075"/>
              <a:ext cx="7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</a:t>
              </a:r>
              <a:endParaRPr lang="en-US" altLang="zh-CN"/>
            </a:p>
          </p:txBody>
        </p:sp>
        <p:cxnSp>
          <p:nvCxnSpPr>
            <p:cNvPr id="49" name="直接箭头连接符 48"/>
            <p:cNvCxnSpPr/>
            <p:nvPr>
              <p:custDataLst>
                <p:tags r:id="rId15"/>
              </p:custDataLst>
            </p:nvPr>
          </p:nvCxnSpPr>
          <p:spPr>
            <a:xfrm flipH="1">
              <a:off x="14822" y="4795"/>
              <a:ext cx="498" cy="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>
              <p:custDataLst>
                <p:tags r:id="rId16"/>
              </p:custDataLst>
            </p:nvPr>
          </p:nvSpPr>
          <p:spPr>
            <a:xfrm>
              <a:off x="14584" y="3767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MS Mincho" panose="02020609040205080304" charset="-128"/>
                  <a:ea typeface="MS Mincho" panose="02020609040205080304" charset="-128"/>
                </a:rPr>
                <a:t>I</a:t>
              </a:r>
              <a:endParaRPr lang="zh-CN" altLang="en-US" sz="2400" baseline="-25000">
                <a:latin typeface="MS Mincho" panose="02020609040205080304" charset="-128"/>
                <a:ea typeface="宋体" panose="02010600030101010101" pitchFamily="2" charset="-122"/>
              </a:endParaRPr>
            </a:p>
          </p:txBody>
        </p:sp>
        <p:cxnSp>
          <p:nvCxnSpPr>
            <p:cNvPr id="55" name="直接箭头连接符 54"/>
            <p:cNvCxnSpPr/>
            <p:nvPr>
              <p:custDataLst>
                <p:tags r:id="rId17"/>
              </p:custDataLst>
            </p:nvPr>
          </p:nvCxnSpPr>
          <p:spPr>
            <a:xfrm>
              <a:off x="13648" y="5953"/>
              <a:ext cx="6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>
              <p:custDataLst>
                <p:tags r:id="rId18"/>
              </p:custDataLst>
            </p:nvPr>
          </p:nvCxnSpPr>
          <p:spPr>
            <a:xfrm>
              <a:off x="13570" y="7101"/>
              <a:ext cx="6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>
              <p:custDataLst>
                <p:tags r:id="rId19"/>
              </p:custDataLst>
            </p:nvPr>
          </p:nvSpPr>
          <p:spPr>
            <a:xfrm>
              <a:off x="13067" y="5229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MS Mincho" panose="02020609040205080304" charset="-128"/>
                  <a:ea typeface="MS Mincho" panose="02020609040205080304" charset="-128"/>
                </a:rPr>
                <a:t>I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1</a:t>
              </a:r>
              <a:endParaRPr lang="en-US" altLang="zh-CN" sz="2400" b="1" baseline="-25000">
                <a:latin typeface="MS Mincho" panose="02020609040205080304" charset="-128"/>
                <a:ea typeface="MS Mincho" panose="02020609040205080304" charset="-128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20"/>
              </p:custDataLst>
            </p:nvPr>
          </p:nvSpPr>
          <p:spPr>
            <a:xfrm>
              <a:off x="12836" y="6373"/>
              <a:ext cx="8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MS Mincho" panose="02020609040205080304" charset="-128"/>
                  <a:ea typeface="MS Mincho" panose="02020609040205080304" charset="-128"/>
                </a:rPr>
                <a:t>I</a:t>
              </a:r>
              <a:r>
                <a:rPr lang="en-US" altLang="zh-CN" sz="2400" b="1" baseline="-25000">
                  <a:latin typeface="MS Mincho" panose="02020609040205080304" charset="-128"/>
                  <a:ea typeface="MS Mincho" panose="02020609040205080304" charset="-128"/>
                </a:rPr>
                <a:t>2</a:t>
              </a:r>
              <a:endParaRPr lang="en-US" altLang="zh-CN" sz="2400" b="1" baseline="-25000">
                <a:latin typeface="MS Mincho" panose="02020609040205080304" charset="-128"/>
                <a:ea typeface="MS Mincho" panose="02020609040205080304" charset="-128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21"/>
              </p:custDataLst>
            </p:nvPr>
          </p:nvSpPr>
          <p:spPr>
            <a:xfrm>
              <a:off x="14395" y="6216"/>
              <a:ext cx="109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  <a:sym typeface="+mn-ea"/>
                </a:rPr>
                <a:t>P</a:t>
              </a:r>
              <a:r>
                <a:rPr lang="en-US" altLang="zh-CN" sz="2400" baseline="-25000">
                  <a:latin typeface="MS Mincho" panose="02020609040205080304" charset="-128"/>
                  <a:ea typeface="宋体" panose="02010600030101010101" pitchFamily="2" charset="-122"/>
                  <a:sym typeface="+mn-ea"/>
                </a:rPr>
                <a:t>2</a:t>
              </a:r>
              <a:endPara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81" name="文本框 80"/>
            <p:cNvSpPr txBox="1"/>
            <p:nvPr>
              <p:custDataLst>
                <p:tags r:id="rId22"/>
              </p:custDataLst>
            </p:nvPr>
          </p:nvSpPr>
          <p:spPr>
            <a:xfrm>
              <a:off x="14227" y="5041"/>
              <a:ext cx="109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>
                  <a:latin typeface="MS Mincho" panose="02020609040205080304" charset="-128"/>
                  <a:ea typeface="MS Mincho" panose="02020609040205080304" charset="-128"/>
                  <a:sym typeface="+mn-ea"/>
                </a:rPr>
                <a:t>P</a:t>
              </a:r>
              <a:r>
                <a:rPr lang="en-US" altLang="zh-CN" sz="2400" baseline="-25000">
                  <a:latin typeface="MS Mincho" panose="02020609040205080304" charset="-128"/>
                  <a:ea typeface="宋体" panose="02010600030101010101" pitchFamily="2" charset="-122"/>
                  <a:sym typeface="+mn-ea"/>
                </a:rPr>
                <a:t>1</a:t>
              </a:r>
              <a:endParaRPr lang="en-US" altLang="zh-CN" sz="2400" baseline="-25000">
                <a:latin typeface="MS Mincho" panose="02020609040205080304" charset="-128"/>
                <a:ea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28030" y="1829435"/>
            <a:ext cx="4039235" cy="988060"/>
            <a:chOff x="10112" y="8279"/>
            <a:chExt cx="6361" cy="1556"/>
          </a:xfrm>
        </p:grpSpPr>
        <p:graphicFrame>
          <p:nvGraphicFramePr>
            <p:cNvPr id="3" name="对象 2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13407" y="8279"/>
            <a:ext cx="3066" cy="1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24" imgW="850900" imgH="431800" progId="Equation.KSEE3">
                    <p:embed/>
                  </p:oleObj>
                </mc:Choice>
                <mc:Fallback>
                  <p:oleObj name="" r:id="rId24" imgW="850900" imgH="431800" progId="Equation.KSEE3">
                    <p:embed/>
                    <p:pic>
                      <p:nvPicPr>
                        <p:cNvPr id="0" name="图片 5120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3407" y="8279"/>
                          <a:ext cx="3066" cy="15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文本框 23"/>
            <p:cNvSpPr txBox="1"/>
            <p:nvPr>
              <p:custDataLst>
                <p:tags r:id="rId26"/>
              </p:custDataLst>
            </p:nvPr>
          </p:nvSpPr>
          <p:spPr>
            <a:xfrm>
              <a:off x="10112" y="8694"/>
              <a:ext cx="253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方正盛世楷书简体_粗" panose="02000000000000000000" charset="-122"/>
                  <a:ea typeface="方正盛世楷书简体_粗" panose="02000000000000000000" charset="-122"/>
                </a:rPr>
                <a:t>并联电路</a:t>
              </a:r>
              <a:endParaRPr lang="zh-CN" altLang="en-US" sz="2400">
                <a:latin typeface="方正盛世楷书简体_粗" panose="02000000000000000000" charset="-122"/>
                <a:ea typeface="方正盛世楷书简体_粗" panose="02000000000000000000" charset="-122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27"/>
            </p:custDataLst>
          </p:nvPr>
        </p:nvSpPr>
        <p:spPr>
          <a:xfrm>
            <a:off x="1266190" y="4455795"/>
            <a:ext cx="1050163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定性结论：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并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联电路，电阻大的，通过的电流小，则电功率小。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定量结论：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并</a:t>
            </a:r>
            <a:r>
              <a:rPr lang="zh-CN" altLang="en-US" sz="2800">
                <a:latin typeface="方正盛世楷书简体_粗" panose="02000000000000000000" charset="-122"/>
                <a:ea typeface="方正盛世楷书简体_粗" panose="02000000000000000000" charset="-122"/>
              </a:rPr>
              <a:t>联电路（或电压一定），两用电器的电功率之比，等于它们的电阻倒数之比。</a:t>
            </a:r>
            <a:endParaRPr lang="zh-CN" altLang="en-US" sz="28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6585" y="916940"/>
            <a:ext cx="106324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将标有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“12V 0.5A”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“6V 1A”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串联在电路中，闭合开关后，求出它们工作时的电压，电流，电功率之比。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99705" y="3598545"/>
            <a:ext cx="3004820" cy="2471420"/>
            <a:chOff x="12283" y="5667"/>
            <a:chExt cx="4732" cy="3892"/>
          </a:xfrm>
        </p:grpSpPr>
        <p:grpSp>
          <p:nvGrpSpPr>
            <p:cNvPr id="9" name="组合 8"/>
            <p:cNvGrpSpPr/>
            <p:nvPr/>
          </p:nvGrpSpPr>
          <p:grpSpPr>
            <a:xfrm>
              <a:off x="12283" y="5667"/>
              <a:ext cx="4733" cy="2742"/>
              <a:chOff x="12115" y="5234"/>
              <a:chExt cx="4733" cy="2742"/>
            </a:xfrm>
          </p:grpSpPr>
          <p:grpSp>
            <p:nvGrpSpPr>
              <p:cNvPr id="22" name="组合 21"/>
              <p:cNvGrpSpPr/>
              <p:nvPr/>
            </p:nvGrpSpPr>
            <p:grpSpPr>
              <a:xfrm rot="0">
                <a:off x="12115" y="5234"/>
                <a:ext cx="4733" cy="2742"/>
                <a:chOff x="-100" y="0"/>
                <a:chExt cx="1893" cy="1097"/>
              </a:xfrm>
            </p:grpSpPr>
            <p:sp>
              <p:nvSpPr>
                <p:cNvPr id="23" name="矩形 22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-100" y="167"/>
                  <a:ext cx="1893" cy="93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1111" y="0"/>
                  <a:ext cx="85" cy="340"/>
                  <a:chOff x="0" y="0"/>
                  <a:chExt cx="85" cy="340"/>
                </a:xfrm>
              </p:grpSpPr>
              <p:sp>
                <p:nvSpPr>
                  <p:cNvPr id="25" name="Rectangle 19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6" name="Line 20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0" y="0"/>
                    <a:ext cx="0" cy="34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" name="Line 21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85" y="85"/>
                    <a:ext cx="0" cy="17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418" y="72"/>
                  <a:ext cx="283" cy="170"/>
                  <a:chOff x="0" y="0"/>
                  <a:chExt cx="256" cy="142"/>
                </a:xfrm>
              </p:grpSpPr>
              <p:sp>
                <p:nvSpPr>
                  <p:cNvPr id="29" name="Rectangle 15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" name="Line 16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" name="Oval 17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" name="文本框 7"/>
              <p:cNvSpPr txBox="1"/>
              <p:nvPr/>
            </p:nvSpPr>
            <p:spPr>
              <a:xfrm>
                <a:off x="13259" y="5885"/>
                <a:ext cx="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S</a:t>
                </a:r>
                <a:endParaRPr lang="en-US" altLang="zh-CN"/>
              </a:p>
            </p:txBody>
          </p:sp>
        </p:grpSp>
        <p:sp>
          <p:nvSpPr>
            <p:cNvPr id="53" name="Oval 190"/>
            <p:cNvSpPr/>
            <p:nvPr>
              <p:custDataLst>
                <p:tags r:id="rId8"/>
              </p:custDataLst>
            </p:nvPr>
          </p:nvSpPr>
          <p:spPr>
            <a:xfrm>
              <a:off x="13427" y="8039"/>
              <a:ext cx="735" cy="73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Oval 190"/>
            <p:cNvSpPr/>
            <p:nvPr>
              <p:custDataLst>
                <p:tags r:id="rId9"/>
              </p:custDataLst>
            </p:nvPr>
          </p:nvSpPr>
          <p:spPr>
            <a:xfrm>
              <a:off x="15523" y="8039"/>
              <a:ext cx="735" cy="73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>
              <a:stCxn id="53" idx="1"/>
              <a:endCxn id="53" idx="5"/>
            </p:cNvCxnSpPr>
            <p:nvPr/>
          </p:nvCxnSpPr>
          <p:spPr>
            <a:xfrm>
              <a:off x="13534" y="8148"/>
              <a:ext cx="520" cy="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>
              <a:off x="15631" y="8148"/>
              <a:ext cx="520" cy="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1"/>
              </p:custDataLst>
            </p:nvPr>
          </p:nvCxnSpPr>
          <p:spPr>
            <a:xfrm flipV="1">
              <a:off x="13514" y="8121"/>
              <a:ext cx="540" cy="5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2"/>
              </p:custDataLst>
            </p:nvPr>
          </p:nvCxnSpPr>
          <p:spPr>
            <a:xfrm flipV="1">
              <a:off x="15631" y="8148"/>
              <a:ext cx="540" cy="5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3303" y="8979"/>
              <a:ext cx="13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</a:t>
              </a:r>
              <a:r>
                <a:rPr lang="en-US" altLang="zh-CN" baseline="-25000"/>
                <a:t>1</a:t>
              </a:r>
              <a:endParaRPr lang="en-US" altLang="zh-CN" baseline="-25000"/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15311" y="8979"/>
              <a:ext cx="13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</a:t>
              </a:r>
              <a:r>
                <a:rPr lang="en-US" altLang="zh-CN" baseline="-25000"/>
                <a:t>2</a:t>
              </a:r>
              <a:endParaRPr lang="en-US" altLang="zh-CN" baseline="-25000"/>
            </a:p>
          </p:txBody>
        </p:sp>
      </p:grp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6585" y="916940"/>
            <a:ext cx="106324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将标有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“12V 0.5A”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“6V 1A”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并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联在电路中，闭合开关后，求出它们工作时的电压，电流，电功率之比。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99705" y="3598545"/>
            <a:ext cx="3004820" cy="2364105"/>
            <a:chOff x="12283" y="5667"/>
            <a:chExt cx="4732" cy="3723"/>
          </a:xfrm>
        </p:grpSpPr>
        <p:cxnSp>
          <p:nvCxnSpPr>
            <p:cNvPr id="2" name="直接连接符 1"/>
            <p:cNvCxnSpPr>
              <a:stCxn id="23" idx="1"/>
              <a:endCxn id="23" idx="3"/>
            </p:cNvCxnSpPr>
            <p:nvPr/>
          </p:nvCxnSpPr>
          <p:spPr>
            <a:xfrm>
              <a:off x="12283" y="7247"/>
              <a:ext cx="4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12283" y="5667"/>
              <a:ext cx="4733" cy="2742"/>
              <a:chOff x="12115" y="5234"/>
              <a:chExt cx="4733" cy="2742"/>
            </a:xfrm>
          </p:grpSpPr>
          <p:grpSp>
            <p:nvGrpSpPr>
              <p:cNvPr id="22" name="组合 21"/>
              <p:cNvGrpSpPr/>
              <p:nvPr/>
            </p:nvGrpSpPr>
            <p:grpSpPr>
              <a:xfrm rot="0">
                <a:off x="12115" y="5234"/>
                <a:ext cx="4733" cy="2742"/>
                <a:chOff x="-100" y="0"/>
                <a:chExt cx="1893" cy="1097"/>
              </a:xfrm>
            </p:grpSpPr>
            <p:sp>
              <p:nvSpPr>
                <p:cNvPr id="23" name="矩形 22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-100" y="167"/>
                  <a:ext cx="1893" cy="930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1111" y="0"/>
                  <a:ext cx="85" cy="340"/>
                  <a:chOff x="0" y="0"/>
                  <a:chExt cx="85" cy="340"/>
                </a:xfrm>
              </p:grpSpPr>
              <p:sp>
                <p:nvSpPr>
                  <p:cNvPr id="25" name="Rectangle 19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6" name="Line 20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0" y="0"/>
                    <a:ext cx="0" cy="34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7" name="Line 21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85" y="85"/>
                    <a:ext cx="0" cy="17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418" y="72"/>
                  <a:ext cx="283" cy="170"/>
                  <a:chOff x="0" y="0"/>
                  <a:chExt cx="256" cy="142"/>
                </a:xfrm>
              </p:grpSpPr>
              <p:sp>
                <p:nvSpPr>
                  <p:cNvPr id="29" name="Rectangle 15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" name="Line 16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" name="Oval 17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" name="文本框 7"/>
              <p:cNvSpPr txBox="1"/>
              <p:nvPr/>
            </p:nvSpPr>
            <p:spPr>
              <a:xfrm>
                <a:off x="13259" y="5885"/>
                <a:ext cx="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S</a:t>
                </a:r>
                <a:endParaRPr lang="en-US" altLang="zh-CN"/>
              </a:p>
            </p:txBody>
          </p:sp>
        </p:grpSp>
        <p:sp>
          <p:nvSpPr>
            <p:cNvPr id="53" name="Oval 190"/>
            <p:cNvSpPr/>
            <p:nvPr>
              <p:custDataLst>
                <p:tags r:id="rId8"/>
              </p:custDataLst>
            </p:nvPr>
          </p:nvSpPr>
          <p:spPr>
            <a:xfrm>
              <a:off x="14283" y="6898"/>
              <a:ext cx="735" cy="73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Oval 190"/>
            <p:cNvSpPr/>
            <p:nvPr>
              <p:custDataLst>
                <p:tags r:id="rId9"/>
              </p:custDataLst>
            </p:nvPr>
          </p:nvSpPr>
          <p:spPr>
            <a:xfrm>
              <a:off x="14286" y="7977"/>
              <a:ext cx="735" cy="73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>
              <a:stCxn id="53" idx="1"/>
              <a:endCxn id="53" idx="5"/>
            </p:cNvCxnSpPr>
            <p:nvPr/>
          </p:nvCxnSpPr>
          <p:spPr>
            <a:xfrm>
              <a:off x="14391" y="7006"/>
              <a:ext cx="519" cy="5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0"/>
              </p:custDataLst>
            </p:nvPr>
          </p:nvCxnSpPr>
          <p:spPr>
            <a:xfrm>
              <a:off x="14391" y="8102"/>
              <a:ext cx="520" cy="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1"/>
              </p:custDataLst>
            </p:nvPr>
          </p:nvCxnSpPr>
          <p:spPr>
            <a:xfrm flipV="1">
              <a:off x="14370" y="7006"/>
              <a:ext cx="540" cy="5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2"/>
              </p:custDataLst>
            </p:nvPr>
          </p:nvCxnSpPr>
          <p:spPr>
            <a:xfrm flipV="1">
              <a:off x="14391" y="8101"/>
              <a:ext cx="540" cy="5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3427" y="7251"/>
              <a:ext cx="8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</a:t>
              </a:r>
              <a:r>
                <a:rPr lang="en-US" altLang="zh-CN" baseline="-25000"/>
                <a:t>1</a:t>
              </a:r>
              <a:endParaRPr lang="en-US" altLang="zh-CN" baseline="-25000"/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13427" y="8810"/>
              <a:ext cx="133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</a:t>
              </a:r>
              <a:r>
                <a:rPr lang="en-US" altLang="zh-CN" baseline="-25000"/>
                <a:t>2</a:t>
              </a:r>
              <a:endParaRPr lang="en-US" altLang="zh-CN" baseline="-25000"/>
            </a:p>
          </p:txBody>
        </p:sp>
      </p:grp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文本框 24"/>
          <p:cNvSpPr txBox="1"/>
          <p:nvPr/>
        </p:nvSpPr>
        <p:spPr>
          <a:xfrm>
            <a:off x="1164590" y="1477010"/>
            <a:ext cx="10116820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口诀：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串联，阻大压大功率大；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并联，阻大流小功率小。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6585" y="916940"/>
            <a:ext cx="103149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练习</a:t>
            </a:r>
            <a:r>
              <a:rPr lang="zh-CN" altLang="en-US" sz="36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的示数是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示数的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3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倍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，两个电阻的电流分别是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I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,I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，电压分别是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U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,U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，电功率分别是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P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,P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，相同时间内做的功分别为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W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,W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。试分别求出它们的比值。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19595" y="3726180"/>
            <a:ext cx="4867910" cy="3131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5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求解电路电功率的最大值与最小值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3320" y="681990"/>
            <a:ext cx="10022840" cy="4861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解题思路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/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欲求电路功率极值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——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先求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电路电流极值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是关键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）电路电流最大值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所有元件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允许的最大电流值的比较；</a:t>
            </a:r>
            <a:endParaRPr lang="zh-CN" altLang="en-US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）电路电流最小值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滑阻铭牌值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滑阻电压表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最大量程分别求出的电流最小值的比较。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ECB019B1-382A-4266-B25C-5B523AA43C14-2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0375" y="121920"/>
            <a:ext cx="9185910" cy="6035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3320" y="1411605"/>
            <a:ext cx="100228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5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口诀</a:t>
            </a:r>
            <a:endParaRPr lang="zh-CN" altLang="en-US" sz="5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流大率大，元件之流比大，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滑之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铭表拼小。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7560310" y="3717290"/>
            <a:ext cx="3845560" cy="2334895"/>
            <a:chOff x="11800" y="5249"/>
            <a:chExt cx="6056" cy="3677"/>
          </a:xfrm>
        </p:grpSpPr>
        <p:grpSp>
          <p:nvGrpSpPr>
            <p:cNvPr id="11" name="组合 10"/>
            <p:cNvGrpSpPr/>
            <p:nvPr/>
          </p:nvGrpSpPr>
          <p:grpSpPr>
            <a:xfrm>
              <a:off x="11800" y="5249"/>
              <a:ext cx="6056" cy="3677"/>
              <a:chOff x="9585" y="5229"/>
              <a:chExt cx="6056" cy="367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585" y="5229"/>
                <a:ext cx="6056" cy="3199"/>
                <a:chOff x="9585" y="4700"/>
                <a:chExt cx="6056" cy="3199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 rot="0">
                  <a:off x="9585" y="4700"/>
                  <a:ext cx="5593" cy="3199"/>
                  <a:chOff x="8310" y="3133"/>
                  <a:chExt cx="5593" cy="3199"/>
                </a:xfrm>
              </p:grpSpPr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12320" y="4130"/>
                    <a:ext cx="1582" cy="1725"/>
                    <a:chOff x="1049" y="-690"/>
                    <a:chExt cx="632" cy="690"/>
                  </a:xfrm>
                </p:grpSpPr>
                <p:grpSp>
                  <p:nvGrpSpPr>
                    <p:cNvPr id="14" name="组合 13"/>
                    <p:cNvGrpSpPr/>
                    <p:nvPr/>
                  </p:nvGrpSpPr>
                  <p:grpSpPr>
                    <a:xfrm flipV="1">
                      <a:off x="1049" y="-508"/>
                      <a:ext cx="632" cy="508"/>
                      <a:chOff x="1049" y="538"/>
                      <a:chExt cx="632" cy="508"/>
                    </a:xfrm>
                  </p:grpSpPr>
                  <p:sp>
                    <p:nvSpPr>
                      <p:cNvPr id="5" name="Line 7"/>
                      <p:cNvSpPr/>
                      <p:nvPr>
                        <p:custDataLst>
                          <p:tags r:id="rId1"/>
                        </p:custDataLst>
                      </p:nvPr>
                    </p:nvSpPr>
                    <p:spPr>
                      <a:xfrm>
                        <a:off x="1049" y="1046"/>
                        <a:ext cx="632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8" name="Line 9"/>
                      <p:cNvSpPr/>
                      <p:nvPr>
                        <p:custDataLst>
                          <p:tags r:id="rId2"/>
                        </p:custDataLst>
                      </p:nvPr>
                    </p:nvSpPr>
                    <p:spPr>
                      <a:xfrm flipV="1">
                        <a:off x="1049" y="538"/>
                        <a:ext cx="0" cy="508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oval" w="med" len="med"/>
                      </a:ln>
                    </p:spPr>
                  </p: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1195" y="-690"/>
                      <a:ext cx="341" cy="340"/>
                      <a:chOff x="802" y="-1046"/>
                      <a:chExt cx="341" cy="340"/>
                    </a:xfrm>
                  </p:grpSpPr>
                  <p:sp>
                    <p:nvSpPr>
                      <p:cNvPr id="20" name="Oval 190"/>
                      <p:cNvSpPr/>
                      <p:nvPr>
                        <p:custDataLst>
                          <p:tags r:id="rId3"/>
                        </p:custDataLst>
                      </p:nvPr>
                    </p:nvSpPr>
                    <p:spPr>
                      <a:xfrm>
                        <a:off x="802" y="-1046"/>
                        <a:ext cx="341" cy="34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" name="Text Box 191"/>
                      <p:cNvSpPr txBox="1"/>
                      <p:nvPr>
                        <p:custDataLst>
                          <p:tags r:id="rId4"/>
                        </p:custDataLst>
                      </p:nvPr>
                    </p:nvSpPr>
                    <p:spPr>
                      <a:xfrm>
                        <a:off x="816" y="-1033"/>
                        <a:ext cx="312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>
                        <a:spAutoFit/>
                      </a:bodyPr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zh-CN" sz="2800" b="1">
                            <a:latin typeface="Times New Roman" panose="02020603050405020304" pitchFamily="18" charset="0"/>
                          </a:rPr>
                          <a:t>V</a:t>
                        </a:r>
                        <a:endParaRPr lang="en-US" altLang="zh-CN" sz="2800" b="1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8310" y="3133"/>
                    <a:ext cx="5593" cy="2742"/>
                    <a:chOff x="-100" y="0"/>
                    <a:chExt cx="2237" cy="1097"/>
                  </a:xfrm>
                </p:grpSpPr>
                <p:sp>
                  <p:nvSpPr>
                    <p:cNvPr id="23" name="矩形 22"/>
                    <p:cNvSpPr/>
                    <p:nvPr>
                      <p:custDataLst>
                        <p:tags r:id="rId5"/>
                      </p:custDataLst>
                    </p:nvPr>
                  </p:nvSpPr>
                  <p:spPr>
                    <a:xfrm>
                      <a:off x="-100" y="167"/>
                      <a:ext cx="2237" cy="930"/>
                    </a:xfrm>
                    <a:prstGeom prst="rect">
                      <a:avLst/>
                    </a:prstGeom>
                    <a:noFill/>
                    <a:ln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24" name="组合 23"/>
                    <p:cNvGrpSpPr/>
                    <p:nvPr/>
                  </p:nvGrpSpPr>
                  <p:grpSpPr>
                    <a:xfrm>
                      <a:off x="1111" y="0"/>
                      <a:ext cx="85" cy="340"/>
                      <a:chOff x="0" y="0"/>
                      <a:chExt cx="85" cy="340"/>
                    </a:xfrm>
                  </p:grpSpPr>
                  <p:sp>
                    <p:nvSpPr>
                      <p:cNvPr id="25" name="Rectangle 19"/>
                      <p:cNvSpPr/>
                      <p:nvPr>
                        <p:custDataLst>
                          <p:tags r:id="rId6"/>
                        </p:custDataLst>
                      </p:nvPr>
                    </p:nvSpPr>
                    <p:spPr>
                      <a:xfrm>
                        <a:off x="0" y="113"/>
                        <a:ext cx="85" cy="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6" name="Line 20"/>
                      <p:cNvSpPr/>
                      <p:nvPr>
                        <p:custDataLst>
                          <p:tags r:id="rId7"/>
                        </p:custDataLst>
                      </p:nvPr>
                    </p:nvSpPr>
                    <p:spPr>
                      <a:xfrm>
                        <a:off x="0" y="0"/>
                        <a:ext cx="0" cy="34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7" name="Line 21"/>
                      <p:cNvSpPr/>
                      <p:nvPr>
                        <p:custDataLst>
                          <p:tags r:id="rId8"/>
                        </p:custDataLst>
                      </p:nvPr>
                    </p:nvSpPr>
                    <p:spPr>
                      <a:xfrm>
                        <a:off x="85" y="85"/>
                        <a:ext cx="0" cy="170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28" name="组合 27"/>
                    <p:cNvGrpSpPr/>
                    <p:nvPr/>
                  </p:nvGrpSpPr>
                  <p:grpSpPr>
                    <a:xfrm>
                      <a:off x="418" y="72"/>
                      <a:ext cx="283" cy="170"/>
                      <a:chOff x="0" y="0"/>
                      <a:chExt cx="256" cy="142"/>
                    </a:xfrm>
                  </p:grpSpPr>
                  <p:sp>
                    <p:nvSpPr>
                      <p:cNvPr id="29" name="Rectangle 15"/>
                      <p:cNvSpPr/>
                      <p:nvPr>
                        <p:custDataLst>
                          <p:tags r:id="rId9"/>
                        </p:custDataLst>
                      </p:nvPr>
                    </p:nvSpPr>
                    <p:spPr>
                      <a:xfrm>
                        <a:off x="29" y="0"/>
                        <a:ext cx="226" cy="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Line 16"/>
                      <p:cNvSpPr/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 flipV="1">
                        <a:off x="29" y="0"/>
                        <a:ext cx="227" cy="86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1" name="Oval 17"/>
                      <p:cNvSpPr/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0" y="57"/>
                        <a:ext cx="57" cy="5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2" name="Oval 190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8752" y="5482"/>
                    <a:ext cx="853" cy="8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" name="Text Box 191"/>
                  <p:cNvSpPr txBox="1"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8824" y="5408"/>
                    <a:ext cx="781" cy="8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  <a:endParaRPr lang="en-US" altLang="zh-CN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" name="矩形 6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4578" y="7287"/>
                  <a:ext cx="1063" cy="3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8" name="直接箭头连接符 7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15178" y="6284"/>
                  <a:ext cx="9" cy="10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文本框 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4715" y="8278"/>
                <a:ext cx="78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R</a:t>
                </a:r>
                <a:endParaRPr lang="en-US" altLang="zh-CN" sz="2000"/>
              </a:p>
            </p:txBody>
          </p:sp>
        </p:grpSp>
        <p:sp>
          <p:nvSpPr>
            <p:cNvPr id="53" name="Oval 190"/>
            <p:cNvSpPr/>
            <p:nvPr>
              <p:custDataLst>
                <p:tags r:id="rId17"/>
              </p:custDataLst>
            </p:nvPr>
          </p:nvSpPr>
          <p:spPr>
            <a:xfrm>
              <a:off x="14328" y="7580"/>
              <a:ext cx="735" cy="73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2" name="直接连接符 1"/>
            <p:cNvCxnSpPr>
              <a:stCxn id="53" idx="1"/>
              <a:endCxn id="53" idx="5"/>
            </p:cNvCxnSpPr>
            <p:nvPr>
              <p:custDataLst>
                <p:tags r:id="rId18"/>
              </p:custDataLst>
            </p:nvPr>
          </p:nvCxnSpPr>
          <p:spPr>
            <a:xfrm>
              <a:off x="14435" y="7689"/>
              <a:ext cx="520" cy="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9"/>
              </p:custDataLst>
            </p:nvPr>
          </p:nvCxnSpPr>
          <p:spPr>
            <a:xfrm flipV="1">
              <a:off x="14415" y="7662"/>
              <a:ext cx="540" cy="5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20"/>
              </p:custDataLst>
            </p:nvPr>
          </p:nvSpPr>
          <p:spPr>
            <a:xfrm>
              <a:off x="14251" y="6700"/>
              <a:ext cx="78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L</a:t>
              </a:r>
              <a:endParaRPr lang="en-US" altLang="zh-CN" sz="2000"/>
            </a:p>
          </p:txBody>
        </p:sp>
      </p:grp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706120" y="696595"/>
            <a:ext cx="106324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32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将标有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“2W 4V”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的灯泡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“12Ω 0.5A”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的电阻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串联在电源电压为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6V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电路中，电压表的量程是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0~3V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，电流表的量程是</a:t>
            </a:r>
            <a:r>
              <a:rPr lang="en-US" alt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0~0.6A</a:t>
            </a:r>
            <a:r>
              <a:rPr lang="zh-CN" altLang="en-US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，闭合开关后，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它们工作时电路功率的最大值和最小值。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105535" y="866775"/>
            <a:ext cx="998093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电功率</a:t>
            </a:r>
            <a:endParaRPr lang="zh-CN" altLang="en-US" sz="4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当用电器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在相同时间内消耗的电能越多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，即用电器消耗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电能越快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或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电流做功越快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，我们称该用电器工作的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电功率越大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7560310" y="3717290"/>
            <a:ext cx="3845560" cy="2633345"/>
            <a:chOff x="11800" y="5249"/>
            <a:chExt cx="6056" cy="41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1800" y="5249"/>
              <a:ext cx="6056" cy="4147"/>
              <a:chOff x="9585" y="5229"/>
              <a:chExt cx="6056" cy="414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585" y="5229"/>
                <a:ext cx="6056" cy="4147"/>
                <a:chOff x="9585" y="4700"/>
                <a:chExt cx="6056" cy="4147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 rot="0">
                  <a:off x="9585" y="4700"/>
                  <a:ext cx="5593" cy="4147"/>
                  <a:chOff x="8310" y="3133"/>
                  <a:chExt cx="5593" cy="4147"/>
                </a:xfrm>
              </p:grpSpPr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10250" y="5875"/>
                    <a:ext cx="1642" cy="1405"/>
                    <a:chOff x="222" y="8"/>
                    <a:chExt cx="656" cy="562"/>
                  </a:xfrm>
                </p:grpSpPr>
                <p:grpSp>
                  <p:nvGrpSpPr>
                    <p:cNvPr id="14" name="组合 13"/>
                    <p:cNvGrpSpPr/>
                    <p:nvPr/>
                  </p:nvGrpSpPr>
                  <p:grpSpPr>
                    <a:xfrm flipV="1">
                      <a:off x="222" y="8"/>
                      <a:ext cx="656" cy="398"/>
                      <a:chOff x="222" y="132"/>
                      <a:chExt cx="656" cy="398"/>
                    </a:xfrm>
                  </p:grpSpPr>
                  <p:sp>
                    <p:nvSpPr>
                      <p:cNvPr id="5" name="Line 7"/>
                      <p:cNvSpPr/>
                      <p:nvPr>
                        <p:custDataLst>
                          <p:tags r:id="rId1"/>
                        </p:custDataLst>
                      </p:nvPr>
                    </p:nvSpPr>
                    <p:spPr>
                      <a:xfrm>
                        <a:off x="222" y="132"/>
                        <a:ext cx="656" cy="2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8" name="Line 9"/>
                      <p:cNvSpPr/>
                      <p:nvPr>
                        <p:custDataLst>
                          <p:tags r:id="rId2"/>
                        </p:custDataLst>
                      </p:nvPr>
                    </p:nvSpPr>
                    <p:spPr>
                      <a:xfrm>
                        <a:off x="222" y="133"/>
                        <a:ext cx="12" cy="397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oval" w="med" len="med"/>
                      </a:ln>
                    </p:spPr>
                  </p: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410" y="230"/>
                      <a:ext cx="359" cy="340"/>
                      <a:chOff x="17" y="-126"/>
                      <a:chExt cx="359" cy="340"/>
                    </a:xfrm>
                  </p:grpSpPr>
                  <p:sp>
                    <p:nvSpPr>
                      <p:cNvPr id="20" name="Oval 190"/>
                      <p:cNvSpPr/>
                      <p:nvPr>
                        <p:custDataLst>
                          <p:tags r:id="rId3"/>
                        </p:custDataLst>
                      </p:nvPr>
                    </p:nvSpPr>
                    <p:spPr>
                      <a:xfrm>
                        <a:off x="17" y="-126"/>
                        <a:ext cx="341" cy="34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" name="Text Box 191"/>
                      <p:cNvSpPr txBox="1"/>
                      <p:nvPr>
                        <p:custDataLst>
                          <p:tags r:id="rId4"/>
                        </p:custDataLst>
                      </p:nvPr>
                    </p:nvSpPr>
                    <p:spPr>
                      <a:xfrm>
                        <a:off x="64" y="-116"/>
                        <a:ext cx="312" cy="3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>
                        <a:spAutoFit/>
                      </a:bodyPr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zh-CN" sz="2800" b="1">
                            <a:latin typeface="Times New Roman" panose="02020603050405020304" pitchFamily="18" charset="0"/>
                          </a:rPr>
                          <a:t>V</a:t>
                        </a:r>
                        <a:endParaRPr lang="en-US" altLang="zh-CN" sz="2800" b="1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8310" y="3133"/>
                    <a:ext cx="5593" cy="2742"/>
                    <a:chOff x="-100" y="0"/>
                    <a:chExt cx="2237" cy="1097"/>
                  </a:xfrm>
                </p:grpSpPr>
                <p:sp>
                  <p:nvSpPr>
                    <p:cNvPr id="23" name="矩形 22"/>
                    <p:cNvSpPr/>
                    <p:nvPr>
                      <p:custDataLst>
                        <p:tags r:id="rId5"/>
                      </p:custDataLst>
                    </p:nvPr>
                  </p:nvSpPr>
                  <p:spPr>
                    <a:xfrm>
                      <a:off x="-100" y="167"/>
                      <a:ext cx="2237" cy="930"/>
                    </a:xfrm>
                    <a:prstGeom prst="rect">
                      <a:avLst/>
                    </a:prstGeom>
                    <a:noFill/>
                    <a:ln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/>
                    </a:p>
                  </p:txBody>
                </p:sp>
                <p:grpSp>
                  <p:nvGrpSpPr>
                    <p:cNvPr id="24" name="组合 23"/>
                    <p:cNvGrpSpPr/>
                    <p:nvPr/>
                  </p:nvGrpSpPr>
                  <p:grpSpPr>
                    <a:xfrm>
                      <a:off x="1111" y="0"/>
                      <a:ext cx="85" cy="340"/>
                      <a:chOff x="0" y="0"/>
                      <a:chExt cx="85" cy="340"/>
                    </a:xfrm>
                  </p:grpSpPr>
                  <p:sp>
                    <p:nvSpPr>
                      <p:cNvPr id="25" name="Rectangle 19"/>
                      <p:cNvSpPr/>
                      <p:nvPr>
                        <p:custDataLst>
                          <p:tags r:id="rId6"/>
                        </p:custDataLst>
                      </p:nvPr>
                    </p:nvSpPr>
                    <p:spPr>
                      <a:xfrm>
                        <a:off x="0" y="113"/>
                        <a:ext cx="85" cy="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6" name="Line 20"/>
                      <p:cNvSpPr/>
                      <p:nvPr>
                        <p:custDataLst>
                          <p:tags r:id="rId7"/>
                        </p:custDataLst>
                      </p:nvPr>
                    </p:nvSpPr>
                    <p:spPr>
                      <a:xfrm>
                        <a:off x="0" y="0"/>
                        <a:ext cx="0" cy="34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7" name="Line 21"/>
                      <p:cNvSpPr/>
                      <p:nvPr>
                        <p:custDataLst>
                          <p:tags r:id="rId8"/>
                        </p:custDataLst>
                      </p:nvPr>
                    </p:nvSpPr>
                    <p:spPr>
                      <a:xfrm>
                        <a:off x="85" y="85"/>
                        <a:ext cx="0" cy="170"/>
                      </a:xfrm>
                      <a:prstGeom prst="line">
                        <a:avLst/>
                      </a:prstGeom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grpSp>
                  <p:nvGrpSpPr>
                    <p:cNvPr id="28" name="组合 27"/>
                    <p:cNvGrpSpPr/>
                    <p:nvPr/>
                  </p:nvGrpSpPr>
                  <p:grpSpPr>
                    <a:xfrm>
                      <a:off x="418" y="72"/>
                      <a:ext cx="283" cy="170"/>
                      <a:chOff x="0" y="0"/>
                      <a:chExt cx="256" cy="142"/>
                    </a:xfrm>
                  </p:grpSpPr>
                  <p:sp>
                    <p:nvSpPr>
                      <p:cNvPr id="29" name="Rectangle 15"/>
                      <p:cNvSpPr/>
                      <p:nvPr>
                        <p:custDataLst>
                          <p:tags r:id="rId9"/>
                        </p:custDataLst>
                      </p:nvPr>
                    </p:nvSpPr>
                    <p:spPr>
                      <a:xfrm>
                        <a:off x="29" y="0"/>
                        <a:ext cx="226" cy="1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Line 16"/>
                      <p:cNvSpPr/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 flipV="1">
                        <a:off x="29" y="0"/>
                        <a:ext cx="227" cy="86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31" name="Oval 17"/>
                      <p:cNvSpPr/>
                      <p:nvPr>
                        <p:custDataLst>
                          <p:tags r:id="rId11"/>
                        </p:custDataLst>
                      </p:nvPr>
                    </p:nvSpPr>
                    <p:spPr>
                      <a:xfrm>
                        <a:off x="0" y="57"/>
                        <a:ext cx="57" cy="5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 anchorCtr="0"/>
                      <a:p>
                        <a:endParaRPr lang="zh-CN" altLang="en-US" dirty="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2" name="Oval 190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8752" y="5482"/>
                    <a:ext cx="853" cy="8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 anchorCtr="0"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3" name="Text Box 191"/>
                  <p:cNvSpPr txBox="1"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8824" y="5408"/>
                    <a:ext cx="781" cy="82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  <a:endParaRPr lang="en-US" altLang="zh-CN" sz="2800" b="1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" name="矩形 6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4578" y="7287"/>
                  <a:ext cx="1063" cy="3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8" name="直接箭头连接符 7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15178" y="6284"/>
                  <a:ext cx="9" cy="10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文本框 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4715" y="8278"/>
                <a:ext cx="78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/>
                  <a:t>R</a:t>
                </a:r>
                <a:endParaRPr lang="en-US" altLang="zh-CN" sz="2000"/>
              </a:p>
            </p:txBody>
          </p:sp>
        </p:grpSp>
        <p:sp>
          <p:nvSpPr>
            <p:cNvPr id="53" name="Oval 190"/>
            <p:cNvSpPr/>
            <p:nvPr>
              <p:custDataLst>
                <p:tags r:id="rId17"/>
              </p:custDataLst>
            </p:nvPr>
          </p:nvSpPr>
          <p:spPr>
            <a:xfrm>
              <a:off x="14328" y="7580"/>
              <a:ext cx="735" cy="739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2" name="直接连接符 1"/>
            <p:cNvCxnSpPr>
              <a:stCxn id="53" idx="1"/>
              <a:endCxn id="53" idx="5"/>
            </p:cNvCxnSpPr>
            <p:nvPr>
              <p:custDataLst>
                <p:tags r:id="rId18"/>
              </p:custDataLst>
            </p:nvPr>
          </p:nvCxnSpPr>
          <p:spPr>
            <a:xfrm>
              <a:off x="14435" y="7689"/>
              <a:ext cx="520" cy="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9"/>
              </p:custDataLst>
            </p:nvPr>
          </p:nvCxnSpPr>
          <p:spPr>
            <a:xfrm flipV="1">
              <a:off x="14415" y="7662"/>
              <a:ext cx="540" cy="5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20"/>
              </p:custDataLst>
            </p:nvPr>
          </p:nvSpPr>
          <p:spPr>
            <a:xfrm>
              <a:off x="14251" y="6700"/>
              <a:ext cx="78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L</a:t>
              </a:r>
              <a:endParaRPr lang="en-US" altLang="zh-CN" sz="2000"/>
            </a:p>
          </p:txBody>
        </p:sp>
      </p:grp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706120" y="696595"/>
            <a:ext cx="106324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</a:t>
            </a:r>
            <a:r>
              <a:rPr lang="en-US" altLang="zh-CN" sz="32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：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将标有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“2W 4V”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的灯泡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L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“12Ω 0.5A”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的电阻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R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串联在电源电压为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6V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电路中，电压表的量程是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0~3V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，电流表的量程是</a:t>
            </a: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0~0.6A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，闭合开关后，它们工作时电路功率的最大值和最小值。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6" name="Line 9"/>
          <p:cNvSpPr/>
          <p:nvPr>
            <p:custDataLst>
              <p:tags r:id="rId22"/>
            </p:custDataLst>
          </p:nvPr>
        </p:nvSpPr>
        <p:spPr>
          <a:xfrm flipV="1">
            <a:off x="9824646" y="5458460"/>
            <a:ext cx="19074" cy="63023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oval" w="med" len="med"/>
          </a:ln>
        </p:spPr>
      </p:sp>
    </p:spTree>
    <p:custDataLst>
      <p:tags r:id="rId2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105535" y="2014855"/>
            <a:ext cx="10298430" cy="2261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灯泡的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亮度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是由灯泡工作时的</a:t>
            </a:r>
            <a:r>
              <a:rPr lang="en-US" alt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_________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决定的。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6"/>
          <p:cNvSpPr/>
          <p:nvPr/>
        </p:nvSpPr>
        <p:spPr>
          <a:xfrm>
            <a:off x="527051" y="1403429"/>
            <a:ext cx="4705349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哪个做功做得比较快</a:t>
            </a: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?</a:t>
            </a:r>
            <a:endParaRPr lang="en-US" altLang="zh-CN" sz="32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7473" y="561032"/>
            <a:ext cx="2589107" cy="617051"/>
            <a:chOff x="496827" y="22198"/>
            <a:chExt cx="1530632" cy="1702028"/>
          </a:xfrm>
        </p:grpSpPr>
        <p:sp>
          <p:nvSpPr>
            <p:cNvPr id="9" name="Shape 108"/>
            <p:cNvSpPr/>
            <p:nvPr/>
          </p:nvSpPr>
          <p:spPr>
            <a:xfrm>
              <a:off x="515602" y="22198"/>
              <a:ext cx="1423614" cy="1702028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sym typeface="微软雅黑" panose="020B0503020204020204" charset="-122"/>
              </a:endParaRPr>
            </a:p>
          </p:txBody>
        </p:sp>
        <p:sp>
          <p:nvSpPr>
            <p:cNvPr id="10" name="Shape 112"/>
            <p:cNvSpPr/>
            <p:nvPr/>
          </p:nvSpPr>
          <p:spPr>
            <a:xfrm>
              <a:off x="496827" y="22198"/>
              <a:ext cx="1530632" cy="16096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8" rIns="60958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D6F5F5"/>
                  </a:solidFill>
                  <a:effectLst/>
                  <a:uLnTx/>
                  <a:uFillTx/>
                  <a:latin typeface="方正盛世楷书简体_粗" panose="02000000000000000000" charset="-122"/>
                  <a:ea typeface="方正盛世楷书简体_粗" panose="02000000000000000000" charset="-122"/>
                  <a:cs typeface="+mn-cs"/>
                  <a:sym typeface="微软雅黑" panose="020B0503020204020204" charset="-122"/>
                </a:rPr>
                <a:t>观察与思考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D6F5F5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l="13588" r="13247"/>
          <a:stretch>
            <a:fillRect/>
          </a:stretch>
        </p:blipFill>
        <p:spPr>
          <a:xfrm>
            <a:off x="1236980" y="2113419"/>
            <a:ext cx="2548467" cy="3491808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15" y="2113419"/>
            <a:ext cx="5157047" cy="3442580"/>
          </a:xfrm>
          <a:prstGeom prst="rect">
            <a:avLst/>
          </a:prstGeom>
        </p:spPr>
      </p:pic>
      <p:sp>
        <p:nvSpPr>
          <p:cNvPr id="8196" name="Rectangle 14"/>
          <p:cNvSpPr/>
          <p:nvPr/>
        </p:nvSpPr>
        <p:spPr>
          <a:xfrm>
            <a:off x="559224" y="5835227"/>
            <a:ext cx="432244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665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洗衣机半小时做功</a:t>
            </a:r>
            <a:r>
              <a:rPr lang="en-US" altLang="zh-CN" sz="2665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180000J </a:t>
            </a:r>
            <a:endParaRPr lang="en-US" altLang="zh-CN" sz="2665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8197" name="Rectangle 15"/>
          <p:cNvSpPr/>
          <p:nvPr/>
        </p:nvSpPr>
        <p:spPr>
          <a:xfrm>
            <a:off x="5329767" y="5835226"/>
            <a:ext cx="5472853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665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电流通过公共电车</a:t>
            </a:r>
            <a:r>
              <a:rPr lang="en-US" altLang="zh-CN" sz="2665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2s</a:t>
            </a:r>
            <a:r>
              <a:rPr lang="zh-CN" altLang="en-US" sz="2665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做功</a:t>
            </a:r>
            <a:r>
              <a:rPr lang="en-US" altLang="zh-CN" sz="2665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120000J </a:t>
            </a:r>
            <a:endParaRPr lang="en-US" altLang="zh-CN" sz="2665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905510" y="1143000"/>
            <a:ext cx="106178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  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在物理学中，把电流在某段时间内所做的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电功的多少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跟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做功的时间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的比，叫做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电功率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，用符号</a:t>
            </a: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r>
              <a:rPr lang="en-US" altLang="zh-CN" sz="4000" b="1" i="1" dirty="0">
                <a:solidFill>
                  <a:srgbClr val="FF0000"/>
                </a:solidFill>
                <a:latin typeface="MingLiU_HKSCS-ExtB" panose="02020500000000000000" charset="-120"/>
                <a:ea typeface="MingLiU_HKSCS-ExtB" panose="02020500000000000000" charset="-120"/>
              </a:rPr>
              <a:t>P 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表示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08475" y="4523105"/>
          <a:ext cx="1657350" cy="142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57200" imgH="393700" progId="Equation.KSEE3">
                  <p:embed/>
                </p:oleObj>
              </mc:Choice>
              <mc:Fallback>
                <p:oleObj name="" r:id="rId2" imgW="4572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08475" y="4523105"/>
                        <a:ext cx="1657350" cy="142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52513" y="911860"/>
            <a:ext cx="9892665" cy="52489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54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电功率的单位</a:t>
            </a:r>
            <a:endParaRPr lang="zh-CN" altLang="en-US" sz="54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endParaRPr lang="zh-CN" altLang="en-US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国际制单位：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焦</a:t>
            </a:r>
            <a:r>
              <a:rPr lang="en-US" altLang="zh-CN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/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秒（</a:t>
            </a:r>
            <a:r>
              <a:rPr lang="en-US" altLang="zh-CN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J/s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</a:t>
            </a: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瓦特【瓦】（</a:t>
            </a:r>
            <a:r>
              <a:rPr lang="en-US" altLang="zh-CN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W</a:t>
            </a:r>
            <a:r>
              <a:rPr lang="zh-CN" altLang="en-US" sz="3735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</a:t>
            </a:r>
            <a:endParaRPr lang="en-US" altLang="zh-CN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常用单位：千瓦（</a:t>
            </a:r>
            <a:r>
              <a:rPr lang="en-US" altLang="zh-CN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kW</a:t>
            </a:r>
            <a:r>
              <a:rPr lang="zh-CN" altLang="en-US" sz="3735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）</a:t>
            </a:r>
            <a:endParaRPr lang="zh-CN" altLang="en-US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  <a:p>
            <a:pPr algn="l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</a:pPr>
            <a:endParaRPr lang="en-US" altLang="zh-CN" sz="3735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ERSION" val="3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78_4*l_h_f*1_3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PRESET_TEXT" val="单击输入你的正文"/>
  <p:tag name="KSO_WM_UNIT_SUBTYPE" val="a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78_4*l_h_i*1_4_2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gradient&quot;:[{&quot;brightness&quot;:0.800000011920929,&quot;colorType&quot;:1,&quot;foreColorIndex&quot;:5,&quot;pos&quot;:0,&quot;transparency&quot;:0.2800000011920929},{&quot;brightness&quot;:0.800000011920929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78_4*l_h_i*1_4_3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378_4*l_h_i*1_4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DIAGRAM_VERSION" val="3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78_4*l_h_f*1_4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UNIT_PRESET_TEXT" val="单击输入你的正文"/>
  <p:tag name="KSO_WM_UNIT_SUBTYPE" val="a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1378_4*l_h_i*1_5_2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31378_4*l_h_i*1_5_3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1378_4*l_h_i*1_5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DIAGRAM_VERSION" val="3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1378_4*l_h_f*1_5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PRESET_TEXT" val="单击输入你的正文"/>
  <p:tag name="KSO_WM_UNIT_SUBTYPE" val="a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SLIDE_ID" val="diagram20231378_5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6"/>
  <p:tag name="KSO_WM_SLIDE_INDEX" val="5"/>
  <p:tag name="KSO_WM_SLIDE_SIZE" val="865.15*285.85"/>
  <p:tag name="KSO_WM_SLIDE_POSITION" val="47.5*147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378"/>
  <p:tag name="KSO_WM_SLIDE_LAYOUT" val="a_l"/>
  <p:tag name="KSO_WM_SLIDE_LAYOUT_CNT" val="1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  <p:tag name="TABLE_ENDDRAG_ORIGIN_RECT" val="405*189"/>
  <p:tag name="TABLE_ENDDRAG_RECT" val="89*188*405*189"/>
</p:tagLst>
</file>

<file path=ppt/tags/tag112.xml><?xml version="1.0" encoding="utf-8"?>
<p:tagLst xmlns:p="http://schemas.openxmlformats.org/presentationml/2006/main">
  <p:tag name="KSO_WM_BEAUTIFY_FLAG" val=""/>
  <p:tag name="TABLE_ENDDRAG_ORIGIN_RECT" val="405*189"/>
  <p:tag name="TABLE_ENDDRAG_RECT" val="89*188*405*189"/>
</p:tagLst>
</file>

<file path=ppt/tags/tag113.xml><?xml version="1.0" encoding="utf-8"?>
<p:tagLst xmlns:p="http://schemas.openxmlformats.org/presentationml/2006/main">
  <p:tag name="KSO_WM_BEAUTIFY_FLAG" val="#wm#"/>
  <p:tag name="KSO_WM_TEMPLATE_CATEGORY" val="diagram"/>
  <p:tag name="KSO_WM_TEMPLATE_INDEX" val="20231378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TABLE_ENDDRAG_ORIGIN_RECT" val="656*269"/>
  <p:tag name="TABLE_ENDDRAG_RECT" val="150*198*656*269"/>
  <p:tag name="TABLE_EMPHASIZE_COLOR" val="10588784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TABLE_ENDDRAG_ORIGIN_RECT" val="414*185"/>
  <p:tag name="TABLE_ENDDRAG_RECT" val="231*228*414*185"/>
  <p:tag name="TABLE_EMPHASIZE_COLOR" val="10588784"/>
  <p:tag name="KSO_WM_BEAUTIFY_FLAG" val=""/>
</p:tagLst>
</file>

<file path=ppt/tags/tag2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TABLE_ENDDRAG_ORIGIN_RECT" val="414*185"/>
  <p:tag name="TABLE_ENDDRAG_RECT" val="231*228*414*185"/>
  <p:tag name="TABLE_EMPHASIZE_COLOR" val="10588784"/>
  <p:tag name="KSO_WM_BEAUTIFY_FLAG" val=""/>
</p:tagLst>
</file>

<file path=ppt/tags/tag2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TABLE_ENDDRAG_ORIGIN_RECT" val="414*185"/>
  <p:tag name="TABLE_ENDDRAG_RECT" val="231*228*414*185"/>
  <p:tag name="TABLE_EMPHASIZE_COLOR" val="10588784"/>
  <p:tag name="KSO_WM_BEAUTIFY_FLAG" val=""/>
</p:tagLst>
</file>

<file path=ppt/tags/tag2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TABLE_ENDDRAG_ORIGIN_RECT" val="414*185"/>
  <p:tag name="TABLE_ENDDRAG_RECT" val="231*228*414*185"/>
  <p:tag name="TABLE_EMPHASIZE_COLOR" val="10588784"/>
  <p:tag name="KSO_WM_BEAUTIFY_FLAG" val=""/>
</p:tagLst>
</file>

<file path=ppt/tags/tag3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3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78_4*l_h_i*1_1_2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78_4*l_h_i*1_1_3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378_4*l_h_i*1_1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DIAGRAM_VERSION" val="3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78_4*l_h_f*1_1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PRESET_TEXT" val="单击输入你的正文"/>
  <p:tag name="KSO_WM_UNIT_SUBTYPE" val="a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78_4*l_h_i*1_2_2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gradient&quot;:[{&quot;brightness&quot;:0.800000011920929,&quot;colorType&quot;:1,&quot;foreColorIndex&quot;:5,&quot;pos&quot;:0,&quot;transparency&quot;:0.2800000011920929},{&quot;brightness&quot;:0.800000011920929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78_4*l_h_i*1_2_3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378_4*l_h_i*1_2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DIAGRAM_VERSION" val="3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78_4*l_h_f*1_2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UNIT_PRESET_TEXT" val="单击输入你的正文"/>
  <p:tag name="KSO_WM_UNIT_SUBTYPE" val="a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78_4*l_h_i*1_3_2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78_4*l_h_i*1_3_3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378_4*l_h_i*1_3_1"/>
  <p:tag name="KSO_WM_TEMPLATE_CATEGORY" val="diagram"/>
  <p:tag name="KSO_WM_TEMPLATE_INDEX" val="20231378"/>
  <p:tag name="KSO_WM_UNIT_LAYERLEVEL" val="1_1_1"/>
  <p:tag name="KSO_WM_TAG_VERSION" val="3.0"/>
  <p:tag name="KSO_WM_BEAUTIFY_FLAG" val="#wm#"/>
  <p:tag name="KSO_WM_UNIT_TEXT_FILL_FORE_SCHEMECOLOR_INDEX" val="5"/>
  <p:tag name="KSO_WM_DIAGRAM_MAX_ITEMCNT" val="6"/>
  <p:tag name="KSO_WM_DIAGRAM_MIN_ITEMCNT" val="2"/>
  <p:tag name="KSO_WM_DIAGRAM_VIRTUALLY_FRAME" val="{&quot;height&quot;:285.85,&quot;width&quot;:865.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jYzOTkzNTQ5MDc2IiwKCSJHcm91cElkIiA6ICI0NzQ3Mzc5MTAiLAoJIkltYWdlIiA6ICJpVkJPUncwS0dnb0FBQUFOU1VoRVVnQUFBM29BQUFKT0NBWUFBQURoejNWM0FBQUFBWE5TUjBJQXJzNGM2UUFBSUFCSlJFRlVlSnpzM1hkNFZGWCt4L0hQbEdUU1NVSUxIVUxvdllNVUFSRUVWMVJFRkhYUnRhL2x0N3Iycmx2YzFYWHRycjFnVnl3Z2RoUkJRWm9VNmFGRGFFa0lDZWxseXUrUHdDUTNNNmtrVEhMemZqM1BQcHQ3NTk0N1o0YmRuSHp1UGVkN0xCNlB4eU1BQUFBQWdHbFlBOTBBQUFBQUFFRHRJdWdCQUFBQWdNa1E5QUFBQUFEQVpBaDZBQUFBQUdBeUJEMEFBQUFBTUJtQ0hnQUFBQUNZREVFUEFBQUFBRXlHb0FjQUFBQUFKa1BRQXdBQUFBQ1RJZWdCQUFBQWdNa1E5QUFBQUFEQVpBaDZBQUFBQUdBeUJEMEFBQUFBTUJtQ0hnQUFBQUNZREVFUEFBQUFBRXlHb0FjQUFBQUFKa1BRQXdBQUFBQ1RJZWdCQUFBQWdNa1E5QUFBQUFEQVpBaDZBQUFBQUdBeUJEMEFBQUFBTUJtQ0hnQUFBQUNZREVFUEFBQUFBRXlHb0FjQUFBQUFKa1BRQXdBQUFBQ1RJZWdCQUFBQWdNa1E5QUFBQUFEQVpBaDZBQUFBQUdBeUJEMEFBQUFBTUJtQ0hnQUFBQUNZREVFUEFBQUFBRXlHb0FjQUFBQUFKa1BRQXdBQUFBQ1RJZWdCQUFBQWdNa1E5QUFBQUFEQVpBaDZBQUFBQUdBeUJEMEFBQUFBTUJtQ0hnQUFBQUNZREVFUEFBQUFBRXlHb0FjQUFBQUFKa1BRQXdBQUFBQ1RJZWdCQUFBQWdNa1E5QUFBQUFEQVpBaDZBQUFBQUdBeUJEMEFBQUFBTUJtQ0hnQUFBQUNZREVFUEFBQUFBRXlHb0FjQUFBQUFKa1BRQXdBQUFBQ1RJZWdCQUFBQWdNa1E5QUFBQUFEQVpBaDZBQUFBQUdBeUJEMEFBQUFBTUJtQ0hnQUFBQUNZREVFUEFBQUFBRXlHb0FjQUFBQUFKbU1QZEFNQTFCNlB4Nk84d2tJNVhlNUFOd1VBVE1kcXRTZ3NPRmhXSy9mSkFkUi9CRDNBUlBJS0MvWGF0d3UxYVc5U29Kc0NBS2JUS2paYU4wMmRyR1pSa1lGdUNnQlVpcUFIbUlqVDVkYW12VWxhdWpreDBFMEJBTk9KajJ1aGdzS2lRRGNEQUtxRXNRY0FBQUFBWURJRVBRQUFBQUF3R1lJZUFBQUFBSmdNUVE4QUFBQUFUSWFnQndBQUFBQW1ROUFEQUFBQUFKTWg2QUVBQUFDQXlSRDBBQUFBQU1Ca0NIb0FBQUFBWURJRVBRQUFBQUF3R1lJZUFBQUFBSmdNUVE4QUFBQUFUSWFnQndBQUFBQW1ROUFEQUFBQUFKTWg2QUVBQUFDQXlSRDBBQUFBQU1Ca0NIb0FBQUFBWURJRVBRQUFBQUF3R1lJZUFBQUFBSmdNUVE4QUFBQUFUSWFnQndBQUFBQW1ROUFEQUFBQUFKTWg2QUVBQUFDQXlSRDBBQUFBQU1Ca0NIb0FBQUFBWURJRVBRQUFBQUF3R1lJZUFBQUFBSmdNUVE4QUFBQUFUSWFnQndBQUFBQW1ROUFEQUFBQUFKTWg2QUVBQUFDQXlSRDBBQUFBQU1Ca0NIb0FBQUFBWURMMlFEY0FBQnFqeU5BUWhUa2NTam1XS1kvSEUram1OSHBXaTBXUzVLNmxmNHZ3RUlmNmRHenYzWGE1M1ZxMWJXZXRYQnNBZ0tvZzZBRXdyZnRtVHRPTTBTTU0rNmI5L1FudFBKUWNvQmFWdVBmaWFUcG4yQ0E1WFM0bFp4elR3YlIwM2ZYR3Uwckp5S3lUOTZ1djM4V0F6cDMwdjV1dU51dzc3NUhIbFp4eHJFN2Y5K0hMTHRUbzNqMFVHaHlzME9CZ0JkbHQrdWVIbittRFJVdHI1ZnFkVzhYcHRWdXU5MjduRlJScXlGL3VxWlZyVjllZEY1NnIwT0FnTGR1eVhTc1RkeWdqSjZmU2M4NGExRi9ObTBSNXR6ZnRTOUthSGJ2cnNwa0FnRnBHMEFOZ1dqYUxWVGFyY1lTNjVmaVRtNVBWdGxsc2xhK1ZsWnR2K09PNlk4dm1takprZ0NUSmJyT3BUZE5ZN1RxVVhHY2hUNnJiNytKazJHMVdSWWFHR1BaNVZQZFBPTk96YzlReXVvbGhYOWMycmVyOGZVKzRaTndvTlkyTVBPbnJ6UDVoa1RKejg4cDlQZGh1MS9SUnd4VG1jT2pDMFNQazhYajB6c0pmOVBpY2VSVmVkOWFFTWVyYnFZTjMrNjBGaXdoNkFOREFFUFFBb0FZK2YrQU9oVHFDcTNUc093dC8xbU1mbC94aGZjK004dzJoeStQeDZPbTVYOWQ2RzArRnFuNEhKeFFVRmxVNlBOTGxybDdRczFvc3N0dHMxVHBuKzRGRFB2c1NXc2NwMkY3OWJySFE2YXoyT1ROR2oxQkM2N2hxbjFmVzNHVXJLd3g2cC9Yc3BqQ0h3N3R0c1ZpVW1IU2cwbjgzcThWNFU4QnVzMVgrYisyUjhnb0xLMjgwQU9DVUlPZ0J3Q2wwMXFEK0d0bXJtMkdmeStQUjA5ZGRVZW01SHl4YW9yZC8vTG11bWxadExhT2I2TWQvUDFpdGM2NSsraVV0MzdyZHUrM3ZxYUxiN2E3V05jOC9iYWdlK2VPTWFwM2p6NERPbmJUbStjZXFmZDZJVys5VFZsNytTYjkvWFpnd29JOWh1OURwVk9xeFRLMTY1bC9WdXM1bDQwZnJzdkdqS3p6RzVYYXIzdzEzVkx1TkFJQzZRZEFEMEtDOGRQTTFHcFFRWDZWamc0SjhmOFY5ZU04dDhsVHhpZEZkYjd5bmhiOXZyRmI3S3RJcU5rWVBYanJkWjcvZGFsVzc1azByUGI5SmVMaGh1eUYvRnllVUhVNHFGUWNHbkx3Z3UwM2orL1UyN1B0MWM2S3k4d3NDMUNJQXdLbEUwQVBRb0RpQ2dxbzlYTEMwa0tDZ0toOXJzOVhlQ2pSQmRwditlODBmRlJVV1dtdlhiSWpmUmJEZHJndEdEdk51ZC9ZemZQR2NZWU9WWDhrUXdJTkgwN1ZzeTdaYWFWTnRzRm9zaWdvTDgyNlhuWGNvU2RHbGd2citJMmx5dWQxcUZSdGorTjlFVmw2K0RxWWQ5ZnNlWGR1ME1qd0JkWHM4eWkwby8zc2ExN2Uzei8vZXZseXhwdklQQXdBd0JZSWVBTlNDV1U4ODc1MzNkZlZaWitpcVNlTzlyMWt0RmoxMjVhV0c0aFkxWVlabEdNSkRISlVPczd6bm92TXF2YzZQNnpaNmcxNW1YcDUySjZkVXVRMFJJU0dHaXBLU2xKR1RvL1RzeXF0Uit1TnllOVNsVFN0OWV2OXQ1UjRUNmdqV2t2Lyt6YnQ5Nnl1enRXRE5lajE1N1N4TkhOalB1My9wNXEyNi9kVjNmTTRmMUNWZXMyKzcwYkR2aDdYcmxaYVpWZTU3VGgwK3lMQjlMQ2RYUC82K1FYSFIwWnEzYkZXRm4ybE1uNTZLaVNnSnBqc09IdGFtdlVrVm5sUGR1WlVBZ0xwRjBBT0FXcENUWCtDZHAxVlFaQ3pPY2U2SUlZb0k4WDNDc3pYcGdQNzA1UC9rTEROVTBTS0wzcjc5Um5WdjE4YTd6K1B4NlBzMXY5ZEJ5MnN1TXk5UFQzdzYzN0R2OWd2T01Xd3YyYlRWTUNkdlQzSnFyYnkzMCtYeS9yeGd6WG90V0xOZWtuVG1nTDRLZFFUcmkrVy8rVDB2ek9IUTI3ZmZhQWg2aWZzUDZwcG5YdGJSckd4MWE5dGE5OCtjcGhlLy9GNi8rbmxpZVBiUWdRb1BjZWpqbjVmVnl1Y29XL1RFWFU1WUtuM2o0SVNYdi82aDNPdkdSSVJyVksvdWhuM3pWNnhXa2RPbHBDTnB1bS8yaHhXMjYvMjcvczhROUpaczJ1cnpidzBBcU44SWVnQWFOSmZiclJtUFB1WDN0ZXVtVERBOExaR2tXMStlclgycFIzeU9uVGl3bjY2Yk1xRk8ydWd2NUVsUzkzWnRkUG1Fc1hwKy9yZUcvWDhjUDhZUThpVHB5NVZydE0xUHBjalNUdlYza1ZkUXFMY1dMRExzS3h2MDF1N2NiVGdtdXN3OHc1b3FIZlJPR04rdnQvNXo5V1d5MjJ4S2FCMm5wejcveXZBVU5DUW9TTS9mY0tYaHUxMi9lNit1Zis1VlplYm1LYUYxOGRwM01SSGhldVV2MTJuUitzMTYvSk41MnBkUy9CM2ROUFVzWFQvbFRFbFN1TU9oTjh0ODlwb29PMGN4eU81YlBiUkw2emlONmQzRHNHL1IrczFLM0grdzNPdE9Hem5NcHhMcFowdFhlSC91MUxLRmVuVm9WKzc1TVJFUmh1MzRWaTMxaDZHRHlqbGEycEswUCtCck1nSUFqQWg2QUJxODh2N2d6Y2pPOWRtM096bEZPdzRlOXRuZkwvN2tobFgrNWJ3cHlzd3Rmcit1YlZvYlhsdXpZN2Y2ZG1vdnU4MG1qOGRqbUdkMXplUXp0T1BnWVgyN2VwMGthV1N2YnJydGdqOFl6ay9MeWpZc3oxQ1IrdkJkVk1RamovSkt6U3V6MmF3K1N4cmsrWmwzRmhJY1pQamV5Z2E5d1YzaTllUzFzN3poNXNxSjQ5U21hYXp1ZXVNOU9WMHV4VVpHNkpucnI5Q0F6cDI4NTZ6YXRsTTN2UENhOGdvS0ZSL1hRcS9mK21mRFU2eUJDWjBVRlJhcXlOQVFQWHJGSlJyWHI1ZjN0ZHN1T0VmWitRV2E4OHZKUGRrTExsTWtaM2ozcmdxeTIxVGtMUGw4Vi9wOW1yZWczR3RhTFJaZE5PWTBuLzJsYnhTTTZ0VmRkODA0dDhydEhOTzdoMC9ZTE8ycHo3OGk2QUZBUFVQUUE0QmFVTkVmd1p2Mkplbm5qVnQwMWFUeHV1SDUxM1RQUmVlcFovdTJrb3FmNkR4KzlXVnFFaDZtWXptNSt1Y1ZNdzFQWWx4dXQrNTk2MzNEZ3VzTjJiR2NYQTM1eXozZTdZdFBQMDMzejd6QXU1MlptNmZUL25xL3ozay9QZmFRWWJobFVabWd0MkhQUGkzZXNFVm45QytwTWpscFVEOUZoNGZwaFMrLzA1UFhYcTVtVWNZRnlwdEdSdWk5Ty85UGRwdE5MYU9iS0R5a1pMMjV0S3hzWGZQMFM3SmFyZnI0dnIrcVhUTmpWZFJGNnpmcHE1VWxoVTMySktmb2duLzgxN3Q5OTR6ek5LUnJaKzkyZmxHUkxuM3NXZS8yZ1NQRkJWZENnNDNGZENKRFF6UzZWdzl2aGRNVzBWR2FQR1NBNFpoZGgxTVVFaHhrdVA3R1BVbmVOZXhPNzl0VHJadkdDQURRdUJIMEFEUjQzZHEyOXJzL09pTE1aMStubGkzOGx2UnZHUjFkNiswcTdZM3ZGdXFuM3pkcTU2RmszZmJxMi9ydzdsdlVKTHk0ZlZhTFJROWNjb0hmOC83OTBWd3QzWlJZNWZkcENOOUZhU0ZsZ2s1K1laSGY0NnhsMnVsMEdlYzFGaFE1ZGN2TGIrbUJtUmRveHBnUjN2MnJ0dS9VbnVSVVE0ZzdJYjVWUzcvdnRmL0lVVjN6ekV0S1NrM1RuZE9uK29TODE3OWJxS2ZuZm0wWUZscFE1UFErVFEyMjI5Vzd6TEJJajl2ajkybXJ3MC9sMDhsREJuaURYbHhNak94bFBudDhYQXU5K2RjYkRQdk8rOXQvdkU5blo1MXh1dC9QVlJHbnk2WHMvS3F2QlJqdUNQRTd6QlFBVUg4UTlBQTBhRGFydGNKcWgyVTlkZDNsZGRpYThyazlIdS9RdHFUVU5GMzMzQ3Q2L1pZLyt3MGdVbkh4bFg5OVBGY2ZMRjVhNWZkb0tOOUZhV1dmYU9VVytGL2p6V1kxTHF6dWI0NmV4K1BSMzk3L1JQbUZoWm8xNFhUOTc4dnY5ZXZtYlRxYWxhMFBGaTNWbFJQSFZkcWV4UDBIZGUyenIzaXJXZjczc3kvVnZYMGJEZTJhb0lJaXB4NTg1eVBEa3p4L3h2VHBVZVZsTC93dHR6R3VYeTlGaFlVcU16ZXZTdGNvclg5OFI4T1R2cXBhdWpsUk43N3dlcFdQZityYXkzWG13TDdWZmg4QXdLbEQwQU9BR2hoengwTlNxZXh4M3ZBaHVtL21OTy8yaitzMjZ1NDMzNU1rdzN3cnU4Mm1VYjI2YThxUUFSV3VUZWYyZURTMmJ5KzUzVzR0L0gyalVqSXlhLzlEMUFPUlpZSk9lVU5VeTFhbjlCZjBUbmo4a3krMDdjQWhuZDYzcDI3NHcwVGQvY2I3ZXVPN245UXNLbElwR2NlVWxwbXRTWVA3cVg5OFI4TjVTemNuNnErdnpOYUlIbDIxZEZPaThnb0w1WEs3bFpTYXBxRmRFN1IrOTE1REJkSHlYRGhxaE04K1IzQ1EvblRtV00zK1liSGNwWjRFUnZoWmJ5OGtLRWdYamg2aDE3OWJXT2w3bFhWdERRc0tEZW9TWDYyYkJLMmJ4dGJvZlFBQXB3NUJEd0JxSUsvTWd0NkZUdU9TQ202M1cza0ZoWElFMmRVL3ZvUDZ4WGZVZ000ZE5UQWh2a3FMcHR1c1ZwM1dvNnRPNjlGVjk4KzhRS25ITXJWdC95R3RTTnl1Tjc3L3FWWS9TeUMxS1JNWU1zcFp5eTZvVEFYSjhvS2UzV2JUNVJOTzEvVlR6dlErVmJ2MzR2TTE5ZUhIZE85Ykh5Z2tLRWdQWERyZEorUjl1blNGUGx1NlFpL2RmSTBHZE82a3VjdFc2ZjdaSDJyaXdIN2VCZDZIZE8yc0x4KzVXODk5OFkwK1hMVFVFTmhLZjU0UlBidjY3TGRhTExydGduTjAxdUFCZXVEdEQ3WHR3Q0ZaTFJidjhOMnlabzRkcWJjV0xGSldicDdQME4xMnpadXFmWXRtUHQ5SHNOMnUwV1dXVktpcWlKQ1Fjb2Y5QWdBYUpvSWVnQWJQWDVWR1NRb0tzdnZNYjhvdktwTEh6MXBsL3FvL2x1ZTZLUk0wdmw4ZlNkTHlyZHYwMU9kZmxYdHNqM1p0OVZhWmhhNzl5U3NvbE1WcVVZaWZPVnVTMUx4SmxKbzNpZExCbzBjcnZZNC9kZlZkbkt5MnpZeEJMem5qbU4vaktwdWpKMG1uOSttcE95K2NxZzR0bWh2MlI0V0Y2cnpUaG1yeCtrMzZ6OVYvVkVMck9POXJIbzlIVDgvOVdtOHRXS1F2SHI3VGUrNTVJNFpvMlpadDZsZG1rZnZJMEJEZGU5SDVtanA4c0I1K2Q0NjJKaDB3dkg3VnBQR3lXb3pEVEV2cjFhR3RQcnpuRmowNzd4dDlzMnB0dWNmR3hVUnIwcUIrK25yVldsMzMzQ3VHMS81N3pTeEQwTXZNemRQZWxDUHllRHc2ZURUZEp6d0RBQm9uZ2g2QUJzM2xkaHVxT0piMjRDWFREWVU1Sk9uaWZ6M3RkMG1CR1dORzZNRkxwbGZwUFZzM2pWV3ZEc1ZWTXcrbVZSeTgxdTNhbzQxN2szeUtjNXlRbVp1bmozLytWVzh0V0N5N3phcnJ6ajVUNTU4MnROekF0L0QzVGVXK1Z5QytpNU5oc1ZqVXJybXgwTW1ob3hsK2p5MDd6TFgwRTcyRTFuRzZlOFo1R3Q2OWk4OTVhVm5aK3Urbjh4VVhFNjJQN3IzVkVHQmRicmRlbVArZDF1ellwVkc5dW12Wmx1MkdrUGpnSmROMXdUK2UwT29kdS9UUXBSY2Fuc1QyN3RCT0g5MXppOTc0L2ljOU0vZHJTY1VWTXM4N2JVaWxuenZZYnRlMGtjTzBjYzgrdy82eVMyL2NmTzVrZmI5bXZlR3pCdGx0R3RIRCtNUncrZFp0M3NJd1cvWWRxRkhRMjVKMFFHOVVZNmpvSDg4WW83NmQ2bTRaRGdEQXlTUG9BVUFkT0wxdlR5MSsvR0ZKMHZkcjFodUNYcEhUcFpXSk8vVGx5dFg2ZnMzdktpZ3FHZmI1enc4KzAzUHp2dEhVNFlQMWgyR0QxS3Q5Vys4Zi8wVk9sMzdidHZQVWZwQTYxSzF0YTRVNWpNVm85aVNuK0QzV1Z1YkpsOU5kOGtRdk1qVFViOGo3WXZsdmVtek9QRjB5ZHBSdVBHZVM3eld0VnYzZnVaUExiVjk0aUVOL24zV3gvdlRrLzdSMjUyNzk2NHBMTkt6VSs5aXNWbVdWS3BqeWwzT25WUGxKNkd2Zi9xZ3VyVnNaOWkzWnRGVUpyZVBVS3JaNGFZUjJ6WnBxNXVrajljN0NuNzNIVE9qZngyZm83NC9yTm5wLzNyci9nQ1lNNktPTmU1TFV1MlA1QzZLWGxaSnhUTi84dHE3S3gwOGMyRS9xVlBseEFJREFJZWdCUUIwSXR0dlY5UGk2YlF2V3JsZkhsczIxSnlWVkczYnYwNitiRTVWenZMcWsxV3IxcWRCWTVITHAwNlVyOU9uU0ZZcUxqdGFvWHQzVnIzTUhGVGxkUG5NREc3S0JDYjVKd2Q4VFJxdkZZbmpTSlJtZjZLM2R1VnNMMXE3WG1RT0txMEFlVEV2WEkrL04wZExOeFhQYjVpNWJwZXZQUHRQdlVoS1ZHZEsxczJhT0hha1BGaTNWMWMrOHJCdlBtYVRySmsrUXhXTFIwczJKM3ZtU1BkcTEwZFRoZzczbkZUcWRodENYVjFDb3grYk0wNzBYbjYrVWpFeDl0WEtON3J0NG11RzlkaDlPMGM4YnRoaUsrbHgzOWdSOXRXcU5qbVpsUzVMK1ZLWnlhR1p1bmhhc1dlL2Qzbkh3c0hMeUMvVDAzSy8wMmkzWFYvbHpqdXJWWGF1ZStWZVZqeSs3MERzQW9QN2hOeldBQnMxbXRaYjdCMnFRbno5R1A3em5sbkxucGRXVklxZEwxenp6c3E2YU5GNlBYakd6UnRkWXZuVzdybjc2cFFxUHFjL2ZSWGlJUXlONmRGWGZUaDMwNUdkZlNwSkc5dXhtT0NZN1AxOTdrbE45enZXM1hsdlpZaXhQZnZxbHh2VHVxVG0vTE5NemM3ODJCT0pEUjlQMXc5b05talNvbjkrMnVkeHU1ZVFYS0NzdlQ1bTVlY3JOTDlDZ0x2SGUxNmVQR3E0NVB5K1QwKzNXODE5OHEzVTc5K2lPNlZOMTc1dnZlNCtKaTQwMmhOSDVLMVo3aTdpYzhNbVM1ZHArOEpEaVlxTGxjcnZWdGEzeGlkN3U1RlROVzdaSzEwNlo0RjBjUGpvOFhJOWNOa00zdi9pR3poNDZVRDNidHpXY00vZlhsWVpDUURzT0h0WkxYMzJ2SThlWGg2Z3FtNThiRGdDQWhvMmdCNkRCcTg0ZnFPWE5mYXR0THJkYmhjZUhaTG85dm9WRDZrcDkreTVHOU9pbVlkMjdhR0RuVHJMYmJOcC81S2llL094THhVU0VhMlNaQ3BIcmR1N3hldzI3cmZLZ2wzUWtUV2ZkLzArbEh2Ty9ETVdqSDMydWR4ZitvaUtuVXdWRlJjb3ZMTkw5TXk5UVRrRyt0NEROeXNRZG1yZjhOMG5TRFgrWXBKN3QyK2lEeFV0OXFsNHUyYlJWU3pjbkdoWk0zN0t2cENoTDZyRk16Vi8rbTAvUWs2VGZkKzNWNzlxcnFMQlE5ZTdZM3ZEYWxxVDlLblE2OWRxM0MzWFBSZWQ1OTQvcjEwdFhuM1dHcmpqVHVCQjZYa0doWGk5VGdYVmZ5aEc5cy9BWGRXeHBMRWdEQUdoOENIb0FVSTZ5VlNxclkrRzZqYnIxbGRtMTJKckFxc3AzMFRReXdtZmY0RkpQeGlTcHNLaElrdlNIb1lOOHJ2bnJsbTErcit0djNwdS9xcHZsaFR4SlNzdk04aTZDZnNMSVhzWW5pZ1ZGVG0vUSs5K1gzNVY3TFVtR2tDZEpoOU16bEptYnA2aXdVTDN6NDg4cWRKYS96cDhramVuZDAvRDVpNXd1YlQ5d1NKTDB3YUlsT252b0FFT3hrMXZPbStKempkay9MUGI1VEc2UFIrNEsxaGdzejVvZHUvWFluTGxWUHY2djUvL0JNRjhSQUZEL0VQUUFvQnovdkdLbUpnem9xMjkrVzZ1bG14UExYYnFnTWZEM1hZU0hPRFNrYTRLR2RVL1E4TzVkMWFYVXNnWGxjUVFIS2RodTErVmxuazVKMGc5cjEvczVRM0w0ZWZKWWREek1PSUxzZXYrdXYxVHowL2czY1ZCZjlZdXZmaVhKVDM1WnJnOFdMOVcyQTRmVXRsbXMzdnZwRjNWcjI2YkNjOGIxNjJYWVhyOTdyN2Nvajl2ajBmMnpQOVFuOTk5V2JuR1h2U21wZXUzYkg2dmQxdkprNWVWcDA5NzlWVDQrczFRUkdnQkEvVVRRQTlDZ3VkeHV6WGowS2IrdlhUZGxRbkYxd0ZKdWZYbTI5cVVlcWZTNmoxNHhVOTNhdHRha1FmMDBhVkEvRlRxZG1uUmYrVU1EYStLSHRSdDA1K3Z2K24zdGdsSERmSXAxVk9aVWZ4Y2plM2JUUHk2L3VGcHREQTl4Nk9MVFQxTmNUTFJoLytydHUzUXdMZDN2T1NIQnZrSHZ4TkJOcTlWYWF3dDlSNGVIS3pvOHZOcm5OVHMrbjI3SHdjUDZkTWx5UXhWVmY2TENRaldtVHcvRHZtVmJqVTh6ZHgxTzBRdnp2OU90NTUvdGM3N1Q3ZFpkYjd5bi9PTlBSMnNEeFZnQXdIejRUUTJnd1V2Y2Y5RHYvb3pzWEo5OXU1TlQvRloyTEt0MW1iWElYQzUzcllZOHFYajRYK2xDR29iM2M5ZHNYdCtwL0M3V2xqT25yaXlYMjYzMXUvZHB5YVl0Mm5rbzJXODRmSGZoTCtXZUh4N2k4TmxYVk1uUXlFRDRhdVhxS24wbkY0NGVvZEJnNDF6SzBwVXpwZUkxK2NiMzYrMzMvS3pjdkZyLy9CUmpBUUR6SWVnQmFGQTI3Tm5uTFhJaVNhNXFGanJ4VjlpanJJVFdjWW9NRFRIczI3eXY2c1BhcE9OUGJYcjNVTnZtVGRXMmFheSsvbTF0dGM2dmlrQi9GM3RUVXBXZW5hT1lDTituWUptNWVWcTZPVkdMMTIvV3p4czNLek0zVHphclZXL2ZmcE1pUW96WDI3UjN2eGFVTTJ4VGt0bzNiK2F6TDc4ZUxqTlJsWkFYRVJLaUs4c3NrYkQ5NEdIdFBKVHMzWjR3b0k4ZXZHUzZZdjNNZVpTa21JaHd2WHZuelhyczQzbjZaTW55azJzMEFNQzBDSG9BR3BRVHBmbXJ3bC93T2FOL2IyMU5PdURuNkdKUllhRzZZL3BVbi8ycmQrenkvbHg2UGJZT0xadnJsdk9tR01yeFM5S3c3bDBNeFNxV2JqRldicFNLSzJTMmE5N1VienRpSS96L2tWOWFmZmd1ZnQrMVIyUDdGczgzTzV5ZW9aOSszNlFmMTIzUXFtMDdEVThsclJhTC92V25TL3pPZ1h2eTgvSS9SOVBJQ0orMTR5UXBLeTlmVW5IbHlSRzMzbGZ1K1JWWjl0US9EZHVmLzdwU2o4K1pWKzNyVkRaVXM3VGJwNStqSnVGaGhuMGZMVjRxU1dvVkc2TTdwMC9WbVFQN1ZucWQwT0JnUFh6Wmhabzh1TDhlLytTTGNwL2tWaFhGV0FEQWZBaDZBRXdyUFN2SFo5K2Z6NTZvcWNNSCsxUXJsS1JRaDBNZFdqVHpXd0RqNXcxYkpFbi91UHhpblRkaWlIZC8xemF0MUxWTks1L2p5eW9xOGgxcU42cFhkMzN6OTNzclBiYzIxTVYzSVVrTDFtN1Fyc01wV3JCbXZUYnMyZWYzdmUwMm14NjlZcWFtREJuZzg5cFhLOWRveGRidGtxUjM3cmhKVFNNalZlaDB5dVYySzhodVY3dG1UZjJ1bzNja3MyUVk3WW5RZDdLS25LNWF1NVkvRXdmMjAvUlJ3dzM3anVYazZwZU5XM1hyK1dmcjB2R2p5MTN5NHBNbHl6V29TN3c2dFd4aDJEK3NleGQ5Y3Q5ZjlmUEdMZnIzeDNPVmxKcFdZUnZzTnB1c0ZvdlBXb2s1K2ZuYWZxRHlZYndubFAyZTdEYXJndTEydVQwZW42VXZBQUNCUWRBRFlGcS9iZC9wZDMrYnByRnFVMmJlV1VWMkhVN1J1bDNGdy9LTzFIQ2VYcEdyNms5OTZrSmRmQmVTTkcvWnFncVBiOWVzcVo2NFpwWjZkV2pyODlyaDlBejk0NE5QRGRjZTBMbFRwVzNJTFNnb3QzQkxmWGJCS045MTlWNy9icUVldnV4Q2plalIxZTg1aFU2bi92WFJYTTM1WlptaXdrTDEvQTFYYVdDQzhUdXlXQ3hxR2QxRXllbkhLbTNEL0lmdjh2c1VlWFR2SGxyei9HTlYvQ1MrYnA0NldUZFBuYXkxTzNmcmovOTV2c2JYQVFEVW5wb3ZFZ1VBOWR6S3hCMWFmdnhwVVUyNVBSNDk4Y2tYM3UzRDZSblZQai8xV0taeUE3dzBRMTE4RjFVeHVHdG45V3p2dTlSQWZsR1Jibi8xSGNPVG9SVlZiTjhudnl5dmNiR2FRTHJqdFhlMDYzQ0tkM3R2U3FyZVhmaUxIbnIzWTc5UEVuY25wK2lTeDU3Vm5GK1dTU3FlOTNqVjB5L3FxNVZyRE1kbDVlWHIxcGRubDF2WUJ3RFFPUEZFRDRDcDNmemlHN3B0MmprNi83U2hjbFN6SlB6dnUvYnEyUysrTVFTUXNrRXZPejlmaDQ5bTZORFJkQjFPejlDaDR6OFgveWREeWVrWmNoNFBKYU42ZFRlY1crUjBLYWZBLzFCQmh6Mm8xcXNnMXZaM1VSV2YvN3BTRm92MDhHVXpaTFZZSkJWWDRiejkxWGNNVHdhbDRyWGtLdlBybG0xNmV1N1gxV3BEZlpHWm02ZWIvdmU2UHI3M1ZvVTVISHJvblk5VjZIVHFZRnE2SHYzd00vM3JUNWRJS2w0K1lmYUNSWHBoL25jKzRhM0k2ZEpkYjd5bkpadTI2dDZMcHlreU5FVC8vT0F6SlIycGVNZ21BS0R4SWVnQk1MVzhna0w5NDROUDlaOVA1cWxMNjFacUVoNVdZYlZKdDhlam5QeDg3VWxPMWRHc2JKL1gxKzNjcXh1ZWYrMTRxRXMvcVRsZGk5WnYwcTJ2elBiNzJvd3hJL1RnSmROcmZHMS9hdnU3cUtyUGxxNlUwK1hXMzJkZHBFS25VL2U4K2I0V3JkL2tjOXorSTBlVmxwbWwyTWdJT1YxdUZUaUxsSk5mb0l6c0hPMUpUdFYzcTMvWDkydCtyM0U3Nm9OOUtVZjB3TnNmS1Q2dWhYN2JYbExVWnY2SzFab3laSUNzRnFzZS8yU2VvUXFuUC9OWHJOYXFiVHMxZGZoZ2ZibHlkWlhmLzhkMUc5U3NTV1NOMjErWlBZZFQ2K3phQUlEcXNYZzhIaytnR3dHZ2RtVG01dW1PMTk3UjBzMitGUjRSZUVGMm02SFlScEhUVmF1TFh0ZDNFd2YyMDhHMG85cTRONm5jWXl3V2l4cHJ0eFJrdDlYTDlRRlJJajZ1aFY2ODZScTFhVmIxZWEwQUVDZzgwUU9BVTZUSTZXclVmOGhYNVdsY1l3MTVVdjFjQkI0QTBIQlJqQVVBQUFBQVRJYWdCd0FBQUFBbVE5QURBQUFBQUpNaDZBRUFBQUNBeVJEMEFBQUFBTUJrQ0hvQUFBQUFZRElFUFFBQUFBQXdHWUllQUFBQUFKZ01RUThBQUFBQVRJYWdCd0FBQUFBbVE5QURBQUFBQUpNaDZBRUFBQUNBeVJEMEFBQUFBTUJrQ0hvQUFBQUFZRElFUFFBQUFBQXdHWUllQUFBQUFKZ01RUThBQUFBQVRJYWdCd0FBQUFBbVE5QURBQUFBQUpNaDZBRUFBQUNBeVJEMEFBQUFBTUJrQ0hvQUFBQUFZRElFUFFBQUFBQXdHWUllQUFBQUFKZ01RUThBQUFBQVRJYWdCd0FBQUFBbVE5QURBQUFBQUpNaDZBRUFBQUNBeVJEMEFBQUFBTUJrQ0hvQUFBQUFZRElFUFFBQUFBQXdHWXZINC9FRXVoRUFhb2ZMN2RiQnRIVGw1T2NIdWlrQVlEckJRWGExYmRaVXdYWjdvSnNDQUpVaTZBRUFBQUNBeVRCMEV3QUFBQUJNaHFBSEFBQUFBQ1pEMEFNQUFBQUFrMkUyTVFEZ2xQSWMzUy9MaXRsU2ZuYkpQcXRkNmpORmx2Z1JBV3daQUFEbVFkQURBSnhhR1FmazJiMVNjcnRLOW5ra1Qwd2JnaDRBQUxXRW9ac0FBQUFBWURJRVBRQUFBQUF3R1lJZUFBQUFBSmdNUVE4QUFBQUFUSWFnQndBQUFBQW1ROUFEQUFBQUFKTWg2QUVBQUFDQXlSRDBBQUFBQU1Ca0NIb0FBQUFBWURJRVBRQUFBQUF3R1lJZUFBQUFBSmdNUVE4QUFBQUFUSWFnQndBQUFBQW1ROUI3dVhPNUFBQWdBRWxFUVZRREFBQUFBSk1oNkFFQUFBQ0F5UkQwQUFBQUFNQmtDSG9BQUFBQVlESUVQUUFBQUFBd0dZSWVBQUFBQUpnTVFROEFBQUFBVElhZ0J3QUFBQUFtUTlBREFBQUFBSk1oNkFFQUFBQ0F5UkQwQUFBQUFNQmtDSG9BQUFBQVlESUVQUUFBQUFBd0dZSWVBQUFBQUpnTVFROEFBQUFBVElhZ0J3QUFBQUFtUTlBREFBQUFBSk94QjdvQlFJMFY1RWl1SW5rOG5rQzNCRUIxRkdSTFpmOS9hNUVzemtKNWN0SUQweVlBdGNaaXRVcEJJWkxkRWVpbUFJMmF4Y05meVdpQVBMdVd5N0ordmp6WnFaTExHZWptQUtnR2o3TkFscnhqWlhaNnBPQndLU1FpTUkwQ1VIdUNIRkx6QkZrR1RaZGlPd1M2TlVDanhSTTlORHpaUjZRVjc4cVR0aWZRTFFGUUV5ZnVMMW9zSmZzc0Zxa290L2cvQUJxKzlBUHloRGFSWmNUbGtpMG8wSzBCR2lYbTZLSGh5YzJROGpNRDNRb0FOV1NSWkNrZDhnQ1lqOGN0UzJheTVDd0lkRXVBUm91Z2h3Ykg0M1pLSG5lZ213SGdKREJwQUdnRTZLK0JnQ0xvQVFBQ3dFUGFBd0NnRGpGSEQrWVFGQ29OdTB5V3VHNkJiZ21BcW5JNXBleFVLYVNKNUFnTGRHc0FuQVRQbGgra1RkOEd1aGtBU2lIb3dSd3NWaW1talJUWFBkQXRBUUNnOFVsYUYrZ1dBQ2lEb1pzQUFBQUFZRElFUFFBQUFBQXdHWUllQUFBQUFKZ01RUThBQUFBQVRJYWdCd0FBQUFBbVE5QURBQUFBQUpNaDZBRUFBQUNBeVJEMEFBQUFBTUJrQ0hvQUFBQUFZRElFUFFBQUFBQXdHWUllQUFBQUFKZ01RUThBQUFBQVRJYWdCd0FBQUFBbVE5QURBQUFBQUpNaDZBRUFBQUNBeVJEMEFBQUFBTUJrQ0hvQUFBQUFZRElFUFFBQUFBQXdHWUllQUFBQUFKZ01RUThBQUFBQVRJYWdCd0FBQUFBbVE5QURBQUFBQUpNaDZBRUFBQUNBeVJEMEFBQUFBTUJrQ0hvQUFBQUFZRElFUFFBQUFBQXdHWUllQUFBQUFKZ01RUThBQUFBQVRJYWdCd0FBQUFBbVE5QURBQUFBQUpPeGVEd2VUNkFiQVZTTHMwQTZkbGp5dUV2MldheFNaSE1wT0N4dzdRSUFvTEhLVFpkeU00ejdna09seUJiRmZUU0FVNDZnQndBQUFBQW13eTBXQUFBQUFEQVpnaDRBQUFBQW1JdzkwQTA0SlR4dWVmS09TYzdDUUxjRVFGWFlnbVVKalpLc3RrQzNCRUJkb0Y4R0doYjY1UWFwY1FTOW9nSnA5UnpwY0dLZ1d3S2dLcHAzbG9aZkpvVkVCYm9sQU9vQy9UTFFzTkF2TjBpTkkraDVYRkw2ZmltWkRnVm9FT3pCa3NzVjZGWUFxQ3YweTBERFFyL2NJREZIRHdBQUFBQk1ocUFIQUFBQUFDWkQwQU1BQUFBQWt5SG9BUUFBQUlESkVQUUFBQUFBd0dRSWVnQUFBQUJnTWdROUFBQUFBREFaZ2g0QUFBQUFtQXhCRHdBQUFBQk1ocUFIQUFBQUFDWkQwQU1BQUFBQWt5SG9BUUFBQUlESkVQUUFBQUFBd0dRSWVnQUFBQUJnTWdROUFBQUFBREFaZ2g0QUFBQUFtQXhCRHdBQUFBQk1ocUFIQUFBQUFDWkQwQU1BQUFBQWt5SG9BUUFBQUlESkVQUUFBQUFBd0dRSWVnQUFBQUJnTXZaQU53RFZWK2gwSzloKzZqTjZXazZoOGdwZGtxUUloMTNSWVVHMWRtMlgyNk84SXBkeUMxMXkySzFxRWxwNzF3WUFvQzdSTHdPb2p3aDZEWVRINDlIaUhVYzFlOFYrZmJydWtPWmNOVWlUZWpUM09TNHRwMUFqbi94VmNWRU9EVzdmUk1NN3htajZnRmExMG9hcjMxdXZlUnVTSlVrM2pPNmc1MmYwcnBYcnJ0eVRvZUgvWGVyZHZuUndhNzF6K1lCcVg4Zmo4U2puZUlkM3NvSnQxaHAxMmw5c1NOWTdLL2Q3dCsrZG1LQUI3WnJVcUEzLy9YR1h2dDZVb2duZG0ybFNqK1lhV001MW5sKzhSenVQNUVpU0p2Vm9yck42dHFqUit3RUFxbzUrdVhMMW9WOWV0VGRELy9mSkp1LzJSUU5iNjVaeG5XclVCdnBsTkRRRXZRWWlLOStweTJhdjFjRmpCWktreTk5WnA5L3ZIcU9XVVE3RGNUZDh0RkhiVW5LMExTVkhQKzg0cXVjdURLdVQ5dGlzbGxxN1Z0ODJrYkpiTFhLNlBaS2tEUWV6YW5TZEF4bjVhdi9nd2xwcDAwT1R1K2loS1YycmZkN1c1R3g5dXU2d2QvdTZrUjFxM0lZUFZ4L1U2cVJqK21sN21uN2RsYTc1MXcveGU5eW42dzVwOFk2amtxVG8wQ0E2RkFBNEJlaVhLMWNmK3VWamVVNnQySlBoM1I3ZU1ickdiYUJmUmtORDBHc2dva0tEOU16MFhycnc5VFdTcEpTc1FsMzUzdS82NnM5RHZjZTh0K3FBNXF3OTVOMitmRmhiM1RpbW85L3JmYkVoV1plL3M2N0M5MndTRXFROWZ4dnY5N1dxOWllWHpWNXIrQVZiSGsrcG56Y2R6bGFYUjM2cTlKeXVMY0lObjcrc3FCQzdnbXhWNy9pTzVoYko0Nm44dUlxNHkxekFVY09oUEVucGVWcWRkTXk3ZlZiUDVvcTg3VnUveCtZVmxkd3RmZlQ3SFhyaXgxMStqN3R4VEFmOSs5d2VOV29QQU1DSWZ0bFhmZXlYYXd2OU1ob2lnbDQ5bDVYdlZFNmhVNUkwTWo1R1k3czAxYUx0YVFvTnNxcEZwRU03VTNNVTdyQXBMYWRJTjgvWjZEMnZTL053UFRTNWl3NW41a3VTUW9Oc2h2SDFoVTYzanVVNXE5VVdWNm5mdGxXOWMzZ2dJMTg3aitSVzczM2NuaXFkRXhKVWNZaDY3WksrT3F1bjd6Q2E4aVE4OHBOU3NncXJmTHcvWlR1a21nYTlEMWNmOVA0Y0dXTFgxRDR0ZGZPY1RSV2NVYXpJNVZHUnkvOHdtUUtudTBadEFRQ1VvRjh1WDMzc2wyc0wvVElhSW9KZVBmZmdWNGw2WnRFZW4vMTVSVzdOWHJGZnMxZnM5M09XdEQwMVIvRVBsOXg5cStuNCtpbi9XNmxmZGhZUFA4Z3Y5UXZwdWNWNzlQS1NmWDdQdVhaa2UvMTNXczlxdjFkdG0vSEdtbFArbnZsRnhsL21vY0UxQzNydnJqcmcvWGw2L3poRmhkZzFxSnk1QUlrcDJjb3VLSDdmVmxFT3RXNFM0dmU0ZGpHaE5Xb0xBS0FFL1hMTkJhSmZyaTMweTJpSUNIcU4xSUMyVVhwMmVpOUowbzdVSEQyN3VLVFQrdHZaWFJVZEdpUkhrRlh2cnpyZ2R5SjFSWGVvU2c5Zi9QclBRK1h5ZVBUaDZvTWEwaUZhblpzWjV5YnNQSktyY2M4c1U4Ynh1NWozVGt6UTNSTTc2NGZFSTFxMExVMzNUa3BRV0xETmUveHJ2eVpwVEVLc3VyWUlsODFTOGQzTGtmRXhpaXN6VjZJaVgyNU1PZW03YTJXL3E3QWdXemxIbG0vOWdVekRmSWhMaDdSUms5QWdyYnB6bE4vanh6Mnp6RHNYNE5xUjdXczBod0VBRUZqMHk3NnEyaTluRnppMWNGdWFSc1hIS0RZOHVNclhsNG9MeHF6Y202R1lzQ0IxYlJIaDl4ajZaVFJVQkwwR0pqeTQ2c0dob2twWG5adUg2NmJUd3lWSmk3YW5HVHFVSzRhMVZkdmpkNW5lTDNVSHE2cUNiQ1ZQc1VLRGJYcDMxUUZkLytFR3hZWUhhKzQxZzNWYWZJeWs0dUVqRjc2KzJ0dVpuSmhvdlhUWFVWMDJlNTF5QzEyYXV6NVpuMXc5VUFQYk50R2Q4N2JveVlXN0ZSZmwwSUtiaHFsWHE4Z0syM0hkcUE2YTBLMXBsZHY5ODQ2alNzMzJQMFFrTVRsYm42OC83UGUxMG43ZGxXN1lmbU41a2lKREt2Ky8yU1dEMnFoOWJQRjNYdnFPYktzb2g4WW1GSCtHeGR2VDlFUGlFWjl6ZDZmbGVYOWV1QzFOVG5laXp6RlRlclhRaUU0eGxiWURBRkE5OU11QjZaZEwrMjVMcWk1OGZZMHNGcWwzcTBqZGRrYThaZzF0VytFNW1YbEYrdnUzMnpWbjdXSHRTOC9UekVHdDlkNFYvcCt3MGkram9TTG9OVEM3SHhtdlpoRlZ1MXRsdmZtcmszNi9SNmQyVjFwTzhTL1p2M3l5eWZ2TDY2b1I3WFJ1MzViZTQ2NzlZSU1PWnhaWEhnc3UxYUc0M1I2OStNc2V1VDNTa2V4Q1RYeGhoZVpjTlZCUklYWmQ4dFphSmFVWHoxVVkxakZhN1dORDlkemlQWHJneTBUbEh1OE1CN2FMVXBzbUlacnk0a3A5djdYNGwybHlWb0crMjVKYWFZY3k2KzJLSjdWWHg0YURXYnIzQzk5ZjFKWDUxL2M3cTNUYzhJNHhhaDhicXF4OHA5NzlyYVFUYnhIcGtQWDR2SXRmZGg3VlA3L2JVZUYxZnRsNTFEdWtwN1NtNGNGMEtBQlFCK2lYQTlNdmwvYlZ4aFJKeGZQa054ek1xdlRKb2lTRk8rejZZUFZCYjlYVVQ5WWQwcE9aUFgycXB0SXZveUVqNktGQ3BYOEozZjc1RnUvUFF6cEU2dys5U3pvVWg3MWtRbkxwaWxwV3EwWGYzemhNRjd5Mld0OXZQYUxjUXBlVzcwNVhacjdUMjVsSTBvbzlHVDVWd0s0WTFsYXZ6T3lqYXovWTRPMU1Rb0tzZXZPeWZycG9ZR3VmdHRwdEZuV0lyWjN4N29GYUdIYjJpdjNLeXE5OE1yN2RhcW0wMEV1KzB5Mlh1NTZVS3dNQTFBcjZaU09QeDZOdk5xZDZ0eTBXYVdMM1pwVmV6MmExYU5iUXR2cjNndUlic2tVdWoxNzlkWi91UDZ1TDRUajZaVFJrQkQxVVdla2hKMUZsaGlPVy9zVmxMMU02T2R4aDE3eHJCMnZhYTZ2VnVWbVllcmFLMU9rSnNYcGw2VDdsRmZrZmUzL25oSGh2eWVFbnp1K2hCWWxINUhSNU5PL2F3UnBhYWcwY2o4ZWpwYVdHUzc0enEzL05QMkFaUzQ3ZmdldmNMRXpCZHF1YWhGYitmNWV5RmROQ2c2cTJ3S3ZkYXBIVDVkYVRDLzJYWUM3cjhtRnQ5ZW9sZlNzODVzTFhWeHZXOUFNQW1FdGo3cGRiSFM5d3NtcnZNU1ZuRlhpUEdkeStpWnBIVm0wZTRCWERTNEtlSkwzNjZ6N2RNekhCVzhHVWZoa05IVUd2Z1VuSktwRFRmZXJMOGJyZEhxV1Ura1ZhTnZRNFMzVW9wZWNDbk9BSXN1bXFFZTEwMitkYjlQelBlelh2MnNGYWVjY29CZHVzZXVIblBYcnU1ejN5ZUlydnNEMDFyYWRDZzYyYTlmWTZ6ZjVqUDIxTHlWRnlab0VjZHFzVzdValRnSFpSM3Zjb2NMbzE1dWxsZGZTcGl6MDd2WmR1T3IyajBoK2ZWT0Z4R2JsRmlyM3JlOE8rUDQvdW9DZk9yMXFscy9kL082QTlSL01xUDFERmR4aExsM3IySjUreXpRQlE1K2lYQTljdlM5TFhtMUlNcjUzZHE2Vy9VL3pxMmlKQ1F6dEVhK1hlNGllWFNlbjUrbUpEc3M3dkZ5ZEorbmp0SWZwbE5HZ0V2UWFtOTZNL0IrUjk5MmZrcThoVjBtbTBpellPeFhBWk9oVGpuY1BFNUd6ZDl2bG1mYjJwWkdqRm5YTzM2TWYvRzY3TDMxbW5IeFBUSkJXdlMvUCs1UVAwWStJUlBiMW90NlRpb1NoTGRoNlYwKzJSczlDbHUrZHQxZHNyOXV1bGkvdG9WT2ZZV3YrY0oyUHQvbU0rKythdVQ2NXkwTXV0WUpKK1dTZStEd0JBWU5FdkI3WmZucjh4MmJBOXRVK0xhcDEvNlpBMjNxQW5TYThzM2VjTmV2VExhT2dJZXFpU3pZZXpETnZ4WmNveEY3bEs3bElGV1V2dUhEN3daYUllLzJHbm9UTWEwcUdKSm5adnJ0Ny9YT3l0N0dXeEZJLzkzM3c0U3hsNVJkNWo3NTYzUlV2L2VwcWFoUWZyeFNWN2o3Y2xXNmMvczB6L250cGR0NThSci9YM2pKRWtEWGpzRjIvSHR2YnUwWWJKMk1PZVdPSWRqckxpOXBFS3JjYXlCNjJiVkcwSXlCY2JrbjMyN1RxU3E0WGJqbWg4MThybkMvUnZHMVhsTm8yTWo5R2xROXBVZU15clMvZHA3ZjdNS2w4VEFOQncwQzlMVzVPekRmMWMrNWhROVcvcmYyMjc4bHc4c0pYKyt0bG1ienNYYkUxVlVucWUyc1dFMGkrandTUG8xWE1PdTdYQzBzMU90MGNGVG5lbDVaMURhckNlVzJtbGx3MW9GZVV3cktGem9oMG5sTDV6YUxkYXZKMkp4U0xkT3E2VC9qVzF1ODU4Zm9XM001R0tLMlU5dDlqL0FyUlh2NzlleTI0YnFkUGlZM1RkaHh1VVcraFNrTTJxczNvMmw4VmlVZS9XdmxXK0VwT3paUzNWb1pTZStod1ZZdGRQMjlPcTlMblA2TnFzU212eTVCZTU5T0hxUTM1Zis4OFB1Nm9VOUhxM2lwVFZJazNvMXN3N3liMDg0Y0UydFkzMnZ3RHJDV1gvalFBQUo0OSt1ZjcweTJXWG1waDIvRWxjZFRTUGRHaDgxNlphY0x6ZmRYdUtoMkhlZjFZWCttVTBlQVM5ZXU3ZjUvYndUbjR1S3pFNVcrZTh2RW83VW5OMThhRFdldm5pUHQ2U3Z5ZnJhRTZodnR1U3FuWXhvUnJWT1ZZL2JpdjVCVGZjVHpuZzBuY0dTODhGdU9uMGpucml4MTBLQzdicHpjdjZhVXF2NGlFVnM0YTIxYzg3Zk1zTjI2d1d4WVFGcVZsNHNETHppM1R3V0lIV0pHWHF0VitUOU9mUkhkU3ZUWlNtdjc1YVY0NW9wejZ0eTcvVGR2R2JhOHQ5YlV0eXRtNzRhR1BGWDhCeGI4L3FyeTR0d2lzOTdybkZld3lUd1VkMWp0R1NuY1dkOEhkYlV2WE41aFJON2xueGNKS1FJSnVtOVl2VFJZTmFWOXFoZkwvMVNLWEhBQUJxSC8xeS9lbVgzeTh6SjI3NmdGWlZ1a1paTXdhMjhnWTlTWHByeFg3ZE55bUJmaGtOSGtHdkhwdS9JVmxod1RhTjdkSlVOcXRGUXg1ZjRuM3RwWXY3NlBWbCs3UWpOVmVTOVBxeUpPVVd1dlQyclA3ZWFsR2xyZHlUb1l5OElrM3MwYnpTOTUzNnltL2FjREJMTHJkSEw4L3NvemJSSVZxMnUyVDgrcWpPL2pxVVVrTkVTdDA1YkJvZXJPZG45TmJFN3MyOEZiSWs2Y0lCcmJRMU9WdWRtb2FwWFV5SWdtM0ZWUzJiUnpnVUhteFR5eWlIVnU4N3Bva3ZyTkEvL3RCTjE0OXFMMG5xM1RwU3Y5MDVTbUdWM0FtOWMwSzhMQ3BweDVNLzdmSjJlbmFyUmVIQk5oVzVQWEs1UFFvcFV4VXpyOGlsRXpkQ3E5SS83MGpOMFQ5S3JhTVRIV3JYbkNzSHFjdmZmbEoyUWZGNC9Scy8ycWpWZDQxV1RGakZ5emE4ZWtuZkt0L1ZCQUNjV3ZUTDlhZGZYclk3WGJ1TzVIcVBhUk1kb2hHZG9sVVQwL3ExMGcwZmJmUzJaOWVSWEMzYW5xWnhYWnZSTDZOQkkralZZM2ZPM2FMRWxCeTFpQXpXQ3pONmEzVlNTYkdQckFLbm5wbmVTM3ZTOHZUdGx1TEoxQitzUGlpYjFhSzNTNVV5L25KanN1NmF0MVZiRG1lcmM3TXdiWHR3ckN6SGgwN3NQWnFySHhLUDZMTXlwWDdYbFJvL0hoNXMwOHZIeCtDZk1LbTdzVk55dXR3cXZTek1pVHVITHJkSGVVVXVYZEMvZUNoRmRrSEprQkNMUlhwd2NzbGFOZE5lWGEwZkVvdnZoSTN0MGxSZlhEZFkzVnFHYStPOVl4UVpZamVVa0phazNLTGk3YkFnbTkrN3BhWExJMHZTOHovdlVaSEw1YjMrcDFjUDBwWHYvYTVqZVU0dCtzc0lEV3BmUEtaL3c4Rk1EZm5QVWhVNjNZb0tzV3RTSlIxd2RvRlRGNzJ4eHJER3psL0dkVkxMS0lkdUdkdkpHd0QzSE0zVHhXK3UwVmZYRDVIZFQvV3pFNnE2ZnQ4Zmg3VFJNOU43VlhqTUZlLys3bmZlSUFDZ1p1aVg2MCsvL1A1dnhtR2JGdzlzNWYwZXF5c21MRWpqdWpRMVBKRjdiOVZCamV2YWpINFpEUnBCcjU1YWszUk1pU2s1a3FTVXJFTEZOdzN6T1NiSVp0V2Nxd1pxN0RQTHRUcnBtRUtEckRxL1g1eHlDcHhhblhSTVl4S2FLdEpoMTViRDJaS2tuVWR5OVdOaW1pWjBiNmEvZmJOZEQzKzlyZEoyNUJTNjlQelBKUjNLc0k3UjZ0bktPUGErN0pvN3djZnZIUDZ5ODZqR1A3dThlaDljMHFMdGFZcTYvYnNxSGJ2K25qRis1d0xFM1BtOW42TkxiRTNPMXNGanhVTXR6M2w1bGI2NVlhamF4NFJxNXB0clZYaTgvUEZkWjNaVzB3cm01MlVYT0hYMmk2c01FNnRiTjNIbzFyR2RKRWwzVE9pczE1Y2w2VkJtOGZzczJIcEVGNzYrUmgvK2FZQWNKemszWTN0cWp0NWFzYi9DWS9aV3NTUTBBS0J5OU12MXExK2UzcitWMG5LS05IZjlZZVVYdVhYSjRJb0xvVlJtV3Y5VytuN3JFWTJNajlGVkk5cHBocDhGNEN0Q3Y0ejZpS0JYVDMxUTZrNVZ6N2dJRFdqbnY0cFV1TU91K2RjUDFybXYvS1pucC9mU3NJNHgrblZYdXNZK3MxeFRlalhYUTVPN3FtZGNoRFlmNzFSZVhycFhFN28zVTQrNGlITGZ1MnVMY0ozVHU0WE83dDFTVHkzY1pTZ3ZmUDJvRGo3SForWWJGd212eWdMaGRhMVhLK1BuMjNJNDIzQjM4Ly9HZHRMaUhVZjErZStIZFRpelFHT2VYcWFPc2FIZTcybFF1eWI2NjdoTzVWNS9aMnFPcHIyMldoc09sbFE5czFpa1YyYjJWZFR4dTMrUklYYTlQTE9QcHI3OG0vZVllUnVTTmU3WjVYci9pZ0hxNk9lUGhLcGF2aWREeS9ka1ZINGdBS0JXMEMrZm5OcnVsMC92MGxTbmQybXFqTndpZmJrcHBkeC9qM3luOGNsajZlR2pwYzBZMEVwakVtTFZ2V1g1L3c0Vm9WOUdmVVRRcTRmeUNsMTZjM25KWGFITGh2cmVwWEtXbW1RZEZ4V2lGYmVQOG00djIxMWNCT1RyVGFuNmJzc1JQWEJXRis5ZHdubnJrM1U0TTE4ak9wYU1ZN2RZcE5NNnhXaGEvemlkMDd1bEVwb1hUM0orNnFkZG1yK3haQ0hTSG5FUnVzeFA2ZUFsdTR5VHQwOVVHZ3NOc3FwenM2cUZtVU9aQmQ2T0t6VElxdFpOS3E1Y2RZS2puTTVyN1YyakRVTWtJMi83MWp2TUpDV3JVRVV1ajk2ZDFWK1RYMXlwbjNjY1ZWYSsweHZhbW9UYTlmRlZBLzArZGZONFBIcGplWkx1K0h5TG9UcVpKRDE0VmhmdnBQWVQvdEM3cGU2Y0VLL0hmOWpsM2JkOFQ0WUdQUGFMSHB6Y1JUZU83bGlqRHRoaHR5ckNVZkZUd2F3Q2wvY3VLQUNnNXVpWDYyKy9IQjBXNVBjN09HRmhvbkYrWFhudGl3NExVblFsOCtnclFyK00rb2lnVncrOTk5c0JIYzB0WHJQR1pyVm8xdEMya29ydnlKMzRCZkhLMHIxcTNjUllUdG50a1RZZHl0S1RDMHRDeFdtZFluVGR5UGI2KzdmYjVYSjc1SFI3OU1heS9icDNVb0l1R3RoS296ckhhbHEvT01PRWJFbDZhY2xlM2Y3NUZ1KzJ4U0k5ZlVGUDJhd1czZkRSQm1VWHVCUmtzeWdyMzZtdk5xVVl6bTBlVWJ5K3piQ09NZHIrMExncWZlYkovMXVwNzQ3UGFUZ3RQa1lMYmhwZXBmT2s0aXBucWRtRjhuaEtPdG0vZjd0ZDZibEZTc3NwVWxwT29mS0tTdTdvSlR6eWsxNlkwVnRGTHJmU2M0dDhycGVaNzlTc3Q5ZnBvb0d0TmI1clUvV0lpNURGWXRFdk80N3F2aSszZXF0cGxuYkQ2QTZHdVEybFBYcE9keDNJeU5kN3Y1VlVCenVXNTlSdG4yM1JzNHYyNk0rak8raks0ZTNVTE1ML01GRzMyNk5DbDl1dytPM01RYTMxdjR0NlYvaTlYRHA3blQ3L3ZYaWVoOVB0VVg2UlN3Njd0Y1p6R0FDZ3NhSmZycC85Y2xuek55VHJrVysycVZsNHNNS0NiVXJKS3RTdnU0MTlkbHdWMThhdENQMHlHZ3FDWGoza2tkUThJbGlwMllVNnUxY0w3MTIwK0taaDJwcGNQSVRoazNXSDlVbVp5ZHIrL0dsNFc3V01jbWhjbDZiNklmR0l1cllJOXdhS0QvNDAwUGU5UFI3OSthT05lbVhwUHNQK0cwWjMwSm5ISjN1blpoZnEwM0xlTzhKaFUwTHptZzlKcklsYlB0M3M3WXhPK1B1M084bzV1dGlOSDVkZnh0bmprWmJ1U3RmU1hlbXlXcVRmN2h5bEh4UFRkTWZjTFg2UHYzZGlndjV4VHJkeXIyZTFXalQ3ai8wVjdyRDdmSzk3aiticGI5OXMxNFJ1emNvTmVsOXNUTmEwVjFjYjlyMjFZbitsY3dGS3UzUHVGdDA1ZDRzMjMzOTZqWWVsQUVCalJiOWNQYWVpWC9hM01QcWc5azIwSnFuaUJjbEh4dnRXS0swdSttVTBGSUVmdEEwZjE1eldYbnYvTmw2dlh0Skh0NDJQOSs2L2NrUzdhbDJuYit0SVhYcDhPTU1qWjNmVmtsdFAwOVlIeHVyYWtlM0xQY2Rpc2Fobm1Ya0M0N28wMVgvUDcrbmRIaGtmVys3NTl4NWZkK1pVS3R0ZXU5V2lscEVPOVdvVm9kTVRZalc5ZjV6c3BTcDlQVHU5bDZKRFMrNXhkRzhab2JmKzJFOTdIaG12ZXljbXFHbDR5ZENOcTBhMFUvKzJUWFRUbUE0YTM3V3A0WDJpUSszNjZNcUJGWWE4RTZ4V2kxNjZ1STlldktpMzRXNnZ4U0s5ZTNsL0RTeG5iZ0VBSVBEb2w2dm5WUFRML3JSdUVxTDRDb2FtbnRPN2hRYTNyOWtTREVCRHhCTzllaW9reUthclJoaC84ZDg2cnBOc1Z1bjFYNU8wS3kxWCtVVys0N3dkZHF2YXhZVG9uTjR0ZGRlWm5iMGxsVWY0V1V5MVBQODN0cFBzTm90dW5yTkpvK0pqOWRrMWd3enp5SVlkbjBkZ3Mxb1VGbXhUa3hDN0VwcUg2K3JUMnAxMDFhdWF1UG4wanJxZ2Z5czFqd2hXczRoZ1JZZmFmWVpCUk43MnJaekg1d0pjTWJ5dDJzYUVhR0hpRWMwWTJGb2o0Mk84eC8vam5HNTZhRW9YTGRsNVZGOXZTdEd0eHp0MFI1Qk5uMTh6V0tPZStsVWJEbVpwYXArV2VtRkdiN1dKcnRxY2hST3VHOVZCRTNzMDF5MmZiTkw4alNsNmFISlhuZGMzcnNKeldrUTRkRWEzcGhVZVUxWGh3YWUyc3djQXM2QmZycnBUMFMrWFoxQzdKdHAxSkZkMnEwWEJkcXZDZ20xcUVSR3NxWDFhNm9Hei9FK3hxQzc2WlRRVUZrL3BBZFJtVlpBdHozZVBTL3ZXQkxvbERjcDNXMUkxTmlHMjNLSWtqWEZNK2I2amVkcVdrcU1KM1p1ZDlMVitQNUNwdnEwakcrWDNXS2syZldTWmVLY1VmdkpEYkFEVVEvVExOVUsvaklDaFgyNlFlS0tIY2xXMFdIaGo3VXpheDRhcWZXeG9yVnlyWDV1b1dya09BS0J4b0Y4R1VCM00wUU1BQUFBQWt5SG9BUUFBQUlESkVQUUFBQUFBd0dRSWVnQUFBQUJnTWdROUFBQUFBREFaZ2g0QUFBQUFtQXhCRHdBQUFBQk1ocUFIQUFBQUFDWkQwQU1BQUFBQWt5SG9BUUFBQUlESkVQUUFBQUFBd0dRSWVnQUFBQUJnTWdROUFBQUFBREFaZ2g0QUFBQUFtQXhCRHdBQUFBQk1ocUFIQUFBQUFDWkQwQU1BQUFBQWt5SG9BUUFBQUlESkVQUUFBQUFBd0dUc2dXN0FxZUNSUlhKRVNHSFJnVzRLZ0twd1JNaGpzY2dTNkhZQXFCUDB5MEFEUTcvY0lGazhIbzhuMEkyb2F4NjNTMHJmTDB0QmRxQ2JBcUFLUEk1d0ticXRMTFpHY1M4S2FIVG9sNEdHaFg2NVlXb1VRUThBQUFBQUdoUG02QUVBQUFDQXlSRDBBQUFBQU1Ca0NIb0FBQUFBWURJRVBUUlkyZG5abWo5L3Z0TFQwd1BkRkFBQUdqMzZaYUIrSWVpaHdVcEpTZEhERHorc3BLU2tRRGNGQUlCR2ozNFpxRjhJZWdBQUFBQmdNZ1E5QUFBQUFEQVpnaDRBQUFBQW1BeEJEd0FBQUFCTWhxQUhBQUFBQUNaRDBBTUFBQUFBa3lIb0FRQUFBSURKRVBRQUFBQUF3R1FJZWdBQUFBQmdNZ1E5QUFBQUFEQVpnaDRBQUFBQW1BeEJEd0FBQUFCTWhxQUhBQUFBQUNaRDBBTUFBQUFBa3lIb0FRQUFBSURKMkFQZEFBQUFBRFJNSDMvOHNYSnpjeVZKUjQ4ZWxTUjkvZlhYV3JObWpTUXBMQ3hNTTJiTUNGajdnTWFNb0FjQUFJQWFTVXhNMU55NWN3Mzc1c3laNC8zNTdMUFBKdWdCQWNMUVRRQUFBTlRJdWVlZUs3dmRMby9IWTlqdjhYaGt0OXMxZWZMa0FMVU1BRUVQQUFBQU5kSzJiVnUxYnQzYTcyc2RPM1pVcDA2ZFRuR0xBSnhBMEFNQUFFQ05oSVdGcVdmUG5wTGtmYXAzNHI4VEVoSVVFUkVSc0xZQmpSMUJEd0FBQURVU0VoS2l2bjM3S2lRa3hMQS9LQ2hJZmZ2MlZYaDRlSUJhQm9CaUxHaFFwaytmcnRUVVZFa2xkd3h2dlBGR1dhM0Y5eXphdFd1bmQ5OTlOMkR0QXdDZ3NlbmJ0NitpbzZOMStQQmg3NzZJaUFqMTdkdFhGb3NsZ0MwREdqZWU2S0ZCR1RObWpMS3pzNVdWbGFXY25CeEpVbTV1cnJLeXNwU2RuYTErL2ZvRnVJVUFBRFF1Q1FrSjNubDZKMjdDdG1qUlFna0pDWUZzRnREb0VmVFFvRXlhTkVrT2g4UHZhOEhCd1RyampETk9jWXNBQUdqY2dvS0NOSEhpUk1PK0tWT21LQ2dvS0VBdEFpQVI5TkRBeE1YRnFVZVBIbjVmNjlDaGc5cTJiWHVLV3dRQUFDWk1tR0RZUHZ2c3N3UFVFZ0FuRVBUUW9JU0hoMnZJa0NHeVdxMkc2bDRXaTBXOWUvZFdURXhNZ0ZzSUFFRGpFeHNicXpGanhzaGlzV2preUpHS2pZME5kSk9BUm8rZ2h3YkZicmVyUjQ4ZVBsVzhRa0pDMUt0WEw0YUpBQUFRSUNlR2I0NGZQejdBTFFFZ0VmVFFBUFhvMGNQbnlWMUVSSVNHRGgwYW9CWUJBSUFCQXdhb1U2ZE82dHUzYjZDYkFrQUVQVFJBTFZxMFVMZHUzU1NWVlBmcTBhT0gyclJwRThobUFRRFFxRFZwMGtTelpzMVNzMmJOQXQwVUFDTG9vWUVhUFhxMFlidnNKSEFBQUhCcWhZU0VhTnk0Y1lxSWlBaDBVd0JJc25oT1BCSUJHcENDZ2dLZGNjWVp5czNOVldob3FCWXVYRmp1c2dzQUFBQkFZOE1UUFRSSURvZERZOGVPbGNWaTBhaFJvd2g1QUFBQVFDa0VQVFJZNTU1N3JtdzJteVpQbmh6b3BnQUFBQUQxaWozUURRQnFLaUVoUWVQR2pWUFhybDBEM1JRQWdBbTVQUjdsdVZ4eU1jc0ZkU2pNWnBmZGFnbDBNMkJDek5GRGcxVlFVS0QxNjllclY2OWVDZ3NMQzNSekFBQW1rMUZZcE9jU2QycnpzY3hBTndVbTViQlpkVyt2N3VvYVJRRWIxRDZlNktIQmNqZ2NHakprU0tDYkFRQXdxU0szVzVzenN4WnovQ01BQUNBQVNVUkJWTFE4TFQzUVRZRkpoZHBzeW5JNkE5ME1tQlJ6OUFBQUFBREFaQWg2QUFBQUFHQXlETjJzSnp6SEozdzdtVEtKT2haaHQ4dHFZZEkzQUFDQW1SSDA2b2tpajBjdmJ0K3QzNWdIZ0RvVWFyUHBQd1A3cUtrak9OQk5BUUFBUUIwaTZOVVRIbzlIMjdLeW1mQ05PaFZodDZuQTdRNTBNd0FBQUZESG1LTUhBQUFBQUNaRDBBTUFBQUFBa3lIb0FRQUFBSURKRVBRQUFBQUF3R1FJZWdBQUFBQmdNZ1E5QUFBQUFEQVpnaDRBQUFBQW1BeEJEd0FBQUFCTWhxQUhBQUFBQUNaRDBNUC9zM2ZmNFpHVlpmL0F2OU5iTXVtOTk5MGttMncyMmQ3WUFrc1RRVUJmQkVWRkVVRlE4RlVwWWtGUTBFV3F3dnYrQkZGZVFDa0tpQXBMMjEyMjEyeEoyYzBtMmZUZWs4bjArZjB4TXlkbmFtWnJOc24zYzExY2JPYWNtVHlUemM0NTkvUGN6MzBURVJFUkVkRU13MENQaUlpSWlJaG9obUdnUjBSRVJFUkVOTU13MENNaUlpSWlJcHBoNUZNOUFDSWlJaUk2TTFja0oySk9SRGdBNE4zV0R0U05qSWI4M0hDNUhDTldhOUJ6VXJVYUZFYUVRNjlRNE0zbXRqTWFLeEdkSHd6MGlJaUlpS2E1UzVNVGNHVktJZ0NnZW1nNDVFQXZYYXZCbTZzV1kxTkhOMzU1cEJZbXU5M25uTnh3SFRhdFhRRUpBQWVBZy8yRHFCOGRDL3E2V1RvdDdpc3VPTlczSVhpeTlnU3FoMFpDUHYrK29nS3NqSThCQUx6ZTFJcVhHcHBQKzNzVHpSUU05SWlJaUlobXFXY1h6a2VjU29VYk05TlFIS25IcmJzUElpZE1oM0NGNXkxaTQ2Z0IyV0ZhU0FEOHFEQWZiN1g0cnVwdDYrNkR3V1lEQUVRcUZiZzRNUjRBWUhVNFlQWVRRSHBUU0tWUVNDUUFnRmNhV3dDRUh1aWxhVFdZcTNldWFDYW8xU0UvajJnbVk2QkhSRVJFTkEwOFVscUlxOU9TL1I1VFNpZktManhSWG9LTkN4eCt6N3RsMXdIczZ1MFh2cjVyM3lHOHVMUWNXVG90U2lNajhHUjVDV0pVU3VTSGh3VWN4eVZKOGJna0tkN244ZlVmYi9PNzB2ZHhaemVlUGxZZjhQWGN2cEdUaVdzRHZEOGlPblVNOUlpSWlJaW1BWlZNQnExTU52bDUwc0MxOW1TdUZUTzNrMk1HWEw5MU4xNWVYb0U0bFFvL09uZ1VMeXhaY01aakZkdVFsSUFOU1FsbjlUV0phSElNOUlpSWlJaW1tVDE5QTJnZk53cGZMNHlKUW9wRzdmZlk0cGdvSkdrQ3B6UDJtYzM0cjIxN2tLUlJvOVV3amh1Mzc0VmNJb0ZFSXNFekZhVW9qNDRFQUZRTkRlTTdleXBoY2FWaGZpa2pGVDBtRXo3cDdBRUE5SmpNZmwvL2c0NnVzN2FpbDZ4UlF5T1RUYnBIVUN4TnE0SGQ0VUNiNkdkQ05Cc3cwS1BUTXR1cmU2VnBOWWhWS1FFQTdlTkdkQmxOVXp3aUlpS2FUVjVxYU1KLzJydUVyNStwS0VXS3F4aUw5N0gvWFZ3V01ORFR5bVQ0d2R3OFBIdThIc2VHbmRmeVhsZkFkbDlSZ1JEa25Sd3o0T1lkKzlGbk5rTXVrZUNscGVWWUhoZURjWnNOVllNak9EUTRGSENzNnhManNUSStkdEwzcEFpeUV1bjJ6ZHhNZkQwN0EvMW1DMTVxYU1JelFRTElOUWx4dUh0T0x1WkY2dkgzbG5iODRNQ1JTVitmYUNaaG9FZW5aYlpYOTdxeklBZlhwNmNBQURiVzFPSDN4eHRPKzNzVEVSR2RLcFZVNnBIR0tVN0o5RDRtaFdlNnB2aThQeTVaZ0tXeDBiZ3NPUUYzN0szRXdRRm53UGFqd2p6Y21wc0pBT2d5bXZDVkhmdUVJRThybDZGMmVBVEw0Mktna2Nud3d0SUYrTUtXWFdnMmpBdXZQV2kyNE1QTzd0TitmejBtL3hPb2F4UGlBQURSU2dWR0xjRW5qZTBPQitaRjZnRUFWNllrNHVHanRSZ3dXMDU3VEVUVERRTTlPcTltU25VdnFlaUNhclg3My9CT1JFUjByanhSWG5KYXg4U2lWVXBrNnJRQWdDU05Hbjlkc1FnL1BIZ1VuMHRKd3ZyRU9PRzhNTGtjLzdwb0dUUnltWERkRkl0Ukt2R25wZVc0WnVzdUtLVlM2T1J5MkFFOGN2VFlxYjBwTHhrNkxReFdteEQwNVlUcGtPRWFMd0I4MnRVVDlQbWZkZmVpMjJoQ3ZGb0ZwVlNLTDJXazR2bTZ4ak1hRTlGMHdrQ1BBbUoxcjhERWw3bFFna29pSXFJTFRjZTRFVi9ldmhkL1c3RklDSWJNTmp1NmpKNTcyWFR5eVF2QVpJZnA4SnV5WWxqc0RpSGo1MnpZMnQyTG0zZnVCK0JNeFhSckhEUGc1SmdoNkhQdEFQN1IybzV2NTJZQkFHN01UTVAvMURXQzA3TTBXekRRbzRCWTNTc3dqZWpuWW5TdEtoSVJFWjB2bXpxNjBTQ2E3RnlmR0kvY2NKM2ZZeHVTRTVBbFdna1RPemxtd0ZkMzdzTWJLeGZqMzIyZGVMK2pDME1XQzY1T1RVYmR5Q2lheGd6b0dEZWl6MlRHZ05tTUlZc0ZvMVliUmkxV2pOdHNTRkNyOE1yeWhlZzNXL0Qwc1hwY2w1NkNwakVEMG5YT3JKeGhpeFVEWnVlZVA1bEVnbFN0Qm9DekFNeGtxWmNBUFBiQXJ4ZE4rbjdhR1h3MXorMnQ1b2xBTDFXcndlcUVXR3p1NmczcHVVVFRIUU05Q3Nsc3ErNmxra3A5Z2xTeE1GR3FxUjBJR2hEYkhBNi9leEdKaUloTzE5dXQ3UjRGVjFLMUdpSFE4ejZXRTY0TEdPZ0J3TEhoVWR5OFl4OXFYY1ZZZHZiMjQ2S1B0aUphNlN3NjFqUm1RSnhhQmExTUJvdmRqc1l4QXhaRVIwSXRrNkxMYU1MZm1scnhRbjBUNmtaRzhkQ1JXangwcEJaVlY2NkhWaWJEUDFyYThidmFPZ0RPRk05UDFxOEVBRHhSY3dKYnVvTUhYQmE3WFFqMDR0VXFMSXlKRW81OU1rbmFwbHZkeUNpcWhvWlJGT0hjcS9lbGpGUUdlalJyTU5DamtNeTI2bDd2WHJRMGFEcXAyS1B6aS9Eby9LS0F4MnVHUjNENXB6dENlaTBpSXFKUWZDRXRCV1ZSa2NMWGhhNUsyUDZPNVUxeVBkUEtaRmdhRjROV2d4SGpyaXlWYTlLU2NYK1JzOGpaRlp0MzRCY2xoYWlJamtUYnVCRXJObTNCYThzWFFpbVY0ai90WGJoOWIyWEExNzQ1T3gwM1o2ZjdQQzZUU1BEWnhhdUNqcXRoZEF6clB0NEdBTGdxSlFudXEzYS8yZUt4TFdReS8ycnJFZ0s5ZFlueGlGWXEwTStpTERRTE1OQ2prTXpXNmw1RVJFUVhJbWV4bExoVFB1YlB3cGdvL0hCdUh1NmVrNHZmMWRUaHVicEd5RVhYZWNjWmJHcmIxdE9IOTEyVHdXRnlPZTR0eWdjQTJPSEE5cDQrRk9qRFliTGJjVktVYWxvUkV3V1ZWT3FSRFhOMVdwTHc1L2ZiTzJFN2hVSDl1NzBUUHlyTUF3QW9KQkpjazVhQ0YrcFBudjZiSXBvbUdPaFJTR1piZGErYW9SRVlyUDczM2tra1FHbGtoUEIxbjltTWxyRnh2K2NDOE5nblFVUkVOSlZ1emMyQ1RpN0QxdTVlR0czT1FHcEpiRFFBUUM2UkNGazIwYTVlc1FBd09rbnZXd0M0S2pVSkgzWjBDeXVDYmpxNURJbXVMQi94cExEREFmeTlwUjBiRjh6RGlNV0tueDJ1UWYzb0dOWW54bUY1WEF3QTRNOE56UUNjMVRiZEszSUE4TSsyemxONnowMWpCbFFQalFpcm5sL01ZS0JIc3dNRFBUcHZwbE4xcisvdlB4enduTHp3TUd4YXUxejR1bVBjaUd1MjdqcHJZeUFpSXByTTNmc1BZMVBIUkNiTHhnWHpjRmx5Z3Q5amJyZmtadUtlT2JsWUZSK0RWMCsyNElGRDFRQ0FWYUx0RHU1OWMrSTJCcjBCOXNTN3lTVVNQRlZlZ2xHckRmUCs5WkhIc2JLb1NJODBVckZOSFYxb0g4OURpa2FOMTFjdXh1OXE2bkN2SzEyMGVtZ0VielMxQW5EMncvdG5Xd2N1U1VyQXNNV0MzYWVRdHVuMlhsdW5zMDl2UnpkZWQ3MHUwVXpIUUk5Q01odXJld1ZTRWUxNXdTcU8wQ05EcDBYVEpHV2VpWWlJenNTdTNuNVlYZW1NSjBiR2hGNnlBRHhTR2UyQXh6RTNjVFpLMWRBd0FHZVd6RnpYU2xmTjhBaTZqU2FvcEZKaFZhM0xhUEpacGZQbTdvVnJkZmdXSHZ0VFF4TTJWcnVLc2FpVTJDcmFsemRxdGVIVzNRZnd0eFdMRWExVTRPSFNRdUh4Ty9aV3d2MXFqV01HM0xYdk1NTGxjdVNHaC9sdGo2Q1dUZXk3ZC9nNTQ5V1RMWGoxWkF1R0xOeWJSN01IQXowS3lXeXI3aFhNNS8xVTZ2eDZkZ1orZnFSbTB1Y1NFUkdkcmplYjIvQm1jNXZmWTRPaTRpSjN6OGxGWG5pWUVQeEpBQlRvdzdCT3RFMWlXM2NmQUdCTllweXdzMzZ6cTVMbDE3SXpoRFRMajBQWS8rNitmdmNhemRESVpJaFRLWVg5K3RsaE92eFhaaXFpbFVva2l3cTEzVjljZ0FTMUNpZEd4OUJyTWlGTVBuSGY0SUFETjJhbDRlMldEaUVnQllBUnF4VUhCd1lCQUVVUmVneVl6VEJZYmNnSjEyRlJUTFJ3M3JqTk4rQmtnRWV6RVFNOUNzbHNxKzRWU0VWMEpCYTd5anU3VTFsaVZVcmNrSm1LbHhxYUptM2VTa1JFZEM3czZPM0RUVmxwQUlCTW5SYmZ6YzhPZU82Mm5qNmhvTm5GaVJPOTZUWjM5V0orVkFUdW1wTUR3TGt5K0xjQWFZNVdod05LT0NkM2I4aE1CUUMwajQvam1yUWtQRkk2VVlsNmRYd3NWdnVwaEsyVnlYQjdmcmJmVmtiaGNqbSttWk9KYitaazR0bmpEWGk4cHM3bm5NY1h6RU9CM3YvOVJpUDN4aE1CWUtCSElacHQxYjM4VVVtbGVFVFVSdUd0bGpZTW1TMzRVV0UrbEZJcEhpc3J4cGUzN3oybFNtQkVSRVJudzMvYXUvQlk5WEhjbkoyQkJMWEtiLzNyUVlzRkgzZjI0TEVxWi9FeXJVd203TThic1ZweGFHQUkvN3hvcWJDYTkycGpDdzRQRHZ0NUplZmthSEdFSHZuaFlVSTdvcDI5L1dnYzlaendISE1WT2VzeG1qQnNzUXFyaW04MnQyRmVaSVFRckwzVDJvR25hay9nMHVRRWZEc3ZDeEVLQlV4Mk8xNnFiL0w3L2ZmMUQvZ045SHBOWm1GbGttaTJZNkJINTlSMHJPN2xqeFRPamU3dWk1blJac2NMSjA1aTNHYkRiWG5aMEN2a1dCUVRoWWRLQ3ZIQW9hcEp4MDlFUkhTMlBWL1hpT2ZyR3FHUVNIeDZ4ZG9jRHA4SlRibFVndDhmcjhlYWhEaTBqeHRoc3R2eDVlMTc4YWVsNVdnWkc4ZERRYllrL094d0RSNmRYNFNjOERBWXJEWjgxTm1ORit0UFFpNlI0b3ZiOXFEYmFFSzMxLzYrT0pVU2V5NWRBd0NvSEJqQ1g1dGFjVVZLSWw1cGJFRzlhd0wydWJwR3ZGamZoUFdKOFloU0tkQm45bDhJWmsvZkFHN01USVBONFlEWmJzZVkxWWJxb1JIOHVxb1dvd0dxWmhQTk5nejBLQ1N6cWJxWE41VlVpbzBMNW5sVTkzeWl0ZzQ5cm5FK1duVU12M0t0OUgwNU14VktxUVFQSEtxQzJjNlZQU0lpT3Y4c0RnY3NreFJRQVp3RnpKNDkzb0JuanpjSWovV2F6UGpTWjNzd2JyTjVsRFM1L3JQZEhzODkwRCtJU3o3Wjd2T2FadGl3dDIvQTcvZnJNWm1SOWM0SEhvL3Q3eC8wT2M5a3QrTmY3Y0ZiS0x6YjJvRjNXenVDbmtNMDJ6SFFvNEJtYTNVdnNkeHdIWjRvTDBHeHFIL1BsdTVlL1BIRVJQK2QxNXBhc1NRMkdsZWxPcHU1WHBlZWdxSklQWDU4OENpT0JFaDVJU0lpdWxENXU2WVQwZlREUUk4Q21zM1Z2ZlFLT1c3THk4SXRPVmxRU2lkMk9sUU9ET0c3Zm9MQyt3OVZJVjJueGZ3b1ozQTdWeCtPZDFZdnhiL2JPL0huaHVhQXM1dEVSRVJFUk9jQ0F6MDZMVE81dXRlengrcnh6dXFseVBScUViRzF1eGQzN0szMG0vcy9aclhoaHUxNzhHekZmQ0hBbFFDNElqa1JEZ2NZNkJFUkVSSFJlU1dkL0JRaVgrN3FYcDFHazkvR3BZQ3p1dGRiTGUyNFovOWhBUDZyZS8ybXJEams2bDRBa0I4ZWhsdHlNZ0VFcnU1MWNzeUF2WDBEK0xoem91cldtODF0T0RFeVVXbnpuZFlPclAzb00veW0rcmpRVzhkZDNjdGt0K09PdlpVWWNSV0ZzVG9jZUxMMkJMNitjMy9RRGQ1R214MjM3ajZBSjJ0UENJVm5LZ2VHOE44SGpnUjhEaEVSRVJIUnVjQVZQVHB0TTdtNlYvWFFDTzdjZXdpMzVtWGg0U08xcUJrZUNlbG5ZZ2Z3MUxGNnZObmNodS9QeWNYak5YV1R0bTBnSWlJaUlqcmJKQTRIbTM1ZENFdzJHKzRLVUwxeXB0UEtaRDdWdmVqY0NKUEw4TUhhRlI3N0Y0bUl5TDhlb3dsMzdUK01YYjM5VXowVW1xRTBNaGxlWGxhQjhtai9GY09KemdSWDlHaktzYm9YRVJFUkVkSFp4VDE2UkVSRVJFUkVNd3dEUFNJaUlpSWlvaG1HZ1I0UkVSRVJFZEVNdzBDUGlJaUlpSWhvaG1HZ1IwUkVSRVJFTk1NdzBDTWlJaUlpSXBwaEdPZ1JFUkVSRVJITk1BejBpSWlJaUlpSVpoZ0dla1JFUkVSRVJETU1BejBpSWlJaUlxSVpob0VlRVJFUkVSSFJEQ09mNmdFUUVSRVJYWWdVVWlrSzllR0F3ekhWUTZFWlNpV1RJbHpPMjNFNk4vaWJSVVJFUk9TSFhpSEhuUVhac05nWjZORzVJUUVRb1ZSTTlUQm9obUtnUjBSRVJPU0hWQ0pCcEZJNTFjTWdJam90M0tOSFJFUkVSRVEwd3pEUUl5SWlJaUlpbW1HWXVubUJrRWdreUE4UHc3RFpNdFZEb1JsTUk1TkJKZVg4RGhFUm5YMTlmWDE0NjYyM1VGcGFpc1dMRjAvMWNJaG1QWW5Ed1ZKU0Z3S0h3NEZoaXhWbXUzMnFoMEl6bUFSQWxFb0ptVVF5MVVNaElxSVpadmZ1M2JqOTl0dFJYRnlNUC8vNXoxTTlIS0paanl0NkZ3aUpSTUtxUzBSRVJFUkVkRll3aDR1SWlJaUlpR2lHWWFCSFJFUkVSRVEwd3pEUUl5SWlJaUlpbW1FWTZORzBOVFEwaEZkZmZSVTlQVDFUUFJRaUlpSWlvZ3NLQXoyYXR2cjYrdkQ0NDQram82Tmpxb2RDUkVSRVJIUkJZYUJIUkVSRVJFUTB3ekRRSXlJaUlpSWltbUVZNkJFUkVSRVJFYzB3RFBTSWlJaUlpSWhtR0FaNlJFUkVSRVJFTXd3RFBTSWlJaUlpb2htR2dSNFJFUkVSRWRFTXcwQ1BpSWlJaUlob2htR2dSMFJFUkVSRU5NTXcwQ01pSWlJaUlwcGhHT2dSRVJFUkVSSE5NQXowaUlpSWlJaUlaaGdHZWtSRVJFUkVSRE1NQXowaUlpSWlJcUlaUmo3VkF5QWlJaUk2RTFhckZUYWJiYXFITWV0WnJWWUFnTmxzUm50Nyt4U1BocndwRkFwRVIwZERKcE5OOVZEb1BHR2dSMFJFUk5PVzJXekdDeSs4Z09IaDRha2V5cXpYM2QwTkFHaHNiTVIzdnZPZEtSNE5lWlBKWkhqd3dRZFJWbFkyMVVPaDg0U0JIaEVSRVUxYnc4UERlUEhGRnhFZkh3KzlYai9WdzVuVnJGWXJJaU1qa1ppWWlMUzB0S2tlRG9tTWpZMWh6NTQ5YUd0clk2QTNpekRRSXlJaW9tbkxaclBCYnJmamU5LzdIaTY1NUpLcEhnN1JCYW14c1JGZis5clg0SEE0cG5vb2RCNnhHQXNSRVJFUkVkRU13MENQaUlpSWlJaG9obUdnUjBSRVJFUkVOTU13MENNaUlpSWlJcHBoR09nUkVSRVJFUkhOTUF6MGlJaUlpSWlJWmhpMlY2QnA1ZUdISDBaUFR3OEF3R0F3d09GdzRJa25uaEI2SjhYR3h1TEJCeCtjeWlFU0VkRTU5bzkvL0FQajQrTUFnSkdSRVRnY0RtemJ0ZzI5dmIwQUFKVktoV3V2dlhZcWgwaEVOT1VrRGpiVW9HbGs0OGFOZU8yMTEvejJnWkZJSkxqKyt1dHg3NzMzVHNISWlJam9mUG5aejM2Rzk5NTdMK0R4SlV1VzRQZS8vLzE1SEJIUmhlZnV1Ky9HMXExYmc1NnpaY3NXaElXRm5hY1IwZm5HMUUyYVZ0YXVYUXU1M1A5Q3RFd213NW8xYTg3emlJaUk2SHk3N3JyckFNQm4wcy85OWFwVnE4NzdtSWd1TkN0WHJnVGcvOStKdytIQWhnMGJHT1ROY0F6MGFGckp6czVHYm00dUFPY0tudnMvQUVoTFMwTkdSc1pVRG8rSWlNNkQzTnhjcEtXbCtUMFdFeE9EZ29LQzh6d2lvZ3RQV1ZrWjR1UGpBeDVmdjM3OWVSd05UUVVHZWpTdGFMVmFsSldWUVNLUkNETlVEb2NERW9rRStmbjVpSWlJbU9JUkVoSFJ1YVpRS0xCdzRVSUE4TGdXQU00Z01EMDlmY3JHUm5TaGlJNk9SbUZob2MvakVva0VXVmxabkJDWkJSam8wYlNpVkNwUldsb0tqVVlUMHVORVJEVHp5T1Z5RkJVVlFhMVdlend1azhsUVVGQ0FxS2lvS1JvWjBZVWpQRHdjeGNYRlVDZ1VIaE1pRG9jRGMrZk9SV1JrNUJTUGtNNDFCbm8wN2VUbDVmbXMzR20xV3BTV2xrN1JpSWlJNkh3cktDaEFYRndjZ0luVlBLVlNpV1hMbGdrcC9VU3ptVlFxUlVsSmlVOUFwOUZvVUZwYUNxMVdPMFVqby9PRmdSNU5PNW1abWNqTHl3TXdjWEhQenM3RzNMbHpwM0pZUkVSMEhtVm1aaUk1T2RuanNmRHdjTXlaTTJlS1JrUjA0U2tzTEJRbXg5MzNUT0hoNGNqUHorZUV5Q3pBUUkrbUplOE54SmRmZnZrVWpZU0lpS2FDUnFOQmVYbTV4Mk1yVnF4QWVIajRGSTJJNk1LajBXaXdZY01HajhjU0VoS1FuNTgvUlNPaTg0bUJIazFMSzFhczhQaWFnUjRSMGV4ejJXV1hRU3FWUWlLUlFDcVY0b1liYnBqcUlSRmRjTHpialZ4MDBVV3NhVEJMTU5DamFTa3lNaEtyVjYrR1JDTEI4dVhMb1ZLcHBucElSRVIwbnFXa3BBaFZCVE15TXBDVGt6UEZJeUs2OEhpM0k3bjAwa3VuY0RSMFBqSFFvMm5Mbllxd2R1M2FLUjRKRVJGTmxXdXZ2UmJBUkhOb0l2SWtrVWp3K2M5L0hoS0pCTG01dVVoS1NwcnFJZEY1d2tDUHBxM3k4bklzV2JMRVo0OEdFUkhOSHV2V3JVTlVWSlRRVjQrSWZGVlVWRUFtazJITm1qVlRQUlE2anhqbzBiUVZGaGFHYTYrOWx2MlNpSWhtTWFWU2ladHV1c2tqTlkySVBLV2twR0RObWpWWXQyN2RWQStGemlPSncxMXJsV2lhY1RnY01Kdk5VQ3FWTEJGTVJEUkxPUndPOVBYMVFhL1hRNmxVVHZWd2lDNUlWcXNWMWRYVnlNcktZbVhhV1lTQkhoRVJFUkhSREdlejJZUXF0VFE3TU5BaklpSWlJaUthWWJoSGo0aUlpSWlJYUlhUlQvVUFwaXVIdzRGeG13MVdMb2dTUVNPVFFTSGx2QkhSMldCM1hWOXN2TDdRT2FTVnlTR1hYbmdwZlB6OXAvUGhRdjM5UDlzWTZKMG1nODJHWjQ3VjQ5REEwRlFQaFdqS2ZiY2dCOHZqWXFaNkdFUXp3ckRGaW1lTzFhTjZhSGlxaDBJemxFb214ZjFGYzVDdkQ1dnFvZmpnN3orZGF4Znk3Ly9aeGtEdk5Oa2NEdFFPajJKWDM4QlVENFZveXQxZ05rLzFFSWhtREl2ZGp1cmhFVjVmNkp6UnlHUVlzVnFuZWhoKzhmZWZ6clVMK2ZmL2JHT3VGUkVSRVJFUjBRekRRSStJaUlpSWlHaUdZYUJIUkVSRVJFUTB3ekRRSXlJaUlpSWltbUVZNkJFUkVSRVJFYzB3ckxvNVRVa0JKR2pVNkJnM0JqM3Z2ekpTVVJFVGhjYlJNUndlR01KblBYM25aNEFoU0ZTcjBHazBCVDJuTUNJY0tsZC90c09Ed3hkTVh4M3h1STZQakdMTWFqdWoxN3N0THdzNnVmT2Y0KytQMThOb3M0ZjgzSEM1UEdqMUtKbEVncHd3SFFvand0RnJNbVBiQmZRN1FFUm5YNXhLaFVHekdaWUw1UE55TXZuaFlSaTMyZEJxR0VlZ0VjK1Bpa0QxMERETTl0TjdUMWNrSjJKT1JEZ0E0TjNXRHRTTmpKN21hTSs5QjR2bklEZGNCd0Q0OGNHamsxNG5pWWdDWWFCM0FZaFdLbEFSRTRXVmNiRllHUitEUDlhZnhQODF0Z2pIMVRJcE1uUmFaT3AwbUJzUmp1SUlQUmJHUk1GZ3MySDVCNXNSTENUNGRsNFdNblZhQU1BZmpqZWNjcUNua0VqT3VCRzJ3ZVliQkVrQXZIdlJVZ0RBcDEyOStObmhhci9CelF0THlwR29WZ0VBRnZ6bkV3eVlMWDYveDRha0JGeWJubnphWTd4OVR5V3NwM0JUOVB5aU1xUnBOUUNBNno3YmpmMzlnNmY5dlFIZ2xweE14S3FVQUlBWDYwK0dIT2hkbkJpUEo4cEw4S3VxV3J4NnN0WHZPZitWa1lxSFN3c0JBRzNqUnF6K2NPc0ZFekFUMGRtVnFGYmg5WldMTVdpMjRMdDdLOUZzR0FjQS9IcCtFUlpFUjRiMEdqVkRJL2orL3NQQzExL0pTa2RwVklUZmMvL1oyb0ZZbFRLazF4NnlXUENiNmpxZngzOVhQZzlGRVhxWTdIWjhhOWNCbit0VWhrNkxmNnhhQXFQTmp2Yzd1bkMzYUd5aHVqUTVBVmVtSkFJQXFvZUdUeW5RT3h2WFFjRFpsc2xrbi95emZVRjBKT2E3ZnQ3T0NVQUdla1IwZWhqb1RZRU1uUllQRkJjZ1ZhdEJtbGFMTUxuTTQvak5XUmw0dDdVRGI2MWNnbmkxQ25xRi83OG12VUtPdFlseE9ERXlobXZUVS93ZWR3ZDVBQkN2VnVFSGMvTW1IVi9MbUFHdk43Y0JBTzRyTHNEWHN6Tk81ZTM1eUhybkE1L0h5cU1qRWFkeUJuRHpJdlV3MnV4WUhSK0xPd3R5c0s5L0FPKzJkcUI2YUNUazc1RWRwc1hGaWZFQUFMUGRIbExRcHBiSmhOeGxtVVJ5U29HZVZDSVIvbXc5elJubU14V25VdUtwaWhKb1pESThVbHFFK1ZHUitNV1JHcC9HNWNNV0s2d09CK1FTQ1ZJMGFueXZJQWRIdlJyUm1teDJiT251UFovREo2Sno0SWVGK1VqVGFwQ20xZUM5TmN2dzN3ZU9ZRk5ITjlLMEd1U0hoOVljMk9DVm9iQTBOaHFYSlNmNFBmZlk4QWdLOU9HNE5tM3lpYlpPbzhrbjBOUEtaQ2pRTzFmYUhBNzRuVFM3T2pVSmdIUFNjMkFLZW5iK3NEQWYzOHJOUE9QWE9USTRqS3UyN01SZmxsV2dQRWhnckpaTjNCUDg4NktsQVZjNTJ3emp1T1NUN1djOExpS2F1UmpvVFlFNGxWSUlTcnhaSFE1WUhIWms2WFJDNm9ZL0Jwc05OVU1qME1ubHlOQnA4ZDM4N0VtLzczVitna0YvZHZjTkNJSGV1WEs1YTJZVkFONTBmYThsc2RFb2o0NUVlWFFrNm9aSFR5blFFM3ZxV0QwMmQvVk1ldDZUNVNYSUMvSEd4NXRFOUdkekNETzBBTEJwN1hLa3VGWUJ2V2xFRi9adGw2d08rQnJ6M3Z0SVdNSHRNWm54M2IySDhIUkZLWFJ5R2E1UFQ4R1kxWWF2WmFjSEhjZWRCVGsrai9XYXpGajQvcWVUdndraXVxQTllS2dhU1JvMWxzWkdJMXd1eDcxRkJSNmZodzJqQm54dTh3Ni96MzE5NVNJVVJlaUR2djcrL2tGRUtCVEM5V2tvUUpaRnFCYkdSRUh1bWpqYjdsckowN28rRHcwMkd5UUFyczlJRmM3L2UzTjd3TmQ2cExRUVZ3Y0lPSldpRmJrbnlrdXdjWUgvOE9tV1hRZXdxN2YvbE43RHFkTElaTUo3RE9YY1FMUnkzc0lSVVhEOGxKaGltN3Q2c2EybkQ1M2pSclFheGxFN1BBS1QzWTRvcFVJNHAySFVnRSs2dXRGdU1PTGttQUVObzJOb0hqTUlzM3lyNDJQUDJmanFSOGFFaSsvWklwTkk4TGtVNXd5dHhlSEEyeTNPQy9laW1DamhuRDE5QTZmOStqK2NtNGNmaHJCeWVTYkVGMStqbjlSVWY3UnllVWdYOTJEblNDUVM1N1MzeXlkZFBiaHB4MTY4dExRY3RjT2plTDZ1WWRKQWo0aG1Mb1BOaHEvdjNJL25GczFIV1hRa2J0bTUzMk5mVzd4YWhZMEw1bms4NThqZ0VKNnJhMFFveVFrM2J0K0xXL095Y00rY1hBREFsdTVlTElxTkZvNS9aY2MrSFBCYWxmdGsvVW9rdUZMdzNiNlduWTVGTWRISURKdklPbG1YR0llcUs5Y0xYK2UrdXdrcjQyT1FvbEVMajcyNllxSFBtRzdkZlJDN2V2dWhDakdBVWdWSnc1UkpKQUdQQWNDdTNuNjArZGticjFmSWhlY09taTErVitGYXhnd0FnQ2RxNmhEalN0WDM1NTY1ZVVJMnpzTkhqNkhiNkg4dnZyOXRFVVJFWWd6MHB0ajdIVjM0VzVQL3ZWVnV1M3I3OE1qUll3R1BmOWJkaTZMM1BoSytsa2trK052S1JaanJTb2Q1cTZVZFB6MVVIZktZeFB1M1hqblpnbGRPdGdRNSs5UmRsQkFyN0VmYjBkT0hmck1GZW9YY1l3L0lwK3RYQXZDODZPNjlkSTNINi96bzRGSDh2Y1YzZHZlM05YVm52S0kzMmMyQ1ZwUnVLNUVFUDk5aXQvc1VSZmgzZTVmSFN1Qmx5UW5DellmM3NTdFNFcUVJY3ZOUk9UQ0VMMzYyQjUxR0kwWXNWaXo5WURNQUlGcWx4TXZMRmlMYU5XbncxNlpXUEZWN0FvQXpVTDJqSUFkL1BkbUNWc000Yk55eVJ6UmptT3gyM0xyN0lMTERkR2gwQlJkdU9ya01xeE9jazRQdTlIV1ZUQXJVTlliOCt1N0p4U09EdytqeUtoUml0Tmw4QWhCL0h5K2xVWkVCMDBIRnZwV2I1ZkYxZUlpcldIdjZCdEF1Q3NnV3hrUUpBYVAzc2NVeFVVZ1NCWlBCL0tXeEdmOXA3L0o1L0lPMXk0WFUySlVmYmtXcmEyK2tQenQ2KzVHdTFRVGM5emN1K3ZtZEdCbjErMW8yaHdNbnZmNXVpWWk4TWRDYllndEZxMWh1VllQRGFCc1BmSkh3Wm9mbnpONTM4cktFSUE4QTl2WU5vQ3lFamZLakZpc09EUTZGL0gxUDE0MlphY0tmUnl6T2FwR3I0bU05Z2pwL3M2cmVqMGtEQkQvZks4akJIU0drc3FvREJHZFJTZ1VPWExaMjB1ZTdmYnh1WmREamYycG93a05IYWowZSs4bWhLby9DTWl2aTFrRGxDbjY5ajYxTGpJTWl3TTFOYnJnT1Y2WWs0WmxqOVVLQTNtazBRU1dWNHFtS1VpSEkrNkNqQ3c5VVZzRU81eDdSUHkrclFKcFdnN0tvQ0Z5N2RUY0dMV2VXZmtWRUY0YWNNQjJ1UzAvQjR6VjFPTzZuNEVqajZCaldmYndOQVBEdTZxV1lGeGs4VmRPYlhpRVhDb1ZzNnZBTmVOUitWdFdDcjVFNU0xdmNuMEhyS3Q1aDVnQUFJQUJKUkVGVUV1T0VZRzUrVkFTV3VWWUxSNjAyMUE1UHBQTm42clRDaEtIRlQvcjhTdzFOSGdIWk14V2xTSEZ0R2ZBKzlyK0x5MElPOU02V1YxY3M4bGlwRE9TbHBlVitIeCt4V2xIeXI0L1A5ckNJYUlaaG9EZkZyazFMOXRuRS91enhCcnhZZjFMNHVpSW1DcjhvbWV2MytVMWpCcnhZM3lSOHZTZ21DdmQ0cFMwK09yOG9wTEc0TjRvRHp2WU5nUUtoMCtHdU5wYXAwK0tpaERpZjQ1Y2xUK3paMjliVGgwRlhvTE0rTVI1cW1YUFc4NE9PTGxoRXVVVXRvdG5NaGxFRFB1enNQcVB4blU5YW1Rd21tZis5ZmNHT2lhVnFOZmkvWlF1Um9GWmhXV3cwN3RoYmlSNlRHV0Z5R1g2L3NFeEloZDNWMjQrNzloMkNIYzZVcFZHTEZkMUdFOUswR21TSDZmREhKUXR3NC9hOUlWV0RJNklMVjR4U2laZVdsaU5WcThHaW1DamN0cWNTcVZvTnZwR1RJUlE4aVZlcjhVeEZLUUFnWGVmY00xd1VvY2N6RmFYQzF4azZMWjZwS01XTDlVMDRPT0NaaHJsQ05DbjN2cDlBNytWbEZhYzg3dC9WMXVISW9MTkExQWRybHlQY3RUSjJYMUdCY003VHgwN2cvNTJZdUM0K1ZsYU1MN3IybmZzcmlLV1NTajBDVHZGRW9mY3g2YVNoS0JIUjlNUkFiNHFKSzBRR1N2L0xEdzhMV0MxdFgvK2dFT2hsNnJUNC9jTDV3c2IyTTdFb05ocXZMZmZkQzNHNlB1enN4cTI3RCtKYnVaaytsMVM5UW82MXJ1QnZ6R3JETjNjZEVJS09uUnN1UXFMTXViZmp2c29xbi9ZS3FWb05aQklKYW9kSGdxYTNUc1pkSkdYQWJJYlY3a0RsUU9DVlRiMUNqdXl3aVVJNVRXT0dnRzBmQVBoTnV3bFdjQ1hZTWJIc01DMmlsTTRaN1lVeFVYaG45Vko4Zi85aFBGRmVnbVRSVFBIY2lIRHN1Mnd0dERLWjM1WFM4dWhJL0haQk1lN2FkK29seTRub3doR25WZ29UZEF1aUkvSHVSVXZ4U21PejBGWUFBTUxrTW8rdkFTQkJyZko0TEVxcHdKVXBpZGpVMFlXRFh0dWwzV21iSjhjTU9ERXlkbzdlaWRQbXJoNWs2TFN3T1J6NFMwT3p4ekZ4MHFQRjRUdEo5VVI1U2NEWERYYnNmUG5TWjdzaEQ1QzYrWWVGODFIbzZ2bjMxUjM3aEJZWllteVJRMFNoWUtBM3hYNTZ1QVovYTJvTm1pNW9kVGhndHRzaHdVUVJFUGRqN2x6K1pJMGFMeStyRUZKWjNENi9aU2Y2Z3dRaDZWb05Yam1MQVYwd0tSbzFya3RQOVhuOFl0R3EzZnNkWGFlMHN2U1BWVXQ4M3ZPWitFMzFjVHhYMTRocnR1NEtlTTVYc3RMeGtHaUY5Y1BPN2pNS01rL1gxdTQrM0xtdlVnanV3eFJ5dEk4YlBmWjNBRUNFUWhIZ0ZTWjhMaVVKQi9vSDhaTFh6UlFSVFIrMXc2TzRadXN1L0dWWkJiSjBXcHdjSGZNb0hQTExvN1hZMWgyOHVOYUsrQmc4V0R3bjRIR1Y2N002VGF2QjhyZ1luMkpkYjdkMm9OT3JXTWxOV2VrK2JZUkM4VnhkSTE2c2I4SjlSUVg0V25ZRy91ZkV4RDdDcVdweDQzQUFyeTVmNk5OWFVKd0JzMm50Y3IvN0VwZTh2eG54YXBVUXhBVWkzZ09lcnc5SHBOTC9aM2haVkFTT2o0emkyUENGMi95ZGlLWVdBNzBMbEhqZDVhOG5XL0hnNFdva3FsWFl1ZUVpQU1EclRhMTR3RlZnSlV1bnhTdkxGL3JkWTVDazBRUXR3WndZWUkvQWlNWHFzNnFsbGN1RWxjVWhpd1dObzg3VXlTaWxBaG11Q21GOVpqTmF4bnhuSCt0SHhyQStLUjVLcWUrSzBsc3Q3V2diTitMYnVWbDRwZkhVQW8wV2d3RVd1MTE0NzkxR2t4RG82T1J5SVFoc0d6ZkNHa0lBT1JUQ1hyVUtyLzJPbHlVbjRsZEhqd1hzZGVUUG54cWFZQkkxUmY5cWRycXdvdXQ5N0JzNUdSNmx3Y1UyZFhUajNvTkhzWEhCUFB6MFVEVmFEZVA0VjFzbnZweVpocnFSVWJRWXh0RTVia1MvMll4QnN3VkRGZ3ZHckRhTVdhMHdXRzI0UENVUlA1eWJoOE9EdzM0TDJ4RFI5TkpxR01mMVczZmpGNlZ6OFVCbE5iTERkSGl2clJPWHB5VGl0cndzZkRVcmVGVmVyVndHazkyT0R6dTYwV3J3cmZiNFFHVVZTaUlqa0t4UjQ5SDVSVmo3MFdjZXgxOXBiTVkrcjZxYlY2Y2xCdzMwWGwreEdIYlhKNmc0WUZKSUpYaXlvZ1FYSjhiRERxQjJlRVRvOXluT1hMSDZXZEhiMU5HTmh0R0pGY2YxaWZGQ1N3anZZeHVTRTVBbDZqbnJUZno1YTdiYkoyMlBFS2dsZ2tRQ1hKSVVqeDhWNWdkOHJyZWZGQmNFUGY3czhRWWNHL1p0UWs5RUJERFFteExpbWNnVWpScnpJdlUrbGNSMG9xOG5LNkdjcnc4WEFoMDduTE9iN29EcStVWHpUMnVNVlVQRFBxdGFheExpOE9LU0JRQ0FUenA3Y00rQkl3Q2N6V3pkcVRBZmRYVGozc29xdjYrNTFMV3B2bjUwRERtaTFNZWxzZEc0TWlVUjdlUGp1QzQ5eGFQZm43aFovQVBGYzJBUy9TekdyRFo4WWV0dXpJdlU0OTNWU3dFNFo2eTN1bTRFTmlRbDREZGx4UUNBVzNjZndMQ3I4RXNnb3hicnBFVkp0RElaMW5uMVFFelJxTEVoS2NIdmZwVkFuamxXNzVIdWVWMTZpbkRqNEgzc3hxeTBnSUVlNEF5VU80MG1ZV2I5NldQMWVMMnBGVHE1SERhSEEvV2pZeDRCK3FqVmlybjZjR2hsTXJ6WDJvSFN5QWo4NE1CaGpGcFpxcHRvSnVnek8zdHNBc0RCZ1VIY3VXOFFseVRGSTA2bGdrM3BDSmcxNGE3QzJXc3k0ODU5aC95ZU0yYTE0Y25hRS9oTldURlN0UnBja2pSNTVjekp1RE02dkZuc0R1RnpXd3JneVlvU2JQaGtPN3FOSm8rS2xSWS9LM3B2dDdaN0ZGeEoxV3FFUU0vN1dFNjRMbWlnRnk2NkRvMVlyWGkvdlF2VlE4TWU1MXlSa2loa1Q3elQyb0V4cXhWS3FSUVdod01PVjVxbHlXYUgyZTd3ZTAyWFF1TDM1MkMwMllVZzJFMGhsUW9GYUVMdDQwcEVzeE1EdlNrZy9qQy9zeURIYndOcjhZVmx6Qm84UUhGdmxoK3lXUEM5ZllmeGk1SzV3Z3JidU0wV2RLVkpuQTQ2bVN4UnY2TWVrem1rNTRoVkRRM0Q2bkRncDRlcVBkSkY1MGFFNDh1aVNweUJlQmV0R1RCYjhLc3F6NVJKZDVFQmJ4WFJnUXZhdUwxNnNrVllKUTNrbHR4TTZGd3owOGVHUjFHZ2R3WlEvMTJZaDQ4N3UzM2FLQVJ5OTV4Y0dFV3JkanJSYkxmM3NXQTlud0JnWHFRZVNSbzExRElwakRZN2JBNEhIaW90eE5xRU9JeFlyU2o3OXlmNFlPMXlBTTZnOEpYR1pyeXhjakVBNEdlSGEvRHRQUWRER2pNUlRRODVZVG84VlZHQ3Q1cmI4VjViaDhmbjlaYnVYdHl5NjREZjU3MnhjckZQeG9JL0gzWjBBMlhPUHkrTGkvWTQ5c3pDK1I0VGNnQVFOMGw2ZmVYQWtIQ2RLNHVPOUZndCsrbWhhcFJIUnlKVHAwV2tRb0hmbHMzRHpUdjNlUVI2VmorZnUxOUlTMEZaMU1SN0VhZExlaDhMMUdiSFRidzlZTlJpOVVnaGRhdUlpUklDdlkwMWRiQTVISGgrVVJtcWhvWTlyaXN2MUovRUM2SmlhNEJ6UXZQWmhmT3hNaTRHZ0xPL3JMdWx6bXROTFI1Vm02OU9UY0l2UzR2dzY2cGF2SG95ZUdzbUlpSUdlbE5BSTV2OHh4Nm5tbWd1T3pwSm9OZHROT0dUcmg3OC9IQU5XcncyYmEvK2NHdlFvQ3duVEllUDFxMllkRHdBc0VUVUZQZVlxTXgxcUlZdFZ2eTY2aGhxVHVPNW9YcTVzVm5ZcnpBdlVvOHZaVGozQkE2WUxkalIyNCtLNkVqVWo0NmgzL1V6VWNsa3dvM05aSHNEYzhKMHVDMXZvcWZUbzlYSDhQWHNES3lLajBWT21BN2ZuNU9MMzlhRWxrTHpsU0RwVThHTytYTjVzak1sNjZmejV1QzIzUWV4bzdkZlNHdmlmbjJpMmFjOE9oSkZFWG9VemRORElaWGdmMFhWS3RjbXhLSHg4eHZPNlBYRlFWYVNSdTJ4RHp6UnF6RjZLSDU2dU5xajZxYTQrSmpCWnNOOWxWVkNjYkRpU0QweWRGb29wT0k5ZXI2ZjNlc1Q0d0Q0Vm5pZTdKZy9jMFZCWXJkWDM4QkFIaWt0UkVta0hpV1JlaGlzVmp3Y1lCLzN2RWc5bnFvb0ZWWVVCOHdXZkhYSFB2eG1RVEhtNnNOeGMzWUdQdXZ1dzhIK1FmeWlaQzZ1U2swQ0FQeDAzbHdjN0I4NnA5ZlQ2U3BPcGNLZzJSenl4T3RVeXc4UHc3ak5obGJEZU1DSitmbFJFYWdlR29iNVBPNUhEVVdhVmlOTWhMU1BHMzM2YWdhVHJGRmpmbFFFdHZmMCs5MDJvNUpLaGUxRi9TWXpSaWE1RnliL0dPaE5nUlR0eEw2NC96NXd4R2MvdzZEWmdodXpKbGE0Z2pWZWRRczBRL3VmdGN1RDN1d0g2a1huTFZhbHhPcjRpUXZqZnE4eEI3SWtOaHE3ZXZ1RnIxK3NiMEtVMThieXZ6UTA0NjhCWmlZL1diOFNDYTRiaHhXYnRuaWtOUHA3VzFGS3BmREJJTjdBWGowMGpGYkRPSmJGUnNQbWNPRFczUWRoc05ud2srSUNWRVJId3VadzRKWEd3STNobzVVS1BMK29USmhwUGpvMGpNMWR2VEJZYlZqbHFrSjNlMzQyam8rTTRwM1dqaUEva1RQejgzbHo4VTVyTy9iM0R3cnYzeDJBaDh2bFFxQWY3ZnJnbld5U0FIRGVxT1dFNmJDOXArK1U5aGtTMFlXcFhOU2ZkVStmWjluTUhwTUorL3I4ZjM0dmlZMzIrWHoyOXYrV0xFQzVhTlhQNXZXaDhYRm5EM3BObmpkN1Y2VW1oWnc1NHMrdTNuNjgwZHdHdlVLT0J5cXIwV2MyVDVxNmVicHV6YzJDVGk3RDF1NWVHRzEycEdqVXdzUnJ0OUdFUG5ObzJTdy9QbmdVLzFpOUZDa2FOVzdKeWNTWTFZWW5hazhJeDlVeUtlN0l6OEczODdLRTFUc0FlT3JZQ1J3ZEdzWlBEbFhqalpXTElZVXpVOFZvdHlIR1ZXWFo0bkRnamFZMm41OHpPU2NhWGwrNUdJTm1DNzY3dDFLb1dQcnIrVVZZRU1KcU5RRFVESTNnKy9zbnFsQi9KU3ZkcC9pTzJ6OWJPeENyVW9iMDJrTVdDMzVUN1RzWi9MdnllU2lLME1Oa3QrTmJ1dzdnTTY4Q1J4azZMZjZ4YWdtTU5qdmU3K2pDM2ZzRFY4ak8wbWx4M3lUN09vTjVzdllFcW9kQ256eTRzeUFIMTd1MjIyeXNxY1B2anplRS9OeXJVcFB3NDhKODJPSGNYdk54WjQvSDhZcVlLUHlmcTEzTEw0L1dlclFTbzlBeDBKc0NHYUs5QUVlSGh0RWs2Z2ZuVmhvNThhRlNjd3IvNkx5NUx3eG42cDY1ZWNLK3Y1cmhFYjlqOXBhZ1Z1RzE1UXZSUG03RVg1dGE4Y3l4ZXIvbldSME9XQVBzUXhSZnZnMDIyNlQ3RmIzTGhvdjlYMk16dnBDV2pPSUlQZjY2WWhIZTcrakNMVG1aQUlDWEcxdFFQK3EvVkhpeVJvMFhscFFMK3p2c2NLWVRBYzZicUhkYk80UloxdCtWbHlCTUxzY3JKd01IallCdjBMcmw0bFhDckpqM01iZm5GNWZocHF3MDNKU1ZocnYySGNJLzJ6cWhWOGhSNHJvQU5Zd2EwR0lZaHdUTy9TaUFjNi9OWkhMQ2RIaDVXUVUrNmVvSk9HRkFSTlBIQWxkYTRyak5ocU9Ebm52SmFvWkdjRy9sVWIvUGUybHBPYUtVd1c5WU84ZU5IcW1WTzN2N1VCZ3gwWFQ5K2JvR244bkwxUWx4WnhUb0FjNGlNT0lWR3JWSDZxYnZpdDdkK3c5alU4ZEViOVdOQytiaHN1UUV2OGZjYnNuTnhEMXpjckVxUGtaSTVYZC90Z000cFJ2Z0hwTVp0K3phanpkV0xrYVlYQzVrV2NnbEVseWJub0s3Q25JODJ1QUk3OFVWdEI3b0g4UXZEdGZnRnlWem9aUExvSVB6NS9kdWF3YzIxdFQ1Wk8rUTB3OEw4NUdtMVNCTnE4RjdhNWJodnc4Y3dhYU9icVJwTlFIYlZIa3plTzFYWHhvYkxmenVlRHMyUElJQ2ZialAxaEovT28wbW4wQlBLNU1KUFM0ZER2K1Q2RmU3ZmdmVk1pa0dKcGxvaUZRcWNMR3Jqb0M3T3Z0a0ZGS3BNTm5nblBBTy9mZjhUS3JmdXVzZDJCME9ySXFQeGROZVcyL0U3YUIrWEZpQUgzajFpQVlDLzF1bUNRejBwb0E0QmJKajNMZXFXWVJDZ1lzU25LdEVvMWJiR1gyZzM3My9jTkFpSkVrYU5SNHVMUXo2R3A5TFNjUU5HUk50RVY0S2NWWWx5MVZ3SlZtalJrbWsvOW13cyszMnZaWFkwdVVzeG5KWmNnSTJMcGduSERzeU9Jd0hLcXZ3V0ZreDVrWHFNUy9TZVhOU1BUU0NSNnY4cDlXc1M0ekRZMlhGSGdIejR6VjFPQ2lxU0hyL29Tb1VSMFlnTzB3TEtZQ0hTd3V4TkM0YUR4MnA5VWp6K1dkcmh6QmJQbUMyQkF4YUxRN2Z6Zm9LaVFURm9wdXBLbGNoZ0JWeE1VSS9xUzNkenRtdzh1aElSTHIyaWpRR0NGN0YzUHRCdWFtZmFQcUxVaXFRNDVxVU9qZ3c1TE4vYlZWOExBNWR2dTYwWDk5ZGJkbGdzK0cxa3kzNFMwTXpIblVWdlRwZEQ1VVVDbnYwM0pOVTNyelQ4TVFGeTl5ZlhidDYrNFUwemhNall4NmZvK0srYzNiNEwzSW1ubUN0R2hxR1VpckJEYUw5NDUvMTlJYjZsZ0E0OTNIZnNhY1NXcmtjSDdpS2RmMXMzbHpjSk1yWXNUb2NPREk0NUxGbkVBQ1VVZ25xUjhmUWFoajMrSm5NaVFoSFVZU2VnVjRBRHg2cVJwSkdqYVd4MFFpWHkzRnZVUUUyZDAyc0ZEV01HdkM1elR2OFB2ZjFsWXRRSkxyTytyTy9meEFSQ29VdzhUc1VwSDFWS0JiR1JBbVRBTzZDYXU2SkZJUE5CZ21BNjBYM1gzOXZEcjA2OXNlZDNYZzZ3QVM3MkRkeU1rTUtWUDBSNTRTZHlqMUV2Rm9scklMdTd1Mkh3V29MV3NsV0taVkFDZC9qL25vRGt5Y0dldWRabGs0cnpDcTFqeHY5Qm1FM1pLWUtWUlkvN1Rxem1ZcnRQWDFCOStpNW05OEdjbjE2Q240MXYwajQrdGp3cUU4WmZ2SGxOMDIwV2luZTFPOHVHSE8yUlNnVUhtMGxGc1pFSVUyclFiUks2UkZjdnJONktlNDVjQmlSU2dYR3JEYVA0aWZoQ2ptK21wMk8vN1IzQ1dteVdUb3RmbGlZN3pPTDk4ckpGdnpCS3pWaHpHckRkL1ljeEN2TEZ3cXJjbGNrSjJKdFFoeGVPZG1DVnhwYmNITE1nTWVxandkOEg0Tm1pL0RjSjh0TFBOS3Q1QklKVnNUSENFRmkrN2dSRGE2YnJiV2lDcUR1aTludCtkbkNZeDkzVHY3N0UrMEtZbnVOcDE1Z2g0Z3VMTXZqWW9TYnI3MWVhWnVBczlYTWxxNGVuOGNCNEpLa0JNU3FsSEFFU2VKK3U3VWRtenFjbjVXbjB2TTBtUGtCMHVMY0V0UXFXT3gyakZsdHNOanRXSjBRSjl4b20reDJZZC9TbTgxdGVMTzV6ZTlyRElwdXlPK2VrNHU4OERBaCtKTUFLTkNIWVYzaXhQYUViZDE5dUM0OUJXbXVJTXZxY0dEY2FrUFZsZXY5dnY3a2ZmVG1vZGRreGs4cXE0UkE3L0RnTU80OWVCU3I0bU9GUUc5MVFpeldKTVJoYVZ5MGNPUDdzOE0xK01tOE9WQklKTWdQRDhOemkrYWpiZHlJanpxNjhVNXJ1OGZFNDJ4bnNObnc5WjM3OGR5aStTaUxqc1F0Ty9kNzdHdUxWNnM4Sm9BQjRNamdFSjZyYTBRb0MxSTNidCtMVy9PeWNNK2NYQURPNGthTFJKUDNYOW14RHdlOFZ1WEVXMURjdnBhZGprVXgwY2dVRmJsYmx4am44ZnVWKys0bXJJeVBRWXJvSHVmVkZiNTlqMi9kZmRCamk0emJocVFFYkRnTFZYR0RFYS9VR3lmSnVCSzdNaVZSbUtSK3Y2TUwrL29HZkNyWjV1dkQ4VjNYL2N4YkxlMStQN2NPaHJpTmFEWmpvSGVlZlRVN1EvaXp2K0FuVTZmRlhhSXFuTytlNWYxZTE2V240S3JVSkJodE5sanREaXlLbmRqTElkN1BsYXhSNDhGNWMzQ3A2RVBDWUxQaG5nT0hmV2FJeGF0V3kyS2o4ZHJ5aFJpeVdEejI5TzNzOGYwUU9odCtXVG9YbjB1WlNLMzV1dWpuSzZhVHkvQ0hoZlA5enY2a2FUVzR2NmdBOXhjVjRLWWQrOUE1YnNTLzF5ejM2Zm4zWEYyRDMveDZBRGcrTW9vdmJOMkZQN3NhRlFQT0Q4QnY1bVNpYWN5QWs0M0JVMTEzOVBZSk55NUxZNk9GVmhUK3ZPcEtDNVhDMmZJQ2NKYmczdDA3Z0s5bXBRdVBkUnROUGpudmdHZUZ1b3FZU0VRcDNSdXBPVU5NTk4ydGNGVnVCSnd6NWQ2T0RZOElWU0JsRWdreWRCb01tYTFReTZSQ3E0UVJTK0FidG42VEdSMnVBTy9LbEVTc1M0ejMySjkwWjBFdStyM1N5eUpjV1FNUkNqbWVLQy9CSTBkclBZNkxXd2k0V3p5SS9iZ3dIOWNFV0hGb0NDRnJBWEIreHJvRHJFeWRWcmlCOUdkYlR4K2FEZVA0ZDFzWGJzL1BRWXBHalE4NnVqQm9zUVJkZFhBTGxLYXFsY213bzdjZjFVTWorR1A5U2Z6RE5Xa3Fua3k5Mkt0OWp3UEFYeHFic2E5L0FMK2VYNHdTVnlaS2lrYU5yMlNubjFKYm45bkNaTGZqMXQwSGtSMm1RNlBYTmhPZFhJYlZyb3dwOSsrYVNpWUY2bndycVFiaW5pQS9NampzVTN6RTZHZUxpYi80c1RRcU1tQTZxTmkzY3JNOHZ2WnV4UlhNQngxZFo3eWlwNUpLZzY2YWhZa3F4TnVCb1A4K2JJNkoxaTd1Zjg4T09QdGFkaHRONlBOYWxCQ3Z3amVOR1h5QzJXR0w5YXhOTnMxa0RQVE9zeitlYU1RbFNmRkkxcWo5NWhVcnBWTDBteTFJMGNod2NzeUF6VjJubGlveW1aWXhnMURDMlp0NEZjbGtzd3Q1NDRCejFlcTJQUWY5N2xFNFBEaUVIcE5KMkxDK3hDdElPVEV5ZHM1VzlOeHBSRzZERmd0NmpDYjBtTXhRUzZYQ0RjakdtanA4Tno4SE1wa0VScHNkLzNPaUVXKzN0T1BXdkN4Y241NEN1VVNDbzBQRFF1ckVnNGVjS1o0QTBHKzI0UDdLS2lIMUpwQVd3eml1M2JvTHZ5aVpDRDVmYW1qRy93VXA4dUwyMityalVNdGt1RFFwd2FOM29Kc0R6cjB4YnpTMzRYblhCV2xKYkRTaVhhdDhPM3Y3RUs5VzRYN1JKdXlIanRUQ1lMUDVmRWczajQwTDVidkZRZkpPUHplRlJEUzlySERkaEZvY2pray9kMjBPQjE1ZnVkaG5MM2VvbjlkRkVYcGgvNURicW5qLzF4ZkFHUUJkblpxRUowVkZTUURnaTl0MkI2eTZDUUJidTNzREJub3ZOelNITk5iL3RIZmhzZXJqdURrN0F3bHFGZnpkdWc1YUxQaTRzd2VQdVZMNUJ5MFcvR0QvWWJ5d3BCeS9Qbm9NOFdxVlIvKzlVelZrc2NEbWNPQUtyOVRCQS8yRFBxdWE5YU5qMk4wN2dEMTl6cy9sNnFFUmZIN0xUbHlSbklodjUyVmhYcVFleng5djhMdVNNNXZsaE9sd1hYb0tIcStwdy9HUlVaL2pqYU5qV1BmeE5nREF1NnVYQ2xzNFFxVlh5SVcvcTAxKzdnblVNcGxQc0ROWmN1SG1ybDZoaCsrNnhEZ2htSnNmRllGbHJ2dXBVYXNOdGFJS3E1azZyWkFGWkFrUTdLeExqTWZLU2JLMkFNOHF1dDdldldocHlIc2JINTFmaEVkRmt4YmVhb1pIY1Btbk8xQVVvUmUyb3ZTWnpPZzJtcUNWeWJEbjBqVUJuM3ZQbkZ4aEZkWHQzc29xL0sySkxVWW13MER2UEdzYk4rS203WHZ4OU1KU3ZOL2U2WFA4K01nb1ByOTVKLzY4ckJ5L3JhN3oyeC9vVE96ckg4U0kxZW94S3pSZ3R1RDlqaTQ4WHplUmt0aG5OdU9yTy9iaDc2c1dvOWRreHZmM0hmYjdvUWs0ZzhCdjdEeUErNG9MVUJnUmpuQzVIQTQ0Ky84ZDZCL0V6dy9YZUp6dmNFek0xTmpPOFAzOXRha1ZuM2Ixb050b1FvL1I1TEdQNDNNcGlVS2c5MzU3RndiTkZvVEo1WGlqdVZVb0IzNS9aUlVlcjY3REZTbUpIdnZaWG05dVE0cFdnd1MxQ3IrdHJndTUwdHFBMllLNzloM0dYeHFhOFlYMEZEenNOWE1keUtqVmhoOGZQSW9mSHp6cWR3Yk5iTGY3L0M1MEdVMTRzYjRKRnlYRVluTlhMMW9NNDdoaDJ4NzhjVWs1bnE5cndMLzgvSDRCenB1Tm54K3V4dmNLY2hHdlZxSFhaTVlmVDV4RUpkTi9pS1kxQ1p4N2lDOU9qRWU0UXU3Ump6T1F6VjNPSU1waXQ4Tmd0ZUZBLzZBUTZFeUZIcU1KZXRjZVkzZWo4VU91enlhYnE3akVxTldLaGxGRDBGUk5mNTZ2YThUemRZMVFTQ1ErTjdmaTFRYXgzWDBEdU82elhXZ2JONkp0M0lqYjkxYWU3bHNMNkxtNkJud3VOUkc3ZXZ1eHVhc1huM1gzb1NkQVJjMS90WGZpWCsyZEtOQ0hvWDRrdE5YTTJTSkdxY1JMUzh1UnF0VmdVVXdVYnR0VGlWU3RCdC9JeVJBbXJ1UFZhcUhmYnJyT21aWmJGS0hITXhXbHd0Y1pPaTJlcVNqRmkvVk5QcE1lSytKamhldXp2OVhVbDExVklrL0Y3MnJyUENZNndsMkIxWDFGRXhPM1R4ODdnZjhuYXBQeVdGa3h2dWlxZGlrdWdqSm90dURERUxac0JCTG85KzVzRXU5UjljZmljQVFNWHFXUWVQU2lwc2xKSEk2ekhFbk1Fc01XNXczOWx1N1RXM0dUU3lSQmd6aVZWSHJPbHFSVlVpbWtFZ2xzRHZ1a1BWa1MxU3AwRzAzZzR2ajBFUzZYbi9kK00wOVZsT0NxbEtUSlR5U2lTZlVZVGJoci8yR3UxdEE1bzVISjhQS3lDbzlXR1JlSzAvMzluNk1Qdzh2TEp2YktkeHBOZUtXeDJXKzF4bEM0cTF2L1llRjhJYzN5bmRZT2ZENDFDU2ZIREZqejBXY0FuQlZkUTYyNnVmU0R6UUNBSjhwTGhOWHdxN2JzOUx1aS9YaE5IVzdPem9ETjRjRHFEN2Q2M0JQK3Rxd1kxN2tDdlNzMjcwQzMwZVJSb09oTUdhdzI5SmhNZUxLOHhLTlN2SmhFNGxuQXFNOXNSc3RZNEMwZ0RhTmorTlhSWTlpK1lUVlVyb21XWHBNWkM5Ly9GRnFaVE5pZitLZUdKbXdNc0UybUtGS1AxMWNzQW5CbUszb1g4dS8vMmNZVnZTa3kyVXJkdWN3N1BwWFg3anlGNXBkMFlXQlRVU0lpbW0xcWgwZHh6ZFpkK0l0cnIvekowVEcwaVNxYi8vSm9MYloxOXdWNUJXQkZmQXdlTEo0VDhMakt0WnFVcHRWZ2VWeU1zTjNEN2UzV0RuUjZWVk8vS1NzZFlmSlRieS95WEYwalhxeHZ3bjFGQmZoYWRnYis1OFRFUGtMdnRnWS9temMzYUh1cFU3VzF1eGMzNzl6djBVL1FXMTU0R0RhdFhTNTgzVEZ1eERWYmR3VjkzVnR5TW9VZ0w1Q3ZaMmNFckxkQXA0NkJIaEVSRVJGTmU2MkdjVnkvZFRkK1VUb1hEMVJXSXp0TWgvZmFPbkY1U2lKdXk4dkNWN1BTZ3o1Zks1ZkJaTGZqdzQ1dXRCcDgyMTg5VUZtRmtzZ0lKR3ZVZUhSK0VkYTZWdlhjWG1sczl1a2plWFZhY3RCQTcvVVZpejJLRWJrcHBCSThXVkdDaXhQallRZFFPendpWkpISnhZR2V3NDRla3dsTll3YWs2N1NRd0Ztb3hOMXpUeWFSQ0MwNitzeG1qQVpwdWVYbVhXVEdud3F2MWJEaUNEMHlkTnFnZlpaRFNRMDEydXdZRDFEQlV5NlZuRkpCR21LZ1IwUkVSRVF6UkovWmpPL3VQUVRBV1Zqb3puMkR1Q1FwSG5FcUZXeEsvM3N4Z1lrcW5MMG1NKzdjZDhqdk9XTldHNTZzUFlIZmxCVWpWYXNSS3RXZWlVQjd6aXgyaDlDQ1N3cmd5WW9TYlBoa083cU5Kbzg5cGhhN0F3OGRxY1ZEUjJwUmRlVjZhR1V5L0tPbEhiK3JkYVkveGlpVitHVDlTZ0RBRXpVbkp0MXlaTEhiUXdyMFB1OG5YZlhyMlJuNCtaRWFQMmM3dVZzb2lBdjRlWHV0cVNXazFFMEtEUU05SWlJaUlwb1Jjc0owZUtxaUJHODF0K085dGc2UFhzSmJ1bnR4eTY0RGZwLzN4c3JGUHF0VS9uelkwUTJVT2YrOExNNnp5dmd6QytmRDVMVWFGYWZ5ckdycnJYSmdDR091TFJkbDBaRWVWVHQvZXFnYTVkR1J5TlJwRWFsUTRMZGw4M0R6em4wZWdaNi9yVUEzWjZmajVtemYxVXVaUklMUExsNFZkRHdOb3Nxa2dWUkVSMkp4akxNOVY2L3I1eHVyVXVLR3pGUzgxTkNFa3dGVzlScEhEWGk3dFFONmhSeHJFK0w4bnNQVXpiT0xnUjRSRVJFUnpRamwwWkVvaXRDamFKNGVDcWtFL3l1cVZyazJJUTZObjk5d1JxOHZEcktTTkdxaGlqZmdMR0IzcW41NnVEcGdleEdEelliN0txdncybkpuby9UaVNHZDZwRUlxM3FQbnUwSzVyYWNQNzd0YWdZVEo1YmkzS0I4QVlJY0QyM3Y2VUtBUGg4bHV4MGxSdGZHS21LaVFDZ0dxcEZJOEltcWo4RlpMRzRiTUZ2eW9NQjlLcVJTUGxSWGp5OXYzK3EycWJuTTQ4Sk5EVlhqYVZmblVINlp1bmwzOGFkRnBLNHdJRnpiVkhoOFp4WmcxY0pQZFVJVEw1VmpoNnNGa3R0djlOdnNtSXFLWkwwMnJFYW9udG84YlEwb2xJd0tBY3RkS0UrRFpIeGh3cGd6dTYvUGZKM0pKYkRTaVhMMXBBL2wvU3haNFZHcTBlY1V5SDNmMm9OZHJIOXBWcVVuUUJHa2tQcGxkdmYxNG83a05lb1VjRDFSV284OXM5a25kOUthVHk1Q29VUVB3YkdMdWNBQi9iMm5IeGdYek1HS3g0bWVIYTFBL09vYjFpWEZZN3VxeC9PY2d2U21sY0ZZWmRRZWpScHNkTDV3NGlYR2JEYmZsWlVPdmtHTlJUQlFlS2luRUE0ZXEvTDdHWlBlS1ROMDh1eGpvMFdsN2ZsRVowbHdiZksvN2JEZjI5NTlaVS9RMG5RWi9XRGdmZ0xNZjNZTC9mRExwY3hiRlJDRXJURGZwZWY5cDcvVG9OZU9QQXdnNGkrVHR0ZVVMRWVHNklQemtVRFVPbk9GN0p5SzZrR1hwdExpdnVHRHlFd040c3ZZRXFvZEdKai9SNWM2Q0hGenZLaCsvc2FZT3Z6L2VNTWt6bkxKMFdyeTNadGxwamRGdCtRZGJNR2l4UUMyVElsR3RSb3hLaVZpVkNxbGFEYkxEdE1nSzA4Rml0K05yTy9majV5VnpRM3JOVDd0NnNMbnI5Tm94MGFsWkVPWHBVVHY4QUFBYVlrbEVRVlFNeE1adE5oeDFyWlM1MVF5TjRON0tvMzZmOTlMU2NrUXBnNmR1ZG80YlBRS25uYjE5S0l5WWFMcitmRjJEVHpHVzFRbHhaeFRvQWM0aU1PSSt3V3FQMUUzZkZiaXlxRWlVUmZsL0w1czZ1dEErbm9jVWpScXZyMXlNMzlYVTRWNVh6Nzdxb1JHOEVhQmxnVW9xeGNZRjh6eXFlejVSV3lla3hqNWFkUXkvY3EzMGZUa3pGVXFwQkE4Y3FwcTBqWmMzcG02ZVhRejBDS3ZqWS9Ic3d2bVFTb0NOMVhYNFUwTlRTTS96THU4N0ZiNllrUnBTLzVyQ2lQQkpxMjJOV0swbytkZkhJWDNmQW4yNE1QTVhhaHJCTjNJeThJTzVlYkE3Z08vc09ZaHRQY0hMUEJNUlhTZ2lsUXBjbkJnUHdMa255QnhDbXg2RlZBcUY2enJ4U21NTGdOQUR2ZE85dmtnbEV1Rkd2R1o0QlA5dTZ3enBlZGVrSlNQYk5Xbm8vdFpYcHliajE2SVVOVzlKR3ZXazF4VzNBYk9GZ2Q1NUVLVlVJQ2ZjK2ZkNGNHRElaLy9hcXZoWUhMcDgzV20vZnVPb2MrK1p3V2JEYXlkYjhKZUdaanhhVm56NkF3YndVRW1oc0VmUFhSM1RtOFhyZlloNzV2bjd0eWp1UlJlalVtS3JhRi9lcU5XR1czY2Z3TjlXTEVhMFVvR0hTd3VGeCsvWVcrbTNiM0p1dUE1UGxKZWdXQlRVYnVudXhSOUZhYkd2TmJWaVNXdzBybkwxQjd3dVBRVkZrWHI4K09CUklUVTFGRXpkUEx2NDA1cmxVclVhUEZsUmdqQzVETHY3QnZCU2lFRWVBRWhFZnc3bG9qL2J2VlRmaEN0VEVsRVdGWWtuSzBwdythZk9KcWRFUk5QSng1M2RlUHBZL2FUbmZTTW5NNlNKT0gvT3h2VWxTcWxFV1lnTmtmVUszNVM5UUFVbFJxeFdOSXlPQ1JrdEFEQmtzYURacTFtMFNpYjEyRzlGNTk3eXVCamhkMmV2VjlvbUFMU05HN0dseS8rMmtFdVNFaENyVXNLQndCTUxiN2UyWTFOSEYxb040MmV0My9IOHFJaWd4eFBVS2xqc2RveFpiYkRZN1ZpZEVJZGNWekJyc3R0aHRqdWdrY2tRcDFKQzZucjMyV0U2L0ZkbUtxS1ZTaVM3VWpnQjRQN2lBaVNvVlRneE9vWmVrd2xoOG9sbTZBNDRjR05XR3Q1dTZVQ1ZxenFtWGlISGJYbFp1Q1VuQzByUnZzREtnU0Y4MTA5UWVQK2hLcVRydE1KN21xc1B4enVybCtMZjdaMzRjME96Mzc4VGJ5ODNOdU5YVmNmOEhwc1hxY2U3cTVkTytobzBnWUhlTFBkWVdURWlGUXBZSEE3ODhNQ1JJQjl2dnNTcENNWVFVeDdmdTJncElwWCtLMUFwUkRPNEVVb0Z0bDJ5T3VEcnZObmNoaWRyVCtCLzZocUZHNG5LZ1NFOGNyUVdBTEF5UGhaM0ZlUUFBSjZ2YThUQmdVRjhKU3NkRWpqN3c0aFgwNjVJVG9SYUpqM25xNUoyQUQ4OGNCU2IxcTFBakZLSmgwc0xjZXZ1ZytmMGV4SVJuVzBia2hLdzRTeVVsUS9tZEs0dloxdmQ4Q2llUGxhUFhwTVoxNllub3pReUFnYWJUY2o4a0ltdVdUdDYrbkg3M2txUDUrZUhoK0VEVVVOcE92ZFd1UGFaQWNEdTNuNmY0OGVHUi9EQW9Xb0F6cisvREowR1EyWXIxREtwMENwaHhCTDQ5NjNmWkVhSEs4QzdNaVVSNnhManNVQTBtWEJuUVM3NnpXYVA1MFFvNU1ML255Z3ZFZTVUM0l3MnUwY2ZQZTltQ3o4dXpNYzFBU1pNR2x6RlZLNUpTOElqcFJPcno2dmpZN0U2UHRibmZLMU1odHZ6c3oxK2Q5M0M1WEo4TXljVDM4ekp4TFBIRy9Ec3NYcThzM29wTW5WYWovTzJkdmZpanIyVkdQV3oxMjdNYXNNTjIvZmcyWXI1V0pmb3JLb3BnZk0reStId0gzeW5hVFVvanB4WUtVelhhUUpXNU13TW14akxISDA0RnNaRWhSUTh6bVlNOUdheHhURlJXQmJyTEEzOGRrczdXZ3llczVIYVNYTEt0YUlHb0JKSjhQTXRkanNzRGdlU05acEpOenNEemcyL0thSlpLRy91MTJnV3piZ09XeXhDYnJ3NC9lSGttQUdiT3JyUlp6SWpWcVZFcjhtRS96NXd4UGtlWkRMaEE5UmZrODg1K2pEMG15Mm50UEkyUHlvQ05VTWpmbWY3NmtmSDhPKzJUbHlaa29pTEUrTlJIS0hIMGFIUVV4cUlpS2JhQngxZFo3eWlwNUpLL2Q1c3VvVXBKbTVQN0FoK2ZiRTUvUGRHR3pDYmNUREUvZE9aT3ExUS9NV3R6MnpHRTdVbkFBQkxZNk5SR2hsNDVjVzVuOCt6NHFMMzY5RzV0OElWM0ZnY0Rod2NDUDUzYjNNNDhQckt4WWp4bW55ZTdIbHVSUkY2WE8xS1UzUmJGUjhUNEd6bjVNWFZxVWw0MHZVNzVmYkZiYnNEVnQwRW5JRlZvRUR2WlZmaEZIZEtxZHVZMVlZZWt3azlSaE9HTFZZaDZIcXp1UTN6SWlOUW9IZCtqM2RhTy9CVTdRbGNtcHlBYitkbElVS2hnTWx1eDB2MVRURFo3YmhqYnlYK3VtSVJ3dVZ5V0IwT1BIdXNIczhjcS9lYjN1bG10Tmx4Nis0RHVMTWdCN2ZsWlVNdGs2SnlZRWk0Ny9KMmFYSUM3aSthMlA4YjZrVFMxN0xUc1RnMkNwZC91bVBTYzJjekJucXoyTzM1T2NLZm42L3ozT2dlcFZUZ3dHVnJRMzZ0ajlldERIcjhUdzFOZU9pSTV5eld1TTNtc1lJb2hjU2pjYWpCYXhaWExwRjZwQTU0V3g0WGc2b3IxN3ZPOVQydnkyaEVyRXJwRVFUT2k5UUxzMmZIUjBaOW52Tzc4aExNMVllajJUQ09ueCt1d2FjQlVqNEE0TnU1V2ZoS2RqcFNOR3I4Nk9CUnZOSGM1dmU4NStvYWhNM01keFJrNHp0N0t2MmVSMFIwSVZxWEdJK1ZmbFlMdklrckEzcDc5NktsSWFjMVBqcS9DSThHMlN0WE16d2kzT3paSFE3aDJwR2gwK0k3K2RraGZROWc0cHJqM2c1Vm9BOFRLaEc2VnhMa0VpbStrZU1zRlBGUlI3ZnczRFVKY2RpNTRhS1F2eGVkZlJJQWo5ZlU0ZUxFZUlRcjVERGFKayt0M056bERLSXNkanNNVmhzTzlBL2lzUUJwZytkRGo5RWtwQkU3WEwrSWh3YUdBRGdEVTdQZGpsR3JGUTJqQnJ6WjNJWTNYZmNaaHdhRzhNVnRlOUJ0TktIYmFQTFk0eGFuVW1MUHBXc0FPRE9mL3RyVWlpdFNFdkZLWXd2cVhTdUN6OVUxNHNYNkpxeFBqRWVVU29FKzE2cGs5ZEFJN3R4N0NMZm1aZUhoSTdXb0dRNXRuNjBkd0ZQSDZ2Rm1jeHUrUHljWGo5ZlVuYlZVVnpvMURQUm1LWjFjaHFXdVJwOTFJNk5vR1BXL0YrRmN1dVNUN1dnVnJTSVdSb1RqWHhjNXE2WDVxN3I1cmR4TWoxa2ZiekxSSm54LzJneEdGRVhvRWFGUUlGR3RRcWZSaEJKUmJueTExOHBhb2xxRnVmcHdBRUM2Vm9QT2NXUFE5eE9wVkFpcmtGL05UZzhZNkZVUGphRFpNSTUwclFhcjQyT2hsRXBPdVNvVkVkSDVOR2kyL1AvMjdqMDhxdnJPNC9obmJybmZReUFoQVhJaEVDQ0FDaFVWcjFWc3U3clYxajU5dG5SZGUzR3IxdXEyWFhWYnJickxxcXV0MXJYcnJ1MjZydG90VzdjcnRiVEtXcXhhcVZnRkJRSWtYRUp1aEZ6SWhaQjdKak9aMlQ5bWNuSW1NNU9MaEJKUDNxKy9mT2JHeVR6am5QbWMzL2YzL2VxMTVwYnhIeGhGcS92MDdrZU90ZHYxdVdDWHpvZjJuOW9QOWF1Q0YrS2NOcHZ1TFMwSnVTL0dQbkpiN1JrNGJ5STZ2NlNYNmh2MVVuMWoySDJMZi9OYXhPZmNzV3RmMUpXbVlhTkxjb2M5VW5GWWoxUWNudlJ4U3RLM1B0aXJiMzJ3Tit6MnYzem4vYkRiYW5yN1ZMRDV0Mk8rWHQvUVVOUVN4bGIzWU5qekkzVkpkL3Q4ZXFVeHZIblJXeTF0ZXF2bHd6VVNhdWdmMEoyN3c3dWNqaDVhLzdTcHFRdW1Ga0Z2aGxxYmxXbnNpZHNXNFg5Z3I4K3ZQY0dyU0pHa3VKeEdoeklwVVBiWVlSb2FPdHF4VVdXaHA4T3h2bjc5WDNCQTZNTGtSRjAycXNhN29yTkxWK1lFdXNhdFNFOVZjMU9MemcrV3JrcUJXVFZtbHdjN3pFbFM4NEI3M0N0Wkx4NXQwTTNGQlpLazB0UVVuWldlR3ZVOWZMdWxUZXZ6NXluZTRkREhNak8wblE2Y0FLYWhXYkV4U25RNjVaUDA0Q2tHcUFXSkNlb0xscFFkNk94V1g1UjVXamFiUXNvazJ3Y0hWZDhiL1J4UzNkT3JCS2ZENkI0NFZSNGVaMlZueU8rUCtNTThrcU5SR3JzQXdPbEUwSnVoU29JclZaSlUxaEcrUjZ6YjY5Vm50cjBiOWZuWEY4elhCdFA4b05lYVcwNzVSOENwcXU3cE5UbzFYWnVYRXhiMHpIdmgxbVpsYXRlSmswYjVVZnZnb0E1MWhaWnVtcDgvVnNubXNLcWVYcFdkN0RSK29GeGZNRjk3T2lKZktkemQwYW4xK2ZNa1NTdlNVZ2g2QUthbCs1Y3ZDWm1iZGFxMnRiVHBoajkrb0c5R1dNMFlWcHljcEsybUppWk4vUU5qbm8rR2xmem1OU1c3bkNFWDhENk0zeDl2MDZEUEo3ZlBwNThjcWRVRnN6SzBjZTNISkFWV1RwYTkvRHRKZ2VBNnZOZHBQRXRTazNWaWNIRGNZZEVBTUpVSWVqT1VlWk40KzRjb3FWazlxbVgxcCtabTY2SDloeWJWdFhPcTVTWEU2NjhYNWt0U3lLeVhZVHZiTytUMSsrVzAyYlF1ZTdZYSt2cU52WHl2TllXV0pNVTU3TG9nYStUSHdwdk40d2M5U2RwMHRORUllbGZuWm12RHZvUHE5SVN2ZExhWjN2Tk1OdXdEbUtaYTNXN1Y5ZlpwZm1LQ2JKSzZQRjUxQlBmdk9HdzJZODl6KytDZ2VqemVjVi92K0FRYVc0MCt2NVNtcG1oQllrTEVobGxtYnA5UFJYR3grdEhxbGVQK0cyTTU5OVUzMWUwZCtWdStPR3BXWGxac3JGcmRibDJaTTN2TTdRU2pmZUtON1JIM2dnUEE2VUxRbTZIU1RWMm1ScmNDSGsrQ3d4RlMxaWdGT21SK0ltZU9YbTA2UHVIWGVYck5PZktZTnVlYUc3RWt1NXhoczFMRzYyQldtSlE0NWttM3krUFZCeWRPYWsxbXVuTGk0L1NOeFNQTmFINDFxcVovWGZZY283MzNvTTgzNFJXMzN4eHIwbjNMUytTMDJSUmp0K3ZhZVRsNlB0Z1Z5NnpkUGZLZVo4YkdodDBQQU5QQmhuMEh0V0hmUVpWZmZZVVNIQTY5Vk4rb0h4NE1EbUtPaWRFYlZ3UWFjVDErNE1pNCszZzhQdCtFZ3Q0MUVUb01mcmx3Z2Y1KzM0RkpIZnVQRGxXRjdKVytKaTlIZHl3cGxpVGR0WHUvL21ncTE3K3hLRjgzRklZUFAxK1FtS0JQNUl5YzcrSWNEdjNoeW92MWo2T2Fpd0hBZEVUUW02SE0zWS9peHhtak1OcFhGK1lyTVRoYTRWQlhqMUc2Y3NmU1lyM2UzQ0tQZjJMcmVpVmpsTHc0YlRZdFR3dGZsVHRWcnpRMGEwMW11cVRBekJncE1IN2h2VkdibUs4eHRVeisvZkcyc0E2ZzBaejBlUFJPNndtanhmTG41K2RGREhxeHBtNTA3ak0wSXdvQUp1dUd3dmtSQTVIRFp0TWYxbDA4NW5PcmUzcDErZXR2ai9tWTFSbHB4bmQwVy9DQzJLellHSDBoUDAvUFZkZEZIV0lleWUyTGk0eDVxcU45Lyt6U0NiM0dIVXVLUThaQTJCWDQvbjVnNVZMOXVMSkdLN2U4YnR5WGx4QnZOQlQ3OWJFbTNidTNJdVMxdWlldzRna0FVNG1nTjBPWlN3ZG5UV0pGcVNncDBXZzRJa2tQVnh6U2x3c1g2T0xaczFTVWxLaHZsaXpVRHc1VVR1bXhUdFRicmUyNktUaUEvT3JjYkQwUzRVUys2V2lEN2x4YWJJUThLVEJRM1N6TjVkTEZjMFphaDcvYzBEU3A0OWpTMkd3RXZhV3B5VnFXbXFMeVVSMDl6YXQ0NXRVOUFKak8zbTV0MTZ2QnBsZEpUcWUrczJ5UkpNa252N2EzdG10eFNyTGNQcDlxZzIzYkpXbDFacnBpN2ZaeDI2dkgydTE2MERSR1lWTjlnem9IUGJwcjZTTEYyTzE2NU94U3JkKytVME1UdkpqNDQ4cWFrQTZNVitWbUc4SHYzcjBWMnRFMmNvSHZoc0lGV3ArZkYvTDhDN015ZFhWdXR2eVM5Z2IzWHc4TStYUzR1MGNyMGxLMEpQajlQbHlaa20yYS9acmljb1dNajJoekQ2cUxvQWZnVDR5Z04wTTE5bzJNQ2pEUGxSdExSb3hMUHo3M2JHT0V3ZjdPcnNCcWwzZElGd2VibW54OVVhRU9kL2RvODdIeHc5RzZOOTRPT1k3RktjbjY1Y1ZySkFYR0sxeTQ5YTJReDMrcGFJSHVESmJkUkdLZW4yUmVWVnlYUFZzWk1TNDlWVmxqdENEK2VMRFJ5cURQcjFkR0JibXJjck9OanFUOVEwUDYzUVQzNXczN2JlTnhQYkJ5cWJILzcvTUxjblgvM3RDZ2w1c3c4b09nZVJMRDJBSGdURXAwT294QVl4NW40L2RMdjZ4djFLUG5MRmUzeDZ2Nzl4NVFWVSt2cnNqT01tYlJSYXB1R0dhWDlPZzV5NDF3TkREazB6TkhhdFUvTktTYml3dVY0bkxxM014MGJWaXhWUGVVbFUvb1dMOVNsSysvTXEwK211ZXJmcSswSkNRd1JwcjVON3gvZW50cnU3bzlYcTFNUzVWUGZ0MytmcG11TDVpbnA0L1U2dDBvcy9NdW5UTkxsNW91R0c2cWJ4eTNqVDhBVERXQzNnejFUdHZJbnJPMVdabDZ0cnB1ek1mUGpZL1RNK2V0MHNMa3dFZ0ZuNlQ3eWdKbEtUdmFPL1RyWTAzNmRMRGM4WWVyVmlqSjZkVEcydnF3MTNuemVLdVNYWUdQWFlmYkUxSVM2ZmFGbGpDT0xwY3NQOW1sVGNHcnM3dURNMkRNZ1dsUlNyS2VQVytWaXBJVGxXc0tyNWRuWnlrek5rWlBWZGJvdW5sempaQW5CV1lpUGJoeW1mN0cxQUd1dnE5UDc3YWQwSnBaR1hxOXVUVms4T2hFREpkdmxxYWxhUE94UnIxUWV5enNNY00vZktUd3NRNEFNRjJkblo2bXM5UFRJdDYzdGVtNEd2dUxsUnNmcDE5Y3RFWS9QRkNwN3dUM1RWZDBkdXQvNjhLL0M2WEFTdDZqNXl3UDZlNzUrTUZLdFFhckhSNHVQNlNIZ2l0OTYvUHpGR08zNlo2eThvanpSMXNHM0hvc1NsWEppdlJVclF2dUw5L1MwS3hxMDZxaldVK3dNK2EybGpiNUpQMnNwajZrbkwrdXQwOFA3RCtrTEJwcEFaam1DSG96MUpIdVhqWDJEMmh1Zkp6T201VWhsODBXZFcvZDVkbFpldVRzVW1XYUdyZzhkcUJTdTAwejR1NHVLMWRwV3FvS2t4SmtsL1RBeXFVNlB5dERHL1lkVkl0cHhlcHZUK0dLWnFTaG5UODU5eHpqdjdQallwVWRGN2tNTmNadTEwVlptWHJvclBCeXprL241YWhwWUVBUGx3Y0duMjVyYWRlMmxuYmxKY1NIN0tVek16ZU84VWZvTmZyZFBmdlZPdUNPK0o2NmJEYXR5UXgwOUd6cUgxQWxYZGdBZkVROFcxMm5SeXVDelZoaVk3VE50Qyt2eHp1a3I3MjNTLzl6NFJwbHhMaU11WFk5M2lIZHVuT1BJaFZ1TGt4TzFPT3JWb1IwU242cnBVMy9ZUnFnL1BPNll6cHZWb1p4TWZGejgzTzFMQzFGZjdkN3YvYWRESzJXdUgvNUVtVkZPUS9NTnQyK05EVkZjNk5VczVTbXBlam1IWHZVTWVqUlMvV04ydHAwUENUb0RXdDFEMDU0ajk3Z09HV3JBSEE2RVBSbXNCZnFqdW5iSlF1VjZIVG9tbmx6OWFLcE81a2tGU1FtNk02bGkvU3B1WE5DYnQ5WVc2OS9PMXdkY2x1dmQwaTM3Tml0aldzL1puVEh2R3B1dGo0K0owc2JhK3Uxc2FaK1Vwdm9KNnFodjk5WVpSeldOelNrTG8vWENIMy9mcVJXZlY2dm5qbC9sVkdTZWRMalVVVm50eTRJemx1NmFXR0JGaWNuNjl1NzlocUQzNGVIdkNjNkhacVhFSzhUZ3g1NWZENzkyZHpza0FZMi9VUGhKL0RHL29HdzI0WmRPMit1MGN4bTA2aHVud0F3bmNRN0hNcUtqWkZkZ2UvT3dxUkUvVVYrbmpKaVlqVFh0Q2Z0N3RMRm1oTVhxeU05dldwenU1WGtURER1ODh1dkx4Yk0wNi9xbTR6OXlpa3VwMjR1THRCWGl3b1VZeDhwcWR6VDBhbHZSQWlGZDVlVmEzNWlnczVLRDR5dldaS1NyTTJYbks4dGpjMTZ2dnFvZGdZYmFubjlmbm1qaENxZjZjS2JUOUVmNXpVOTdudGw1UkhIQnVYRXg0WHM5WllDWXhlR3hUc2R5bzZMQzdtL3krT2hWQi9BbnhSQmJ3WjdycXBPTnhibEs4WGwxQzNGQmRwMHRNRTRvUlVsSldyTFpXdERUc0NTOUZSbHRiNWZFYmtzNW5CM2p6Njc3VjA5ZjhGcUZTUUdUdkx4RG9kdUxNcFhYVytmYW11bVB1aTkwZHlxbXA0K1ZmZjBxcnFuVjFYZFBXb2VjT3ZhdkJ3OXZtcUZKS21tcDFkZktseGdoRHl2MzY5YmQrelI3bzVPL2VLaWM0MHJ5WmZPbWFXcmNyUDFzNXJRa2xPWHphNHRsNjFWNkRzeG9qWksrVThrZGttM0xDcVVGQmhLLy9TUm1yR2ZBQUJuMEdmbTVlakJsU01OVWk2WlBVdVh6SjRWOXJnRWgwTmZYMVFZMHFGeVdMTFRxUnVMOG5WalViNmVQRnl0Snc5VmFmTWw1eXMvTVNIa2NkdGEyblRyemoxRzZhUlpyM2RJWDlpK1EwK3VQa3VYWndmSzcyMEtYRkQwKzZYRFhUMWFuNStudzEzZE9oemxiemtyUFUxRlNZRUxneFdkM2FvYW81cmlsdUlDYmF5dGo5cEE1ZDdTa3JDTG9HYnJzbWNiWmFMRFhtNW8xbTN2bDBWOURnQk1OWUxlRE5idDllcWZEeDdSZmN0TEFsZHBGK1RwNThFOUZGVTl2YnEzck56b1hIbGkwS083OTVUcnQrUE15YXZ2NjlkMTI5N1ZQNnhZb2ovUERaUzZQRmQ5TkN3OFRaV2Yxa1RmM0QvTXI4RFY0QmN2V2lPL3BPL3VLZGM3d1gxeFgvbmpMajEvd1NvdFNVbldnYTV1L1hlRTR6enA4YWk2cDlmNGdXRDIrK050eGo2U2lWaGZNTThJd1U4Y3JLSUxHNEJwcmFZbjlBSmRyM2RJclc2M1dnZmM2dko0amREMTR0RUdMVTlMTmNidGJEN1dwQ2NPSHRFbjU4N1JUY1VGU25XNTVQYjU5RnhWbmR3K24yN2R1VWN2WEhpdWtwMU9lZjErUFhtb1N2OXlxQ3BpZWVld2dTR2Z2dmJlTHQyMnVFZzNGeGNxem1IWG5vNU8zYkZybi9JUzRuWFgwa1VUL3J1dWl6Q3JiN1F0amNmNWpnYndrVWJRbStHZXJhN1QrVmtaV3BjOVcvZVVsbWg3YTd1T0Jrc1dmM0cwUWJrSjhab1RGNnNmVkZTcWZZS0QxVHNHUGJyOS9iMzZhZlZSZlhaK3JoN1lmK1lIeSs0NmNWTFBWZGZwZy9hVGVxV3gyYmk5MWUzV2RkdmUwMlBuTE5mUGErdWovc2pZMGQ2aG9xUkVlZjErdVlkODZ2SjQ5RTdiQ1cyWXhBRGZvcVJFM2JPc1JKTDBhdE54UFZOVk84NHpBT0RNS3V2bzFPZmYzcUdXQWJkYUJ0d2h6YW15WW1PMDQ1T1hTUXFVWEw1UWQweFg1V1pyWTAyOXFvS1ZEazlWMXVnL3ErcDBSZlpzcGNlNmpQTklSV2UzYnR0WnBxOFZGK2lCZlFkMW9LdDdRc2Zqay9URW9TcTllTFJCM3l4WnFNY09WTXJ0ODZtcXAxZkxYdjdkbFA3dFk4MVAvYWZ5UTNxcXNqcnEvWkdjREc0TEFJQS9GWnZmUDhHQk5BalI1UW1FbWRITlFUNktVbHhPWFY4d1h6Wko1WjNkZXZQNDVNWUpZR0t1ekptdFJjbEo4a2w2dnJwT3ZSSEtrejZxbmxpOVFwL09EVzlXQUdEeVdnZmN1djJEdlhUa3hXa1Q3M0Rvdnk1WXJWVVprVHVvbmtsOC9uRzZUZWZQLzFSalJRL3E4bmoxcjRjbmQyVVNrN2UxcVVWYm0xck85R0VBQUFCZ0JvamNPeDRBQUFBQThKRkYwQU1BQUFBQWl5SG9BUUFBQUlERnNFZnZRM0xZYkNwSlNaSjdqSzVjd0V5UkdSTnpwZzhCc0F5WDNhNmxLY2tTdmRKd21zUTY3R0VEMzZjTFB2ODQzYWJ6NTMrcTBYWHpRL0w1L2VyMmVEWG9HMnZxRHpBekpMdWNpbk00enZSaEFKYmc4L3ZWNWZISTQrUDBqTlBESmlrMXhpV1hmZm9WZHZINXgrazJuVC8vVTQyZ0J3QUFBQUFXWS8wb0N3QUFBQUF6REVFUEFBQUFBQ3lHb0FjQUFBQUFGa1BRQXdBQUFBQ0xJZWdCQUFBQWdNVVE5QUFBQUFEQVlnaDZBQUFBQUdBeEJEMEFBQUFBc0JpQ0hnQUFBQUJZREVFUEFBQUFBQ3lHb0FjQUFBQUFGa1BRQXdBQUFBQ0xJZWdCQUFBQWdNVVE5QUFBQUFEQVlnaDZBQUFBQUdBeEJEMEFBQUFBc0JpQ0hnQUFBQUJZREVFUEFBQUFBQ3lHb0FjQUFBQUFGa1BRQXdBQUFBQ0xJZWdCQUFBQWdNVVE5QUFBQUFEQVlnaDZBQUFBQUdBeEJEMEFBQUFBc0JpQ0hnQUFBQUJZREVFUEFBQUFBQ3lHb0FjQUFBQUFGa1BRQXdBQUFBQ0xJZWdCQUFBQWdNVVE5QUFBQUFEQVlnaDZBQUFBQUdBeEJEMEFBQUFBc0JpQ0hnQUFBQUJZREVFUEFBQUFBQ3lHb0FjQUFBQUFGa1BRQXdBQUFBQ0xJZWdCQUFBQWdNVVE5QUFBQUFEQVlnaDZBQUFBQUdBeEJEMEFBQUFBc0JpQ0hnQUFBQUJZREVFUEFBQUFBQ3lHb0FjQUFBQUFGa1BRQXdBQUFBQ0xJZWdCQUFBQWdNVVE5QUFBQUFEQVlnaDZBQUFBQUdBeEJEMEFBQUFBc0JpQ0hnQUFBQUJZREVFUEFBQUFBQ3lHb0FjQUFBQUFGa1BRQXdBQUFBQ0xJZWdCQUFBQWdNVVE5QUFBQUFEQVlnaDZBQUFBQUdBeEJEMEFBQUFBc0JpQ0hnQUFBQUJZREVFUEFBQUFBQ3lHb0FjQUFBQUFGa1BRQXdBQUFBQ0wrWC84L0JHYkgvSzZud0FBQUFCSlJVNUVya0pnZ2c9PSIsCgkiVGhlbWUiIDogIiIsCgkiVHlwZSIgOiAiZmxvdyIsCgkiVmVyc2lvbiIgOiAiMTIiCn0K"/>
    </extobj>
    <extobj name="ECB019B1-382A-4266-B25C-5B523AA43C14-2">
      <extobjdata type="ECB019B1-382A-4266-B25C-5B523AA43C14" data="ewoJIkZpbGVJZCIgOiAiMjYzOTkzNTQ5MDc2IiwKCSJHcm91cElkIiA6ICI0NzQ3Mzc5MTAiLAoJIkltYWdlIiA6ICJpVkJPUncwS0dnb0FBQUFOU1VoRVVnQUFBNElBQUFKT0NBWUFBQURpVkxrYUFBQUFBWE5TUjBJQXJzNGM2UUFBSUFCSlJFRlVlSnpzM1hkNFZGWCt4L0hQbEdUU1NVSUxvVVBvdllNVUFSRUVGUnRpWFhUdGEvbXRycjJzWll1N3VxN2R0UmZzQ2lxSUhVVlVrQ1pGZXVnUVdoSkNRbnFaOHZzak1Nbk5USkpKQ0V5UyszNDl6ejZiZStmZU8yZUczWng4N2ozbmV5d2VqOGNqQUFBQUFJQnBXSVBkQUFBQUFBREF5VVVRQkFBQUFBQ1RJUWdDQUFBQWdNa1FCQUVBQUFEQVpBaUNBQUFBQUdBeUJFRUFBQUFBTUJtQ0lBQUFBQUNZREVFUUFBQUFBRXlHSUFnQUFBQUFKa01RQkFBQUFBQ1RJUWdDQUFBQWdNa1FCQUVBQUFEQVpBaUNBQUFBQUdBeUJFRUFBQUFBTUJtQ0lBQUFBQUNZREVFUUFBQUFBRXlHSUFnQUFBQUFKa01RQkFBQUFBQ1RJUWdDQUFBQWdNa1FCQUVBQUFEQVpBaUNBQUFBQUdBeUJFRUFBQUFBTUJtQ0lBQUFBQUNZREVFUUFBQUFBRXlHSUFnQUFBQUFKa01RQkFBQUFBQ1RJUWdDQUFBQWdNa1FCQUVBQUFEQVpBaUNBQUFBQUdBeUJFRUFBQUFBTUJtQ0lBQUFBQUNZREVFUUFBQUFBRXlHSUFnQUFBQUFKa01RQkFBQUFBQ1RJUWdDQUFBQWdNa1FCQUVBQUFEQVpBaUNBQUFBQUdBeUJFRUFBQUFBTUJtQ0lBQUFBQUNZREVFUUFBQUFBRXlHSUFnQUFBQUFKa01RQkFBQUFBQ1RJUWdDQUFBQWdNa1FCQUVBQUFEQVpBaUNBQUFBQUdBeUJFRUFBQUFBTUJtQ0lBQUFBQUNZREVFUUFBQUFBRXlHSUFnQUFBQUFKa01RQkFBQUFBQ1RJUWdDQUFBQWdNa1FCQUVBQUFEQVpBaUNBQUFBQUdBeUJFRUFBQUFBTUJtQ0lBQUFBQUNZREVFUUFBQUFBRXpHSHV3R0FLZzdIbzlIQmNYRmNycmN3VzRLQURRNlZxdEZFYUdoc2xxNWp3Nmc0U01JQW8xSVFYR3hYdnRtZ1Ric1RnbDJVd0NnMFdrVkg2dWJwMDVXczVqb1lEY0ZBSTRiUVJCb1JKd3V0emJzVHRIaWpjbkJiZ29BTkRxZEVscW9xTGdrMk0wQWdEckIyQVlBQUFBQU1CbUNJQUFBQUFDWURFRVFBQUFBQUV5R0lBZ0FBQUFBSmtNUUJBQUFBQUNUSVFnQ0FBQUFnTWtRQkFFQUFBREFaQWlDQUFBQUFHQXlCRUVBQUFBQU1CbUNJQUFBQUFDWURFRVFBQUFBQUV5R0lBZ0FBQUFBSmtNUUJBQUFBQUNUSVFnQ0FBQUFnTWtRQkFFQUFBREFaQWlDQUFBQUFHQXlCRUVBQUFBQU1CbUNJQUFBQUFDWURFRVFBQUFBQUV5R0lBZ0FBQUFBSmtNUUJBQUFBQUNUSVFnQ0FBQUFnTWtRQkFFQUFBREFaQWlDQUFBQUFHQXlCRUVBQUFBQU1CbUNJQUFBQUFDWURFRVFBQUFBQUV5R0lBZ0FBQUFBSmtNUUJBQUFBQUNUSVFnQ0FBQUFnTWtRQkFFQUFBREFaQWlDQUFBQUFHQXlCRUVBQUFBQU1CbDdzQnNBQUdZVUhSNm1DSWREYVVleTVmRjRndDBjMDdOYUxKSWtkeDM5VzBTR09kU25RenZ2dHN2dDFvb3QyK3ZrMmdBQTFBV0NJSUJHNi81THp0ZjAwU01NKzg3Lyt4UGFmaUExU0MwcWM5L0Y1K3ZzWVlQa2RMbVVtblZFK3pNeWRmY2I3eW90Sy91RXZGOTkvUzRHZE82by85MThqV0hmdVk4OHJ0U3NJeWYwZlIrKy9FS043dDFENGFHaENnOE5WWWpkcG45KytLaytXTGk0VHE3ZnVWV0NYcnYxQnU5MlFWR3hodno1M2pxNWRrM2RkZUU1Q2c4TjBaSk5XN1U4ZVp1eTh2S3FQZWVNUWYzVnZFbU1kM3ZEbmhTdDJyYnpSRFlUQUhDU0VRUUJORm8yaTFVMnEzRUV2T1hvazUvajFhWlpmTURYeXNrdk5QengzYUZsYzAwWk1rQ1NaTGZaMUxwcHZIWWNTRDFoSVZBNnNkL0Y4YkRicklvT0R6UHM4K2pFUHlITnpNMVR5OWdtaG4xZFc3YzY0ZTk3ektYalJxbHBkUFJ4WDJmbTl3dVZuVjlRNmV1aGRydW1qUnFtQ0lkREY0NGVJWS9IbzNjVy9LTEhaODJ0OHJvekpveFIzNDd0dmR0dnpWOUlFQVNBUm9ZZ0NBQzE4TmxmNzFTNEl6U2dZOTlaOExNZSs3anNEKzk3cDU5bkNHVWVqMGRQei9tcXp0dDRNZ1Q2SFJ4VFZGeFM3ZkJMbDd0bVFkQnFzY2h1czlYb25LMzdEdmpzUzBwTVVLaTk1dDFpc2ROWjQzT21qeDZocE1TRUdwOVgwWndseTZzTWdxZjA3S1lJaDhPN2JiRllsSnl5cjlwL042dkZlTlBBYnJOVi8yL3RrUXFLaTZ0dk5BQ2dYaUFJQXNCSmRNYWcvaHJacTV0aG44dmowZFBYWDFudHVSOHNYS1MzZi9qNVJEV3R4bHJHTnRFUC8zNndSdWRjOC9STFdycDVxM2ZiMzFOSnQ5dGRvMnVlZDhwUVBmS0g2VFU2eDU4Qm5UdHExZk9QMWZpOEViZmRyNXlDd3VOKy94Tmh3b0EraHUxaXAxUHBSN0sxNHBsLzFlZzZsNDhmcmN2SGo2N3lHSmZiclg0MzNsbmpOZ0lBZ29NZ0NLQkJlZW1XYXpVb3FWTkF4NGFFK1A2SysvRGVXK1VKOEluVDNXKzhwd1cvcjY5Uis2clNLajVPRDE0MnpXZS8zV3BWMitaTnF6Mi9TV1NrWWJzaGZ4ZkhWQnl1S3BVR0NoeS9FTHRONC92MU51ejdkV095Y2d1TGd0UWlBRUI5UWhBRTBLQTRRa0pxUEJ5eHZMQ1FrSUNQdGRucWJvV2RFTHROLzczMkQ0cUpDSyt6YXpiRTd5TFVidGNGSTRkNXR6djdHUjU1OXJEQktxeG1pT0grdzVsYXNtbExuYlNwTGxndEZzVkVSSGkzSzg1N2xLVFlja0YrNzZFTXVkeHV0WXFQTS94dklxZWdVUHN6RHZ0OWo2NnRXeG1lb0xvOUh1VVhWZjQ5amV2YjIrZC9iMThzVzFYOWh3RUFtQUpCRUFEcXdJd25udmZPTzd2bWpOTjA5YVR4M3Rlc0Zvc2V1K295US9HTjJtZ015MHhFaGptcUhjWjU3MFhuVm51ZEg5YXM5d2JCN0lJQzdVeE5DN2dOVVdGaGhvcVlrcFNWbDZmTTNPcXJhZnJqY252VXBYVXJmZkxBN1pVZUUrNEkxYUwvL3MyN2Zkc3JNelYvMVZvOWVkME1UUnpZejd0LzhjYk51dVBWZDN6T0g5U2xrMmJlZnBOaDMvZXIxeW9qTzZmUzk1dzZmSkJoKzBoZXZuNzRmWjBTWW1NMWQ4bUtLai9UbUQ0OUZSZFZGbHkzN1Qrb0RidFRxanlucG5NN0FRREJSUkFFZ0RxUVYxamtuU2RXVkdJc0huTE9pQ0dLQ3ZOOVFyUTVaWi8rK09ULzVLd3dGTklpaTk2KzR5WjFiOXZhdTgvajhlaTdWYitmZ0piWFhuWkJnWjc0Wko1aDN4MFhuRzNZWHJSaHMyRk80SzdVOURwNWI2Zkw1ZjE1L3FxMW1yOXFyU1RwOUFGOUZlNEkxZWRMZi9ON1hvVERvYmZ2dU1rUUJKUDM3dGUxejd5c3d6bTU2dFltVVE5Y2NyNWUvT0k3L2VybmllT1pRd2NxTXN5aGozOWVVaWVmbzJKUkZuY2xZYXI4allWalh2N3ErMHF2R3hjVnFWRzl1aHYyelZ1MlVpVk9sMUlPWmVqK21SOVcyYTczNy80L1F4QmN0R0d6ejc4MUFLQmhJd2dDYU5CY2JyZW1QL3FVMzlldW56TEI4TFJGa201N2VhYjJwQi95T1hiaXdINjZmc3FFRTlKR2Z5RlFrcnEzYmEwckpvelY4L08rTWV6L3cvZ3hoaEFvU1Y4c1g2VXRmaXBkbG5leXY0dUNvbUs5TlgraFlWL0ZJTGg2KzA3RE1iRVY1am5XVnZrZ2VNejRmcjMxbjJzdWw5MW1VMUppZ3A3NjdFdkRVOVN3a0JBOWYrTlZodTkyN2M3ZHV1RzVWNVdkWDZDa3hOSzEvK0tpSXZYS242L1h3clViOWZqc3VkcVRWdm9kM1R6MUROMHc1WFJKVXFURG9UY3JmUGJhcURoSE1zVHVXLzIwUzJLQ3h2VHVZZGkzY08xR0plL2RYK2wxeng4NXpLZVM2cWVMbDNsLzd0aXloWHExYjF2cCtYRlJVWWJ0VHExYTZxeWhneW81V3RxVXNqZm9hMUlDQUdxR0lBaWd3YXZzRCtLczNIeWZmVHRUMDdSdC8wR2YvZjA2SGQrd3pUK2ZPMFhaK2FYdjE3VjFvdUcxVmR0MnFtL0hkckxiYlBKNFBJWjVYdGRPUGszYjloL1VOeXZYU0pKRzl1cW0yeTg0eTNCK1JrNnVZZm1KcXRTSDc2SXFIbmxVVUc1ZW04MW05Vm15b2NEUHZMZXcwQkREOTFZeENBN3Uwa2xQWGpmREczNnVtamhPclp2RzYrNDMzcFBUNVZKOGRKU2V1ZUZLRGVqYzBYdk9paTNiZGVNTHI2bWdxRmlkRWxybzlkditaSGdLTmpDcG8ySWl3aFVkSHFaSHI3eFU0L3IxOHI1Mit3Vm5LN2V3U0xOK09iNG5nNkVWaXZnTTc5NVZJWGFiU3B4bG4rOHF2MDhENTFkNlRhdkZvb3ZHbk9LenYveU5oRkc5dXV2dTZlY0UzTTR4dlh2NGhOSHludnJzUzRJZ0FEUXdCRUVBcUFOVi9aRzhZVStLZmw2L1NWZFBHcThibjM5TjkxNTBybnEyYXlPcDlJblE0OWRjcmlhUkVUcVNsNjkvWG5tSjRVbU95KzNXZlcrOWIxaVF2aUU3a3BldklYKysxN3Q5OGFtbjZJRkxMdkJ1WitjWDZKUy9QT0J6M28rUFBXUVl6bGxTSVFpdTI3VkhQNjNicE5QNmwxWEpuRFNvbjJJakkvVENGOS9xeWV1dVVMTVk0d0x1VGFPajlONWQveWU3emFhV3NVMFVHVmEyM2w1R1RxNnVmZm9sV2ExV2ZYei9YOVMybWJHcTY4SzFHL1RsOHJMQ0s3dFMwM1RCUC83cjNiNW4rcmthMHJXemQ3dXdwRVNYUGZhc2QzdmZvZEtDTU9HaHhtSS8wZUZoR3Qycmg3ZENhNHZZR0UwZU1zQnd6STZEYVFvTERURmNmLzJ1Rk84YWZxZjI3YW5FcG5FQ0FLQXFCRUVBRFY2M05vbCs5OGRHUmZqczY5aXloZDhsQzFyR3h0WjV1OHA3NDlzRit2SDM5ZHArSUZXM3YvcTJQcnpuVmpXSkxHMmYxV0xSWHkrOXdPOTUvLzVvamhadlNBNzRmUnJDZDFGZVdJVWdWRmhjNHZjNGE0VjJPbDNHZVpWRkpVN2QrdkpiK3VzbEYyajZtQkhlL1N1MmJ0ZXUxSFJEeUR1bVU2dVdmdDlyNzZIRHV2YVpsNVNTbnFHN3BrMzFDWUd2Zjd0QVQ4LzV5akRzdEtqRTZYMGFHMnEzcTNlRllaY2V0OGZ2MDFxSG44cXRrNGNNOEFiQmhMZzQyU3Q4OWs0SkxmVG1YMjQwN0R2M2IvL3hQdDJkY2RxcGZqOVhWWnd1bDNJTEExOExNZElSNW5jWUt3Q2c0U0FJQW1qUWJGWnJsZFVhSzNycStpdE9ZR3NxNS9aNHZFUG5VdEl6ZFAxenIrajFXLy9rTjZCSXBjVmgvdlh4SEgzdzArS0EzNk9oZkJmbFZYd2lsbC9rZjQwN205VzQ4THkvT1lJZWowZC9lMysyQ291TE5XUENxZnJmRjkvcDE0MWJkRGduVng4c1hLeXJKbzZydGozSmUvZnJ1bWRmOFZiai9PK25YNmg3dTlZYTJqVkpSU1ZPUGZqT1I0WW5nZjZNNmRNajRHVTkvQzBuTXE1Zkw4VkVoQ3M3dnlDZ2E1VFh2MU1IdzVQQ1FDM2VtS3liWG5nOTRPT2Z1dTRLblQ2d2I0M2ZCd0JRZnhBRUFhQVd4dHo1a0ZRdW01dzdmSWp1ditSODcvWVBhOWJybmpmZmt5VERmQys3emFaUnZicHJ5cEFCVmE3TjUvWjROTFp2TDduZGJpMzRmYjNTc3JMci9rUFVBOUVWZ2xCbFEyQXJWdGYwRndTUGVYejI1OXF5NzRCTzdkdFRONTQxVWZlODhiN2UrUFpITll1SlZscldFV1ZrNTJyUzRIN3EzNm1ENGJ6Rkc1UDFsMWRtYWtTUHJscThJVmtGeGNWeXVkMUtTYy9RMEs1SldydHp0NkVDYW1VdUhEWENaNThqTkVSL1BIMnNabjcvazl6bG5pUkcrVmx2TUN3a1JCZU9IcUhYdjExUTdYdFZkRjB0Q3g0TjZ0S3BSamNSRXB2RzErcDlBQUQxQjBFUUFHcWhvTUtDNThWTzQ1SVJicmRiQlVYRmNvVFkxYjlUZS9YcjFFRURPbmZRd0tST0FTMHFiN05hZFVxUHJqcWxSMWM5Y01rRlNqK1NyUzE3RDJoWjhsYTk4ZDJQZGZwWmdxbDFoVUNSVmNsYWZpRVZLbUJXRmdUdE5wdXVtSENxYnBoeXV2ZXAzSDBYbjZlcER6K20rOTc2UUdFaElmcnJaZE44UXVBbmk1ZnAwOFhMOU5JdDEycEE1NDZhczJTRkhwajVvU1lPN0tjTFJnNlRKQTNwMmxsZlBIS1BudnY4YTMyNGNMRWgwSlgvUENONmR2WFpiN1ZZZFBzRlordU13UVAwMTdjLzFKWjlCMlMxV0x6RGd5dTZaT3hJdlRWL29YTHlDM3lHQnJkdDNsVHRXalR6K1Q1QzdYYU5yckJrUktDaXdzSXFIVllNQUdpY0NJSUFHangvVlNZbEtTVEU3ak8vcXJDa1JCNC9hN1g1cTE1Wm1ldW5UTkQ0Zm4wa1NVczNiOUZUbjMxWjZiRTkycmJSV3hVV0F2ZW5vS2hZRnF0RllYN21qRWxTOHlZeGF0NGtSdnNQSDY3Mk92NmNxTy9pZUxWcFpneUNxVmxIL0I1WDNSeEJTVHExVDAvZGRlRlV0Vy9SM0xBL0ppSmM1NTR5VkQrdDNhRC9YUE1ISlNVbWVGL3plRHg2ZXM1WGVtditRbjMrOEYzZWM4OGRNVVJMTm0xUnY0N0dDcXJSNFdHNjc2THpOSFg0WUQzODdpeHRUdGxuZVAzcVNlTmx0UmlIc1piWHEzMGJmWGp2clhwMjd0ZjZlc1hxU285TmlJdlZwRUg5OU5XSzFicit1VmNNci8zMzJobUdJSmlkWDZEZGFZZms4WGkwLzNDbVQ3Z0dBTUFmZ2lDQUJzM2xkaHVxVUpiMzRLWFRESVZESk9uaWZ6M3RkOG1FNldORzZNRkxwd1gwbm9sTjQ5V3JmV25Wei8wWlZRZXpOVHQyYWYzdUZKL2lJY2RrNXhmbzQ1OS8xVnZ6ZjVMZFp0WDFaNTZ1ODA0Wldta2dYUEQ3aGtyZkt4amZ4Zkd3V0N4cTI5eFlpT1hBNFN5L3gxWWNSbHYraVdCU1lvTHVtWDZ1aG5mdjRuTmVSazZ1L3Z2SlBDWEV4ZXFqKzI0ekJGeVgyNjBYNW4yclZkdDJhRlN2N2xxeWFhc2hSRDU0NlRSZDhJOG50SExiRGoxMDJZV0dKN205MjdmVlIvZmVxamUrKzFIUHpQbEtVbW1GejNOUEdWTHQ1dzYxMjNYK3lHRmF2MnVQWVgvRnBVVnVPV2V5dmx1MTF2QlpRK3cyamVoaGZPSzRkUE1XYitHYVRYdjIxU29JYmtyWnB6ZHFNQlQxRDZlTlVkK09KMjZaRVFEQWlVY1FCSUFUNE5TK1BmWFQ0dzlMa3I1YnRkWVFCRXVjTGkxUDNxWXZscS9VZDZ0K1YxRkoyYkRTZjM3d3FaNmIrN1dtRGgrc3M0WU5VcTkyYmJ6aG9NVHAwbTlidHAvY0QzSUNkV3VUcUFpSHNWak9ydFEwdjhmYUtqdzVjN3JMbmdoR2g0ZjdEWUdmTC8xTmo4MmFxMHZIanRKTlowL3l2YWJWcXY4N1ozS2w3WXNNYytqdk15N1dINS84bjFadjM2bC9YWG1waHBWN0g1dlZxcHh5QlYzK2ZNNlVnSitrdnZiTkQrcVMyTXF3YjlHR3pVcEtURkNyK05LbEg5bzJhNnBMVGgycGR4Yjg3RDFtUXY4K1BrT0xmMWl6M3Z2ejVyMzdOR0ZBSDYzZmxhTGVIU3BmTUw2aXRLd2ordnEzTlFFZlAzRmdQNmxqOWNjQkFPb3ZnaUFBbkFDaGRydWFIbDIzYnY3cXRlclFzcmwycGFWcjNjNDkrblZqc3ZLT1ZzZTBXcTArRlNaTFhDNTlzbmlaUGxtOFRBbXhzUnJWcTd2NmRXNnZFcWZMWjI1aVF6WXd5VGRKK0h0Q2FiVllERS9LSk9NVHdkWGJkMnIrNnJVNmZVQnBGY3Y5R1psNjVMMVpXcnl4ZEc3ZG5DVXJkTU9acC90ZEtxTTZRN3AyMWlWalIrcURoWXQxelRNdjY2YXpKK242eVJOa3NWaTBlR095ZDc1bWo3YXROWFg0WU85NXhVNm5JUlFXRkJYcnNWbHpkZC9GNXlrdEsxdGZMbCtsK3k4KzMvQmVPdyttNmVkMW13eEZoNjQvYzRLK1hMRktoM055SlVsL3JGRDVORHUvUVBOWHJmVnViOXQvVUhtRlJYcDZ6cGQ2N2RZYkF2NmNvM3AxMTRwbi9oWHc4YUVoL1BrQUFBMGR2OGtCTkdnMnE3WFNQMkJEL1B5eCt1Rzl0MVk2TCs1RUtYRzZkTzB6TCt2cVNlUDE2SldYMU9vYVN6ZHYxVFZQdjFUbE1mWDV1NGdNYzJoRWo2N3EyN0c5bnZ6MEMwblN5SjdkRE1ma0ZoWnFWMnE2ejduKzFxdXJXQ3pteVUrKzBKamVQVFhybHlWNlpzNVhoc0I4NEhDbXZsKzlUcE1HOWZQYk5wZmJyYnpDSXVVVUZDZzd2MEQ1aFVVYTFLV1Q5L1ZwbzRacjFzOUw1SFM3OWZ6bjMyak45bDI2YzlwVTNmZm0rOTVqRXVKakRXRjEzcktWM2lJeng4eGV0RlJiOXg5UVFseXNYRzYzdXJZeFBoSGNtWnF1dVV0VzZMb3BFOVM4U1l3a0tUWXlVbzljUGwyM3ZQaUd6aHc2VUQzYnRUR2NNK2ZYNVlaQ1JkdjJIOVJMWDM2blEwZVh2d2lVemM4TkNRQkE0MFlRQk5EZzFlUVAyTXJtM3RVMWw5dXQ0cU5EUHQwZTM4SW1KMHA5K3k1RzlPaW1ZZDI3YUdEbmpyTGJiTnA3NkxDZS9QUUx4VVZGYW1TRkNwZHJ0dS95ZXcyN3Jmb2dtSElvUTJjODhFK2xIL0cvek1hakgzMm1keGY4b2hLblUwVWxKU29zTHRFRGwxeWd2S0pDYjRHZDVjbmJOSGZwYjVLa0c4K2FwSjd0V3V1RG54YjdWTzFjdEdHekZtOU1OaXdvdjJsUFdkR1k5Q1BabXJmME41OGdLRW0vNzlpdDM3VmJNUkhoNnQyaG5lRzFUU2w3VmV4MDZyVnZGdWplaTg3MTdoL1hyNWV1T2VNMFhYbTZjYUg0Z3FKaXZWNmhndXlldEVONlo4RXY2dERTV0RBSEFJQ0tDSUlBVUltS1ZUWnJZc0dhOWJydGxabDEySnJnQ3VTN2FCb2Q1Yk52Y0xrbmE1SlVYRklpU1RwcjZDQ2ZhLzY2YVl2ZjYvcWJkK2V2YW1obElWQ1NNckp6dkl2RUh6T3lsL0dKWkZHSjB4c0UvL2ZGdDVWZVM1SWhCRXJTd2N3c1plY1hLQ1lpWE8vODhMT0tuWld2Y3loSlkzcjNOSHorRXFkTFcvY2RrQ1I5c0hDUnpodzZ3RkNNNWRaenAvaGNZK2IzUC9sOEpyZkhJM2NWYXl4V1p0VzJuWHBzMXB5QWovL0xlV2NaNWtzQ0FCb2VnaUFBVk9LZlYxNmlDUVA2NnV2ZlZtdnh4dVJLbDJZd0EzL2ZSV1NZUTBPNkptbFk5eVFONzk1Vlhjb3R5MUFaUjJpSVF1MTJYVkhoNlpZa2ZiOTZyWjh6SkllZko1Y2xSOE9PSThTdTkrLytjdzAvalg4VEIvVlZ2MDQxcjRRNSs1ZWwrdUNueGRxeTc0RGFOSXZYZXovK29tNXRXbGQ1enJoK3ZRemJhM2Z1OWhZTmNuczhlbURtaDVyOXdPMlZGcC9ablphdTE3NzVvY1p0clV4T1FZRTI3TjRiOFBIWjVZcmtBQUFhSm9JZ2dBYk41WFpyK3FOUCtYM3QraWtUU3FzYmxuUGJ5ek8xSi8xUXRkZDk5TXBMMUsxTm9pWU42cWRKZy9xcDJPblVwUHNySDNwWUc5K3ZYcWU3WG4vWDcyc1hqQnJtVTB5a09pZjd1eGpaczV2K2NjWEZOV3BqWkpoREY1OTZpaExpWWczN1YyN2RvZjBabVg3UENRdjFEWUxIaG9aYXJkWTZXd2c5TmpKU3NaR1JOVDZ2MmRINWZOdjJIOVFuaTVZYXFzRDZFeE1ScmpGOWVoajJMZGxzZkJxNjQyQ2FYcGozclc0NzcweWY4NTF1dCs1KzR6MFZIbjI2V2hjb0ZnTUE1c052Y2dBTlh2TGUvWDczWitYbSsremJtWnJtdHpKbFJZa1YxbUp6dWR4MUdnS2wwdUdGNVF0OUdON1BYYnQ1aFNmenUxaGR5WnkraWx4dXQ5YnUzS05GR3pacCs0RlV2K0h4M1FXL1ZIcCtaSmpEWjE5Sk5VTXZnK0hMNVNzRCtrNHVIRDFDNGFIR3VaemxLMzlLcFdzU2p1L1gyKy81T2ZrRmRmNzVLUllEQU9aREVBVFFvS3pidGNkYmhFV1NYRFVzeE9LdjhFaEZTWWtKaWc0UE0remJ1Q2Z3WVhQUzBhYyt2WHVvVGZPbWF0TTBYbC85dHJwRzV3Y2kyTi9GN3JSMFplYm1LUzdLOXlsYWRuNkJGbTlNMWs5ck4rcm45UnVWblY4Z205V3F0Kys0V1ZGaHh1dHQyTDFYOHlzWkZpcEo3Wm8zODlsWFdBK1gwUWdrQkVhRmhlbXFDa3RBYk4xL1VOc1BwSHEzSnd6b293Y3ZuYVo0UDNNdUpTa3VLbEx2M25XTEh2dDRybVl2V25wOGpRWUFtQlpCRUVDRGNtenBnVUQ0QzBhbjllK3R6U243L0J4ZEtpWWlYSGRPbStxemYrVzJIZDZmeTY5SDE3NWxjOTE2N2hURGNnT1NOS3g3RjBNeGpjV2JqSlVucGRJS24yMmJOL1hianZnby95R2d2UHJ3WGZ5K1k1Zkc5aTJkNzNZd00wcy8vcjVCUDZ4WnB4VmJ0aHVlYWxvdEZ2M3JqNWY2bllQMzVHZVZmNDZtMFZFK2ErZEpVazVCb2FUU3lwa2picnUvMHZPcnN1U3BmeHEyUC90MXVSNmZOYmZHMTZsdUtHaDVkMHc3VzAwaUl3ejdQdnBwc1NTcFZYeWM3cG8yVmFjUDdGdnRkY0pEUS9YdzVSZHE4dUQrZW56MjU1VStDUTRVeFdJQXdId0lnZ0FhcmN5Y1BKOTlmenB6b3FZT0greFRiVkdTd2gwT3RXL1J6RytCanAvWGJaSWsvZU9LaTNYdWlDSGUvVjFidDFMWDFxMThqcStvcE1SM0tOK29YdDMxOWQvdnEvYmN1bkFpdmd0Sm1yOTZuWFljVE5QOFZXdTFidGNldis5dHQ5bjA2SldYYU1xUUFUNnZmYmw4bFpadDNpcEpldWZPbTlVME9sckZUcWRjYnJkQzdIYTFiZGJVN3pxQ2g3TExodWtlQzRYSHE4VHBxck5yK1ROeFlEOU5Helhjc085SVhyNStXYjladDUxM3BpNGJQN3JTSlQxbUwxcXFRVjA2cVdQTEZvYjl3N3AzMGV6Ny82S2YxMi9TdnorZW81VDBqQ3JiWUxmWlpMVllmTmFLekNzczFOWjkxUThUUHFiaTkyUzNXUlZxdDh2dDhmZ3M3UUVBcUo4SWdnQWFyZCsyYnZlN3YzWFRlTFd1TU8rdEtqc09wbW5OanRKaGY0ZHFPVSt3eEJYNFU2TVQ0VVI4RjVJMGQ4bUtLbzl2MjZ5cG5yaDJobnExYitQejJzSE1MUDNqZzA4TTF4N1F1V08xYmNndktxcTBzRXg5ZHNFbzMzVUZYLzkyZ1I2Ky9FS042TkhWN3puRlRxZis5ZEVjemZwbGlXSWl3dlg4alZkcllKTHhPN0pZTEdvWjIwU3BtVWVxYmNPOGgrLzIreFI2ZE84ZVd2WDhZd0YrRWwrM1RKMnNXNlpPMXVydE8vV0gvenhmNitzQUFFNmUyaStTQlFEMTNQTGtiVnA2OUdsVGJiazlIajB4KzNQdjlzSE1yQnFmbjM0a1cvbEJYbnJpUkh3WGdSamN0Yk42dHZOZFNxR3dwRVIzdlBxTzRjblNzZ0RiTi91WHBiVXVwaE5NZDc3MmpuWWNUUE51NzA1TDE3c0xmdEZENzM3czkwbmt6dFEwWGZyWXM1cjF5eEpKcGZNdXIzNzZSWDI1ZkpYaHVKeUNRdDMyOHN4S0N3OEJBT0FQVHdRQk5HcTN2UGlHYmovL2JKMTN5bEE1YWxqeS92Y2R1L1hzNTE4YkFrckZJSmhiV0tpRGg3TjA0SENtRG1abTZjRFJuMHYvazZYVXpDdzVqNGFXVWIyNkc4NHRjYnFVVitSL0tLTERIbExuVlJ6cityc0l4R2UvTHBmRklqMTgrWFJaTFJaSnBWVkU3M2oxSGNPVFJhbDBMYjNxL0xwcGk1NmU4MVdOMmxCZlpPY1g2T2IvdmE2UDc3dE5FUTZISG5ybll4VTduZHFma2FsSFAveFUvL3JqcFpKS2w0ZVlPWCtoWHBqM3JVKzRLM0c2ZFBjYjcyblJoczI2NytMekZSMGVwbjkrOEtsU0RsVTlKQlFBZ0lvSWdnQWF0WUtpWXYzamcwLzBuOWx6MVNXeGxacEVSbFJaTGRQdDhTaXZzRkM3VXROMU9DZlg1L1UxMjNmcnh1ZGZPeHI2TW85clR0bkN0UnQwMnlzei9iNDJmY3dJUFhqcHRGcGYyNSs2L2k0Qzllbmk1WEs2M1ByN2pJdFU3SFRxM2pmZjE4SzFHM3lPMjN2b3NES3ljeFFmSFNXbnk2MGlaNG55Q291VWxadW5YYW5wK25ibDcvcHUxZSsxYmtkOXNDZnRrUDc2OWtmcWxOQkN2MjB0SzdvemI5bEtUUmt5UUZhTFZZL1BubXVvSXVyUHZHVXJ0V0xMZGswZFBsaGZMRjhaOFB2L3NHYWRtaldKcm5YN3E3UHJZUG9KdXpZQW9HNVpQQjZQSjlpTkFGQTNzdk1MZE9kcjcyanhSdDhLbFFpK0VMdk5VQXlreE9tcTAwWEI2N3VKQS90cGY4WmhyZCtkVXVreEZvdEZadTJXUXV5MmVyaytJc3AwU21paEYyKytWcTJiQlQ2dkZnRHFLNTRJQXNCSlV1SjBtZm9QL1VDZTVwazFCRW95OWY4MkFBQW5IOFZpQUFBQUFNQmtDSUlBQUFBQVlESUVRUUFBQUFBd0dZSWdBQUFBQUpnTVFSQUFBQUFBVElZZ0NBQUFBQUFtUXhBRUFBQUFBSk1oQ0FJQUFBQ0F5UkFFQVFBQUFNQmtDSUlBQUFBQVlESUVRUUFBQUFBd0dZSWdBQUFBQUpnTVFSQUFBQUFBVElZZ0NBQUFBQUFtUXhBRUFBQUFBSk1oQ0FJQUFBQ0F5UkFFQVFBQUFNQmtDSUlBQUFBQVlESUVRUUFBQUFBd0dZSWdBQUFBQUpnTVFSQUFBQUFBVElZZ0NBQUFBQUFtUXhBRUFBQUFBSk1oQ0FJQUFBQ0F5UkFFQVFBQUFNQmtDSUlBQUFBQVlESUVRUUFBQUFBd0dZSWdBQUFBQUpnTVFSQUFBQUFBVElZZ0NBQUFBQUFtUXhBRUFBQUFBSk94ZUR3ZVQ3QWJBYUJ1dU54dTdjL0lWRjVoWWJDYkFnQ05UbWlJWFcyYU5WV28zUjdzcGdEQWNTTUlBZ0FBQUlESk1EUVVBQUFBQUV5R0lBZ0FBQUFBSmtNUUJBQUFBQUNUWWJZekFPQ2s4aHplSzh1eW1WSmhidGsrcTEzcU0wV1dUaU9DMkRJQUFNeURJQWdBT0xteTlzbXpjN25rZHBYdDgwaWV1TllFUVFBQVRoS0doZ0lBQUFDQXlSQUVBUUFBQU1Ca0NJSUFBQUFBWURJRVFRQUFBQUF3R1lJZ0FBQUFBSmdNUVJBQUFBQUFUSVlnQ0FBQUFBQW1ReEFFQUFBQUFKTWhDQUlBQUFDQXlSQUVBUUFBQU1Ca0NJSUFBQUFBWURJRVFRQUFBQUF4SUFNYUFBQWdBRWxFUVZRd0dZSWdBQUFBQUpnTVFSQUFBQUFBVElZZ0NBQUFBQUFtUXhBRUFBQUFBSk1oQ0FJQUFBQ0F5UkFFQVFBQUFNQmtDSUlBQUFBQVlESUVRUUFBQUFBd0dZSWdBQUFBQUpnTVFSQUFBQUFBVElZZ0NBQUFBQUFtUXhBRUFBQUFBSk1oQ0FJQUFBQ0F5UkFFQVFBQUFNQmtDSUlBQUFBQVlESUVRUUFBQUFBd0dZSWdBQUFBQUpnTVFSQUFBQUFBVE1ZZTdBWUF0VmFVSjdsSzVQRjRndDBTQURWUmxDdFYvUCt0UmJJNGkrWEp5d3hPbXdEVUdZdlZLb1dFU1haSHNKc0NvQW9XRDM5Rm93SHk3RmdxeTlwNTh1U21TeTVuc0pzRG9BWTh6aUpaQ281VTJPbVJRaU9sc0tqZ05BcEEzUWx4U00yVFpCazBUWXB2SCt6V0FLZ0VUd1RSOE9RZWtwYTlLMC9Hcm1DM0JFQnRITHYvYUxHVTdiTllwSkw4MHY4QWFQZ3k5OGtUM2tTV0VWZEl0cEJndHdhQUg4d1JSTU9UbnlVVlpnZTdGUUJxeVNMSlVqNEVBbWg4UEc1WnNsTWxaMUd3V3dLZ0VnUkJORGdldDFQeXVJUGREQURIZ1VrSmdBblFYd1AxR2tFUUFCQUVIdElnQUFCQnhCeEJOQTRoNGRLd3kyVko2QmJzbGdBSWxNc3A1YVpMWVUwa1IwU3dXd1BnT0hnMmZTOXQrQ2JZelFCUUF3UkJOQTRXcXhUWFdrcm9IdXlXQUFCZ1BpbHJndDBDQURYRTBGQUFBQUFBTUJtQ0lBQUFBQUNZREVFUUFBQUFBRXlHSUFnQUFBQUFKa01RQkFBQUFBQ1RJUWdDQUFBQWdNa1FCQUVBQUFEQVpBaUNBQUFBQUdBeUJFRUFBQUFBTUJtQ0lBQUFBQUNZREVFUUFBQUFBRXlHSUFnQUFBQUFKa01RQkFBQUFBQ1RJUWdDQUFBQWdNa1FCQUVBQUFEQVpBaUNBQUFBQUdBeUJFRUFBQUFBTUJtQ0lBQUFBQUNZREVFUUFBQUFBRXlHSUFnQUFBQUFKa01RQkFBQUFBQ1RJUWdDQUFBQWdNa1FCQUVBQUFEQVpBaUNBQUFBQUdBeUJFRUFBQUFBTUJtQ0lBQUFBQUNZREVFUUFBQUFBRXlHSUFnQUFBQUFKa01RQkFBQUFBQ1RJUWdDQUFBQWdNbFlQQjZQSjlpTkFHckVXU1FkT1NoNTNHWDdMRllwdXJrVUdoRzhkZ0VBWUZiNW1WSitsbkZmYUxnVTNhSzBqd1pRN3hBRUFRQUFBTUJrdUVVREFBQUFBQ1pERUFRQUFBQUFrN0VIdXdFbmhjY3RUOEVSeVZrYzdKWUFDSVF0Vkpid0dNbHFDM1pMQUp3STlNdEF3MEsvM0NpWkl3aVdGRWtyWjBrSGs0UGRFZ0NCYU41WkduNjVGQllUN0pZQU9CSG9sNEdHaFg2NVVUSkhFUFM0cE15OVVpb2REdEFnMkVNbGx5dllyUUJ3b3RBdkF3MEwvWEtqeEJ4QkFBQUFBREFaZ2lBQUFBQUFtQXhCRUFBQUFBQk1oaUFJQUFBQUFDWkRFQVFBQUFBQWt5RUlBZ0FBQUlESkVBUUJBQUFBd0dRSWdnQUFBQUJnTWdSQkFBQUFBREFaZ2lBQUFBQUFtQXhCRUFBQUFBQk1oaUFJQUFBQUFDWkRFQVFBQUFBQWt5RUlBZ0FBQUlESkVBUUJBQUFBd0dRSWdnQUFBQUJnTWdSQkFBQUFBREFaZ2lBQUFBQUFtQXhCRUFBQUFBQk1oaUFJQUFBQUFDWkRFQVFBQUFBQWt5RUlBZ0FBQUlESjJJUGRBTlJjc2RPdFVQdkp6L0FaZWNVcUtIWkprcUljZHNWR2hOVFp0VjF1andwS1hNb3Zkc2xodDZwSmVOMWRHd0NBRTRsK0dVQkRSQkJzSUR3ZWozN2FkbGd6bCszVkoyc09hTmJWZ3pTcFIzT2Y0ekx5aWpYeXlWK1ZFT1BRNEhaTk5MeERuS1lOYUZVbmJiam12YldhdXk1VmtuVGo2UFo2Zm5ydk9ybnU4bDFaR3Y3ZnhkN3R5d1luNnAwckJ0VDRPaDZQUjNsSE84VGpGV3F6MXFwVC8zeGRxdDVadnRlN2ZkL0VKQTFvMjZSV2JmanZEenYwMVlZMFRlamVUSk42Tk5mQVNxN3ovRSs3dFAxUW5pUnBVby9tT3FObmkxcTlId0FnY1BUTDFhc1AvZktLM1ZuNnY5a2J2TnNYRFV6VXJlTTYxcW9OOU10b2JBaUNEVVJPb1ZPWHoxeXQvVWVLSkVsWHZMTkd2OTh6UmkxakhJYmpidnhvdmJhazVXbExXcDUrM25aWXoxMFljVUxhWTdOYTZ1eGFmVnRIeTI2MXlPbjJTSkxXN2MrcDFYWDJaUldxM1lNTDZxUk5EMDN1b29lbWRLM3hlWnRUYy9YSm1vUGU3ZXRIdHE5MUd6NWN1VjhyVTQ3b3g2MForblZIcHViZE1NVHZjWitzT2FDZnRoMldKTVdHaDlEaEFNQkpRTDljdmZyUUx4OHBjR3Jacml6djl2QU9zYlZ1QS8weUdodUNZQU1SRXg2aVo2YjEwb1d2cjVJa3BlVVU2NnIzZnRlWGZ4cnFQZWE5RmZzMGEvVUI3L1lWdzlyb3BqRWQvRjd2ODNXcHV1S2ROVlcrWjVPd0VPMzYyM2kvcndYYTMxdytjN1hoRjNCbFBPViszbkF3VjEwZStiSGFjN3EyaURSOC9vcGl3dXdLc1FYZU1SN09MNUhIVS8xeFZYRlh1SUNqbGtPRlVqSUx0RExsaUhmN2pKN05GWDM3TjM2UExTZ3B1OXY2NkhmYjlNUVBPL3dlZDlPWTl2cjNPVDFxMVI0QWdCSDlzcS82MkMvWEZmcGxORVlFd1hvdXA5Q3B2R0tuSkdsa3B6aU43ZEpVQzdkbUtEekVxaGJSRG0xUHoxT2t3NmFNdkJMZE1tdTk5N3d1elNQMTBPUXVPcGhkS0VrS0Q3RVp4dmNYTzkwNlV1Q3NVVnRjNVg0YkIzcm5jVjlXb2JZZnlxL1orN2c5QVowVEZsSjF5SHJ0MHI0Nm82ZnZNSjNLSkQzeW85SnlpZ00rM3ArS0hWWnRnK0NISy9kN2Y0NE9zMnRxbjVhNlpkYUdLczRvVmVMeXFNVGxmeGhPa2ROZHE3WUFBTXJRTDFldVB2YkxkWVYrR1kwUlFiQ2VlL0RMWkQyemNKZlAvb0lTdDJZdTI2dVp5L2I2T1V2YW1wNm5UZytYM2IycjdmaitLZjlicmwrMmx3NXZLQ3ozQyt1NW4zYnA1VVY3L0o1ejNjaDIrdS81UFd2OFhuVnQraHVyVHZwN0ZwWVlmOW1IaDlZdUNMNjdZcC8zNTJuOUV4UVRadGVnU3VZaUpLZmxLcmVvOUgxYnhUaVUyQ1RNNzNGdDQ4SnIxUllBUUJuNjVkb0xScjljVitpWDBSZ1JCRTFxUUpzWVBUdXRseVJwVzNxZW52MnByRlA3MjVsZEZSc2VJa2VJVmUrdjJPZDNvbmRWZDdqS0Q0Lzg2azlENWZKNDlPSEsvUnJTUGxhZG14bm5SbXcvbEs5eHp5eFIxdEc3b1BkTlROSTlFenZyKytSRFdyZ2xRL2ROU2xKRXFNMTcvR3UvcG1oTVVyeTZ0b2lVelZMMTNjK1JuZUtVVUdHdVJsVytXSjkyM0hmbktuNVhFU0cyU282czNOcDkyWWI1R0pjTmFhMG00U0ZhY2Rjb3Y4ZVBlMmFKZHk3Q2RTUGIxV29PQlFBZ3VPaVhmUVhhTCtjV09iVmdTNFpHZFlwVGZHUm93TmVYU2d2YUxOK2RwYmlJRUhWdEVlWDNHUHBsTkZZRXdRWW1NalR3WUZGVnBhN096U04xODZtUmtxU0ZXek1NSGM2Vnc5cW96ZEc3Vk8rWHV3TVdxQkJiMlZPdzhGQ2IzbDJ4VHpkOHVFN3hrYUdhYysxZ25kSXBUbExwOEpRTFgxL3A3V3lPVFFSZnZPT3dMcCs1UnZuRkxzMVptNnJaMXd6VXdEWk5kTmZjVFhweXdVNGx4RGcwLytaaDZ0VXF1c3AyWEQrcXZTWjBheHB3dTMvZWRsanB1ZjZIb0NTbjV1cXp0UWY5dmxiZXJ6c3lEZHR2TEUxUmRGajEvemU3ZEZCcnRZc3YvYzdMMzlGdEZlUFEyS1RTei9EVDFneDluM3pJNTl5ZEdRWGVueGRzeVpEVG5leHp6SlJlTFRTaVkxeTE3UUFBMUF6OWNuRDY1ZksrM1pTdUMxOWZKWXRGNnQwcVdyZWYxa2t6aHJhcDhwenNnaEw5L1p1dG1yWDZvUFprRnVpU1FZbDY3MHIvVDJqcGw5RllFUVFibUoyUGpGZXpxTUR1ZGxsditmSzQzKy9ScWQyVmtWZjZTL2pQc3pkNGY3bGRQYUt0enVuYjBudmNkUitzMDhIczBzcHBvZVU2SExmYm94ZC8yU1czUnpxVVc2eUpMeXpUcktzSEtpYk1ya3ZmV3EyVXpOSzVFc002eEtwZGZMaWUrMm1YL3ZwRnN2S1BkcFlEMjhhb2RaTXdUWGx4dWI3YlhQckxOalduU045dVNxKzJ3NW54ZHRXVDdtdGkzZjRjM2ZlNTd5L3k2dnpydSswQkhUZThRNXpheFljcnA5Q3BkMzhyNitSYlJEdGtQVHJ2NDVmdGgvWFBiN2RWZVoxZnRoLzJEaGtxcjJsa0tCME9BSndBOU12QjZaZkwrM0o5bXFUU2VmcnI5dWRVKzJSU2tpSWRkbjJ3Y3IrMzZ1dnNOUWYwWkhaUG42cXY5TXRvekFpQ3FGTDVYMUozZkxiSisvT1E5ckU2cTNkWmgrT3dsMDJZTGw4UnpHcTE2THViaHVtQzExYnF1ODJIbEYvczB0S2RtY291ZEhvN0cwbGF0aXZMcDRyWmxjUGE2SlZMK3VpNkQ5WjVPNXV3RUt2ZXZMeWZMaHFZNk5OV3U4Mmk5dkYxTTk0K1dBdm56bHkyVnptRjFSY0xzRnN0MVJhaUtYUzY1WExYazNKckFJQTZRYjlzNVBGNDlQWEdkTysyeFNKTjdONnMydXZackJiTkdOcEcvNTVmZXNPMnhPWFJxNy91MFFObmRERWNSNytNeG93Z2lJQ1ZIOUlTVTJHNFkvbGZiUFlLcGFFakhYYk52VzZ3em45dHBUbzNpMURQVnRFNk5TbGVyeXplbzRJUy8yUC83NXJReVZ0UytZbnplbWgrOGlFNVhSN052VzZ3aHBaYkE4amo4V2h4dWVHWTc4em9YL3NQV01HaW8zZndPamVMVUtqZHFpYmgxZi9mcFdMRnQvQ1F3QmJBdFZzdGNycmNlbktCL3hMVEZWMHhySTFldmJSdmxjZGMrUHBLdzVxR0FJREd4Y3o5Y3F1akJWaFc3RDZpMUp3aTd6R0QyelZSOCtqQTVpRmVPYndzQ0VyU3E3L3UwYjBUazd3VldPbVgwZGdSQkJ1WXRKd2lPZDBudjl5dzIrMVJXcmxmdEJWRGtiTmNoMU4rTHNJeGpoQ2JyaDdSVnJkL3RrblAvN3hiYzY4YnJPVjNqbEtvemFvWGZ0Nmw1MzdlSlkrbjlBN2RVK2YzVkhpb1ZUUGVYcU9aZitpbkxXbDVTczB1a3NOdTFjSnRHUnJRTnNiN0hrVk90OFk4dmVRRWZlcFN6MDdycFp0UDdhRE14eWRWZVZ4V2Zvbmk3LzdPc085UG85dnJpZk1DcTlUMi9tLzd0T3R3UWZVSHF2UU9aZmxTMXY0VVVwWWFBRTQ0K3VYZzljdVM5TldHTk1OclovWnE2ZThVdjdxMmlOTFE5ckZhdnJ2MHlXZEtacUUrWDVlcTgvb2xTSkkrWG4yQWZobU5Ha0d3Z2VuOTZNOUJlZCs5V1lVcWNaVjFLbTFqalVNOVhJWU94M2puTVRrMVY3ZC90bEZmYlNnYnVuSFhuRTM2NGYrRzY0cDMxdWlINUF4SnBldnl2SC9GQVAyUWZFaFBMOXdwcVhTb3k2THRoK1YwZStRc2R1bWV1WnYxOXJLOWV1bmlQaHJWT2I3T1ArZnhXTDMzaU0rK09XdFRBdzZDK1ZVVUVham8yUGNCQUFndSt1WGc5c3Z6MXFjYXRxZjJhVkdqOHk4YjB0b2JCQ1hwbGNWN3ZFR1FmaG1OSFVFUUFkbDRNTWV3M2FsQ3Vla1NWOWxkcmhCcjJaM0h2MzZSck1lLzMyN29ySWEwYjZLSjNadXI5ejkvOGxZbXMxaEs1eDVzUEppanJJSVM3N0gzek4ya3hYODVSYzBpUS9YaW90MUgyNUtyVTU5Wm9uOVA3YTQ3VHV1a3RmZU9rU1FOZU93WGI4ZTMrcDdSaHNuaXc1NVk1QjN1c3V5T2tRcXZ3YklPaVUwQ0cyTHkrYnBVbjMwN0R1VnJ3WlpER3QrMSt2a0svZHZFQk55bWtaM2lkTm1RMWxVZTgrcmlQVnE5Tnp2Z2F3SUFHZzc2WldsemFxNmhuMnNYRjY3K2JmeXY3VmVaaXdlMjBsOCszZWh0NS96TjZVckpMRkRidUhENlpUUjZCTUY2em1HM1ZsbWEydW4ycU1qcHJyWjhkVmd0MXJNcnIveXlDSzFpSElZMWhJNjE0NWp5ZHg3dFZvdTNzN0ZZcE52R2RkUy9wbmJYNmM4djgzWTJVbW1scitkKzhyOUE3elh2cjlXUzIwZnFsRTV4dXY3RGRjb3ZkaW5FWnRVWlBadkxZckdvZDZKdmxiTGsxRnhaeTNVNDVhZG14NFRaOWVQV2pJQSs5MmxkbXdXMEpsRmhpVXNmcmp6Zzk3WC9mTDhqb0NEWXUxVzByQlpwUXJkbTNrbjRsWWtNdGFsTnJQOEZhbytwK0c4RUFEaCs5TXYxcDErdXVKVEcrVWVmNU5WRTgyaUh4bmR0cXZsSCsxMjNwM1NZNXdObmRLRmZScU5IRUt6bi9uMU9EKy9rN0lxU1UzTjE5c3NydEMwOVh4Y1BTdFRMRi9meGxqUStYb2Z6aXZYdHBuUzFqUXZYcU03eCttRkwyUy9BNFg3S0haZS9zMWgrTHNMTnAzYlFFei9zVUVTb1RXOWUzazlUZXBVTzJaZ3h0STErM3VaYlR0bG10U2d1SWtUTklrT1ZYVmlpL1VlS3RDb2xXNi85bXFJL2pXNnZmcTFqTk8zMWxicHFSRnYxU2F6OFR0M0ZiNjZ1OUxWTnFibTY4YVAxVlg4QlI3MDlvNys2dElpczlyam5mdHBsbUt3K3FuT2NGbTB2N2FTLzNaU3VyemVtYVhMUHFvZXJoSVhZZEg2L0JGMDBLTEhhRHVlN3pZZXFQUVlBVVBmb2wrdFB2L3graFRsNTB3YTBDdWdhRlUwZjJNb2JCQ1hwcldWN2RmK2tKUHBsTkhvRXdYcHMzcnBVUllUYU5MWkxVOW1zRmcxNWZKSDN0WmN1N3FQWGwrelJ0dlI4U2RMclMxS1VYK3pTMnpQNmU2dGRsYmQ4VjVheUNrbzBzVWZ6YXQ5MzZpdS9hZDMrSExuY0hyMThTUisxamczVGtwMWw0K2RIZGZiWDRaUWJnbEx1em1QVHlGQTlQNzIzSm5adjVxM3dKVWtYRG1pbHphbTU2dGcwUW0zandoUnFLNjNLMlR6S29jaFFtMXJHT0xSeXp4Rk5mR0daL25GV045MHdxcDBrcVhkaXRINjdhNVFpcXJtVGV0ZUVUcktvckIxUC9yakQyeW5hclJaRmh0cFU0dmJJNWZZb3JFSlZ6NElTbDQ3ZFNBMmsvOTZXbnFkL2xGdEhLRGJjcmxsWERWS1h2LzJvM0tMUytRSTNmYlJlSys4ZXJiaUlxcGVsZVBYU3ZnSGZGUVVBbkZ6MHkvV25YMTZ5TTFNN0R1VjdqMmtkRzZZUkhXTlZHK2YzYTZVYlAxcnZiYytPUS9sYXVEVkQ0N28ybzE5R28wWVFyTWZ1bXJOSnlXbDVhaEVkcWhlbTk5YktsTEppSkRsRlRqMHpyWmQyWlJUb20wMmxrNzAvV0xsZk5xdEZiNWNyMWZ6RitsVGRQWGV6TmgzTVZlZG1FZHJ5NEZoWmpnN04ySDA0WDk4bkg5S25GVW9acnlrM2ZqMHkxS2FYajg0Qk9HWlNkMk9uNVhTNVZYNVpuR04zSGwxdWp3cEtYTHFnZitsUWpkeWlzaUVuRm92MDRPU3l0WHJPZjNXbHZrOHV2Wk0ydGt0VGZYNzlZSFZyR2FuMTk0MVJkSmpkVUNKYmt2SkxTcmNqUW14Kzc3YVdMLzhzU2MvL3ZFc2xMcGYzK3A5Y00waFh2ZmU3amhRNHRmRFBJelNvWGVtY2duWDdzelhrUDR0VjdIUXJKc3l1U2RWMDBMbEZUbDMweGlyREdrTi9IdGRSTFdNY3VuVnNSMjlBM0hXNFFCZS91VXBmM2pCRWRqL1YyNDRKZFAzQ1B3eHByV2VtOWFyeW1DdmYvZDN2dkVVQVFPM1FMOWVmZnZuOTM0ekRRaThlMk1yN1BkWlVYRVNJeG5WcGFuaWk5OTZLL1JyWHRSbjlNaG8xZ21BOXRTcmxpSkxUOGlSSmFUbkY2dFEwd3VlWUVKdFZzNjRlcUxIUExOWEtsQ01LRDdIcXZINEp5aXR5YW1YS0VZMUphcXBvaDEyYkR1WktrcllmeXRjUHlSbWEwTDJaL3ZiMVZqMzgxWlpxMjVGWDdOTHpQNWQxT01NNnhLcG5LK1BZLzRwckRvVWV2ZlA0eS9iREd2L3MwcHA5Y0VrTHQyWW81bzV2QXpwMjdiMWovTTVGaUx2ck96OUhsOW1jbXF2OVIwcUhjcDc5OGdwOWZlTlF0WXNMMXlWdnJsYngwZkxPZDUvZVdVMnJtQitZVytUVW1TK3VNRXo4VG16aTBHMWpPMHFTN3B6UVdhOHZTZEdCN05MM21iLzVrQzU4ZlpVKy9PTUFPWTV6YnNqVzlEeTl0V3h2bGNmc0RyRGtOUUNnZXZUTDlhdGZudGEvbFRMeVNqUm43VUVWbHJoMTZlQ3FDN1ZVNS96K3JmVGQ1a01hMlNsT1Y0OW9xK2tERTJ0MFB2MHlHaUtDWUQzMVFiazdYVDBUb2pTZ3JmOHFXSkVPdStiZE1Gam52UEtibnAzV1M4TTZ4T25YSFprYSs4eFNUZW5WWEE5TjdxcWVDVkhhZUxUVGVYbnhiazNvM2t3OUVxSXFmZSt1TFNKMWR1OFdPck4zU3oyMVlJZWhmUElObzlyN0hKOWRhRnhFUFpBRjFFKzBYcTJNbjIvVHdWekQzZEgvRzl0UlAyMDdyTTkrUDZpRDJVVWE4L1FTZFlnUDkzNVBnOW8yMFYvR2RhejArdHZUODNUK2F5dTFibjlaMVRhTFJYcmxrcjZLT1hyM01Eck1ycGN2NmFPcEwvL21QV2J1dWxTTmUzYXAzcjl5Z0RyNCtTTWlVRXQzWlducHJxenFEd1FBMUFuNjVlTlQxLzN5cVYyYTZ0UXVUWldWWDZJdk5xUlYrdTlSNkRRK3VTdy9QTFc4NlFOYWFVeFN2THEzclB6Zm9TcjB5MmlJQ0lMMVVFR3hTMjh1TGJ1cmRQbFEzN3Rjem5LVHdCTml3clRzamxIZTdTVTdTNHVVZkxVaFhkOXVPcVMvbnRIRmU1ZHg3dHBVSGN3dTFJZ09aZVBvTFJicGxJNXhPcjkvZ3M3dTNWSkp6VXNuWVQvMTR3N05XMSsyVUd1UGhDaGQ3cWMwOHFJZHhzbmx4eXFsaFlkWTFibFpZR0huUUhhUnQyTUxEN0Vxc1VuVmxiZU9jVlRTdWEyK2U3UmhDR2IwN2Q5NGg3R2s1UlNyeE9YUnV6UDZhL0tMeS9YenRzUEtLWFI2UTEyVGNMcyt2bnFnMzZkMkhvOUhieXhOMFoyZmJUSlVWNU9rQjgvbzRwMTBmOHhadlZ2cXJnbWQ5UGozTzd6N2x1N0swb0RIZnRHRGs3dm9wdEVkYXRWQk8reFdSVG1xZnFxWVUrVHkza1VGQU5RZS9YTDk3WmRqSTBMOGZnZkhMRWcyenUrcnJIMnhFU0dLcldZZWYxWG9sOUVRRVFUcm9mZCsyNmZEK2FWcjl0aXNGczBZMmtaUzZSMjlZNzlBWGxtOFc0bE5qT1dpM1I1cHc0RWNQYm1nTEhTYzBqRk8xNDlzcDc5L3MxVXV0MGRPdDBkdkxObXIreVlsNmFLQnJUU3FjN3pPNzVkZ21EQXVTUzh0MnEwN1B0dmszYlpZcEtjdjZDbWIxYUliUDFxbjNDS1hRbXdXNVJRNjllV0dOTU81emFOSzEvY1oxaUZPV3g4YUY5Qm5udnkvNWZyMjZKeUtVenJGYWY3Tnd3TTZUeXF0MHBhZVd5eVBwNndUL3ZzM1c1V1pYNktNdkJKbDVCV3JvS1Rzam1EU0l6L3FoZW05VmVKeUt6Ty94T2Q2MllWT3pYaDdqUzRhbUtqeFhadXFSMEtVTEJhTGZ0bDJXUGQvc2RsYkRiUzhHMGUzTjh5dEtPL1JzN3RyWDFhaDN2dXRyTHJaa1FLbmJ2OTBrNTVkdUV0L0d0MWVWdzF2cTJaUi9vZWh1dDBlRmJ2Y2hzV0JMeG1VcVA5ZDFMdks3K1d5bVd2MDJlK2w4MHljYm84S1MxeHkySzIxbmtNQkFHWkZ2MXcvKytXSzVxMUwxU05mYjFHenlGQkZoTnFVbGxPc1gzY2ErK3lFQU5jR3JncjlNaG9MZ21BOTVKSFVQQ3BVNmJuRk9yTlhDKzlkdUU1Tkk3UTV0WFNJeE93MUJ6Vzd3bVJ5Zi80NHZJMWF4amcwcmt0VGZaOThTRjFiUkhvRHh3ZC9IT2o3M2g2UC92VFJlcjJ5ZUk5aC80MmoyK3YwbzVQUjAzT0w5VWtsN3gzbHNDbXBlZTJIUE5iR3JaOXM5SFpXeC96OW0yMlZIRjNxcG84ckwxUHQ4VWlMZDJScThZNU1XUzNTYjNlTjBnL0pHYnB6emlhL3g5ODNNVW4vT0x0YnBkZXpXaTJhK1lmK2luVFlmYjdYM1ljTDlMZXZ0MnBDdDJhVkJzSFAxNmZxL0ZkWEd2YTl0V3h2dFhNUnlydHJ6aWJkTldlVE5qNXdhcTJIdlFDQVdkRXYxOHpKNkpmOUxSdy9xRjBUclVxcGVzSDJrWjE4SzZ6V0ZQMHlHb3ZnRHhxSGoydFBhYWZkZnh1dlZ5L3RvOXZIZC9MdXYycEUyeHBkcDI5aXRDNDdPbHppa1RPN2F0RnRwMmp6WDhmcXVwSHRLajNIWXJHb1o0VjVDdU82Tk5WL3ordnAzUjdaS2I3UzgrODd1dTdPeVZTeHZYYXJSUzJqSGVyVktrcW5Kc1ZyV3Y4RTJjdFZLbnQyV2kvRmhwZmRBK25lTWtwdi9hR2ZkajB5WHZkTlRGTFR5TEtoSVZlUGFLditiWnJvNWpIdE5iNXJVOFA3eEliYjlkRlZBNnNNZ2NkWXJSYTlkSEVmdlhoUmI4UGRZb3RGZXZlSy9ocFl5ZHdHQUVEdzBTL1h6TW5vbC8xSmJCS21UbFVNZlQyN2R3c05ibGU3SlNhQXhvZ25ndlZVV0loTlY0OHdkZ3kzamVzb20xVjYvZGNVN2NqSVYyR0o3emh6aDkycXRuRmhPcnQzUzkxOWVtZHZ5ZWdSZmhhYnJjei9qZTBvdTgyaVcyWnQwS2hPOGZyMDJrR0dlV3pEanM1anNGa3RpZ2kxcVVtWVhVbk5JM1hOS1cyUHUycFhiZHh5YWdkZDBMK1Zta2VGcWxsVXFHTEQ3VDdETEtKdi8wYk9vM01Scmh6ZVJtM2l3clFnK1pDbUQwelV5RTV4M3VQL2NYWTNQVFNsaXhadFA2eXZOcVRwdHFNZHZpUEVwcyt1SGF4UlQvMnFkZnR6TkxWUFM3MHd2YmRheHdZMlorS1k2MGUxMThRZXpYWHI3QTJhdHo1TkQwM3VxblA3SmxSNVRvc29oMDdyMXJUS1l3SVZHWHB5L3hnQWdNYUNmamx3SjZOZnJzeWd0azIwNDFDKzdGYUxRdTFXUllUYTFDSXFWRlA3dE5SZnovQS9oYU9tNkpmUldGZzg1UWR3TjFaRnVmSjgrN2kwWjFXd1c5S2dmTHNwWFdPVDRpc3RtbUxHTWUxN0RoZG9TMXFlSm5SdmR0elgrbjFmdHZvbVJwdnllNnhXNno2eVRMeExpanorSVR3QTZpSDY1VnFoWDBiUTBDODNTandSUktXcVdremRySjFOdS9od3RZc1ByNU5yOVdzZFV5ZlhBUUNZQS8weWdMckVIRUVBQUFBQU1CbUNJQUFBQUFDWURFRVFBQUFBQUV5R0lBZ0FBQUFBSmtNUUJBQUFBQUNUSVFnQ0FBQUFnTWtRQkFFQUFBREFaQWlDQUFBQUFHQXlCRUVBQUFBQU1CbUNJQUFBQUFDWURFRVFBQUFBQUV5R0lBZ0FBQUFBSmtNUUJBQUFBQUNUSVFnQ0FBQUFnTWtRQkFFQUFBREFaQWlDQUFBQUFHQXlCRUVBQUFBQU1CbUNJQUFBQUFDWURFRVFBQUFBQUV6R0h1d0duQXdlV1NSSGxCUVJHK3ltQUFpRUkwb2VpMFdXWUxjRHdBbEJ2d3cwTVBUTGpaTEY0L0Y0Z3QySUU4M2pka21aZTJVcHlnMTJVd0FFd09PSWxHTGJ5R0l6eGIwcXdIVG9sNEdHaFg2NWNUSkZFQVFBQUFBQWxHR09JQUFBQUFDWURFRVFBQUFBQUV5R0lBZ0FBQUFBSmtNUVJJT1ZtNXVyZWZQbUtUTXpNOWhOQVFEQTlPaVhnWWFGSUlnR0t5MHRUUTgvL0xCU1VsS0MzUlFBQUV5UGZobG9XQWlDQUFBQUFHQXlCRUVBQUFBQU1CbUNJQUFBQUFDWURFRVFBQUFBQUV5R0lBZ0FBQUFBSmtNUUJBQUFBQUNUSVFnQ0FBQUFnTWtRQkFFQUFBREFaQWlDQUFBQUFHQXlCRUVBQUFBQU1CbUNJQUFBQUFDWURFRVFBQUFBQUV5R0lBZ0FBQUFBSmtNUUJBQUFBQUNUSVFnQ0FBQUFnTW5ZZzkwQUFBQUFORXdmZi95eDh2UHpKVW1IRHgrV0pIMzExVmRhdFdxVkpDa2lJa0xUcDA4UFd2c0FWSTRnQ0FBQWdGcEpUazdXbkRsekRQdG16WnJsL2ZuTU04OGtDQUwxRkVOREFRQUFVQ3ZubkhPTzdIYTdQQjZQWWIvSDQ1SGRidGZreVpPRDFESUExU0VJQWdBQW9GYmF0R21qeE1SRXY2OTE2TkJCSFR0MlBNa3RBaEFvZ2lBQUFBQnFKU0lpUWoxNzlwUWs3MVBCWS8rZGxKU2txS2lvb0xVTlFOVUlnZ0FBQUtpVnNMQXc5ZTNiVjJGaFlZYjlJU0VoNnR1M3J5SWpJNFBVTWdEVm9WZ01HcFJwMDZZcFBUMWRVdGtkeDV0dXVrbFdhK2s5amJadDIrcmRkOThOV3ZzQUFEQ2J2bjM3S2pZMlZnY1BIdlR1aTRxS1V0KytmV1d4V0lMWU1nQlY0WWtnR3BReFk4WW9OemRYT1RrNXlzdkxreVRsNStjckp5ZEh1Ym01NnRldlg1QmJDQUNBdVNRbEpYbm5DUjY3U2R1aVJRc2xKU1VGczFrQXFrRVFSSU15YWRJa09Sd092NitGaG9icXROTk9POGt0QWdEQTNFSkNRalJ4NGtURHZpbFRwaWdrSkNSSUxRSVFDSUlnR3BTRWhBVDE2TkhENzJ2dDI3ZFhtelp0VG5LTEFBREFoQWtURE50bm5ubG1rRm9DSUZBRVFUUW9rWkdSR2pKa2lLeFdxNkU2bWNWaVVlL2V2UlVYRnhma0ZnSUFZRDd4OGZFYU0yYU1MQmFMUm80Y3FmajQrR0EzQ1VBMUNJSm9VT3gydTNyMDZPRlRoU3dzTEV5OWV2VmlHQW9BQUVGeWJIam8rUEhqZzl3U0FJRWdDS0xCNmRHamg4K1R2NmlvS0EwZE9qUklMUUlBQUFNR0RGREhqaDNWdDIvZllEY0ZRQUFJZ21od1dyUm9vVzdkdWtrcXEwN1dvMGNQdFc3ZE9wak5BZ0RBMUpvMGFhSVpNMmFvV2JObXdXNEtnQUFRQk5FZ2pSNDkyckJkY1pJNkFBQTR1Y0xDd2pSdTNEaEZSVVVGdXlrQUFtRHhISHVrQWpRZ1JVVkZPdTIwMDVTZm42L3c4SEF0V0xDZzBtVWxBQUFBQUJqeFJCQU5rc1BoME5peFkyV3hXRFJxMUNoQ0lBQUFBRkFEQkVFMFdPZWNjNDVzTnBzbVQ1NGM3S1lBQUFBQURZbzkyQTBBYWlzcEtVbmp4bzFUMTY1ZGc5MFVBRUFqNVBaNFZPQnl5Y1VzR3B4QUVUYTc3RlpMc0pzQkUyS09JQnFzb3FJaXJWMjdWcjE2OVZKRVJFU3dtd01BYUdTeWlrdjBYUEoyYlR5U0hleW1vSkZ5Mkt5NnIxZDNkWTJod0E1T1BwNElvc0Z5T0J3YU1wZU9mZk1BQUNBQVNVUkJWR1JJc0pzQkFHaWtTdHh1YmN6TzBkS016R0EzQlkxVXVNMm1IS2N6Mk0yQVNURkhFQUFBQUFCTWhpQUlBQUFBQUNiRDBOQjZ3bk4wUXJxVEtaczR3YUxzZGxrdFRFb0hBQUF3TTRKZ1BWSGk4ZWpGclR2MUcvTVFjQUtGMjJ6Nno4QSthdW9JRFhaVEFBQUFFRVFFd1hyQzQvRm9TMDR1RTlKeFFrWFpiU3B5dTRQZERBQUFBQVFaUVJBQUFPQWtPak14UWQyYlJFdVNQdDk3UUZ0emNnTStOOXB1cjdiS1pKdUljUFZzRXEyWWtCRE4zclB2dU5vS29QRWlDQUlBQUp4RVp5UzIxRm10RXlSSkc0OWtCeHdFMjBXRWEvYVlZZnJ1UUpyK3Z1Ny8yYnZ2d0RyTHNuL2czN05YOXA1dFZwdTJhZE9SZEtTREFpMGdnZ2dJTGhSVUZQMkJvS0Fnd3dXS2dpSkQ4QVY5WlFndnlKUWhTQ20wdHFWN3BtbXptbWJ2UGM5ZXZ6L09PVStlTTNPU2p0T1E3K2Nma3ZNODUrUStvVG5QYzkzM2ZWMVhUY0FkSGdYUk9teStjQzBrQUp3QWpnd01vWDVNSC9KMWMzVmEzTE93Y0xKdlEvQjR6VWxVRFkrR2ZmNDlSWVZZbDVJSUFIaTl1UTB2TkxSTStXZWZTZE5sbkVSVHhVQ1FpSWlJYUJwNGF2a1NKS3RVdUM0bkd3dmpZbkRUdmlQSWo5SWhXdUY5TzljNFprQmVsQllTQUhjdG1JdTNXdjFYQlhmMjlNTmd0d01BNHBRS1hKU1dBZ0N3T1oyd2hKRkNvSkJLb1hBWEhudTVzUlZBK0lGZ3RsYUQrVEd1RmRGVXRUcnM1MDFWbWxxRnQ4NWJoVGlsQXR1NyszRHpnZkt3bm5lMngwbDB0akVRSkNJaUlqck5IbHk4QUZkbVp3UThwcFNPZCs5NnJLUVlqeXdMWERIOHhyMkhzYmR2UVBqK3RvTkg4VnhaQ1hKMVdpeU9pOFhqSmNWSVZDa3hOem9xNkRndVRrL0J4ZWtwZm85djNMSXo0RXJobHE0ZS9MbTJQdWpyZVh3blB3ZGZDdkwremlVS2lRUlByMWlLREkwYUF4WXJmbFZSRmVraEVaMHpHQWdTRVJFUm5XWXFtUXhhbVd6aTg2VEJXenJMZkZyOU5Pa051SGJIUHJ5MHBoVEpLaFh1T25JY3o2NWFkc3BqRmJza1BSV1hwS2VlMXRlTXBCL016Y09TK0ZnQXdHK09WYVBYYklud2lJak9IUXdFaVlpSWlNNmcvZjJENkRDYWhPK1hKOFlqVTZNT2VHeGxZanpTTmNHM0lmWmJMUGpxenYxSTE2alJaakRpdWwwSElKZElJSkZJOEdUcFlwUWt4QUVBS29kSDhQLzJsOFBxM3ViNWxkbFo2RFdic2JXckZ3Q0NCa1FmZFhhZnRoWEJESTBhR3Bsc3doeEZzV3l0Qmc2bkUrMmkzOGxVeFNqaytHNStEZ0JYRVAxZVcrYzVPVTZpU0dFZ1NFUkVSSFFHdmREUWpBODd1b1h2bnl4ZGpFeDNzUmpmWTM5YnVUUm9JS2lWeWZDVCtYUHcxSWw2MUk2NENzejB1UU82ZTRvS2hTQ3dTVy9BRGJzUG9kOWlnVndpd1F0bEpWaVRuQWlqM1k3S29WRWNIUm9PT3RZTmFTbFlsNUkwNFh0U2hGako5UGh1UVE2K25UY2JBeFlyWG1ob3hwTWhBc3dMVXBOeCs3d0NMSXFMd2I5YU8vQ1R3OGNtZlAySlhKY3pDekh1L01tLzFUVWlXT1pqcE1kSkZDa01CSW1JaUlqT0lKVlU2clZOVkx6bDAvZVlGTjdiUWNYbi9YM1ZNcFFsSmVEU2pGVGNjcUFjUndaZEFkMWRDK2JncGdMWHlsZTN5WXh2N2o0b0JJRmF1UXcxSTZOWWs1d0lqVXlHWjh1VzRlcnRlOUZpTUFxdlBXU3g0dU91bmltL3YxNnpPZURqRjZZbUF3QVNsQXFNV1VPM3ZIQTRuVmdVRndNQXVEd3pEYjg5WG9OQmkzWEtZd0lnNUVZNkFXenVEUDcrSWoxT29raGhJRWhFUkVSMEJqMVdVanlsWTJJSktpVnlkRm9BUUxwR2pWZlhyc0NkUjQ3akM1bnAySmlXTEp3WEpaZmpnL05YUXlPWENWVTl4UktWU2p4ZlZvS3JkdXlGVWlxRlRpNkhBOENEeDJzbjk2Wjh6TlpwWWJEWmhhQXdQMHFIMmU3eEFzQi91M3REUHYvVG5qNzBtTXhJVWF1Z2xFcnhsZGxaZUthdWNjcmppVlVvVU96T0Rhd2FIa0cvSmZCVzJFaVBreWlTR0FnU0VSRVJuZU02alNaOGZkY0J2TFoyaFJDRVdPd09kSnU4YzlSMDhva0wxT1JGNmZDSHBRdGhkVGlGZm9hbnc0NmVQdHl3NXhBQTF4WktqMGE5QVUxNlE4am5PZ0M4M2RhQjd4ZmtBZ0N1eThuR1grc2FFYmllNnNRS1k2TGcyYng2ZEhBazZIbVJIaWRSSkRFUUpDSWlJanFETm5mMm9FRlVpR1JqV2dvS29uVUJqMTJTa1lwYzBRcVZXSlBlZ092M0hNUWI2MWJpUCsxZDJOVFpqV0dyRlZkbVphQnVkQXpOZWdNNmpTYjBteTBZdEZnd2JMVml6R2JIbU5VR285Mk9WTFVLTDY5WmpnR0xGWCt1cmNjMXN6TFJyRGRnbHM3VmMzREVhc09nZStWTUpwRWdTNnNCNENwUU05R1dTY0MxTFZWNGo2S1dGZi90Q3IzSzV2Rld5M2lBbGFYVllIMXFFcloxOTRYMVhGOUpLcVh3ZFgrUXJhdm53amlKSW9tQklCRVJFZEVaOUU1YmgxZEJtQ3l0UmdnRWZZL2xSK3VDQm9JQVVEc3loaHQySDBTTnUxak1ucjRCblAvSkRpUW9YWUZQczk2QVpMVUtXcGtNVm9jRGpYb0RsaVhFUVMyVG90dGt4bXZOYlhpMnZobDFvMk40NEZnTkhqaFdnOHJMTjBJcmsrSHQxZzQ4V2xNSHdMV0ZkT3ZHZFFDQXg2cFBZbnRQNkVESDZuQUlnV0NLV29YbGlmSENzYTBUYkxmMHFCc2RRK1h3Q0lwaVhUbDRYNW1kTmVVQUsxNDVIZ2dPQk5rV2VpNk1reWlTR0FnU0VSRVJuVUZYWjJkaWFYeWM4UDJDMk9pZ3grYUVhQTRQdUNxSGxpVW5vczFnZ3RGdUJ3QmNsWjJCZTRzS0FRQ1hiZHVOKzRzWG9EUWhEdTFHRTladTNvNS9ybGtPcFZTS0R6dTZjZk9COHFDdmZVUGVMTnlRTjh2dmNabEVnazh2T2kva3VCckc5Tml3WlNjQTRJck1kR0ZiNW9ERmlyMTlBeUdmSy9aQmU3Y1FZRzFJUzBHQ1VvR0JLUlJqTVR2R2E0UnFndlJ6UEJmR1NSUkpEQVNKaUlpSXppQlhNWmZrU1I4TFpIbGlQTzZjUHdlM3p5dkFvOVYxZUxxdUVYSlJVUmpuS1NTcjdlenR4eWIzNm1TVVhJNjdpK1lDQUJ4d1lsZHZQd3Bqb21GMk9OQWsyc3BhbWhnUGxWVHFGWGhkbVowdWZMMnBvd3YyU1F6cVB4MWR1R3ZCSEFDQVFpTEJWZG1aZUxhK2FkTHZwVSswSFRSSnBRcDR6cmt3VHFKSW1yZ0pEQkVSRVJHZGRUY1Y1T0xpOUJTb1plTzNhNnVTRWdBQWNvbEU2Q0dZSU1xSEc3Tk5uTXQzUlZaNndGVXluVnlHTkkwYWFSbzFVdFRqd1pQVENmeXJ0UU9KS2lXaTVYTDhxcUlhMzloOUVDODBORVBsN2lmNGo0WVdBSzRxbko2Vk1nRDRkM3ZYWk40eW12VUdWQTJQQ3Q5L2VYYm1wSjd2MFdFWUw2TGp5WFVVTzFmR1NSUkpYQkVrSWlJaU9vTnVQMVRoMWNmdWtXV0xjR2xHYXNCakhqY1c1T0NPZVFVNEx5VVJyelMxNHI2alZRQ0E4MFROM2oxNWUrTDJCNTdnTUJpNVJJSW5Tb294WnJOajBRZWZlQjFiR2gvbnRVMVZiSE5uTnpxTWM1Q3BVZVAxZFN2eGFIVWQ3blp2UjYwYUhzVWJ6VzBBWEgzMi90M2VpWXZUVXpGaXRXTGZKTFpiZXJ6ZjNvV0NhQjAyZC9iZ2RmZnJUdGFKMFRIMG1TMUlVaW14S2lrQlVzQ3JvZnk1TWs2aVNHSWdTRVJFUkhTYTdlMGJnTTI5WGZMa3FCNEdkejRmQUs4dGlBN0E2NWpINHJoWTRldktZVmY3ZzBTbEV2UGQrWVhWSTZQb01abWhra3F4SmprUmdLdHFwekhBYTRsRksxeTNmamFudysvWTh3M05lS1RLWFN4R3BjUU9VVjdnbU0yT20vWWR4bXRyVnlKQnFjQnZGeThRSHIvbFFMa1FaRFhxRGJqdFlBV2k1WElVUkVjRmJLc2dYdUYwQmpqamxhWld2TkxVaW1IcnFlWGM3ZWpwdzlYWkdZaFJ5TEU0UGc1SEJvZUVZK2ZTT0lraWhZRWdFUkVSMFduMlprczczbXhwRDNoc1NGUlU1UFo1QlpnVEhTVUVoeEs0ZXVCdEVEV0ozOW5URHdDNElDMFpubXpBYmU0S2w5L0ttdzJ0ZTV2bmxpNy9sVVZmbnVxaWZTWUxORElaa2xWS1NOMnZtaGVsdzFkenNwQ2dWQ0pEb3hhZWMrL0NRcVNxVlRnNXBrZWYyWXdvK2ZnS3BCTk9YSmVialhkYU80V0FGUUJHYlRZaDhDcUtqY0dneFFLRHpZNzhhQjFXSkNZSTV4bnQvZ0hwNlFxc1htMXV3OVhaR1FDQTYzS3p2UUxCYzJtY1JKSENRSkNJaUlqb0xOcmQxNDl2NUdZREFISjBXdnh3Ymw3UWMzZjI5cVBGWUFRQVhKUTIzdk51VzNjZmxzVEg0clo1K1FCY0s0dXZCZG1lYUhNNm9ZU3JOY1hYY3JJQUFCMUdJNjdLVHNlRGk0dUU4OWFuSkdHOWFPdXBoMVltdzgxejh5QVRGYVh4aUpiTDhkMzhISHczUHdkUG5XakFuNnJyL003NTA3SkZLSXdKWEEyMVVWUjQ1blE3MEQrSVBYMERLRXRLd0JlejB2RllkUjNhamFhZzUwZHFuRVNSd21JeE5DV1haYVRoSi9QbjRDZno1MHhZNnRwWHRIemkrWWNzclFZWHA2ZmdtbG5uWnZKMXRsYURwZkd4V0JvZmkxUjE0R3BrUkVSRWdYelkwWTJIcTA2Z3kyUU91Q1VSQUlhc1ZyelYyb0U3RGxVQWNBVmpudnpBVVpzTlJ3ZUg4WWVsQzRYVndGY2FXMUV4TkJMd3RUd042K2RHUitIRy9Cd0FydjZEaldNR3IvUDBOanVhOUFZYzZCL0VGbEZ6OVRkYjJuRnlkRHdRZXJldEV4ZCs4aW4rVUhWQ1dCVXpPeHg0b2I0NTRNOC9PREFZOFBFK3MwVlkyVHhUSHFxc2hkWHBoRndpd1YwTDVvWThONUxqSklvRXJnalNsSHd1SXhXWFo2WUJBS3FHUjFBM09oYlc4MlpwTlhqenZKWFkzTm1EM3h5cjhTbzM3VkVRcmNQbUM5ZENBc0FKNE1qQUVPb25tSW5MMVdseHo4TEN5YjROd2VNMUo3MnFmMDNrMXNKOFhPc09VaCtwcnNOZlRqUk0rV2NURWRITTgweGRJNTZwYTRSQ0lvRkM2ajB2YjNjNi9hNlBjcWtFZnpsUmp3dFNrOUZoTk1Ic2NPRHJ1dzdnK2JJU3RPcU5lT0JZZGRDZjlhdUthankwcEFqNTBWRXcyT3o0cEtzSHo5VTNRUzZSNHNzNzk2UEhaRWFQVDM1aHNrcUovWis3QUFCUVBqaU1WNXZiY0ZsbUdsNXViQld1eVUvWE5lSzUrbVpzVEV0QnZFcUIvaUNOMi9mM0QrSzZuR3pZblU1WUhBN29iWFpVRFkvaTk1VTFHTE9Gem1rOFZSVkRJM2k0OGdSK3ZyQVFWMlNsNCtPdUhyd2ZwRUpvSk1kSkZBa01CT21zZW1yNUVpU3JWTGd1SnhzTDQySncwNzRqeUkvU0NjbnJIbzFqQnVSRmFTRUJjTmVDdVhpcjFUL1BZbWRQdjVCZ0g2ZFVDRnRtYk80UDhJa29wRklvM050Y1htNXNCUkIrSUNnVmJZK3hPVTZoYVJNUkVjMW9WcWNUMWdrS3ZBREFpTldHcDA0MDRDblJ4R09mMllLdmZMb2ZScnZkYTJYeDJrLzNlVDMzOE1BUUx0NjZ5KzgxTGJEalFIL2dWYkJlc3dXNTczN2s5ZGloQWY4Y083UERnUTg2UXJkZWVLK3RFKysxZFlZODUweDZ0cjRKTnFjRDBYSTU0cFNLb09kRmVweEVaeHNEUVFycXdjVUxjS1U3eWRxWFVqUjcrVmhKTVI1WkZqZ1l1bkh2WWV3VmxXUys3ZUJSUEZkV2dseWRGb3ZqWXZGNFNURVNWVXJNRGJHOTlPTDBGRnljbnVMMytNWXRPd091Rkc3cDZzR2ZhK3VEdnA3SGQvSno4S1VnNzI4aTRpeUpjSUpPSWlLaU15RlF4Vkh5NStselNFVGpHQWhTVUNxWlRNZzlDSG1lTkhpcXFXOWllWlBlZ0d0MzdNTkxhMHFSckZMaHJpUEg4ZXlxWmFjOFZyRkwwbE54U1hycWFYMU5YK0pHdkNaZWhJbUlpSWhvbW1FZ1NHSFozeitJRGxHbHJlV0o4Y2gwbDViMlBiWXlNUjdwb3JMVHZ2b3RGbngxNTM2a2E5Um9NeGh4M2E0RGtFc2trRWdrZUxKME1Vb1NYTTFzSzRkSDhQLzJsOFBxWG5IN3l1d3M5SnJOMk9wT1lPOE4walQzbzg3dVUxNFJWRW1sQWF1amVVU0p0ckk2Z0pBQmM2QmNEeUlpSWlLaVNHSWdTR0Y1b2FFWkgzWjBDOTgvV2JvWW1lNWlNYjdIL3JaeWFkQkFVQ3VUNFNmejUrQ3BFL1dvSFhFVm1PbHpCM1QzRkJVS1FXQ1Qzb0FiZGg5Q3Y4VUN1VVNDRjhwS3NDWTVFVWE3SFpWRG96ZzZOQngwckJ2U1VyQXVRUGxyWDc3SitXTHZuVjhXY3J1cTJFTkxpdkRRa3FLZ3g2dEhSdkg1Lys0TzY3V0lpSWlJaU00R0JvSVVGcFZVNnJYcUpWNHQ4ejBtUmVDVk5KVlVpcit2V29heXBBUmNtcEdLV3c2VTQ4aWdLNkM3YThFYzNGVGdLbW5kYlRMam03c1BDa0dnVmk1RHpjZ28xaVFuUWlPVDRkbXlaYmg2KzE2aHJ4TGdhczc3Y1JpTmRJUHBOWnVuL0Z3aUlpSWlvdW1HZ1NDRjViR1M0aWtkRTB0UUtaR2owd0lBMGpWcXZMcDJCZTQ4Y2h4ZnlFekh4clJrNGJ3b3VSd2ZuTDhhR3JsTXFPb3BscWhVNHZteUVseTFZeStVVWlsMGNqa2NBQjQ4WGp1NU4rVmp0azRMZzgyT1hyTVoxY09qTUFRcEZTMlJBSXZqWW9Ydit5MFd0T3FOQWM4Rnh2czNFUkVSblVrYjA1S0YzUzZmOXZTZHN5MFBzclVhSkttVUFJQU9vd25kSms3R0VrVUNBMEU2YXpxTkpueDkxd0c4dG5ZRlV0UXFLS1ZTV093T2RKdE1YdWZwNUJNWHFNbUwwdUVQU3hmQzZuQUsvUXhQaHgwOWZiaGh6eUg4Mk4zQU41QTUwVkhZZk9FYTRmdE9vd2xYN2RoNzJzWkFSRVEwRlkrV0ZDTmE3cnExdTJUckxweVlvTWR2ams2TGxVa0pFNzd1Z2Y0QmRCa25EdFo4MjFnRXcxNjhST2NHQm9JVWxzMmRQVjRyV3h2VFVsQVFyUXQ0N0pLTVZPUzZWLzU4TmVrTnVIN1BRYnl4YmlYKzA5NkZUWjNkR0xaYWNXVldCdXBHeDlDc042RFRhRUsvMllKQml3WERWaXZHYkhhTVdXMHcydTFJVmF2dzhwcmxHTEJZOGVmYWVsd3pLeFBOZWdObTZWdzlCMGVzTmd5Nkc5cktKQkprYVRVQVhLdDJZMWJiaE84em5GbkpVbmNlbzhmQzJCak0xbW5SckRkTStGd2lJcUp6UldsaWZNZ2NkNDhYRzF0d2ZlNnNDYys3Yk50dVZBMVAzSk4zS3IxNGw4VEg0c1hWcFpCSkpQamZrMDE0dk9aa1dNOGpvdUFZQ0ZKWTNtbnI4Q29JazZYVkNJR2c3N0g4YUYzUVFCQUFha2ZHY01QdWc2aHhGNHZaMHplQTh6L1pnUVNsYTV0SXM5NkFaTFVLV3BrTVZvY0RqWG9EbGlYRVFTMlRvdHRreG12TmJYaTJ2aGwxbzJONDRGZ05IamhXZzhyTE4wSXJrK0h0MWc0OFdsTUh3TFdGZE92R2RRQ0F4NnBQWW50UFg4ajNhSFU0d2dvRXZ4aWcwdWkzODJiajE4ZXFKM3d1RVJIUlREZVZYcnpsZzhONHBha1YzeS9JeGEyRitUalVQNGhQZS92UHpBQ0paZ2dHZ2hTV3E3TXpzVFIrZkNWc1FXeDAwR056SnFpMnFaWEpVSmFjaURhRENVWjNENzZyc2pOd2IxRWhBTmVNNHYzRkMxQ2FFSWQyb3dsck4yL0hQOWNzaDFJcXhZY2QzYmo1UUhuUTE3NGhieFp1eVBPZnRaUkpKUGowb3ZOQ2pxdGhUSThOVzNhR1BLYzBJUTRyRStNQmpGYzdUVklwOGJXY0xMelEwSXdtcmdvU0VkRVo4cHZpQmJoQWxGUHZLMG8rZmx2MzR1cFMySnlCVjl2cVIvVzRZYzlCL0xlckYzV2pZNWdUSFFXTHc0bnJkdTBINE1ycC8rdUtwUUNBSFQzOWVMdTFBNTlMVDBXS1dnVUhnTGRiTzRUWFdwRVlqMnozN3B0d1YvZW0yb3YzMGVvNmZENGpEZGxhRGY1VXNnam5mYndESmp2Yk14Rk5GUU5CQ291cm1FdmdpMCtvWTRFc1Q0ekhuZlBuNFBaNUJYaTB1ZzVQMXpWQ0x0b21FdVM2RlphZHZmM1k1RjZkakpMTGNYZlJYQUNBQTA3czZ1MUhZVXcwekE0SG1rUmJXVXNUNDZHU1NpZnM5YWVTU3ZHZ2FBdk5XNjN0R0xaWWNkZUN1VkJLcFhoNDZVSjhmZGNCMkUvbERSQVJFUVdScUZJS1BYd25rcXBXQlQybXQ3bFNKZm90RnVpRmdqSk9IQndZQWdDa2laNDdZTEdnZkhBWSsvc0hjWGxtR3FRQWZsMVJKUlNpZVdmOUttUnJOWEFDYUhWWDh6NVR2WGd0RGlmK1d0ZUkzeTVlZ0dTVkN0L0ltWVcvMXpjRmZTNFJoY1pBa002b213cHlvWlBMc0tPblQ1aTFXK1ZPVEpkTEpNS3FXb0s3ZWhnQWpOa216dVc3SWlzZEgzZjJDQ3VLSGpxNURHbnVpNlQ0d3VKMEF2OXE3Y0FqeXhaaDFHckRyeXFxVVQrbXg4YTBaS3hKVGdRQS9LT2hKZWpQa3dKNFpOa2lvYmVneWU3QXN5ZWJZTFRiOFlNNWVZaFJ5TEVpTVI0UEZDL0FmVWNySnh3L0VSSFJxYkE0SEg0cmZscXZsVFlISEtMU0xWSklvSllGNzUrcmxFcFJlZmxHQUFqWUJFcGMyQzFMcTBITnlCZ1VFZ25teDdoMkNMVWFqTUkxK1V6MjRuMmpwUTAvbmxlQUpKVVMzNStUaStjYm1qa0JTelJGREFRcExMY2Zxc0RtenZFK2ZZOHNXNFJMTTFJREh2TzRzU0FIZDh3cndIa3BpWGlscVJYM0hhMENBSnduYXZidXlkdWJMY29wOUFTSHdjZ2xFanhSVW93eG14MkxQdmpFNjlqUytEaXZiYXBpbXp1NzBXR2NnMHlOR3Erdlc0bEhxK3R3dDNzN2F0WHdLTjVvYmd2NFBKVlVpa2VXTGZLcVR2cFlUUjE2M2VOOHFMSVd2M05meEw2ZWt3V2xWSUw3amxiQ0V1WVdHU0lpb3NtNjcyZ1YzbXhwOTNxczRySU5RdFhRTDI3ZjQxVTFkRkZjRE41Ylh4YnlOVU90ekxVYnhnUEJlVEhScUJrWnc3ellhQ2pkN1NxcWhrY20vUjZtd3VKdzRyL2R2YmgyVmlhU1ZFb3NTNGpEZ2Y3QnMvS3ppVDVyR0FoU1VIdjdCbUJ6YjhjNE9hcUhRYlQ2SnA1OWN3QmV4enpFdmZZcTNSZUlSS1VTODkzNWhkVWpvK2d4bWFHU1NvVlZ1VzZUMlcrVnoxZTBlMHVKemVtL2xmUDVobVk4VXVVdUZxTlNZb2NvTDNETVpzZE4rdzdqdGJVcmthQlU0TGVMRndpUDMzS2dISUUyaGhaRTYvQllTVEVXeHNZSWoyM3Y2Y1BmVDQ1dlJmbG5jeHRXSlNYZ2lxeDBBTUExc3pKUkZCZURueDA1am1ORForZkNTRVJFZENyc1RpZWVxMjhHNE5wZDgvV2NiSy9qNGtDdk9ENFc3N1Ixb2t6VWVtSnYzNER3OVpudXhmdHBUNS9RZnVLOGxDUUdna1JUeEVDUWducXpwZDF2dHRGanlHSVZ2cjU5WGdIbVJFY0p3YUVFUUdGTUZEYUlFdHAzOXJncWUxMlFsaXhzT2RuVzNRc0ErRmJlYkdFV2NrdVgvOHFpTDA5MTBUNlRCUnFaRE1rcUphVHVWODJMMHVHck9WbElVQ3FSSWNxanVIZGhJVkxWS3B3YzA2UFBiRWFVZkh3RjBna25yc3ZOeGp1dG5VTEFHcU9RNHdkemNuRmpmaTZVMHZGTk11V0R3L2hoZ0tEeDNxT1ZtS1hUWWttODYrSTJQeVlhNzY0dnczODZ1dkNQaGhaZXBJaUk2SnhtZHpyeHU4cGFBSzRjUWQ5QXNISjRCRTY0cnZHZXlkdXJzek9GNDd0N3h3UEJNOTJMOThqZ3NQQjFjVnhNaURPSktCUUdnalFsdS92NjhZMWMxMFVpUjZmRkQrZm1CVDEzWjI4L1d0d0o1QmVscFFpUGIrdnV3NUw0V053Mkx4K0FhMlh4dFNEYk0yMU9KNVJ3dGFiNFdrNFdBS0REYU1SVjJlbDRjUEY0YnNINmxDU3NGMjA5OWRES1pMaDVibDdBNVBWb3VSemZ6Yy9CZC9OejhOU0pCanhWVzQ5MzE1Y2h4NmNGeG82ZVB0eHlvRnhJa0JmVDIrejQycTc5ZUtwMGlSQUFTd0JjbHBFR3B4TU1CSW1JNkp3bWxVand2WUljQUJDMmw0cU4yZXlvSEI3Qnd0Z1l6STJPd2hjeTAxRVk0OG9EYk5JYlVEZEI4M3FQMDlHTHQxZlU2aWxSVkdPQWlDYUhnU0JOeVljZDNYaTQ2Z1J1eUp1TlZMVXFZR0w1a05XS0xWMjllTmc5dzZpVnlZVDh3RkdiRFVjSGgvSHY4OHVFMWNCWEdsdFJFV1FyWmNPWVhyajRlQkxROS9RTm9ISE0rOEtodDluUmF6YWoxMlRHaU5VbUJHVnZ0clJqVVZ5c2NORjZ0NjBUVDlTY3hPY3lVdkg5T2JtSVZTaGdkamp3UW4wenpBNEhiamxRamxmWHJrQzBYQTZiMDRtbmF1dnhaRzE5d08yakhpYTdBemZ0TzR4YkMvUHhnemw1VU11a0tCOGN4azhQSHd2MzEwcEVSQlNXSHhYbSt6VjVGK2Y0UGJsOE1jeWkxZ3FhRVBsL2dDdi8zdFBHS1pndFhiMUNxc1NEU3hZSWo3OGphaWN4a2RQUmk5ZnNjTUJndDBNcmt5RlJGYnc2S2hHRnhrQ1FwdXladWtZOFU5Y0loVVFDaGRTN0VwbTQzTE9IWENyQlgwN1U0NExVWkhRWVRUQTdIUGo2cmdONHZxd0VyWG9qSGdoeEVmaFZSVFVlV2xLRS9PZ29HR3gyZk5MVmcrZnFteUNYU1BIbG5mdlJZektqeHllL01GbWx4UDdQWFFEQXRhWHoxZVkyWEphWmhwY2JXMUh2empsNHVxNFJ6OVUzWTJOYUN1SlZDdlJiWEFWZ3FvWkhjZXVCbzdocFRpNStlNndHMVNPallmMU9IQUNlcUszSG15M3QrUEc4QXZ5cHVtN0N0aFJFUkVTVGxhWFZJTXZkdnkrUWNLdDJUc1lIN1YzNFVhRnJGNDluMWREdWRPS3RNQVBCMDltTDEzUGZZWjVFSDBJaThzWkFrRTZaMWVtRU5Zd1A0aEdyemJYMThrU0Q4RmlmMllLdmZMb2ZScnNkNGhxYjEzNjZ6K3U1aHdlR2NQSFdYWDZ2YVlFOTZMYkxYck1GdWU5KzVQWFlJWGVQSkRHenc0RVBPcnI4SHQvZTB5ZFVOWjJzZHFNSmR4NDVQcVhuRWhFUm5XMFdod05MLzdNVmdLc0g0ZGFONi96T3FSc2R3NTYrQWE4aU1mOXU3MEtiSVhpeEY0L1QyWXMzVnFHQXdwM3EwVDlCcFhFaUNvNkJJRVZjb0lxalJFUkVGTng5Unl2eFRtdW4xMk43UDNlK1YvdUlrNlBqRlRlTDRtTHcrdG9WSVYvVGN6MDJpWGF5Rk1aRTRZSGkrYmovV0Ezc1RsZnJCbkVnK0hacjRLSnlZcWU3RjIrbWRyd1lYSmNvWDVDSUpvZUJJQkVSRWRFMGNIUndHSEozSmV2R01VUElpVlNUM2VGMXZOTm9Fclp3ZGhwZFBRSGpsUXFvM2JtRE1va0UvN044Q2ZLamRWN0YwdWJIUkdOK1REUWVQRjZML0NnZGJpc3M4UG81djF3MEgxZnYySXNScXkzZ09NNUVMMTVQMVZMQXUyMEZFVTBPQTBFaUlpS2lhZUN2Snh1QmsxTjdicHZCNkZlODdJNTVjekRQWFVSTkpwSGcwb3pVb00vUGk5TGhieXVYSWtydVhYUW1QMHFIWjFZc3hmZjJIWWJlcDZyMm1lckZ1MDVVSFh6SEZGTTRpTWkxV2s5RVJFUkVNMHk3MFQrM3orcDBvbFdVODdlN2J3QS9QWHdNTDY0dUZZclRPT0dxSHU1UmxwU0FmNSsvR2d0aW93RzRldkhldFdBT1BqaC9qVmNRR0tvWGI3bW9ONkNuRis5VHl4ZGp1YnU0ak1kc25SYXIzVnRURHc0TVRhcnRCQkY1NDRvZ0VSRVIwUXhVUGppTTE1cmIwRENtUjhPWUh2V2plclFZakVoV0tiSG5rdk1CQUQwbU14Ykh4eUpKMUsvdmlacVRlS0sySHI5YlVvU3Z6WGIxOXMzVmFYSHozRHo4NU5DeE05cUw5eFpSVCtBL1ZkZWQxdDhIMFV6REZVRWlJaUtpR1dodjN3RHVMcS9FMzA0MjRaT3VYalRxRFFHcmRqNVNYWWRlczZzb3krc3Q3WGlpdGg0QThJdWpWWGl2elZXd3htUjM0SGZIYTRWZXZLTTJWODZnemVuRTR6VW44ZTA5aHdJR2dSNmVYcnlQMTV5RXlkMy8wTGNYNy95WWFGenA3a1A0U1Zjdjh3T0pUaEZYQkltSWlJZ29xQkdyRGZkWDFHQlpRaHgrYzd4R2VOenVkT0pIaHlwUU96b0dqVXlHRG5jUm1qUFJpMWNsbGVLSjBtSW9KQkswR0l6NHllR0swLzQraVdZYWlkTVpSc01XT3VQTWRqdHVPMVNCelowOWtSNEtmWVpGeVdYNDZNSzF5TkNvSno2WmlHaUc2eldaY2R1aENxNDhuUU9LWW1Od1FhcXJTTXltem02djFoalRtVVltdzB1clMxR1NFQmZwb2RBTXhCVkJJaUlpSWpxblZRNlBvSEk0Y0JWUklwb2E1Z2dTRVJFUkVSSE5NQXdFaVlpSWlJaUlaaGdHZ2tSRVJFUkVSRE1NY3dTSmlJaUlBbEJJcFZnUUV3MndyaDZkSVNxWkZORnkzbzVUWlBCZkhoRVJFVkVBTVFvNWJpM01nOVhCUUpET0RBbUFXS1VpMHNPZ0dZcUJJQkVSRVZFQVVva0VjVXBscElkQlJIUkdNRWVRaUlpSWlJaG9obUVnU0VSRVJFU25oY1BoaVBRUWlDaE0zQnA2anBCSUpKZ2JIWVVSaXpYU1E2SFBNSTFNQnBXVTh6OUVSSFQ2bVV3bWZQenh4MWl6WmcwU0VoSWlQUndpbWdBRHdYT0VRaUxCZC9OemNIM3VyRWdQaFQ3REpBRGltSlJPUkVSblFIOS9QMTU4OFVWSXBWSmNkdGxsa1I0T0VVMkFnZUE1UWlLUnNHb1VFUkVSVFZ2SGp4OUhZMk1qWG4vOWRRYUNSTk1BOTRnUkVSRVIwU25idEdrVG5FNG5qaDgvanNIQndVZ1BoNGdtd0VDUWlJaUlpRTdaL3YzN0FRQk9weE9iTjIrTzhHaUlhQ0lNQkltSWlJam9sRlJXVnNKb05NTHBkQUlBM24vL2ZkanQ5Z2lQaW9oQ1lTQkkwNWJGWXNHUkkwZGdOQm9qUFJRaUlxSVo3WlZYWHZINnZxbXBDUjBkSFJFYURSR0ZnNEVnY1ZBZUxnQUFJQUJKUkVGVVRWdDZ2UjV2dnZrbWhvYUdJajBVSWlLaUdXdG9hRWpZRnVwaE5CcXhlL2Z1Q0kySWlNTEJRSkNtclpxYUdtemV2QmxWVlZXUkhnb1JFZEdNZGZqd1lXRlNWaUtSQUhBMWx0KzFheGRzTmxza2gwWkVJVEFRcEducm80OCtnc1Bod0pZdFd5STlGQ0lpb2huSjRYQmcyN1p0Y0RnY2ZzZHFhbW93UER3Y2dWRVJVVGdZQ05LMEpBNEFEeHc0RVBBQ1JFUkVSR2VXWHEvSDBhTkhoU0l4WXYzOS9UaHg0a1FFUmtWRTRXQWdTTlBTZ1FNSG9OZnI0WFE2MGQvZmp6MTc5a1I2U0VSRVJETk9UMDhQT2pzN0FZeHZDL1g4MStsMDR1T1BQNDdZMklnb05BYUNOQzI5Kys2N1h0Ky8rZWFiRVJvSkVSSFJ6TFY5Ky9hZ2JTSWtFZ20yYk5rQ2s4bDBsa2RGUk9GZ0lFalRUbjkvUDZxcnF3R016enBXVjFjTE01SkVSRVIwZG16YXRBbkErUFhZdy9QOTZPZ29pN29SbmFQa2tSNEEwV1JWVmxaaVlHREE2N0hSMFZIczM3OGZYL3ppRnlNMEtpSWlvcG5uOWRkZkY3N2V1blVyN3J6elRpeFpzZ1RQUHZ0c0JFZEZST0hnaWlCTkt6YWJEYlcxdGREcjlWNlBtODFtSEQ5K0hGYXJOVUlqSXlJaUlpS2FQaGdJMHJTaTErdXhmLzkrT0J3T3I2UjBoOE9CeXNwS0RBNE9SbmlFUkVSRVJFVG5QZ2FDTkszMDlQUUV6VFZvYW1wQ2IyL3ZXUjRSRVJFUkVkSDB3MENRcHBYOSsvY0hyVDVtTnB0eDhPREJzendpSWlJaUlxTHBoNEVnVFN0dnYvMDJnT0RWeWQ1NTU1MnpQaVlpSWlJaW91bUdWVU5wV2hIM0MyeG9hTUMxMTE2TDU1OS9Ic1hGeFJFY0ZSRVJFUkhSOU1KQWtJaUlpS2ExNGVGaFZvMCtCNHlPamdJQXJGWXIrdnI2SWp3YThwREw1WWlLaW9KY3p0dCs4c1ovRVVSRVJEUnRtVXdtUFBEQUEwSVFRcEV6TkRRRUFHaHBhY0c5OTk0YjRkR1FoMHFsd2kyMzNJSjU4K1pGZWloMGptRWdTRVJFUk5QVzZPZ290bTNiaGhVclZpQTdPenZTdzVuUnpHWXpGQW9Ga3BPVGtaS1NFdW5oRUFDRHdZQVBQL3dRVjF4eEJRTkI4c05Ba0lpSWlLWXRoOE1CQUxqcXFxdHc4Y1VYUjNnMFJPZVd6czVPZlBUUlI4TGZDWkVZcTRZU0VSRVJFUkhOTUF3RWlZaUlpSWlJWmhnR2drUkVSRVJFUkRNTUEwRWlJaUlpSXFJWmhvRWdFUkVSRVJIUkRNTkFrSWlJaUlpSWFJWmhJRWhFUkVSRVJEVERNQkFrSWlJaUlpS2FZUmdJRWhFUkVSRVJ6VEFNQkltSWlJaUlpR1lZQm9KRVJFUkVSRVF6REFOQklpSWlJaUtpR1lhQklCRVJFUkVSMFF6RFFKQ0lpSWlJaUdpR1lTQklSRVJFUkVRMHd6QVFKQ0lpSWlJaW1tRVlDQklSRVJFUkVjMHdEQVNKaUlpSWlJaG1HQWFDUkVSRVJFUkVNd3dEUVNJaUlpSWlvaG1HZ1NCTlc5SFIwYmpzc3NzUUh4OGY2YUVRRVZHRXlPVnk1T2ZuUTZmVFJYb29ST2NjL24xUUtCS24wK21NOUNDSXBzTHBkTUppc1VDcFZFSWlrVVI2T0VSRVJFUkUwd1lEUVNJaUlpSWlvaG1HVzBPSmlJaUlpSWhtR0FhQ1JFUkVSRVJFTTR3ODBnT1lycHhPSjR4Mk8yemNXVXNFalV3R2haVHpTa1NuZzhOOWZiSHora0pua0ZZbWgxdzYvZkxyK2ZkQlo4TjAvZnVZTEFhQ1UyU3cyL0ZrYlQyT0RnNUhlaWhFRWZmRHdueXNTVTZNOURDSVBoTkdyRFk4V1Z1UHF1R1JTQStGUHFOVU1pbnVMWnFIdVRGUmtSN0twUEh2Zzg2MDZmejNNVmtNQktmSTduU2labVFNZS9zSEl6MFVvb2o3bXNVUzZTRVFmV1pZSFE1VWpZenkra0puakVZbXc2ak5GdWxoVEFuL1B1aE1tODUvSDVQRnZWeEVSRVJFUkVRekRBTkJJaUlpSWlLaUdZYUJJQkVSRVJFUjBRekRRSkNJaUlpSWlHaUdZU0JJUkVSRVJFUTB3N0JxNkRRbEJaQ3FVYVBUYUFwNTNsZG5aNkUwTVI2TlkzcFVEQTdqMDk3K3N6UEFNS1NwVmVneW1VT2VzeUEyR2lwM2Y3cUtvWkZ6cG0rUWVGd25Sc2VndDlsUDZmVitNQ2NYT3JucnovRXZKK3Boc2p2Q2ZtNjBYQjZ5dXBWTUlrRitsQTRMWXFQUlo3Wmc1em4wYjRDSVRyOWtsUXBERmd1czU4am41VVRtUmtmQmFMZWp6V0JFc0JFdmlZOUYxZkFJTEk2cHZhZkxNdEl3THpZYUFQQmVXeWZxUnNlbU9Ob3o3eGNMNTZFZ1dnY0ErTm1SNHhOZUo0bUlwb3FCNERrZ1FhbEFhV0k4MWlVbllWMUtJdjVlMzRUL2Eyd1ZqcXRsVXN6V2FaR2owMkYrYkRRV3hzWmdlV0k4REhZNzFueTBEYUZDaHUvUHlVV09UZ3NBK0o4VERaTU9CQlVTeVNrM0NqZlkvWU1rQ1lEM3ppOERBUHkzdXcrL3FxZ0tHUHc4dTZvRWFXb1ZBR0RaaDFzeGFMRUcvQm1YcEtmaVM3TXlwanpHbS9lWHd6YUptNlpuVml4RnRsWURBTGptMDMwNE5EQTA1WjhOQURmbTV5QkpwUVFBUEZmZkZIWWdlRkZhQ2g0cktjYnZLbXZ3U2xOYndITytPanNMdjEyOEFBRFFialJoL2NjN3pwbUFtb2hPcnpTMUNxK3ZXNGtoaXhVL1BGQ09Gb01SQVBEN0pVVllsaEFYMW10VUQ0L2l4NGNxaE8rL21Uc0xpK05qQTU3Nzc3Wk9KS21VWWIzMnNOV0tQMVRWK1QzK2FNa2lGTVhHd094dzRIdDdEL3RkcDJicnRIajd2RlV3MlIzWTFObU4yMFZqQzlmbk1sSnhlV1lhQUtCcWVHUlNnZURwdUE0Q3JyWlRac2ZFbiszTEV1S3d4UDM3ZGswUU1oQWtvak9EZ1dBRXpOWnBjZC9DUW1ScE5jaldhaEVsbDNrZHZ5RjNOdDVyNjhSYjYxWWhSYTFDakNMdy82WVloUndYcGlYajVLZ2VYNXFWR2ZDNEp3Z0VnQlMxQ2orWlAyZkM4YlhxRFhpOXBSMEFjTS9DUW53N2IvWmszcDZmM0hjLzhudXNKQ0VPeVNwWGdMY29MZ1ltdXdQclU1SndhMkUrRGc0TTRyMjJUbFFOajRiOU0vS2l0TGdvTFFVQVlIRTR3Z3JxMURLWnNEZGFKcEZNS2hDVVNpVEMxN1lwemxDZnFtU1ZFaytVRmtNamsrSEJ4VVZZRWgrSCs0OVYrelYySDdIYVlITTZJWmRJa0tsUjQwZUYrVGp1MDRqWGJIZGdlMC9mMlJ3K0VaMEJkeTZZaTJ5dEJ0bGFEZDYvWURWK2V2Z1lObmYySUZ1cndkem84Sm9qRzN4Mk9KUWxKZURTak5TQTU5YU9qS0l3SmhwZnlwNTRJcTdMWlBZTEJMVXlHUXBqWEN0MVRpY0NUcXBkbVpVT3dEVXBPaGlCbnFWM0xwaUw3eFhrblBMckhCc2F3UlhiOStERjFhVW9DUkU0cTJYajl3VC9QcjhzNkNwcHU4R0lpN2Z1T3VWeEVkSE14VUF3QXBKVlNpRm84V1Z6T21GMU9wQ3Iwd2xiUXdJeDJPMm9IaDZGVGk3SGJKMFdQNXliTitIUHZTWkFzQmpJdnY1QklSQThVejd2bnBrRmdEZmRQMnRWVWdKS0V1SlFraENIdXBHeFNRV0NZay9VMW1OYmQrK0U1ejFlVW93NVlkNFkrWktJdnJhRU1jTUxBSnN2WElOTTl5cWlMNDNvd3IvejR2VkJYMlBSKzU4SUs4QzlaZ3QrZU9Bby9seTZHRHE1RE5mT3lvVGVac2UzOG1hRkhNZXRoZmwrai9XWkxWaSs2YjhUdndraU9xZjk0bWdWMGpWcWxDVWxJRm91eDkxRmhWNmZodzFqQm54aDIrNkF6MzE5M1FvVXhjYUVmUDFEQTBPSVZTaUU2OU53a0YwYTRWcWVHQSs1ZTJKdGwzc2xVT3YrUERUWTdaQUF1SFoybG5EK3YxbzZncjdXZzRzWDRNb2dBYWxTdEtMM1dFa3hIbGtXT0x5NmNlOWg3TzBibU5SN21DeU5UQ2E4eDNET0RVWXI1eTBjRVowYWZvcEUyTGJ1UHV6czdVZVgwWVEyZ3hFMUk2TXdPeHlJVnlxRWN4ckdETmphM1lNT2d3bE5lZ01heHZSbzBSdUVXY0wxS1VsbmJIejFvM3JoNG55NnlDUVNmQ0hUTmNOcmRUcnhUcXZyd3I0aU1WNDRaMy8vNEpSZi84NzVjM0JuR0N1ZnAwSjhjVFlGMlBvYWlGWXVEK3ZpSCtvY2lVVGltalozMjlyZGkyL3NQb0FYeWtwUU16S0daK29hSmd3RWllaXp5MkMzNDl0N0R1SHBGVXV3TkNFT04rNDU1SlZYbDZKVzRaRmxpN3llYzJ4b0dFL1hOU0tjelEzWDdUcUFtK2JrNG81NUJRQ0E3VDE5V0pHVUlCei81dTZET095enFyZDE0enFrdXJmNGUzd3JieFpXSkNZZ0oycDgxOHFHdEdSVVhyNVIrTDdndmMxWWw1S0lUSTFhZU95VnRjdjl4blRUdmlQWTJ6Y0FWWmdCbGlyRU5rK1pSQkwwR0FEczdSdEFlNERjL0JpRlhIanVrTVVhY0JXdlZXOEFBRHhXWFlkRWR5cEFJSGZNbnlQczV2bnQ4VnIwbUFMWEFnaVVka0ZFTkJrTUJDTnNVMmMzWG1zT25OdmxzYmV2SHc4ZXJ3MTYvTk9lUGhTOS80bnd2VXdpd1d2clZtQytlN3ZOVzYwZCtPWFJxckRISk00ZmU3bXBGUzgzdFlZNGUvTE9UMDBTOHVGMjkvWmp3R0pGakVMdWxZUHkzNDNyQUhoZmxBOTg3Z0t2MTducnlISDhxOVYvZHZpUDFYV252Q0k0MGMyRVZyU2RWeUlKZmI3VjRmQXIydkNmam02dmxjUkxNMUtGbXhQZlk1ZGxwa0VSNHVha2ZIQVlYLzUwUDdwTUpveGFiU2o3YUJzQUlFR2x4RXVybHlQQlBhbndhbk1ibnFnNUNjQVZ5TjVTbUk5WG0xclJaakRDenBSQm9zOE1zOE9CbS9ZZFFWNlVEbzN1NE1OREo1ZGhmYXByOHRDelBWNGxrd0oxaldHL3ZtZnk4ZGpRQ0xwOUNwbVk3SGEvQUNYUXg4dmkrTGlnMjAzRnZsZVE2L1Y5ZEppcllQdjdCOUVoQ3RpV0o4WUxBYVh2c1pXSjhVZ1hCWnVodk5qWWdnODd1djBlLytqQ05jTFcyM1VmNzBDYk96Y3prTjE5QTVpbDFRVE5PelNLZm44blI4Y0N2cGJkNlVTVHovOWJJcUxKWWlBWVljdEZxMkFlbFVNamFEY0d2NGo0Y3NCN1p2RC96Y2tWZ2tBQU9OQS9pS1ZoSlBLUFdXMDRPalFjOXMrZHF1dHlzb1d2UjYydWFwZm5wU1I1QlgyQlptVjlINU1HQ1k1K1ZKaVBXOExZS3FzT0VyekZLeFU0Zk9tRkV6N2ZZOHVHZFNHUFA5L1FqQWVPMVhnOTl2T2psVjZGYjlZbVh3Q1ZPemoyUGJZaExSbUtJRGMvQmRFNlhKNlpqaWRyNjRVQXZzdGtoa29xeFJPbGk0VWc4S1BPYnR4WFhna0hYRG1xLzFoZGlteXRCa3ZqWS9HbEhmc3daRDIxN1YxRWRHN0lqOUxobWxtWitGTjFIVTRFS0lqU09LYkhoaTA3QVFEdnJTL0RvcmpRVzBGOXhTamtRaUdUelozK0FaRTZ3S3BjNkRVMjE4NFl6MmZRaHJSa0lkaGJFaCtMMWU3VnhqR2JIVFVqNCtrQ09UcXRNS0ZvRGJBOS80V0dacStBN2NuU3hjaDBweVQ0SHZ2YnlxVmhCNEtueXl0clYzaXRkQWJ6UWxsSndNZEhiVFlVZjdEbGRBK0xpR1lZQm9JUjlxWHNETDhrKzZkT05PQzUraWJoKzlMRWVOeGZQRC9nODV2MUJqeFgzeXg4dnlJeEhuZjRiSXQ4YUVsUldHUHhKTElEcnZZVXdRS2xxZkJVUzh2UmFYRithckxmOFVzenhuTUdkL2IyWThnZENHMU1TNEZhNXBvMS9haXpHMWJSM3FWVzBXeG93NWdCSDNmMW5OTDR6aWF0VEFhekxIQnVZYWhqWWxsYURmNXY5WEtrcWxWWW5aU0FXdzZVbzlkc1FaUmNocjhzWHlwc3RkM2JONERiRGg2RkE2NHRVV05XRzNwTVptUnJOY2lMMHVIdnE1Ymh1bDBId3FwbVIwVG5ya1NsRWkrVWxTQkxxOEdLeEhqOFlIODVzclFhZkNkL3RsQ1FKVVd0eHBPbGl3RUFzM1N1bk9XaTJCZzhXYnBZK0g2MlRvc25TeGZqdWZwbUhCbjAzdWE1VmpScHR5bEFJUGpTNnRKSmovdlJtam9jRzNJVnNQcm93aldJZHErczNWTlVLSnp6NTlxVCtOK1Q0OWZGaDVjdXhKZmRlZStCQ25hcHBGS3ZnRlE4a2VoN1REcGhxRXBFOU5uRVFEREN4QlV1ZzIwdm5Cc2RGYlRhMjhHQklTRVF6TkZwOFpmbFM0VEUrMU94SWlrQi8xempuNHN4VlI5MzllQ21mVWZ3dllJY3YwdHVqRUtPQzkzQm9kNW14M2YzSGhhQ2tqMlhuSTgwbVN1MzVKN3lTci8yRVZsYURXUVNDV3BHUmtOdW41MklwNGpMb01VQ204T0o4c0hnSzZNeENqbnlvc1lMK1RUckRVSGJXZ0FJdUswblZFR1lVTWZFOHFLMGlGZTZac1NYSjhiajNmVmwrUEdoQ2p4V1Vvd00wVXp6L05ob0hMejBRbWhsc29BcnJTVUpjZmpqc29XNDdlRGtTN0lUMGJraldhMFVKdkNXSmNUaHZmUEw4SEpqaTlBMkFRQ2k1REt2N3dFZ1ZhM3llaXhlcWNEbG1XblkzTm1OSXo3cDJwNXRvVTE2QTA2TzZzL1FPM0haMXQyTDJUb3Q3RTRuWG14bzhUb20zbFJwZGZwUFlqMVdVaHowZFVNZE8xdSs4dWsreUlOc0RmMmY1VXV3d04zejhQcmRCNFVXSUdKc0FVUkVwd01Ed1FqN1pVVTFYbXR1QzdrZDBlWjB3dUp3UUlMeElpV2V4enk1QkJrYU5WNWFYU3BzbGZINDR2WTlHQWdScE16U2F2RHlhUXo0UXNuVXFISE5yQ3kveHk4U3JmcHQ2dXllMU1yVTIrZXQ4bnZQcCtJUFZTZndkRjBqcnRxeE4rZzUzOHlkaFFkRUs3UWZkL1djVWhBNlZUdDYrbkhyd1hJaCtJOVN5TkZoTkhubGx3QkFyRUlSNUJYR2ZTRXpIWWNIaHZDQ3o4MFdFVTBmTlNOanVHckhYcnk0dWhTNU9pMmF4dlJlaFUxK2M3d0dPM3RDRi85YW01S0lYeXljRi9TNHl2MVpuYTNWWUUxeW9sOHhzWGZhT3RIbFUwemxHN216L05va2hlUHB1a1k4VjkrTWU0b0s4YTI4MmZqcnlmRTh4a2kxOEhFNmdWZldMUGZycXlqZVFiUDV3alVCOHlKWGJkcUdGTFZLQ1BLQ0VlZWd6NDJKUnB3eThHZjQwdmhZbkJnZFErMUkrRDBSaVlqRUdBaWVvOFRyTnE4MnRlRVhGVlZJVTZ1dzU1THpBUUN2TjdmaFBuY0JtRnlkRmkrdldSNHd4eUZkb3dsWllqb3RTSTdDcU5YbXR5cW1sY3VFbGNsaHF4V05ZNjZ0bWZGS0JXYTdLNXoxV3l4bzFmdlBYdGFQNnJFeFBRVktxZitLMUZ1dEhXZzNtdkQ5Z2x5ODNEaTVRS1RWWUlEVjRSRGVlNC9KTEFSQ09ybGNDQkxialNiWXdnZ3doOFBJbFN2MXliZThOQ01Odnp0ZUc3VFhVeURQTnpURExHb2FmMzNlTEdGRjJQZllkL0puZTVVK0Y5dmMyWU83anh6SEk4c1c0WmRIcTlCbU1PS0Q5aTU4UFNjYmRhTmphRFVZMFdVMFljQml3WkRGaW1HckZYcWJIWHFiRFFhYkhaL1BUTU9kOCtlZ1ltZ2tZT0VkSXBwZTJneEdYTHRqSCs1ZlBCLzNsVmNoTDBxSDk5dTc4UG5NTlB4Z1RpNnV6dzFkVlZncmw4SHNjT0Rqemg2MEdmeXJWZDVYWG9uaXVGaGthTlI0YUVrUkx2emtVNi9qTHplMjRLQlAxZEFyc3pOQ0JvS3ZyMTBKaC9zVFZCeFFLYVFTUEY1YWpJdlNVdUFBVURNeUt2UTdGZTk4c1FWWUVkemMyWU9Hc2ZFVnk0MXBLVUxMQzk5amwyU2tJbGZVYzllWCtQUFg0bkJNMlA0aFdNc0hpUVM0T0QwRmR5MllHL1M1dm42K3NERGs4YWRPTktCMnBDN2tPVVJFd1RBUWpBRHhUR2FtUm8xRmNURitsZEIwb3U4bktoRTlOeVphQ0lRY2NNMk9lZ0t1WjFZc21kSVlLNGRIL0ZiRkxraE54bk9ybGdFQXRuYjE0bzdEeHdDNG12MTZ0dHA4MHRtRHU4c3JBNzVtbVR2cHYzNU1qM3pSMXNxeXBBUmNucG1HRHFNUjE4eks5T3AzR0tNWS96M2N0M0FlektMZmhkNW14OVU3OW1GUlhBemVXMThHd0RYanZjTjlvM0JKZWlyK3NIUWhBT0NtZlljeDRpNU1FOHlZMVRaaDBSU3RUSVlOUGowZ016VnFYSktlR2pCZkpwZ25hK3U5dHBOZU15dFR1TEh3UFhaZGJuYlFRQkJ3QmRKZEpyTXdNLy9uMm5xODN0d0duVndPdTlPSitqRzlWd0EvWnJOaGZrdzB0RElaM20vcnhPSzRXUHprY0FYR2JDeEZUdlJaMEc5eDlSZ0ZnQ09EUTdqMTRCQXVUazlCc2tvRnU5SVpkTmVGcDRwb245bUNXdzhlRFhpTzNtYkg0elVuOFllbEM1R2wxZURpOUlrcmYwN0VzeVBFbDlYaEZENjNwUUFlTHkzR0pWdDNvY2RrOXFxNGFRMndJdmhPVzRkWFFaZ3NyVVlJQkgyUDVVZnJRZ2FDMGFMcjBLak5oazBkM2FnYUh2RTY1N0xNTkdIM3hidHRuZERiYkZCS3BiQTZuWEM2dDNHYTdRNVlITTZBMTNRcEpBRi9EeWE3UXdpU1BSUlNxVkFnSjl3K3RrUkVnVEFRakFEeGgvMnRoZmtCRzN5TEx6eDZXK2dBeHBQTVAyeTE0a2NISzNCLzhYeGhoYzVvdDRkY3FSSnZONTFJcnFqZlU2L1pFdFp6eENxSFIyQnpPdkhMbzFWZTIxSG54MGJqNjZKS29zSDRGdFVadEZqeHUwcnZMWm1lSWdpK1NoT0NGOXp4ZUtXcFZWaGxEZWJHZ2h6bzNEUGJ0U05qS0l4eEJWZy9YVEFIVzdwNi9OcEVCSFA3dkFLWVJLdCtPdEZzdWUreFVEMnZBR0JSWEF6U05XcW9aVktZN0E3WW5VNDhzSGdCTGt4Tnhxak5ocVgvMllxUExsd0R3QlUwdnR6WWdqZldyUVFBL0txaUd0L2ZmeVNzTVJQUjlKQWZwY01UcGNWNHE2VUQ3N2QzZW4xZWIrL3B3NDE3RHdkODNodnJWdnJ0ZUFqazQ4NGVZS25yNjlYSkNWN0hubHkreEd2Q0RnQ1NKOWkrWHo0NExGem5saWJFZWEyMi9mSm9GVW9TNHBDajB5Sk9vY0FmbHk3Q0RYc09lZ1dDdGdDZnUxZG5aMkpwL1BoN0VXL0g5RDBXckkyUWh6ajlZTXhxODlxaTZsR2FHQzhFZ285VTE4SHVkT0taRlV0Uk9UemlkVjE1dHI0Sno0cUt3UUd1Q2MrbmxpL0J1dVJFQUs3K3VwNldRZjlzYnZXcU9uMWxWanArczdnSXY2K3N3U3ROb1Z0UEVSRk5oSUZnQkdoa0UvL2FrMVhqelhmSEpnZ0VlMHhtYk8zdXhhOHJxdEhxazFTKy91TWRJWU8yL0NnZFB0bXdkc0x4QU1BcVVkUGdXbEVaNzNDTldHMzRmV1V0cXFmdzNIQzkxTmdpNUVzc2lvdkJWMmE3Y2hJSExWYnM3aHRBYVVJYzZzZjBHSEQvVGxReW1YRGpNMUZ1WW42VURqK1lNOTdUNnFHcVdudzdiemJPUzBsQ2ZwUU9QNTVYZ0Q5V2g3ZEY1NXNodG1lRk9oYkk1ek5jVzc1K3VXZ2VmckR2Q0hiM0RRamJwbGhQZ0dqbUtVbUlRMUZzRElvV3hVQWhsZUJ2b21xYkY2WW1vL0dMbDV6UzY0dURzSFNOMmlzUFBjMm5jWHc0ZmxsUjVWVTFWRndjeldDMzQ1N3lTcUY0MmNLNEdNeldhYUdRaW5NRS9UKzdONllsQS9DdlVEM1JzVURtaTRMSUhwKytpY0U4dUhnQml1TmlVQndYQTRQTmh0OEd5U05mRkJlREowb1hDeXVTZ3hZcnJ0OTlFSDlZdGhEelk2SnhROTVzZk5yVGp5TURRN2kvZUQ2dXlFb0hBUHh5MFh3Y0dSZytvOWZUejZwa2xRcERGa3ZZRTdlUk5qYzZDa2E3SFcwR1k5Q0ovU1h4c2FnYUhvSGxMT2JMaGlOYnF4RW1VanFNSnIrK282RmthTlJZRWgrTFhiMERBZE4yVkZLcGtONDBZTFpnZElKN1pRcU1nV0FFWkdySDgvSitldmlZWHo3RmtNV0s2M0xIVjhoQ05hYjFDRGJEKytHRmEwSUdBOEY2OGZsS1VpbXhQbVg4d25uSVo4ekJyRXBLd042K0FlSDc1K3FiRWUrVCtQNWlRd3RlRFRLenVYWGpPcVM2Ynl6V2J0N3V0V1V5ME51S1Z5cUZEd1p4Z24zVjhBamFERWFzVGtxQTNlbkVUZnVPd0dDMzQrY0xDMUdhRUFlNzA0bVhHMXVEdm84RXBRTFByRmdxekZRZkh4N0J0dTQrR0d4Mm5PZXVvbmZ6M0R5Y0dCM0R1MjJkSVg0anArYlhpK2JqM2JZT0hCb1lFdDYvSjBDUGxzdUZpWUFFOXdmdlJKTUlnT3RHTGo5S2gxMjkvWlBLY3lTaWMxT0pxRC90L243dnNwKzlaak1POWdmKy9GNlZsT0QzK2V6cmYxY3RRNGxvMWREdTg2R3hwYXNYZldidm03MHJzdExEM25rU3lONitBYnpSMG80WWhSejNsVmVoMzJLWmNHdm9WTjFVa0F1ZFhJWWRQWDB3MlIzSTFLaUZpZGtla3huOWx2QjJ3L3pzeUhHOHZiNE1tUm8xYnN6UGdkNW14Mk0xSjRYamFwa1V0OHpOeC9mbjVBcXJmd0R3Uk8xSkhCOGV3YytQVnVHTmRTc2hoV3VuaThsaFI2SzdTclRWNmNRYnplMSt2MmVhV0pwYWhkZlhyY1NReFlvZkhpZ1hLckwrZmtrUmxvV3hHZzRBMWNPaitQR2g4U3JiMzh5ZDVWYzh5T1BmYloxSVVpbkRldTFocXhWL3FQS2ZUSDYwWkJHS1ltTmdkamp3dmIySDhhbFBnYWJaT2kzZVBtOFZUSFlITm5WMjQvWkR3U3VBNStxMHVHZUN2Tk5RSHE4NWlhcmg4Q2NmYmkzTXg3WHVkSjlIcXV2d2x4TU5ZVC8zaXF4MC9HekJYRGpnU3UvWjB0WHJkYncwTVI3LzUyNVg4NXZqTlY2dDFDaDhEQVFqWUxZb0YrSDQ4QWlhUmYzd1BCYkhqWCtvVkUvaWo4Nlg1OEp4cXU2WVAwZklPNndlR1EwNFpsK3BhaFgrdVdZNU9vd212TnJjaGlkcjZ3T2VaM002WVF1U0J5bSt2QnZzOWduekpYM0xvb3Y5WDJNTHJzN093TUxZR0x5NmRnVTJkWGJqeHZ3Y0FNQkxqYTJvSHd0Y0NqMURvOGF6cTBxRS9CSUhYTnVWQU5kTjFudHRuY0lzN2FNbHhZaVN5L0Z5VS9DZ0V2QVBhcmRmZEo0d2ErWjd6T09abFV2eGpkeHNmQ00zRzdjZFBJcC90M2NoUmlGSHNmc0MxREJtUUt2QkNBbGMrVENBSzlkbkl2bFJPcnkwdWhSYnUzdURUaWdRMGZTeHpMM3QwV2kzNC9pUWR5NWI5ZkFvN2k0L0h2QjVMNVNWSUY0WitvYTF5Mmp5MnJxNXA2OGZDMkxIbTlJL1U5ZmdON201UGpYNWxBSkJ3RldrUnJ5Q28vYmFHdXEvSW5qN29RcHM3aHp2TGZ2SXNrVzROQ00xNERHUEd3dHljTWU4QXB5WGtpaWtDbmcrMndGTTZnYTQxMnpCalhzUDRZMTFLeEVsbHd1N05PUVNDYjQwS3hPM0ZlWjd0ZmtSM29zN3FEMDhNSVQ3SzZweGYvRjg2T1F5Nk9ENi9iM1gxb2xIcXV2OGR2OVFlTzVjTUJmWldnMnl0UnE4ZjhGcS9QVHdNV3p1N0VHMlZoTzBUWmN2ZzA4K2ZWbFNndkJ2eTFmdHlDZ0tZNkw5VWxzQzZUS1ovUUpCclV3bTlBQjFPZ05Qd2wvcC9qZXFsa2t4T01GRVJaeFNnWXZjZFE0ODFlY25vcEJLaGNrSzE0UjUrSDhIcDFMZDExT1B3ZUYwNHJ5VUpQelpKL1ZIM0E3clp3c0s4Uk9mSHRwQThMOTFHc2RBTUFMRVd5dzdqZjVWMldJVkNweWY2bHBsR3JQWlQra0QvL1pERlNHTHBLUnIxUGp0NGdVaFgrTUxtV240MnV6eHRnOHZoRG5ya3VzdUNKT2hVYU00THZCczJlbDI4NEZ5Yk85MkZZdTVOQ01Wanl4YkpCdzdOalNDKzhvcjhmRFNoVmdVRjRORmNhNmJsNnJoVVR4VUdYamJ6b2EwWkR5OGRLRlhRUDJuNmpvY0VWVlV2ZmRvSlJiR3hTSXZTZ3NwZ044dVhvQ3k1QVE4Y0t6R2F4dlJ2OXM2aGRuMlFZczFhRkJyZGZvWEUxQklKRmdvdXRtcWRCY3FXSnVjS1BUVDJ0N2ptaTByU1loRG5EdFhwVEZJY0N2bXlVZGwwUUdpNlM5ZXFVQytlOUxxeU9Dd1gvN2NlU2xKT1ByNURWTitmVSsxYUlQZGpuODJ0ZUxGaGhZODVDN0tOVlVQRkM4UWNnUTlrMWkrZkxmeGlRdXFlVDY3OXZZTkNOdEVUNDdxdlQ1SHhYMzNIQWhjaEUwOEFWczVQQUtsVklLdmlmTFhQKzN0Qy9jdEFYRGxrZCt5dnh4YXVSd2Z1WXVKL1dyUmZIeER0T1BINW5UaTJOQ3dWODRpQUNpbEV0U1A2ZEZtTUhyOVR1YkZScU1vTm9hQjRCVDk0bWdWMGpWcWxDVWxJRm91eDkxRmhkaldQYjdTMURCbXdCZTI3UTc0M05mWHJVQ1I2RG9jeUtHQkljUXFGTUxFOFhDSTlsM2hXSjRZTDB3aWVBckNlU1ppREhZN0pBQ3VGZDJmL2FzbC9PcmZXN3A2OE9jZ0UvUmkzOG5QQ1N1UURVUzg1Mnd5OXhncGFwV3dpcnF2YndBR216MWtwVjZsVkFJbC9JOEg2cDFNM2hnSW5tVzVPcTB3NjlSaE5BVU0wcjZXa3lWVWlmeHY5Nm5OWk96cTdRK1pJK2hwRGh6TXRiTXk4YnNsUmNMM3RTTmpmbTBHeEpmbmJORnFwN2pvZ0tlZ3pla1dxMUI0dGMxWW5oaVBiSzBHQ1NxbFYvRDU3dm95M0hHNEFuRktCZlEydTFkeGxtaUZITmZuemNLSEhkM0NOdHhjblJaM0xwanJOOHYzY2xNci9zZG5hNFBlWnNmLzIzOEVMNjlaTHF6cVhaYVJoZ3RUay9GeVV5dGVibXhGazk2QWg2dE9CSDBmUXhhcjhOekhTNHE5dG5QSkpSS3NUVWtVZ3NnT293a043cHV4QzBVVlREMFhzNXZuNWdtUGJlbWErTjlQZ2p2STdUTk52Z0FRRVoxYjFpUW5DamRmQjN5MmhRS3VWanJidTN2OUhnZUFpOU5Ua2FSU3dobGlrL2c3YlIzWTNPbjZySnhNejlkUWxnVFpWdWVScWxiQjZuQkFiN1BENm5CZ2ZXcXljS050ZGppRXZLZzNXOXJ4Wmt0N3dOY1lFdDJRM3o2dkFIT2lvNFRnVUFLZ01DWUtHOUxHMHg5Mjl2VGptbG1aeUhZSFlUYW5FMGFiSFpXWGJ3ejQraFAzRVZ5RVByTUZQeSt2RkFMQmlxRVIzSDNrT001TFNSSUN3ZldwU2JnZ05SbGx5UW5DamUrdktxcGlTeW9sQUFBZ0FFbEVRVlR4ODBYem9KQklNRGM2Q2srdldJSjJvd21mZFBiZzNiWU9yNGxKQ3MxZ3QrUGJldzdoNlJWTHNEUWhEamZ1T2VTVlY1ZWlWbmxOSUFQQXNhRmhQRjNYaUhBV3RLN2JkUUEzemNuRkhmTUtBTGlLTTYwUVRmNS9jL2RCSFBaWjFST253SGg4SzI4V1ZpUW1JRWRVcEc5RFdyTFh2NytDOXpaalhVb2lNa1gzUUsrczllOExmZE8rSTE0cE9oNlhwS2Zpa3ROUTlUY1U4VTRBMHdRN3VzUXV6MHdUSnJrM2RYYmpZUCtnWDZYZXVUSFIrS0g3ZnVldDFvNkFuMnRId2t4am1za1lDSjVsMStmTkZyNE9GQnpsNkxTNFRWUkY5TDNUbkc5MnpheE1YSkdWRHBQZERwdkRpUlZKNDdrazRueXlESTBhdjFnMEQ1OFRmVWdZN0hiY2NiakNiNFpadk9xMU9pa0IvMXl6SE1OV3ExZE80WjVlL3craDArRTNpK2ZqQzVualczZStMZnI5aXVua012elA4aVVCWjRleXRScmNXMVNJZTRzSzhZM2RCOUZsTk9FL0Y2eng2M240ZEYxRHdQMzdBSEJpZEF4WDc5aUxmN2diT1FPdUQ4RHY1dWVnV1c5QVUyUG9yYlM3Ky9xRkc1dXlwQVNoMVVZZ3I3aTNuVXJoYXVrQnVFcU03K3NieFBXNXM0VEhla3htdnozMWdIZUZ2ZExFT01RclBZbmNuR0VtbXU3V3VpdFBBcTZaZEYrMUk2TkNGVXVaUklMWk9nMkdMVGFvWlZLaEZjU29OZmdOMjREWmdrNTNBSGg1WmhvMnBLVjQ1VC9kV2xpQUFaL3RhYkh1WFFleENqa2VLeW5HZzhkcnZJNkxXeVI0V2xpSS9XekJYRndWWkVXaUlZeGRENERyTTlZVGdPWG90TUlOWkNBN2UvdlJZakRpUCszZHVIbHVQakkxYW56VTJZMGhxelhrcW9SSHNHMndXcGtNdS9zR1VEVThpci9YTitGdDk2U3FlTEwxSXAvMlJFNEFMemEyNE9EQUlINi9aQ0dLM1R0Wk1qVnFmRE52MXFUYUZwR0wyZUhBVGZ1T0lDOUtoMGFmTkJlZFhJYjE3aDFabm4rTEtwa1VxUE92RkJ1TVo0TDkyTkNJWDNFVVU0QVVsMER4NWVMNHVLRGJUY1crVjVEcjliMXZLN0pRUHVyc1B1VVZRWlZVR25MVkxVcFVBZDhCaFB6N3NUdkhXOXQ0L3Q2ZGNQWDk3REdaMGUrenFDRmU1Vy9XRy95QzNSR3I3YlJOVm4yV01SQTh5LzUrc2hFWHA2Y2dRNk1PdUc5WktaVml3R0pGcGthR0pyMEIyN29udHhWbElxMTZnMUNpMnBkNEZjcHNkd2o3MGdIWHF0Y1A5aDhKbUNOUk1UU01Yck5aU0toZjVSUEVuQnpWbjdFVlFjODJKWThocXhXOUpqTjZ6UmFvcFZMaEJ1V1I2anI4Y0c0K1pESUpUSFlIL25xeUVlKzBkdUNtT2JtNGRsWW01QklKamcrUENGc3ZmbkhVdFlVVUFBWXNWdHhiWGlsczdRbW0xV0RFbDNic3hmM0Y0OEhwQ3cwdCtMOFFSV2c4L2xoMUFtcVpESjlMVC9YcW5lamhoQ3MzNTQyV2Rqemp2aUN0U2twQWdudVZjRTlmUDFMVUt0d3JTZ0ovNEZnTkRIYTczNGQwaTk0b2xDY1hCOUY3QXR3MEV0SDBzdFo5RTJwMU9pZjgzTFU3blhoOTNVcS9YUEp3UDYrTFltT0UvQ1NQODFJQ1gxOEFWNEIwWlZZNkhoY1ZUUUdBTCsvY0Y3UnFLQURzNk9rTEdnaSsxTkFTMWxnLzdPakd3MVVuY0VQZWJLU3FWUWgwNnpwa3RXSkxWeThlZHFjS0RGbXQrTW1oQ2p5N3FnUy9QMTZMRkxYS3EvL2daQTFicmJBN25iak1aK3ZoNFlFaHYxWFIrakU5OXZVTlluKy82M081YW5nVVg5eStCNWRscE9IN2MzS3hLQzRHejV4b0NMalNROEhsUitsd3pheE0vS202RGlkR3gveU9ONDdwc1dITFRnREFlK3ZMaEJTU2NNVW81TUwveTgwQjdoblVNcGxmTURUUjVzVnQzWDFDaitNTmFjbENzTGNrUGhhcjNmZGJZelk3YWtRVlpITjBXbUdYa1RWSU1MUWhMUVhySnRnVkJuaFhDZmIxM3ZsbFllZFdQclNrQ0ErSkpqMThWWStNNHZQLzNZMmkyQmdoRmFiZmJFR1B5UXl0VEliOW43c2c2SFB2bUZjZ3JNSjYzRjFlaWRlYTJXSmxJZ3dFejdKMm93bmYySFVBZjE2K0dKczZ1dnlPbnhnZHd4ZTM3Y0UvVnBmZ2oxVjFBZnNqbllxREEwTVl0ZG04Wm8wR0xWWnM2dXpHTTNYald4NzdMUlpjdi9zZy9uWGVTdlNaTGZqeHdZcUFINXFBSzBqOHpwN0R1R2RoSVJiRVJpTmFMb2NUcnY2SGh3ZUc4T3VLYXEvem5jN3htUno3S2I2L1Y1dmI4Ti91WHZTWXpPZzFtYjN5U0w2UW1TWUVncHM2dWpGa3NTSktMc2NiTFcxQ3VmTjd5eXZ4cDZvNlhKYVo1cFZQOTNwTE96SzFHcVNxVmZoalZWM1lsZUlHTFZiY2RyQUNMemEwNE9wWm1maXR6OHgzTUdNMk8zNTI1RGgrZHVSNHdCazJpOFBoOTIraDIyVEdjL1hOT0Q4MUNkdTYrOUJxTU9Kck8vZmo3NnRLOEV4ZEF6NEk4TzhMY04yTS9McWlDajhxTEVDS1dvVStzd1YvUDltRWNtNHZJcHJXSkhEbE1GK1Vsb0pvaGR5ckgya3cyN3BkUVpiVjRZREJac2ZoZ1NFaEVJcUVYcE1aTWU0Y1owOGo5cVB1enlhN3U3akZtTTJHaGpGRHlLMmdnVHhUMTRobjZocWhrRWo4Ym03RnF4RmkrL29IY2MybmU5RnVOS0hkYU1MTkI4cW4rdGFDZXJxdUFWL0lTc1BldmdGczYrN0RwejM5NkExU0VmU0RqaTU4ME5HRndwZ28xSStHdHhwS0xvbEtKVjRvSzBHV1ZvTVZpZkg0d2Y1eVpHazErRTcrYkdIaU8wV3RGdm9SejlLNXRnVVh4Y2JneWRMRnd2ZXpkVm84V2JvWXo5VTMrMDJhckUxSkVxN2ZnVlpyWDNKWHVaeU1SMnZxdkNaS290MkIxejFGNHhPL2Y2NDlpZjhWdFlsNWVPbENmTmxkclZOY3BHWElZc1hIWWFTTUJCUHMzK1hwSk02aERjVHFkQVlOYnFXUWVQWHFwb2xKbk03VEhHbk1FQ05XMXczLzlwNnByZGpKSlpLUVFaNUtLajFqUzlvcXFSUlNpUVIycDJQQ25qTnBhaFY2VEdad2NYMzZpSmJMejNvL25TZEtpM0ZGWnZyRUp4TFJoSHBOWnR4MnFJS3JQWFRHYUdReXZMUzYxS3NWeUhReDFiK1BlVEZSZUduMWVDNS9sOG1NLzkvZW5jZEhVZWQ1QS8vMG5YU25PM2ZTT2NsQkNJUVFiaEFCVVJGMTFNZGpkWDN0T092b3FPczUrc3p1cXVNeGpyT3N1anFqZ280N091czY0c3p5NkNxT01xT000bzJnSEFvSmtJdVErNzRJU1RwSm45WFBIOTFkcWVvajZYQUlXSi8zUDhaMFZhYzdKS242L243ZlkyTmpTOWh1azlFSWRPLyszZUo1WWhybjVyWk9YSkdkZ2FhUlVaejM4WmNBZkIxcm8rMGF1dXpEendFQTZ4YVdpYnZ0bDMveGRkZ2Q4MmVxNjNCRHdUUjR2RjZzK21pYjdKN3hOL05MY1kwL0VMejA4Ni9RWTNmSUdpd2RyMUczQjcwT0I5WXZMSk4xd3BkU3FlUU5tUHFkVHJTT1JDNUJhYkNONEltRHRkaHgwU29ZL0FzMWZRNG5Gbi93R1l3YWpWZ2YrV3BETTU2T1VLWXpPOEdDTjFjc0FYQjhPNEpuOHUvSFZIRkg4QlNaYktmdlpPWTFUK1c1dTZZdy9KTk9EeHlxU2tSRUpGY3paTU5WMjNiaWovNWEvaWJiQ05vbG5kdi8vV0FOdHZmMFQvQU13SXEwWkR4U09qUGk0d2IvYmxTT01SYkxVNVBGY3BPQWQ5czYwUlhVTGY0ZjgzTVJwNTM2ZUpVWDZ4cnhoL3BtUERpN0dEY1dUTVB2RDQvWE1RYVBiWGgwenF3SngydE4xYmFlUHR6dzliZXllWXJCaXN4eDJIcitjdkgvTzhmc3VHcmJ6Z21mOStiQ1BERUlqT1FuQmRNaTlvT2dxV01nU0VSRVJFVGZlMjJqWS9qN2JidndiM05uNGVIeUtoVEVtZkJlZXhjdXliTGk5cUo4L0RnL2Q4THpqVm9OSElLQWp6cDcwRFlhT3Y3cjRmSktsQ1hFSXpNMkJrL09tNDN6L2J1Q0FSc2JXMExtYkY2Wmt6bGhJUGptaXFXeVprb0JPclVLNnhlVllZMDFEUUtBbXFGaE1VdE5LdzBFdlFKNkhRNDBqNHdpMTJTRUNyNUdLb0daZ3hxVlNoeFIwdTkwd2piQnlMR0E0Q1k0NFN3SzJrMHJqYmRnbXNrNDRSenFhRkpQN1I0Qll4RTZrR3JWcWlrMXpDRUdna1JFUkVTa0VQMU9KMzY2cHdLQXJ6SFMzZDhjeFlVWmFVZzFHT0RSaDY4VkJjYTdpUFk1bkxqN200cXd4NHk0UFZoZmN4aS9ubCtLYkdPczJJbjNlRVNxZVhNSlhuRUVtUnJBK2tWbHVPalRIZWl4TzJRMXNDN0JpN1VIYXJEMlFBMHFMN3NBUm8wRzc3UjI0TmthWDNwbHNsNlBUeTlZQ1FCWVYzMTQwcElubHlCRUZRaGVFU1lkOWljRjAvQ3JBOVZoanZZSmpJaVFOaUFNOW5wemExU3BvUlFkQm9KRVJFUkVwQWlGY1NZOHQ2Z01iN2QwNEwzMlR0bXM1Uzk2K25EenpyMWh6M3RyNWRLUVhhNXdQdXJzQWViN1BqNDdWZDVGL2JlTDU4RVJ0SnVWYXBCMzdRMVdQakNJRVgvSngveWtCRm5YMFY5V1ZHRmhVZ0x5VEVZazZIVDR6Znc1dU9IcmIyU0JZTGhTcEJzS2NuRkRRZWp1cDBhbHdwZHJ6cG53OVRSSU9xdEdzaWdwQVV1VGZlUEordnpmM3hTREhqL015OGFHaG1ZMFJkZ1ZiTFNONHQyMlRsaDBXcHlmbmhyMkdLYUdubGdNQkltSWlJaElFUlltSldCMnZBV3o1MWlnVTZ2d1g1SnVtK2VucDZMeGlvdU82L21sUVZoR2JJellwUnp3TmVDYnFsL3VyNG80WG1YVTQ4R0Q1WlY0ZmJsdmtIeHBnaS85VXFlVzFnaUc3bkJ1NyszSEIvNVJLSEZhTFI2WVBRTUFJTUNMSGIzOUtMYVk0UkFFTkVtNnFTOUtUb3lxa2FGQnJjYmprakVSYjdlMlk5RHB3djBsTTZCWHEvSFUvRkpjdDJOUDJLN3hIcThYdjZpb3hQUCt6cTNoTURYMHhPSjNpNDVaU2J4WkxPbzlOR3pEaUR2eUVPSm9tTFZhclBEUG9ISUtRdGhoNkVSRTlQMlhZNHdWdXp0MmpObWpTa1VqaXNaQy8wNFZJSitmRFBoU0VyL3BEejlIODZ5VUpDVDZaL2RHOHZKWkMyU2RKajFCc2M0blhiM29DNnFEdXp3N0E3RVRERnFmek02K0kzaXJwUjBXblJZUGwxZWgzK2tNU1EwTlp0SnFZSTJOQVNBZjh1NzFBbjl1N2NEVEMrWmcyT1hHby91clVXOGJ3UVhXVkN6M3o2QitiWUxabldyNHVxUUdnbFc3UjhBcmg1c3c1dkhnOXFJQ1dIUmFMRWxPeE5xeUVqeGNVUm4yT1NhN2wyUnE2SW5GUUpDTzJVdEw1aVBIWDJCOHpaZTc4TzJSNHhzYW4yT0t4ZThXendQZ204ZTM0RytmVG5yT2t1UkU1TWVaSmozdWJ4MWRzbGs2NFhpQmlLdE13VjVmdmhqeC9ndkNMeXFxc1BjNDN6c1IwZWtzMzJURWc2WEZreDhZd2ZxYXc2Z2FISjc4UUwrN2l3dng5LzcyOTA5WDErRS9EelZNY29aUHZzbUk5ODQ3KzVoZVk4RHlENy9BVVpjTE1SbzFyREV4U0Rib2tXSXdJTnNZaTRJNEkvTGpUSEFKQW03OCtsdjhxbXhXVk0vNVdYY3ZQdTgrdG5GVGRHSXRTUFFGYW1NZUR3NzZkOW9DcWdlSDhVRDV3YkRuYlZpMkVJbjZpVk5EdThic3NzRHE2NzUrbE1TUEQ2Vi9xYTRocEZuTXF2VFU0d29FQVYrVEd1a2M1UmhaYW1qb0R0Nzh4QVRNVHd6L1hyWjJkcU5qckFoWnNURjRjK1ZTUEZ0ZGh3ZjhNd3VyQm9meFZvU1JEQWExR2s4dm1DUHJUcnF1cGs1TXZYMnlzaFpQK0hjS3I4dkxobDZ0d3NNVmxaT09NUXZHMU5BVGk0RWdZVlZhQ2w1WVBBOXFGZkIwVlIxZWJXaU82cnpnOXNTbndyWFRzcU9hejFNU2I1NjBHOWl3MjQyeTl6K0o2dXNXVzh6aXltQzBhUWczRlU3RHY4NHFndUFGN3RpOUQ5dDdKMjVUVFVSMHVralE2N0RHbWdiQVYzUGtqR0lNa1U2dGhzNS9uZGpZMkFvZytrRHdXSzh2YXBWS3ZCR3ZIaHJHbHZhdXFNNjdLaWNUQmY1RnhjQ1h2akk3RS84aFNYRUxsaEViTStsMUpXREE2V0lnZUJwSTFPdFFhUGI5Tys4YkdBeXBuenNuTFFVVmw2dys1dWR2dFBscTMwWTlIcnplMUlvL05yVGd5Zm1seC82Q0Fhd3RLeEZyQkFQZFBZTzVndDZIZEdaZ3VOOVY2U3krWklNZTJ5UjFnVGEzQjdmdTJvdi9YYkVVU1hvZEhwdGJJbjcrcmozbFllZEtUemVic0c1aEdVb2xRZThYUFgzNGIwbmE3ZXZOYlRnckpRbVgrK2NqWHBPYmhka0pGdng4MzBFeDlUVWFUQTA5c2ZqZFVyaHNZeXpXTHlwRG5GYURYZjBEMkJCbEVBZ0FLc25IMGR3VUtOMkcrbVpjbG1YRi9NUUVyRjlVaGtzKzh3MTVKU0k2azN6UzFZUG5hK3NuUGU2bXdyeW9GdXJDT1JIWGwwUzlIdk9qSEFodDBZV20vRVZxYURIc2RxUEJOaUpteEFEQW9NdUZscUJoMlFhTldsYlBSYWZlOHRSazhXZHJUMUJhS0FDMGo5bnhSWGY0c3BRTE05S1JZdEREaThnTEUrKzJkV0JyWnpmYVJzZE8yRHpvZVlueEV6NmVIbU9BU3hBdzR2YkFKUWhZbFo2SzZmNWcxeUVJY0FwZXhHbzBTRFhvb2ZhLys0STRFLzRoTHh0SmVqMHkvU21pQVBCUWFUSFNZd3c0YkJ0Qm44T0JPTzM0c0hndnZQaFJmZzdlYmUxRXBiKzdwMFdueGUxRitiaTVNQjk2U1YxaStjQWdmaG9tYUh5b29oSzVKcVA0bm1aWnpOaThhaG0yZEhUaHRZYVdzUDhtd2Y3VTJJSW5LbXZEUGpZbndZSy9yRm8yNlhQUU9BYUNDdmZVL0ZJazZIUndlYjI0YisrQkNmNjhoWkttTXRpalRLbDg3OXhsU05DSDc1Q2xrNndBeCt0MTJIN2hxb2pQczZtbEhldHJEdVAzZFkzaWpVYjV3Q0FlUDFnREFGaVpsb0o3aWdzQkFDL1ZOV0xmd0ZGY241OExGWHp6YjZTN2NaZG1XaEdqVVovMFhVMEJ3SDE3RDJMcjZoVkkxdXZ4Mk53UzNMcHIzMG45bWtSRUo5cEZHZW00NkFTMHhaL0lzVnhmVHJTNklSdWVyNjFIbjhPSnEzTXpNVGNoSHFNZWo1ZzVvcEZjczc3cVBZSTc5NVRMenA5aGpzT0hrb0hhZE9xdDhOZTVBY0N1dmlNaGo5Y09EZVBoaWlvQXZuL2ZhYVpZRERyZGlOR294VkVRdzY3SVA0OUhIRTUwK2dQQXk3S3NXRzFOd3dMSllzVGR4ZE54eE9tVW5ST3YwNHIvWGJld1RMeVBDYkI3Qk5rY3dlQmhFajh2bVlHcklpeTROUGlidlZ5Vms0SEg1NDd2YnE5S1M4R3F0SlNRNDQwYURlNmNVU0Q3MlE0d2E3VzRwVEFQdHhUbTRZVkREWGlodGg2YlZ5MURuc2tvTzI1YlR4L3UybE1PVzVoYXZ4RzNCei9jc1JzdkxKcUgxVlpmVjFBVmZQZGhYbS80NER6SEdJdlNoUEdkeGx4VGJNU09vbmx4NDY5bHBzV014Y21KVVFXWFNzWkFVTUdXSmlmaTdCUmZhK04zV3p2UU9pcGZ6VFJPa3JOdWxBeEFWYWttUHQ0bENIQjV2Y2lNaloyMDJCcndGUnhuU1ZhcGdnV2VvMFd5WWp2a2NvbTU5OUwwaWFhUlVXenQ3RUcvdzRrVWd4NTlEZ2Z1M1h2QTl4NDBHdkVQYUxnaHB6TXRjVGppZEUxcDUyNWVZanlxQjRmRHJnYlcyMGF3cGIwTGwyVlpzY2FhaHRKNEN3NE9ScDhTUVVSMHFuM1kyWDNjTzRJR3RUcnN6V1pBbkc3ODlrVEF4TmNYanpmODdMY0JweFA3b3F6ZnpqTVp4ZVkwQWYxT0o5YlZIQVlBTEV0Snd0eUV5RHN6dm5wQ2VVZkk0T2VqVTIrRlAvaHhlYjNZTnpEeHo0Ykg2OFdiSzVjaU9Xanhlckx6QW1iSFczQ2xQdzB5NEp5MDVBaEgreFkvcnN6T3dIci96MXpBdGR0M1Jld2FDdmdDcjBpQjRKLzhqVjBDS2FzQkkyNFBlaDBPOU5vZEdISzV4YUJzVTBzNzVpVEVvOWppK3hxYjJ6cnhYTTFoWEp5Wmp0dUs4aEd2MDhFaENOaFEzd3lISU9DdVBlVjRZOFVTbUxWYXVMMWV2RkJiajkvVzFvZE5IdzJ3ZXdUY3Vtc3Y3aTR1eE8xRkJZalJxRkUrTUNqZWx3VzdPRE1kRDgwZXIwK09kaUhxeG9KY0xFMUp4Q1dmZlRYcHNVckdRRkRCN3B4UktINzhVcDI4RUQ5UnI4UGVINXdmOVhOOXNucmxoSSsvMnRDTXRRZmtxMXhqSG85c0IxSU5sV3h3Nm1qUUtyQldwWmFsSGdSYm5wcU15c3N1OEI4YmVseTMzWTRVZzE0V0pNNUpzSWlyYTRlR2JTSG5QTHV3RExNc1pyU01qdUZYKzZ2eFdZU1VFUUM0YlhvK3JpL0lSVlpzRE83ZmR4QnZ0YlNIUGU3RnVnYXhtUHF1NGdMY3Niczg3SEZFUktlajFkWTByQXl6bXhCTTJya3cyRi9PWFJaMTJ1U1Q4MmJqeVFscTlhcUhoc1diUGNIckZhOGQwMHhHM0RHaklLcXZBWXhmY3dMbFZzV1dPTEZUWW1DblFhdFM0NlpDWDZPS2p6dDd4SFBQUzAvRjF4ZWRHL1hYb3UrZUNzQXoxWFZZWTAyRFdhZUYzVE41NnVibjNiNGd5eVVJR0hWN3NQZklVVHdWSVMzeHU5QnJkNGhwekY3L0QyckZ3Q0FBWCtEcUZBVFkzRzQwMkVheHFhVWRtL3ozSVJVRGc3aDIrMjcwMkIzb3NUdGtOWGFwQmoxMlgzd2VBRjltMVJ2TmJiZzB5NHFOamEybzkrOG92bGpYaUQvVU4rTUNheG9TRFRyMCszYzFxd2FIY2ZlZUN0eGFsSS9IRHRTZ2VpaTZPbUFCd0hPMTlkalUwbzZmelp5T1o2cnJUbGdxTFUwTkEwR0ZNbWsxV09ZZmRGbzNiRU9ETFh3dHhNbDA0YWM3MENiWmhTeUpOK1A5YzMzZDNzSjFEZjJuNlhteVZhRmdHa21UZ0hEYVIrMllIVzlCdkU0SGE0d0JYWFlIeWlTNTkxVkJPM1BXR0FObVdjd0FnRnhqTExyRzdCTytud1M5VHR6Ri9IRkJic1JBc0dwd0dDMmpZOGcxeG1KVldncjBhdFdVdTJZUkVYMlhqanBkK0tpclovSURJK2gxbk54NmFJTmFqV3Y4WFVhZk9IaDhOK3FYK2hmcXRDb1ZIaW1kS1h0TXJ4Ny9YTk1wdUc3U3NmTUNlS2UxQSsrMGRvUThWdnpYajhLZWMrL2VBeEYzcWdLQ1U0SURucW82aEtlcURrMzVkUUxBUDMrN0gvLzg3ZjZRei8valY5K0VmSzV4WkJUNW16K2M4UGxHUFo2SUtaSzlEbWZJK2VHNndEc0VBZTkzaERaZitxS25EMS8wSEZzanBQWXhPKzdiRjlxbDllYWRlMlgvLzdLazZReWRXQXdFRldwNWFySllrN2N0ekMrd1cvQ2kzTC9LRkk1RnB4VTdyQUcrdE1vQnlkRFVZRzFCYWFjblE5dm9HUDdtSDVBNjNXekNlVUU1NUZXRFE3Z3d3OWYxcml3eEhsMmRQVmptVDQwRmZMTjRwRmI3TytRQlFKZmRNZWxLMTZhV2R0eGVsQThBS0kyM1lGNWlmTVR2NGZhZVBseVhsNE5ZalFhTGs1T3dneDFFaWVnMGxHTFF3NlRWUWdEdytIRUdXTk5NUm96NlU5S3FCNGN4R21GZW1Fb0ZXUnBtdjlPSjFwSEkxNUFHMndpTVdvM1kzZkJFZVhLU25SK1AxeHYyeGp5Y2xnaU5aNGlJVGlVR2dnbzEwNy9UQlFBVkE2RTFhc051TjY3YXRqUGkrZGZuNTJLdFpIN1NSMTA5eDMyVGNMd2FiQ05pSjZrcnN6TkNBa0ZwTGQ3eTFHVHNQWEpVVEcvcWR6cFJPeVJQRFpXZVAxRkthRUM5YlFRVlJ3ZkZHNWpyODNOUlBoQitKWEhmd0NDdXk4c0JBSlFsV0JnSUV0RnA2ZEU1czJSendZN1h0cDQrM1BEMXQvaFptTjJPZ0NKekhMWkttcXgwanRrbnZCNEZ6UHpyUnpEcnRMSUZ2bVB4ZVhjZm5JSUFoeURnOTRlYmNIWktFall1WHd6QXQ3TXkrNzJQQWZnQzIwQXQxV1JteFp0eHhPbWNkRmcyRWRGM2lZR2dRa21MMlB1UElXVm5VVkJMN2g5a1d2SEV3ZG9wZFIwOTBiS05zZmluNlhrQUlKdGxFN0NuZndCdXJ4ZGFsUXByckdsb0h4MFRhd2svNnBTblBNVm8xRGc3ZGZ4bTRyT3V5UU5CQUhpN3BVTU1CQy9Mc21MdGdSb011a0ozU3ZzazMvTmtOaFFnb3ROVXI4T0I1cEZSNUpxTVVBRVljcmt4NEs4UDBxaFVZczExdjlNSm04czk2Zk4xUjlGNEsvajZVaHB2d1RTVE1XeERMeW1ISUtBd3hvRG5GODJkOUd0TVpNa0huMkhZUGY1ZWZoUTBLekRWWUVDdnc0RUxNOUltTEZjSWR0R25POExXb2hNUm5Tb01CQlVxVWRJRks3aVY4V1NNR28wc2JSTHdkZmk4S0NNZEgzUjJSLzA4THk5ZEFKZWtPRmphS01hczA0Yk1ncG1zQTF0Qm5HbkNpL0tReTQxdmp4ekYwdVJFWk1URzRLZkY0ODF5M2cycUdWaGpUUmZibHpzRkllb2R1NysyZGVLWGMyWkNxMUpCcjFianlwd012T2J2MmlYVjd4ai9uaWNiRENHUEV4R2REdFllcU1IYUF6V292T3dDR0RVYXZOUGFnV2RyL0lPbzlYcDhlb0d2VWRpNjZzT1QxZ201QkNHcVFQQ0tNQjBRZjFJd0RiODZVRDJsMS81OGJiMnNWdnVLN0F6Y082c0lBSEQvdm9QNFdsSU9jRXRoSG00b0NCME9QODFreEVVWjQ5ZTdHSTBHWDE1NER2NDlxUGtaRWRHWmlJR2dRa203TThWT01pWWkyTTNUODJEeWo0Nm9IYktKcVRIM2xoVGhrNjRldUx6UjdRdk9uQ0NsUnF0U1lVNUM2SzdlOFhxL3ZRdExreE1CK0diaUFMN3hFcnVDaXFpdmtMUjgvcnk3TDZTRGFTUkhYUzU4MVh0RWJCRjliVzUyMkVEUUlPbW01emhGTTdLSWlLYnFob0xjc0FHVFJxWENsMnZPbWZEY0J0c0lWbit5ZmNKakZpVWxpSCtqKy93TFppa0dQWDZZbDQwTkRjMFJoN3lIYzA5eG9UaFBOdGl2NTVkRzlSejN6aXFTamJsUXcvZjMrN0c1SlhpcHJoRnp0M3dpUHBadGpCVWJudjJsclJPUDdLK1NQZGR3RkR1bVJFVGZKUWFDQ2lWTlRVeVp3bzVVWVp4SmJJZ0NBRTlXMWVJbkJkTndUbG9LQ3VOTStObk02ZmhOZGQwSmZhM1IydDdiajl2OEE5b3Z5N0xpcVRBWCtyZGIybkZmU1pFWUJBSytnZk5TQ1RvZHpra2ZiNDMrWG52bmxGN0hsbzR1TVJBc2lUZGpkcndGbFVFZFNhVzdnTkxkUVNLaTA5bjIzbjU4NEcvS0ZhZlY0b0haTXdBQUFyelkwZHVQWW9zWkRrRkFrNy90UEFBc1NrNkVRYTJldEQyOFFhM0c0NUl4RVcrM3RtUFE2Y0w5SlRPZ1Y2dngxUHhTWExkakR6eFJMamErVk5jbzZ4QjVhWlpWREF3ZjJWK0YzWDNqQzRBM0ZFekRkWG5ac3ZOWHBDYmpzaXdydkFEMisrdS83UjRCaDRadEtFdXdZSmIvNzNzZ3M4VXFtWDFyMGVsazR6SDZIRTRNTVJBa290TU1BMEdGNmhnZEg0VWduYXMza1NTOURpOHRtUytPYURnNE9PVGJMWE43Y0k2LzZjcWRNd3B3YU5pR3pXMlRCMDlyUHQwdWV4M0ZGalArZk01U0FMN3hFU3UyZmlFNy9zYkNhYmpQbjlZVGpuUitsSFJYY28wMURVbDZIVjZzYXhSYktKL3Zid1RqRkx4NFB5alF1elRMS25aVUhmTjQ4SEdVOVlFQkgzWjA0N0c1SldMOTRiWFRzdkRvZm5rZ21HVWN2MkhvbXNLd2VpS2lVOG1rMVlnQmozUmNqOWNML0xtMUEwOHZtSU5obHh1UDdxOUd2VzBFRjFoVHhWbDg0YklqQXRRQW5sNHdSd3llN0I0QnJ4eHV3cGpIZzl1TENtRFJhYkVrT1JGcnkwcndjRVZsVksvMXBzSTgvRml5ZXltZEwvdUwwcG15Z0RMY3pNTkEvZmFPM240TXU5eVlteEFQQVY3YzgwMEZycy9Qd2N1SG03QXp3dXpBYzlOVGNLNWtRZkh0MW81Snh4QVFFWDNYR0FncTFGZDk0elZ2eTFPVDhXcEQ4NFRIWjhiRzRKV3pGbUs2MlRjeVFnRHd5d3BmMnN2dS9nSDhwYTBUbC92VEtaOWRXSVk0clJZYm0xcERudWV6N2w2WWRiNGZ1d0dIUzVaeTZSRGtLWkxCNlppVlI0Znd0bjkxZDU5L3hvMDBvSnBoTWVQVnN4YWkwR3hDbGlTNFhXMU5SYkpCanhmckduRjFUcVlZQkFLK21WQ1B6NTJOL3l2cFlOYzZPb3FkZlVld05DVUpuM1QxeWdhdlJpT1FIbHFhWU1IbXRnNjgwZFFXY2t6Z3hnZ0lIVnRCUkhTNm1wK1lnUG1KQ1dFZjI5clpqWTZ4SW1URnh1RE5sVXZ4YkhVZEh2RFhiVmNORHVPdDV0Qy9oWUJ2Si9EcEJYTmszVW5YMWRTaDE1OHQ4V1JsTFo3dzd4UmVsNWNOdlZxRmh5c3F3ODVmN2JFNzhFeUVySlN5eEhpczhkZTNiMm52UW9OazExTEs1dS9zdWEybkR3S0EvMmxzbFpVTE5JK000ckdEdFVobG95OGlPc014RUZTb3c4TWo2Qml6SXpNMkJtZWxKRUduVWtXczdWdHRUY1ZUODB1UkxHa3c4MHgxSGZaSlp1UTlWRkdKMG9SNEZNUVpvUWJ3Mk53U0xFdE53dG9ETmVpUjdIajk2M0dzaUlZYld2cjdKUXZFajYweEJsaGp3cWU1NnRWcXJFeE54aFB6UXRORkw4L09RS2ZkamljcmZZTmZ0L1gwWTF0UFA3S05zYkphUGlscFl4dHZtRjZwRDVZZlJLL2RFZlo3cWxPcHNEVFoxNUcwYzh5T09uYVJJNkl6eEtzTnpYaTZ5dDhzeHFESE5rbGRvTTN0d2EyNzl1Si9WeXhGa2w0bnp2V3p1VDI0YTA4NXdpV0dUamVic0c1aG1helQ4eGM5ZmZodnlRRHAxNXZiY0ZaS2tyalllRTF1Rm1ZbldQRHpmUWR4NEtnODIrTFJPYk9RR3VFNmtDYjVmRW04QlprUnNtRktFeXk0ZlhjNUJwd3V2TlBhZ2EyZDNiSkFNS0RYNFl5NlJ0QTVTVm9zRWRHcHdFQlF3ZDVvYnNPL3pKd09rMWFESzNJeXNVblNYUTBBOGsxRzNGY3lBei9JVEpkOWZtTlRLMzUzcUVIMnVSRzNCM2ZzM2dFQmhuc0FBQWY4U1VSQlZJZU55eGVMM1QwdnpiVGkvUFJVYkd4cXhjYkcxaWtWK1VlcmZXeE0zS1VNR1BWNE1PUnlpMEhoZngxdXdxamJqVmVXTFJSVFBvKzZYS2dhSE1iWi9ubFR0MDNQUjdIWmpIL1p1eDhEVHQrNGg3WlIzd0JqazFhREhHTXNqamhkY0FrQ0xzbTB5aHJzakhsQ0wvQWRZL2FRendWY21aTXBOdHQ1TzZoYktSSFI2U1JXbzBHcVFRODFmSDg3QytKTStJZThiQ1RwOWNpVTFNUTlWRnFNOUJnRER0dEcwT2R3SUU1ckZCL3p3b3NmNWVmZzNkWk9zVjdhb3RQaTlxSjgzRnlZRDcxNlBHV3pmR0FRUHcwVE5ENVVVWWxja3hIekVuM2plV1paek5pOGFobTJkSFRodFlZVzdQRTMvSEo3dlhCSENMb0V5Y0tjZ01qSHVTWEgvYUtpTXV4WXBJellHRm10T2VBYkt4RVFxOVhBR2hNamUzekk1V0lwQUJHZFZoZ0lLdGlHK21iY1VwZ0hpMDZMTzRyeThYWkx1M2pCSzR3elljdDV5MlVYYUFCNHNhNEJ2NjRLbjNaemFOaUd2OXUyRTYrZHZRajVKdDlOUUt4R2cxc0s4OUE4TW9xbXhoTWZDSDdhMVl0RzJ5Z2FiQ05vc0kyZ2Z0aUdMcnNEVjJabllOM0NNZ0JBbzIwRU54Wk1FNE5BdDllTHUzYVhZOS9BSU41Y3VVUmNpVDQzUFFXWFpsbnhQNDN5bEZhZFNvMHQ1eTJIL0RzeHJpbENlbEU0YWdCM3pDZ0FBQXk3M1hqNWNPUEVKeEFSblVKWDVXVGc4Ym5qRFZ4V3BhVmdWVnBLeUhGR2pRWjN6aWlRZGRnTU1HdTF1S1V3RDdjVTV1R0ZRdzE0b2JZZW0xY3RRNTdKS0R0dVcwOGY3dHBUTHFabVNvMjRQZmpoanQxNFlkRThyTGI2MHZ0VjhDMDRlcjNBb1NFYnJzdkx4cUdoWVJ5SzhGN21KU2FnTU02M2NGZzFPSXo2Q2JJeDdpakt4OGFtMW9nTlhoNHBuUm15U0NxMXhwb21wcUVHdk5mZWhidS9xWWg0RGhIUmQ0MkJvSUlOdTkxWVgzTVl2NXd6MDdmS095MGJyL3RyT09wdEkzaWtvbExzdkhuRTZjSkQ1Wlg0Y0pJNWdhMmpZN2g2MjA3OFc5a3MvSjhzWHlyTmhvYVdrT0RxUlBsalkrVG1Bd0ZlK0ZhVE42MWNDaStBQjhzcjhaVy9MdSttci9maXRiTVhZcGJGak9xaFlmeS9NSy96cU11RkJ0dUllQU1oOVhsM24xakhFbzNyOG5QRUlQbTVtbnAya1NPaTAxcWpUYjZBTitMMm9OZmhRSy9kZ1NHWFd3ektOclcwWTA1Q3ZEaE9hSE5iSjU2ck9ZeUxNOU54VzFFKzRuVTZPQVFCRytxYjRSQUUzTFduSEcrc1dBS3pWZ3UzMTRzWGF1dngyOXI2c09takFYYVBnRnQzN2NYZHhZVzR2YWdBTVJvMXlnY0djZS9lQThnMnh1TCtraGxSdjYrcnc4d3FETGFsbzV0L280bm9lNDJCb01LOTJ0Q01aYWxKV0dOTnc4T2xNN0dqdHg4dC9wVElOMXZha1dXTVJYcU1BYitwcWtOL2xJUG5CNXd1M1BQTmZ2eXhvUVYvbDV1Rnh3NmUrc0c3ZTQ4Y3hZYUdabnpiZnhUdmQzU0puKzkxT0hEMXRsMTRac0Vjdk43VUd2RW1aSGYvQUFyalRIQjd2WEI0QkF5NVhQaXE3d2pXVG1IQWNXR2NDUS9QbmdrQStLQ3pHNi9VTjAxeUJoSFJxVlV4TUlocnQrOUdqOTJCSHJ0RDFqd3IxYURIN292UEErQkw2WHlqdVEyWFpsbXhzYkVWOWY1TWlSZnJHdkdIK21aY1lFMURva0VuWGtlcUJvZHg5NTRLM0ZxVWo4Y08xS0I2YURpcTF5TUFlSzYySHB0YTJ2R3ptZFB4VEhVZEhJS0FldHNJWnIvMzhRbDk3eFBOai8yUHlscThXTmNROGZGd2p2ckxEb2lJVGhjcXJ6ZktnVHdrTStUeUJUdkJ6VXZPUkJhZEZ0Zm41MElGb0hKd0dKOTFUMjFjQWtYbndvdzB6RERIUVFEd1drTXpSc0trUDUycG5sdFVoc3V6UXBzcEVOSFU5ZG9kdU9mYi9ld29UQ2ROckVhRFA1MjlDQXVUd25lQVBaM3g5NE5PdGpQNTkyT3F1Q05JR0hLNThaK0hwcmF5U1ZPM3RiTUhXenQ3VHZYTElDSWlJaUpDK043NFJFUkVSRVJFOUwzRlFKQ0lpSWlJaUVoaEdBZ1NFUkVSRVJFcERHc0VqNUZHcGNKTVN4d2NFM1FWSTFLS1pMMytWTDhFb3U4Tm5WcU5Fb3NaWUM4M09ra01HalhNMmpQekZwQy9IM1N5bmNtL0gxUEZycUhIU1BCNk1leHl3eWxNTlBXSVNCbk1PaTFpTkpwVC9US0l2aGNFcnhkRExoZGNBaS9QZEhLb0FNVHJkZENwejd6RU1QNSswTWwySnY5K1RCVURRU0lpSWlJaUlvWDUvb2U2UkVSRVJFUkVKTU5Ba0lpSWlJaUlTR0VZQ0JJUkVSRVJFU2tNQTBFaUlpSWlJaUtGWVNCSVJFUkVSRVNrTUF3RWlZaUlpSWlJRklhQklCRVJFUkVSa2NJd0VDUWlJaUlpSWxJWUJvSkVSRVJFUkVRS3cwQ1FpSWlJaUloSVlSZ0lFaEVSRVJFUktRd0RRU0lpSWlJaUlvVmhJRWhFUkVSRVJLUXdEQVNKaUlpSWlJZ1Vob0VnRVJFUkVSR1J3akFRSkNJaUlpSWlVaGdHZ2tSRVJFUkVSQXJEUUpDSWlJaUlpRWhoR0FnU0VSRVJFUkVwREFOQklpSWlJaUlpaFdFZ1NFUkVSRVJFcERBTUJJbUlpSWlJaUJTR2dTQVJFUkVSRVpIQ01CQWtJaUlpSWlKU0dBYUNSRVJFUkVSRUNzTkFrSWlJaUlpSVNHRVlDQklSRVJFUkVTa01BMEVpSWlJaUlpS0ZZU0JJUkVSRVJFU2tNQXdFaVlpSWlJaUlGSWFCSUJFUkVSRVJrY0l3RUNRaUlpSWlJbElZQm9KRVJFUkVSRVFLdzBDUWlJaUlpSWhJWVJnSUVoRVJFUkVSS1F3RFFTSWlJaUlpSW9WaElFaEVSRVJFUktRd0RBU0ppSWlJaUlnVWhvRWdFUkVSRVJHUndqQVFKQ0lpSWlJaVVoZ0dna1JFUkVSRVJBckRRSkNJaUlpSWlFaGhHQWdTRVJFUkVSRXBEQU5CSWlJaUlpSWloV0VnU0VSRVJFUkVwREFNQkltSWlJaUlpQlNHZ1NBUkVSRVJFWkhDTUJBa0lpSWlJaUpTR0FhQ1JFUkVSRVJFQ3NOQWtJaUlpSWlJU0dFWUNCSVJFUkVSRVNrTUEwRWlJaUlpSWlLRllTQklSRVJFUkVTa01Bd0VpWWlJaUlpSUZJYUJJQkVSRVJFUmtjSXdFQ1FpSWlJaUlsSVlCb0pFUkVSRVJFUUt3MENRaUlpSWlJaElZUmdJRWhFUkVSRVJLUXdEUVNJaUlpSWlJb1g1Lzd6N29rVDdIT1ViQUFBQUFFbEZUa1N1UW1DQyIsCgkiVGhlbWUiIDogIiIsCgkiVHlwZSIgOiAiZmxvdyIsCgkiVmVyc2lvbiIgOiAiMTUiCn0K"/>
    </extobj>
  </extobjs>
</s:customData>
</file>

<file path=customXml/itemProps43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2555</Words>
  <Application>WPS 演示</Application>
  <PresentationFormat>宽屏</PresentationFormat>
  <Paragraphs>488</Paragraphs>
  <Slides>51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51</vt:i4>
      </vt:variant>
    </vt:vector>
  </HeadingPairs>
  <TitlesOfParts>
    <vt:vector size="91" baseType="lpstr">
      <vt:lpstr>Arial</vt:lpstr>
      <vt:lpstr>宋体</vt:lpstr>
      <vt:lpstr>Wingdings</vt:lpstr>
      <vt:lpstr>Wingdings</vt:lpstr>
      <vt:lpstr>方正盛世楷书简体_粗</vt:lpstr>
      <vt:lpstr>汉仪颜楷简</vt:lpstr>
      <vt:lpstr>汉仪颜楷W</vt:lpstr>
      <vt:lpstr>楷体_GB2312</vt:lpstr>
      <vt:lpstr>微软雅黑</vt:lpstr>
      <vt:lpstr>MingLiU_HKSCS-ExtB</vt:lpstr>
      <vt:lpstr>Arial Unicode MS</vt:lpstr>
      <vt:lpstr>Calibri</vt:lpstr>
      <vt:lpstr>Times New Roman</vt:lpstr>
      <vt:lpstr>黑体</vt:lpstr>
      <vt:lpstr>MS Mincho</vt:lpstr>
      <vt:lpstr>华康正颜楷体W7P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177</cp:revision>
  <dcterms:created xsi:type="dcterms:W3CDTF">2019-06-19T02:08:00Z</dcterms:created>
  <dcterms:modified xsi:type="dcterms:W3CDTF">2023-11-21T06:26:36Z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13D6AF70A4884820A78DE4F8275E9E29_13</vt:lpwstr>
  </property>
</Properties>
</file>