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3"/>
    <p:sldId id="273" r:id="rId4"/>
    <p:sldId id="260" r:id="rId5"/>
    <p:sldId id="264" r:id="rId6"/>
    <p:sldId id="274" r:id="rId7"/>
    <p:sldId id="286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6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94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image" Target="../media/image15.png"/><Relationship Id="rId5" Type="http://schemas.openxmlformats.org/officeDocument/2006/relationships/tags" Target="../tags/tag88.xml"/><Relationship Id="rId4" Type="http://schemas.openxmlformats.org/officeDocument/2006/relationships/image" Target="../media/image14.png"/><Relationship Id="rId3" Type="http://schemas.openxmlformats.org/officeDocument/2006/relationships/tags" Target="../tags/tag87.xml"/><Relationship Id="rId2" Type="http://schemas.openxmlformats.org/officeDocument/2006/relationships/image" Target="../media/image13.wmf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91.xml"/><Relationship Id="rId1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image" Target="../media/image17.jpeg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ags" Target="../tags/tag7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4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5.1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电能与电功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43012" name="图片 43011" descr="电能表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72" t="1358" r="15266" b="8243"/>
          <a:stretch>
            <a:fillRect/>
          </a:stretch>
        </p:blipFill>
        <p:spPr>
          <a:xfrm>
            <a:off x="4976495" y="3185795"/>
            <a:ext cx="2668905" cy="34880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31527" y="1663277"/>
            <a:ext cx="9326880" cy="29845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电能转化为其他形式的能的过程，</a:t>
            </a:r>
            <a:b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其实是电流在做功，电流做的功叫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电功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527473" y="2085340"/>
            <a:ext cx="11419840" cy="1323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53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电功</a:t>
            </a:r>
            <a:r>
              <a:rPr lang="en-US" altLang="zh-CN" sz="5335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盛世楷书简体_粗" panose="02000000000000000000" charset="-122"/>
                <a:sym typeface="+mn-ea"/>
              </a:rPr>
              <a:t> </a:t>
            </a:r>
            <a:r>
              <a:rPr lang="en-US" altLang="zh-CN" sz="5335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盛世楷书简体_粗" panose="02000000000000000000" charset="-122"/>
                <a:sym typeface="+mn-ea"/>
              </a:rPr>
              <a:t>= </a:t>
            </a:r>
            <a:r>
              <a:rPr lang="zh-CN" altLang="en-US" sz="53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电能的变化量</a:t>
            </a:r>
            <a:endParaRPr lang="zh-CN" altLang="en-US" sz="53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527473" y="2373207"/>
            <a:ext cx="10856807" cy="1932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电流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做功100J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</a:t>
            </a:r>
            <a:r>
              <a:rPr lang="zh-CN" altLang="en-US" sz="3735" dirty="0">
                <a:latin typeface="方正大标宋简体" panose="02000000000000000000" charset="-122"/>
                <a:ea typeface="方正大标宋简体" panose="02000000000000000000" charset="-122"/>
                <a:cs typeface="方正盛世楷书简体_粗" panose="02000000000000000000" charset="-122"/>
                <a:sym typeface="+mn-ea"/>
              </a:rPr>
              <a:t>=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用电器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消耗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电能100J</a:t>
            </a:r>
            <a:endParaRPr lang="zh-CN" altLang="en-US" sz="3735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文本框 50177"/>
          <p:cNvSpPr txBox="1"/>
          <p:nvPr/>
        </p:nvSpPr>
        <p:spPr>
          <a:xfrm>
            <a:off x="2547620" y="1028700"/>
            <a:ext cx="6523567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42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电功用符号</a:t>
            </a:r>
            <a:r>
              <a:rPr lang="en-US" altLang="zh-CN" sz="426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W</a:t>
            </a:r>
            <a:r>
              <a:rPr lang="zh-CN" altLang="en-US" sz="42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表示</a:t>
            </a:r>
            <a:endParaRPr lang="zh-CN" altLang="en-US" sz="42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50179" name="文本框 50178"/>
          <p:cNvSpPr txBox="1"/>
          <p:nvPr/>
        </p:nvSpPr>
        <p:spPr>
          <a:xfrm>
            <a:off x="1583691" y="2180591"/>
            <a:ext cx="10081683" cy="30499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电能与电功的国际单位：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焦耳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，符号：</a:t>
            </a:r>
            <a:r>
              <a:rPr lang="en-US" altLang="zh-CN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J</a:t>
            </a:r>
            <a:endParaRPr lang="en-US" alt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常用单位：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千瓦时（度）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 符号：</a:t>
            </a:r>
            <a:r>
              <a:rPr lang="en-US" altLang="zh-CN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kW•h</a:t>
            </a:r>
            <a:endParaRPr lang="en-US" altLang="zh-CN" sz="3735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3735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47620" y="4869180"/>
            <a:ext cx="580474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1度=1</a:t>
            </a: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kW•h=3.6×10</a:t>
            </a:r>
            <a:r>
              <a:rPr lang="zh-CN" altLang="en-US" sz="3200" baseline="30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6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J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017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电能表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2" name="图片 43011" descr="电能表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72" t="1358" r="15266" b="8243"/>
          <a:stretch>
            <a:fillRect/>
          </a:stretch>
        </p:blipFill>
        <p:spPr>
          <a:xfrm>
            <a:off x="7536180" y="356447"/>
            <a:ext cx="4034367" cy="58936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16187" y="1604433"/>
            <a:ext cx="6537113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作用：测量在某一段时间内______消耗的电能的多少或测量_______。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9667" y="6021493"/>
            <a:ext cx="7303770" cy="501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注：电能表测量的不是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</a:t>
            </a:r>
            <a:r>
              <a:rPr lang="zh-CN" altLang="en-US" sz="266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电能表</a:t>
            </a:r>
            <a:r>
              <a:rPr lang="en-US" altLang="zh-CN" sz="26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”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消耗的电能。</a:t>
            </a:r>
            <a:endParaRPr lang="zh-CN" altLang="en-US"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35337" y="1027007"/>
            <a:ext cx="2352040" cy="7480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265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电表铭牌</a:t>
            </a:r>
            <a:endParaRPr lang="zh-CN" altLang="en-US" sz="4265" dirty="0"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9757" y="2274993"/>
            <a:ext cx="4515273" cy="2966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、读数</a:t>
            </a:r>
            <a:endParaRPr lang="zh-CN" altLang="en-US"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“220V”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和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“1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A”</a:t>
            </a:r>
            <a:endParaRPr lang="en-US" altLang="zh-CN"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6000revs/kwh</a:t>
            </a:r>
            <a:endParaRPr lang="en-US" altLang="zh-CN"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4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“50Hz”</a:t>
            </a:r>
            <a:endParaRPr lang="en-US" altLang="zh-CN"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endParaRPr lang="en-US" altLang="zh-CN"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25" name="图片 1024" descr="ppt/media/image17.wmf"/>
          <p:cNvPicPr/>
          <p:nvPr/>
        </p:nvPicPr>
        <p:blipFill>
          <a:blip r:embed="rId1"/>
          <a:stretch>
            <a:fillRect/>
          </a:stretch>
        </p:blipFill>
        <p:spPr>
          <a:xfrm>
            <a:off x="5621655" y="925196"/>
            <a:ext cx="6959600" cy="566631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54710" y="1295400"/>
            <a:ext cx="1048258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一电能表表盘上表标“1200r/(kW·h)”，将某用电器单独接在该表上.当用电器工作4min后，电能表转盘转过55r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，请问用电器消耗了多少电能？</a:t>
            </a:r>
            <a:endParaRPr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824942" y="4251325"/>
          <a:ext cx="2669540" cy="12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825500" imgH="393700" progId="Equation.KSEE3">
                  <p:embed/>
                </p:oleObj>
              </mc:Choice>
              <mc:Fallback>
                <p:oleObj name="" r:id="rId1" imgW="8255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24942" y="4251325"/>
                        <a:ext cx="2669540" cy="127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 descr="资源 10@4x-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电能与电功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2778760" y="1285240"/>
            <a:ext cx="59512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什么是电能？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9810" y="3810000"/>
            <a:ext cx="77571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电荷所具有的能量，叫做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电能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95070" y="2322195"/>
            <a:ext cx="99402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发电机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和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电池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，都可以使电荷具有电能。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9727" y="68580"/>
            <a:ext cx="10252287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电能的来源</a:t>
            </a:r>
            <a:endParaRPr lang="zh-CN" sz="40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</a:endParaRPr>
          </a:p>
        </p:txBody>
      </p:sp>
      <p:grpSp>
        <p:nvGrpSpPr>
          <p:cNvPr id="2062" name="组合 2061"/>
          <p:cNvGrpSpPr/>
          <p:nvPr/>
        </p:nvGrpSpPr>
        <p:grpSpPr>
          <a:xfrm>
            <a:off x="1932177" y="1220893"/>
            <a:ext cx="8328219" cy="5469192"/>
            <a:chOff x="478" y="594"/>
            <a:chExt cx="4954" cy="3851"/>
          </a:xfrm>
        </p:grpSpPr>
        <p:pic>
          <p:nvPicPr>
            <p:cNvPr id="4100" name="图片 2050" descr="C:\Users\asus\Desktop\6b50f7470b90096437f5abaac654f405.jpeg6b50f7470b90096437f5abaac654f40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67" y="594"/>
              <a:ext cx="1959" cy="14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2" name="图片 2052" descr="C:\Users\asus\Desktop\1598d8afd8e929e346713c4f0f279102.jpeg1598d8afd8e929e346713c4f0f27910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72" y="594"/>
              <a:ext cx="2352" cy="14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2053" descr="C:\Users\asus\Desktop\1667875861390.png166787586139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8" y="2505"/>
              <a:ext cx="2136" cy="1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4" name="图片 2054" descr="C:\Users\asus\Desktop\5365f0343110265e7fa8b75a11234bc3.jpeg5365f0343110265e7fa8b75a11234bc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87" y="2493"/>
              <a:ext cx="2245" cy="15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5" name="文本框 2055"/>
            <p:cNvSpPr txBox="1"/>
            <p:nvPr/>
          </p:nvSpPr>
          <p:spPr>
            <a:xfrm>
              <a:off x="898" y="2119"/>
              <a:ext cx="1296" cy="3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粗黑宋简体" panose="02000000000000000000" charset="-122"/>
                </a:rPr>
                <a:t>水力发电</a:t>
              </a:r>
              <a:endPara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endParaRPr>
            </a:p>
          </p:txBody>
        </p:sp>
        <p:sp>
          <p:nvSpPr>
            <p:cNvPr id="4106" name="文本框 2056"/>
            <p:cNvSpPr txBox="1"/>
            <p:nvPr/>
          </p:nvSpPr>
          <p:spPr>
            <a:xfrm>
              <a:off x="3742" y="2119"/>
              <a:ext cx="1296" cy="3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粗黑宋简体" panose="02000000000000000000" charset="-122"/>
                </a:rPr>
                <a:t>火力发电</a:t>
              </a:r>
              <a:endPara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endParaRPr>
            </a:p>
          </p:txBody>
        </p:sp>
        <p:sp>
          <p:nvSpPr>
            <p:cNvPr id="4107" name="文本框 2057"/>
            <p:cNvSpPr txBox="1"/>
            <p:nvPr/>
          </p:nvSpPr>
          <p:spPr>
            <a:xfrm>
              <a:off x="1073" y="4092"/>
              <a:ext cx="1008" cy="3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粗黑宋简体" panose="02000000000000000000" charset="-122"/>
                </a:rPr>
                <a:t>核电站</a:t>
              </a:r>
              <a:endPara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endParaRPr>
            </a:p>
          </p:txBody>
        </p:sp>
        <p:sp>
          <p:nvSpPr>
            <p:cNvPr id="4108" name="文本框 2058"/>
            <p:cNvSpPr txBox="1"/>
            <p:nvPr/>
          </p:nvSpPr>
          <p:spPr>
            <a:xfrm>
              <a:off x="3644" y="4073"/>
              <a:ext cx="1326" cy="3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粗黑宋简体" panose="02000000000000000000" charset="-122"/>
                </a:rPr>
                <a:t>太阳能电池</a:t>
              </a:r>
              <a:endPara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512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0575" y="313055"/>
            <a:ext cx="1061085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0000" tIns="46800" rIns="90000" bIns="46800" rtlCol="0" anchor="ctr" anchorCtr="0">
            <a:norm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j-cs"/>
              </a:defRPr>
            </a:lvl1pPr>
          </a:lstStyle>
          <a:p>
            <a:pPr marL="0" lvl="0" indent="0"/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亚洲第一光热发电站，年发电量3.9亿度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光热发电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8225" y="1514475"/>
            <a:ext cx="10096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5121"/>
          <p:cNvSpPr>
            <a:spLocks noGrp="1"/>
          </p:cNvSpPr>
          <p:nvPr>
            <p:ph type="title"/>
          </p:nvPr>
        </p:nvSpPr>
        <p:spPr>
          <a:xfrm>
            <a:off x="1981200" y="131763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j-cs"/>
              </a:defRPr>
            </a:lvl1pPr>
          </a:lstStyle>
          <a:p>
            <a:pPr marL="0" lvl="0" indent="0"/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电能的来源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2" name="文本框 5122"/>
          <p:cNvSpPr/>
          <p:nvPr/>
        </p:nvSpPr>
        <p:spPr>
          <a:xfrm>
            <a:off x="1308100" y="1508443"/>
            <a:ext cx="304292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1.火力发电厂：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3" name="文本框 5123"/>
          <p:cNvSpPr/>
          <p:nvPr/>
        </p:nvSpPr>
        <p:spPr>
          <a:xfrm>
            <a:off x="4410287" y="1508443"/>
            <a:ext cx="14077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化学能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4" name="文本框 5124"/>
          <p:cNvSpPr/>
          <p:nvPr/>
        </p:nvSpPr>
        <p:spPr>
          <a:xfrm>
            <a:off x="1333500" y="5243831"/>
            <a:ext cx="304292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太阳能电池：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文本框 5125"/>
          <p:cNvSpPr/>
          <p:nvPr/>
        </p:nvSpPr>
        <p:spPr>
          <a:xfrm>
            <a:off x="1316037" y="4389755"/>
            <a:ext cx="46761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4.干电池或蓄电池放电：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6" name="文本框 5126"/>
          <p:cNvSpPr/>
          <p:nvPr/>
        </p:nvSpPr>
        <p:spPr>
          <a:xfrm>
            <a:off x="1308100" y="3489643"/>
            <a:ext cx="304292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3.核能发电厂：</a:t>
            </a:r>
            <a:endParaRPr lang="zh-CN" altLang="en-US" sz="3200" b="1"/>
          </a:p>
        </p:txBody>
      </p:sp>
      <p:sp>
        <p:nvSpPr>
          <p:cNvPr id="5127" name="文本框 5127"/>
          <p:cNvSpPr/>
          <p:nvPr/>
        </p:nvSpPr>
        <p:spPr>
          <a:xfrm>
            <a:off x="1308100" y="2587943"/>
            <a:ext cx="426783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2.风力、水力发电厂：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128" name="箭头 260"/>
          <p:cNvCxnSpPr/>
          <p:nvPr/>
        </p:nvCxnSpPr>
        <p:spPr>
          <a:xfrm>
            <a:off x="5928679" y="180054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5129" name="文本框 5129"/>
          <p:cNvSpPr/>
          <p:nvPr/>
        </p:nvSpPr>
        <p:spPr>
          <a:xfrm>
            <a:off x="6591619" y="1498283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内能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30" name="文本框 5130"/>
          <p:cNvSpPr/>
          <p:nvPr/>
        </p:nvSpPr>
        <p:spPr>
          <a:xfrm>
            <a:off x="6205539" y="5243831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电能</a:t>
            </a:r>
            <a:endParaRPr lang="zh-CN" altLang="en-US" sz="3200" b="1"/>
          </a:p>
        </p:txBody>
      </p:sp>
      <p:sp>
        <p:nvSpPr>
          <p:cNvPr id="5131" name="文本框 5131"/>
          <p:cNvSpPr/>
          <p:nvPr/>
        </p:nvSpPr>
        <p:spPr>
          <a:xfrm>
            <a:off x="4054475" y="5243831"/>
            <a:ext cx="14077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太阳能</a:t>
            </a:r>
            <a:endParaRPr lang="zh-CN" altLang="en-US" sz="3200" b="1"/>
          </a:p>
        </p:txBody>
      </p:sp>
      <p:sp>
        <p:nvSpPr>
          <p:cNvPr id="5132" name="文本框 5132"/>
          <p:cNvSpPr/>
          <p:nvPr/>
        </p:nvSpPr>
        <p:spPr>
          <a:xfrm>
            <a:off x="5575300" y="4389755"/>
            <a:ext cx="14077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化学能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33" name="文本框 5133"/>
          <p:cNvSpPr/>
          <p:nvPr/>
        </p:nvSpPr>
        <p:spPr>
          <a:xfrm>
            <a:off x="7572375" y="2554605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电能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34" name="文本框 5134"/>
          <p:cNvSpPr/>
          <p:nvPr/>
        </p:nvSpPr>
        <p:spPr>
          <a:xfrm>
            <a:off x="5448300" y="2554605"/>
            <a:ext cx="14077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机械能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135" name="箭头 260"/>
          <p:cNvCxnSpPr/>
          <p:nvPr/>
        </p:nvCxnSpPr>
        <p:spPr>
          <a:xfrm>
            <a:off x="6888163" y="2841943"/>
            <a:ext cx="611187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cxnSp>
        <p:nvCxnSpPr>
          <p:cNvPr id="5136" name="箭头 260"/>
          <p:cNvCxnSpPr/>
          <p:nvPr/>
        </p:nvCxnSpPr>
        <p:spPr>
          <a:xfrm>
            <a:off x="5575300" y="553434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cxnSp>
        <p:nvCxnSpPr>
          <p:cNvPr id="5138" name="箭头 260"/>
          <p:cNvCxnSpPr/>
          <p:nvPr/>
        </p:nvCxnSpPr>
        <p:spPr>
          <a:xfrm>
            <a:off x="7031039" y="4645343"/>
            <a:ext cx="612775" cy="1587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5140" name="文本框 5145"/>
          <p:cNvSpPr/>
          <p:nvPr/>
        </p:nvSpPr>
        <p:spPr>
          <a:xfrm>
            <a:off x="4259263" y="3489643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核能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41" name="文本框 5146"/>
          <p:cNvSpPr/>
          <p:nvPr/>
        </p:nvSpPr>
        <p:spPr>
          <a:xfrm>
            <a:off x="7707313" y="4389755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电能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" name="箭头 260"/>
          <p:cNvCxnSpPr/>
          <p:nvPr>
            <p:custDataLst>
              <p:tags r:id="rId1"/>
            </p:custDataLst>
          </p:nvPr>
        </p:nvCxnSpPr>
        <p:spPr>
          <a:xfrm>
            <a:off x="7617779" y="180054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3" name="文本框 5129"/>
          <p:cNvSpPr/>
          <p:nvPr>
            <p:custDataLst>
              <p:tags r:id="rId2"/>
            </p:custDataLst>
          </p:nvPr>
        </p:nvSpPr>
        <p:spPr>
          <a:xfrm>
            <a:off x="8265479" y="1508443"/>
            <a:ext cx="14077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机械能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4" name="箭头 260"/>
          <p:cNvCxnSpPr/>
          <p:nvPr>
            <p:custDataLst>
              <p:tags r:id="rId3"/>
            </p:custDataLst>
          </p:nvPr>
        </p:nvCxnSpPr>
        <p:spPr>
          <a:xfrm>
            <a:off x="9673485" y="180054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5" name="文本框 5129"/>
          <p:cNvSpPr/>
          <p:nvPr>
            <p:custDataLst>
              <p:tags r:id="rId4"/>
            </p:custDataLst>
          </p:nvPr>
        </p:nvSpPr>
        <p:spPr>
          <a:xfrm>
            <a:off x="10249219" y="1508443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电能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8" name="箭头 260"/>
          <p:cNvCxnSpPr/>
          <p:nvPr>
            <p:custDataLst>
              <p:tags r:id="rId5"/>
            </p:custDataLst>
          </p:nvPr>
        </p:nvCxnSpPr>
        <p:spPr>
          <a:xfrm>
            <a:off x="5280979" y="378682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9" name="文本框 5129"/>
          <p:cNvSpPr/>
          <p:nvPr>
            <p:custDataLst>
              <p:tags r:id="rId6"/>
            </p:custDataLst>
          </p:nvPr>
        </p:nvSpPr>
        <p:spPr>
          <a:xfrm>
            <a:off x="5943919" y="3484563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内能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0" name="箭头 260"/>
          <p:cNvCxnSpPr/>
          <p:nvPr>
            <p:custDataLst>
              <p:tags r:id="rId7"/>
            </p:custDataLst>
          </p:nvPr>
        </p:nvCxnSpPr>
        <p:spPr>
          <a:xfrm>
            <a:off x="6970079" y="378682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11" name="文本框 5129"/>
          <p:cNvSpPr/>
          <p:nvPr>
            <p:custDataLst>
              <p:tags r:id="rId8"/>
            </p:custDataLst>
          </p:nvPr>
        </p:nvSpPr>
        <p:spPr>
          <a:xfrm>
            <a:off x="7617779" y="3494723"/>
            <a:ext cx="14077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机械能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箭头 260"/>
          <p:cNvCxnSpPr/>
          <p:nvPr>
            <p:custDataLst>
              <p:tags r:id="rId9"/>
            </p:custDataLst>
          </p:nvPr>
        </p:nvCxnSpPr>
        <p:spPr>
          <a:xfrm>
            <a:off x="9025785" y="3786823"/>
            <a:ext cx="612775" cy="0"/>
          </a:xfrm>
          <a:prstGeom prst="line">
            <a:avLst/>
          </a:prstGeom>
          <a:noFill/>
          <a:ln>
            <a:solidFill>
              <a:schemeClr val="tx1"/>
            </a:solidFill>
            <a:round/>
            <a:tailEnd type="triangle"/>
          </a:ln>
        </p:spPr>
      </p:cxnSp>
      <p:sp>
        <p:nvSpPr>
          <p:cNvPr id="13" name="文本框 5129"/>
          <p:cNvSpPr/>
          <p:nvPr>
            <p:custDataLst>
              <p:tags r:id="rId10"/>
            </p:custDataLst>
          </p:nvPr>
        </p:nvSpPr>
        <p:spPr>
          <a:xfrm>
            <a:off x="9601519" y="3494723"/>
            <a:ext cx="9994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电能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 fill="hold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 fill="hold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9" grpId="0"/>
      <p:bldP spid="5134" grpId="0"/>
      <p:bldP spid="5133" grpId="0"/>
      <p:bldP spid="5140" grpId="0"/>
      <p:bldP spid="5132" grpId="0"/>
      <p:bldP spid="5141" grpId="0"/>
      <p:bldP spid="5131" grpId="0"/>
      <p:bldP spid="5130" grpId="0"/>
      <p:bldP spid="3" grpId="0"/>
      <p:bldP spid="5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4053" y="157480"/>
            <a:ext cx="10252287" cy="9544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电能的使用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</a:endParaRPr>
          </a:p>
        </p:txBody>
      </p:sp>
      <p:grpSp>
        <p:nvGrpSpPr>
          <p:cNvPr id="2062" name="组合 2061"/>
          <p:cNvGrpSpPr/>
          <p:nvPr/>
        </p:nvGrpSpPr>
        <p:grpSpPr>
          <a:xfrm>
            <a:off x="2303184" y="1124373"/>
            <a:ext cx="8065755" cy="5617813"/>
            <a:chOff x="644" y="273"/>
            <a:chExt cx="4993" cy="4158"/>
          </a:xfrm>
        </p:grpSpPr>
        <p:pic>
          <p:nvPicPr>
            <p:cNvPr id="4100" name="图片 2050" descr="C:\Users\asus\Desktop\01f60350685c6037c8cc1068e720b324.jpeg01f60350685c6037c8cc1068e720b324"/>
            <p:cNvPicPr>
              <a:picLocks noChangeAspect="1"/>
            </p:cNvPicPr>
            <p:nvPr/>
          </p:nvPicPr>
          <p:blipFill>
            <a:blip r:embed="rId1"/>
            <a:srcRect t="8729"/>
            <a:stretch>
              <a:fillRect/>
            </a:stretch>
          </p:blipFill>
          <p:spPr>
            <a:xfrm>
              <a:off x="674" y="273"/>
              <a:ext cx="1656" cy="17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2" name="图片 2052" descr="C:\Users\asus\Desktop\44c4368bce3f2934716ada704230f282.jpeg44c4368bce3f2934716ada704230f28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87" y="335"/>
              <a:ext cx="1875" cy="16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2053" descr="C:\Users\asus\Desktop\1667876681404.png166787668140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4" y="2512"/>
              <a:ext cx="2078" cy="1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4" name="图片 2054" descr="C:\Users\asus\Desktop\cfe6ee0a719619f910dee8f2d2263876.jpegcfe6ee0a719619f910dee8f2d226387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587" y="2495"/>
              <a:ext cx="1848" cy="15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5" name="文本框 2055"/>
            <p:cNvSpPr txBox="1"/>
            <p:nvPr/>
          </p:nvSpPr>
          <p:spPr>
            <a:xfrm>
              <a:off x="674" y="2101"/>
              <a:ext cx="1742" cy="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电能</a:t>
              </a:r>
              <a:r>
                <a:rPr lang="en-US" alt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——&gt;</a:t>
              </a:r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内能</a:t>
              </a:r>
              <a:endPara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4106" name="文本框 2056"/>
            <p:cNvSpPr txBox="1"/>
            <p:nvPr/>
          </p:nvSpPr>
          <p:spPr>
            <a:xfrm>
              <a:off x="3709" y="2063"/>
              <a:ext cx="1682" cy="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电能</a:t>
              </a:r>
              <a:r>
                <a:rPr lang="en-US" alt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——&gt;</a:t>
              </a:r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光能</a:t>
              </a:r>
              <a:endPara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4107" name="文本框 2057"/>
            <p:cNvSpPr txBox="1"/>
            <p:nvPr/>
          </p:nvSpPr>
          <p:spPr>
            <a:xfrm>
              <a:off x="882" y="4060"/>
              <a:ext cx="1767" cy="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电能</a:t>
              </a:r>
              <a:r>
                <a:rPr lang="en-US" alt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——&gt;</a:t>
              </a:r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机械能</a:t>
              </a:r>
              <a:endPara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4108" name="文本框 2058"/>
            <p:cNvSpPr txBox="1"/>
            <p:nvPr/>
          </p:nvSpPr>
          <p:spPr>
            <a:xfrm>
              <a:off x="3709" y="4060"/>
              <a:ext cx="1928" cy="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电能</a:t>
              </a:r>
              <a:r>
                <a:rPr lang="en-US" altLang="zh-CN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——&gt;</a:t>
              </a:r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化学能</a:t>
              </a:r>
              <a:endPara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74800" y="750993"/>
            <a:ext cx="8936567" cy="5138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电能转化为其他形式的能的举例：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通电的定值电阻：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发光的灯丝：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电动机工作：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蓄电池充电：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4101" name="图片 2051" descr="C:\Users\asus\Desktop\0bfb0ed470b44bae80f0ba6ea59ece8f.jpeg0bfb0ed470b44bae80f0ba6ea59ece8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42113" y="3428788"/>
            <a:ext cx="3185160" cy="192362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UNIT_FLASH_PICTURE_TYPE" val="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605*3705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UNIT_FLASH_PICTURE_TYPE" val="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</Words>
  <Application>WPS 演示</Application>
  <PresentationFormat>宽屏</PresentationFormat>
  <Paragraphs>119</Paragraphs>
  <Slides>18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方正粗黑宋简体</vt:lpstr>
      <vt:lpstr>Calibri</vt:lpstr>
      <vt:lpstr>楷体</vt:lpstr>
      <vt:lpstr>方正大标宋简体</vt:lpstr>
      <vt:lpstr>华康正颜楷体W7P</vt:lpstr>
      <vt:lpstr>微软雅黑</vt:lpstr>
      <vt:lpstr>Arial Unicode MS</vt:lpstr>
      <vt:lpstr>汉仪综艺体简</vt:lpstr>
      <vt:lpstr>Office 主题​​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电能的来源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160</cp:revision>
  <dcterms:created xsi:type="dcterms:W3CDTF">2019-06-19T02:08:00Z</dcterms:created>
  <dcterms:modified xsi:type="dcterms:W3CDTF">2023-12-15T07:05:51Z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080C7AE5350A4EE4872E9D5B74F25EE6_13</vt:lpwstr>
  </property>
</Properties>
</file>