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9" r:id="rId4"/>
    <p:sldId id="263" r:id="rId5"/>
    <p:sldId id="270" r:id="rId6"/>
    <p:sldId id="272" r:id="rId7"/>
    <p:sldId id="271" r:id="rId8"/>
    <p:sldId id="285" r:id="rId9"/>
    <p:sldId id="286" r:id="rId10"/>
    <p:sldId id="275" r:id="rId11"/>
    <p:sldId id="273" r:id="rId12"/>
    <p:sldId id="281" r:id="rId13"/>
    <p:sldId id="274" r:id="rId14"/>
    <p:sldId id="276" r:id="rId15"/>
    <p:sldId id="277" r:id="rId16"/>
    <p:sldId id="278" r:id="rId17"/>
    <p:sldId id="279" r:id="rId18"/>
    <p:sldId id="264" r:id="rId20"/>
    <p:sldId id="280" r:id="rId21"/>
    <p:sldId id="283" r:id="rId22"/>
    <p:sldId id="282" r:id="rId23"/>
    <p:sldId id="265" r:id="rId24"/>
    <p:sldId id="289" r:id="rId25"/>
    <p:sldId id="290" r:id="rId26"/>
    <p:sldId id="291" r:id="rId27"/>
    <p:sldId id="293" r:id="rId28"/>
    <p:sldId id="294" r:id="rId29"/>
    <p:sldId id="292" r:id="rId30"/>
    <p:sldId id="296" r:id="rId31"/>
    <p:sldId id="261" r:id="rId32"/>
    <p:sldId id="287" r:id="rId33"/>
    <p:sldId id="262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90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5.png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7.xml"/><Relationship Id="rId2" Type="http://schemas.openxmlformats.org/officeDocument/2006/relationships/oleObject" Target="../embeddings/oleObject2.bin"/><Relationship Id="rId19" Type="http://schemas.openxmlformats.org/officeDocument/2006/relationships/tags" Target="../tags/tag128.xml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image" Target="../media/image5.png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7.xml"/><Relationship Id="rId2" Type="http://schemas.openxmlformats.org/officeDocument/2006/relationships/oleObject" Target="../embeddings/oleObject3.bin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5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11.wmf"/><Relationship Id="rId20" Type="http://schemas.openxmlformats.org/officeDocument/2006/relationships/notesSlide" Target="../notesSlides/notesSlide1.xml"/><Relationship Id="rId2" Type="http://schemas.openxmlformats.org/officeDocument/2006/relationships/oleObject" Target="../embeddings/oleObject5.bin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6.bin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7.bin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240.xml"/><Relationship Id="rId32" Type="http://schemas.openxmlformats.org/officeDocument/2006/relationships/tags" Target="../tags/tag239.xml"/><Relationship Id="rId31" Type="http://schemas.openxmlformats.org/officeDocument/2006/relationships/tags" Target="../tags/tag238.xml"/><Relationship Id="rId30" Type="http://schemas.openxmlformats.org/officeDocument/2006/relationships/tags" Target="../tags/tag237.xml"/><Relationship Id="rId3" Type="http://schemas.openxmlformats.org/officeDocument/2006/relationships/image" Target="../media/image8.png"/><Relationship Id="rId29" Type="http://schemas.openxmlformats.org/officeDocument/2006/relationships/tags" Target="../tags/tag236.xml"/><Relationship Id="rId28" Type="http://schemas.openxmlformats.org/officeDocument/2006/relationships/tags" Target="../tags/tag235.xml"/><Relationship Id="rId27" Type="http://schemas.openxmlformats.org/officeDocument/2006/relationships/tags" Target="../tags/tag234.xml"/><Relationship Id="rId26" Type="http://schemas.openxmlformats.org/officeDocument/2006/relationships/tags" Target="../tags/tag233.xml"/><Relationship Id="rId25" Type="http://schemas.openxmlformats.org/officeDocument/2006/relationships/tags" Target="../tags/tag232.xml"/><Relationship Id="rId24" Type="http://schemas.openxmlformats.org/officeDocument/2006/relationships/tags" Target="../tags/tag231.xml"/><Relationship Id="rId23" Type="http://schemas.openxmlformats.org/officeDocument/2006/relationships/tags" Target="../tags/tag230.xml"/><Relationship Id="rId22" Type="http://schemas.openxmlformats.org/officeDocument/2006/relationships/tags" Target="../tags/tag229.xml"/><Relationship Id="rId21" Type="http://schemas.openxmlformats.org/officeDocument/2006/relationships/tags" Target="../tags/tag228.xml"/><Relationship Id="rId20" Type="http://schemas.openxmlformats.org/officeDocument/2006/relationships/tags" Target="../tags/tag227.xml"/><Relationship Id="rId2" Type="http://schemas.openxmlformats.org/officeDocument/2006/relationships/image" Target="../media/image7.png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image" Target="../media/image4.jpeg"/><Relationship Id="rId6" Type="http://schemas.openxmlformats.org/officeDocument/2006/relationships/tags" Target="../tags/tag245.xml"/><Relationship Id="rId5" Type="http://schemas.openxmlformats.org/officeDocument/2006/relationships/image" Target="../media/image3.jpeg"/><Relationship Id="rId4" Type="http://schemas.openxmlformats.org/officeDocument/2006/relationships/tags" Target="../tags/tag244.xml"/><Relationship Id="rId3" Type="http://schemas.openxmlformats.org/officeDocument/2006/relationships/image" Target="../media/image2.jpeg"/><Relationship Id="rId2" Type="http://schemas.openxmlformats.org/officeDocument/2006/relationships/tags" Target="../tags/tag24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4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7.xml"/><Relationship Id="rId3" Type="http://schemas.openxmlformats.org/officeDocument/2006/relationships/oleObject" Target="../embeddings/oleObject9.bin"/><Relationship Id="rId2" Type="http://schemas.openxmlformats.org/officeDocument/2006/relationships/image" Target="../media/image12.png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72.xml"/><Relationship Id="rId4" Type="http://schemas.openxmlformats.org/officeDocument/2006/relationships/oleObject" Target="../embeddings/oleObject12.bin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2.png"/><Relationship Id="rId1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9.xml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3.xml"/><Relationship Id="rId7" Type="http://schemas.openxmlformats.org/officeDocument/2006/relationships/image" Target="../media/image14.wmf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4.jpeg"/><Relationship Id="rId5" Type="http://schemas.openxmlformats.org/officeDocument/2006/relationships/tags" Target="../tags/tag69.xml"/><Relationship Id="rId4" Type="http://schemas.openxmlformats.org/officeDocument/2006/relationships/image" Target="../media/image3.jpeg"/><Relationship Id="rId3" Type="http://schemas.openxmlformats.org/officeDocument/2006/relationships/tags" Target="../tags/tag68.xml"/><Relationship Id="rId2" Type="http://schemas.openxmlformats.org/officeDocument/2006/relationships/image" Target="../media/image2.jpe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7.xml"/><Relationship Id="rId7" Type="http://schemas.openxmlformats.org/officeDocument/2006/relationships/image" Target="../media/image14.wmf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9.xml"/><Relationship Id="rId2" Type="http://schemas.openxmlformats.org/officeDocument/2006/relationships/image" Target="../media/image15.jpeg"/><Relationship Id="rId1" Type="http://schemas.openxmlformats.org/officeDocument/2006/relationships/tags" Target="../tags/tag2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98.xml"/><Relationship Id="rId2" Type="http://schemas.openxmlformats.org/officeDocument/2006/relationships/tags" Target="../tags/tag80.xml"/><Relationship Id="rId19" Type="http://schemas.openxmlformats.org/officeDocument/2006/relationships/tags" Target="../tags/tag97.xml"/><Relationship Id="rId18" Type="http://schemas.openxmlformats.org/officeDocument/2006/relationships/tags" Target="../tags/tag96.xml"/><Relationship Id="rId17" Type="http://schemas.openxmlformats.org/officeDocument/2006/relationships/tags" Target="../tags/tag95.xml"/><Relationship Id="rId16" Type="http://schemas.openxmlformats.org/officeDocument/2006/relationships/tags" Target="../tags/tag94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5.xml"/><Relationship Id="rId6" Type="http://schemas.openxmlformats.org/officeDocument/2006/relationships/image" Target="../media/image9.pn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8.xml"/><Relationship Id="rId6" Type="http://schemas.openxmlformats.org/officeDocument/2006/relationships/image" Target="../media/image10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62915" y="875665"/>
            <a:ext cx="113728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.</a:t>
            </a:r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6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探究串、并联电路的电压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14" name="图片 13" descr="家庭电路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2082" b="33176"/>
          <a:stretch>
            <a:fillRect/>
          </a:stretch>
        </p:blipFill>
        <p:spPr bwMode="auto">
          <a:xfrm>
            <a:off x="0" y="3876675"/>
            <a:ext cx="12252325" cy="294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672205" y="3432175"/>
            <a:ext cx="4127500" cy="3131820"/>
            <a:chOff x="5783" y="5405"/>
            <a:chExt cx="6500" cy="4932"/>
          </a:xfrm>
        </p:grpSpPr>
        <p:grpSp>
          <p:nvGrpSpPr>
            <p:cNvPr id="40998" name="Group 38"/>
            <p:cNvGrpSpPr/>
            <p:nvPr/>
          </p:nvGrpSpPr>
          <p:grpSpPr bwMode="auto">
            <a:xfrm>
              <a:off x="5783" y="7079"/>
              <a:ext cx="6500" cy="3258"/>
              <a:chOff x="1296" y="1674"/>
              <a:chExt cx="3162" cy="1896"/>
            </a:xfrm>
          </p:grpSpPr>
          <p:graphicFrame>
            <p:nvGraphicFramePr>
              <p:cNvPr id="40999" name="Object 39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1296" y="1674"/>
              <a:ext cx="3162" cy="18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BMP 图象" r:id="rId2" imgW="5019675" imgH="3009900" progId="Paint.Picture">
                      <p:embed/>
                    </p:oleObj>
                  </mc:Choice>
                  <mc:Fallback>
                    <p:oleObj name="BMP 图象" r:id="rId2" imgW="5019675" imgH="3009900" progId="Paint.Picture">
                      <p:embed/>
                      <p:pic>
                        <p:nvPicPr>
                          <p:cNvPr id="0" name="图片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674"/>
                            <a:ext cx="3162" cy="1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00" name="Group 40"/>
              <p:cNvGrpSpPr/>
              <p:nvPr/>
            </p:nvGrpSpPr>
            <p:grpSpPr bwMode="auto">
              <a:xfrm>
                <a:off x="1654" y="1818"/>
                <a:ext cx="337" cy="574"/>
                <a:chOff x="1654" y="2064"/>
                <a:chExt cx="337" cy="574"/>
              </a:xfrm>
            </p:grpSpPr>
            <p:sp>
              <p:nvSpPr>
                <p:cNvPr id="41001" name="Oval 4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728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654" y="2160"/>
                  <a:ext cx="337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A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3" name="Group 43"/>
              <p:cNvGrpSpPr/>
              <p:nvPr/>
            </p:nvGrpSpPr>
            <p:grpSpPr bwMode="auto">
              <a:xfrm>
                <a:off x="2754" y="1818"/>
                <a:ext cx="322" cy="572"/>
                <a:chOff x="2754" y="2064"/>
                <a:chExt cx="322" cy="572"/>
              </a:xfrm>
            </p:grpSpPr>
            <p:sp>
              <p:nvSpPr>
                <p:cNvPr id="41004" name="Oval 44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5" name="Text Box 45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754" y="2158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B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6" name="Group 46"/>
              <p:cNvGrpSpPr/>
              <p:nvPr/>
            </p:nvGrpSpPr>
            <p:grpSpPr bwMode="auto">
              <a:xfrm>
                <a:off x="3744" y="1818"/>
                <a:ext cx="322" cy="574"/>
                <a:chOff x="3744" y="2064"/>
                <a:chExt cx="322" cy="574"/>
              </a:xfrm>
            </p:grpSpPr>
            <p:sp>
              <p:nvSpPr>
                <p:cNvPr id="41007" name="Oval 47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840" y="206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8" name="Text Box 48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744" y="2160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C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6718" y="5405"/>
              <a:ext cx="2419" cy="2056"/>
              <a:chOff x="1004" y="1206"/>
              <a:chExt cx="2419" cy="2056"/>
            </a:xfrm>
          </p:grpSpPr>
          <p:sp>
            <p:nvSpPr>
              <p:cNvPr id="41009" name="Text Box 4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91" y="1264"/>
                <a:ext cx="607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0" name="Text Box 5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04" y="1206"/>
                <a:ext cx="500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011" name="Group 51"/>
              <p:cNvGrpSpPr/>
              <p:nvPr/>
            </p:nvGrpSpPr>
            <p:grpSpPr bwMode="auto">
              <a:xfrm>
                <a:off x="1157" y="1886"/>
                <a:ext cx="2267" cy="1377"/>
                <a:chOff x="1791" y="1480"/>
                <a:chExt cx="1089" cy="771"/>
              </a:xfrm>
            </p:grpSpPr>
            <p:sp>
              <p:nvSpPr>
                <p:cNvPr id="41012" name="Oval 52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154" y="1480"/>
                  <a:ext cx="317" cy="31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pPr algn="ctr">
                    <a:buFontTx/>
                    <a:buNone/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V</a:t>
                  </a:r>
                  <a:endParaRPr kumimoji="1"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3" name="Line 53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91" y="1661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72" y="1661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5" name="Line 55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91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6" name="Line 56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880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2017" name="Text Box 3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评估二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3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64895" y="1637665"/>
            <a:ext cx="11127105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用电压表测量完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两端的电压后，是否可以将接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A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点的接线柱的接线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改接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到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C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点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测量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两端的电压？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bldLvl="0" animBg="1"/>
      <p:bldP spid="420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3672205" y="3432175"/>
            <a:ext cx="4127500" cy="3131820"/>
            <a:chOff x="5783" y="5405"/>
            <a:chExt cx="6500" cy="4932"/>
          </a:xfrm>
        </p:grpSpPr>
        <p:grpSp>
          <p:nvGrpSpPr>
            <p:cNvPr id="40998" name="Group 38"/>
            <p:cNvGrpSpPr/>
            <p:nvPr/>
          </p:nvGrpSpPr>
          <p:grpSpPr bwMode="auto">
            <a:xfrm>
              <a:off x="5783" y="7079"/>
              <a:ext cx="6500" cy="3258"/>
              <a:chOff x="1296" y="1674"/>
              <a:chExt cx="3162" cy="1896"/>
            </a:xfrm>
          </p:grpSpPr>
          <p:graphicFrame>
            <p:nvGraphicFramePr>
              <p:cNvPr id="40999" name="Object 39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1296" y="1674"/>
              <a:ext cx="3162" cy="18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BMP 图象" r:id="rId2" imgW="5019675" imgH="3009900" progId="Paint.Picture">
                      <p:embed/>
                    </p:oleObj>
                  </mc:Choice>
                  <mc:Fallback>
                    <p:oleObj name="BMP 图象" r:id="rId2" imgW="5019675" imgH="3009900" progId="Paint.Picture">
                      <p:embed/>
                      <p:pic>
                        <p:nvPicPr>
                          <p:cNvPr id="0" name="图片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674"/>
                            <a:ext cx="3162" cy="1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00" name="Group 40"/>
              <p:cNvGrpSpPr/>
              <p:nvPr/>
            </p:nvGrpSpPr>
            <p:grpSpPr bwMode="auto">
              <a:xfrm>
                <a:off x="1654" y="1818"/>
                <a:ext cx="337" cy="574"/>
                <a:chOff x="1654" y="2064"/>
                <a:chExt cx="337" cy="574"/>
              </a:xfrm>
            </p:grpSpPr>
            <p:sp>
              <p:nvSpPr>
                <p:cNvPr id="41001" name="Oval 4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728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654" y="2160"/>
                  <a:ext cx="337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A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3" name="Group 43"/>
              <p:cNvGrpSpPr/>
              <p:nvPr/>
            </p:nvGrpSpPr>
            <p:grpSpPr bwMode="auto">
              <a:xfrm>
                <a:off x="2754" y="1818"/>
                <a:ext cx="322" cy="572"/>
                <a:chOff x="2754" y="2064"/>
                <a:chExt cx="322" cy="572"/>
              </a:xfrm>
            </p:grpSpPr>
            <p:sp>
              <p:nvSpPr>
                <p:cNvPr id="41004" name="Oval 44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5" name="Text Box 45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754" y="2158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B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6" name="Group 46"/>
              <p:cNvGrpSpPr/>
              <p:nvPr/>
            </p:nvGrpSpPr>
            <p:grpSpPr bwMode="auto">
              <a:xfrm>
                <a:off x="3744" y="1818"/>
                <a:ext cx="322" cy="574"/>
                <a:chOff x="3744" y="2064"/>
                <a:chExt cx="322" cy="574"/>
              </a:xfrm>
            </p:grpSpPr>
            <p:sp>
              <p:nvSpPr>
                <p:cNvPr id="41007" name="Oval 47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840" y="206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8" name="Text Box 48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744" y="2160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C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6718" y="5405"/>
              <a:ext cx="2419" cy="2056"/>
              <a:chOff x="1004" y="1206"/>
              <a:chExt cx="2419" cy="2056"/>
            </a:xfrm>
          </p:grpSpPr>
          <p:sp>
            <p:nvSpPr>
              <p:cNvPr id="41009" name="Text Box 4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91" y="1264"/>
                <a:ext cx="607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0" name="Text Box 5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04" y="1206"/>
                <a:ext cx="500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011" name="Group 51"/>
              <p:cNvGrpSpPr/>
              <p:nvPr/>
            </p:nvGrpSpPr>
            <p:grpSpPr bwMode="auto">
              <a:xfrm>
                <a:off x="1157" y="1886"/>
                <a:ext cx="2267" cy="1377"/>
                <a:chOff x="1791" y="1480"/>
                <a:chExt cx="1089" cy="771"/>
              </a:xfrm>
            </p:grpSpPr>
            <p:sp>
              <p:nvSpPr>
                <p:cNvPr id="41012" name="Oval 52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154" y="1480"/>
                  <a:ext cx="317" cy="31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pPr algn="ctr">
                    <a:buFontTx/>
                    <a:buNone/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V</a:t>
                  </a:r>
                  <a:endParaRPr kumimoji="1"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3" name="Line 53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91" y="1661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72" y="1661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5" name="Line 55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91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6" name="Line 56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880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2017" name="Text Box 3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评估三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3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64895" y="1637665"/>
            <a:ext cx="11127105" cy="1863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若只有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亮，则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电路的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故障可能是什么？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若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都不亮，则电路的故障可能是什么？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 bldLvl="0" animBg="1"/>
      <p:bldP spid="420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3440" y="697230"/>
            <a:ext cx="1048512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重要实战应用：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电路，若灯泡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发光越亮，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灯泡两端的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电压越大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。所以，串联电路中，灯泡的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亮度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由灯泡两端的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电压决定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3440" y="697230"/>
            <a:ext cx="10485120" cy="5031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重要实战应用：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电路中，对电流无阻碍作用的导线两端的电压为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0V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，对电流有阻碍作用的灯泡两端有一定的电压值。所以，对电流阻碍作用越大的用电器，其两端的电压值也越大。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853440" y="697230"/>
            <a:ext cx="10485120" cy="5031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串联分压定律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串联电路中，在总电压不变的情况下，各用电器两端的电压大小是按其对电流阻碍作用的大小来分配的。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口诀：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串联电路，阻碍越大，电压分得越多。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19150" y="485775"/>
            <a:ext cx="103352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思考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：在探究串联电路的电压规律时，若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40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断路，试分析电压表示数的变化。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9735" y="2538730"/>
            <a:ext cx="60979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和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串联，两灯正常工作时，电压表只是测量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两端的电压。若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断路，则电压表与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串联在电路中，因为电压表对电流的阻碍作用远大于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根据</a:t>
            </a:r>
            <a:r>
              <a:rPr lang="zh-CN" sz="28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串联分压定律</a:t>
            </a:r>
            <a:r>
              <a:rPr 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所以，电压表的示数将接近电源电压，即电压表示数变大。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9150" y="2752725"/>
            <a:ext cx="4127500" cy="3131820"/>
            <a:chOff x="1664" y="4444"/>
            <a:chExt cx="6500" cy="4932"/>
          </a:xfrm>
        </p:grpSpPr>
        <p:grpSp>
          <p:nvGrpSpPr>
            <p:cNvPr id="3" name="组合 2"/>
            <p:cNvGrpSpPr/>
            <p:nvPr/>
          </p:nvGrpSpPr>
          <p:grpSpPr>
            <a:xfrm>
              <a:off x="1664" y="4444"/>
              <a:ext cx="6500" cy="4932"/>
              <a:chOff x="5783" y="5405"/>
              <a:chExt cx="6500" cy="4932"/>
            </a:xfrm>
          </p:grpSpPr>
          <p:grpSp>
            <p:nvGrpSpPr>
              <p:cNvPr id="40998" name="Group 38"/>
              <p:cNvGrpSpPr/>
              <p:nvPr/>
            </p:nvGrpSpPr>
            <p:grpSpPr bwMode="auto">
              <a:xfrm>
                <a:off x="5783" y="7079"/>
                <a:ext cx="6500" cy="3258"/>
                <a:chOff x="1296" y="1674"/>
                <a:chExt cx="3162" cy="1896"/>
              </a:xfrm>
            </p:grpSpPr>
            <p:graphicFrame>
              <p:nvGraphicFramePr>
                <p:cNvPr id="40999" name="Object 39"/>
                <p:cNvGraphicFramePr>
                  <a:graphicFrameLocks noChangeAspect="1"/>
                </p:cNvGraphicFramePr>
                <p:nvPr>
                  <p:custDataLst>
                    <p:tags r:id="rId1"/>
                  </p:custDataLst>
                </p:nvPr>
              </p:nvGraphicFramePr>
              <p:xfrm>
                <a:off x="1296" y="1674"/>
                <a:ext cx="3162" cy="1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5" name="BMP 图象" r:id="rId2" imgW="5019675" imgH="3009900" progId="Paint.Picture">
                        <p:embed/>
                      </p:oleObj>
                    </mc:Choice>
                    <mc:Fallback>
                      <p:oleObj name="BMP 图象" r:id="rId2" imgW="5019675" imgH="3009900" progId="Paint.Picture">
                        <p:embed/>
                        <p:pic>
                          <p:nvPicPr>
                            <p:cNvPr id="0" name="图片 10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6" y="1674"/>
                              <a:ext cx="3162" cy="18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000" name="Group 40"/>
                <p:cNvGrpSpPr/>
                <p:nvPr/>
              </p:nvGrpSpPr>
              <p:grpSpPr bwMode="auto">
                <a:xfrm>
                  <a:off x="1654" y="1818"/>
                  <a:ext cx="337" cy="574"/>
                  <a:chOff x="1654" y="2064"/>
                  <a:chExt cx="337" cy="574"/>
                </a:xfrm>
              </p:grpSpPr>
              <p:sp>
                <p:nvSpPr>
                  <p:cNvPr id="41001" name="Oval 41"/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2" name="Text Box 42"/>
                  <p:cNvSpPr txBox="1"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1654" y="2160"/>
                    <a:ext cx="337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A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003" name="Group 43"/>
                <p:cNvGrpSpPr/>
                <p:nvPr/>
              </p:nvGrpSpPr>
              <p:grpSpPr bwMode="auto">
                <a:xfrm>
                  <a:off x="2754" y="1818"/>
                  <a:ext cx="322" cy="572"/>
                  <a:chOff x="2754" y="2064"/>
                  <a:chExt cx="322" cy="572"/>
                </a:xfrm>
              </p:grpSpPr>
              <p:sp>
                <p:nvSpPr>
                  <p:cNvPr id="41004" name="Oval 44"/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5" name="Text Box 45"/>
                  <p:cNvSpPr txBox="1"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2754" y="2158"/>
                    <a:ext cx="322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B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006" name="Group 46"/>
                <p:cNvGrpSpPr/>
                <p:nvPr/>
              </p:nvGrpSpPr>
              <p:grpSpPr bwMode="auto">
                <a:xfrm>
                  <a:off x="3744" y="1818"/>
                  <a:ext cx="322" cy="574"/>
                  <a:chOff x="3744" y="2064"/>
                  <a:chExt cx="322" cy="574"/>
                </a:xfrm>
              </p:grpSpPr>
              <p:sp>
                <p:nvSpPr>
                  <p:cNvPr id="41007" name="Oval 47"/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3840" y="2064"/>
                    <a:ext cx="96" cy="9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8" name="Text Box 48"/>
                  <p:cNvSpPr txBox="1"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744" y="2160"/>
                    <a:ext cx="322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C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" name="组合 1"/>
              <p:cNvGrpSpPr/>
              <p:nvPr/>
            </p:nvGrpSpPr>
            <p:grpSpPr>
              <a:xfrm>
                <a:off x="6718" y="5405"/>
                <a:ext cx="2419" cy="2056"/>
                <a:chOff x="1004" y="1206"/>
                <a:chExt cx="2419" cy="2056"/>
              </a:xfrm>
            </p:grpSpPr>
            <p:sp>
              <p:nvSpPr>
                <p:cNvPr id="41009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91" y="1264"/>
                  <a:ext cx="607" cy="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 b="1">
                      <a:solidFill>
                        <a:srgbClr val="CC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+</a:t>
                  </a:r>
                  <a:endPara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0" name="Text Box 50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004" y="1206"/>
                  <a:ext cx="500" cy="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 b="1">
                      <a:solidFill>
                        <a:srgbClr val="CC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-</a:t>
                  </a:r>
                  <a:endPara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011" name="Group 51"/>
                <p:cNvGrpSpPr/>
                <p:nvPr/>
              </p:nvGrpSpPr>
              <p:grpSpPr bwMode="auto">
                <a:xfrm>
                  <a:off x="1157" y="1886"/>
                  <a:ext cx="2267" cy="1377"/>
                  <a:chOff x="1791" y="1480"/>
                  <a:chExt cx="1089" cy="771"/>
                </a:xfrm>
              </p:grpSpPr>
              <p:sp>
                <p:nvSpPr>
                  <p:cNvPr id="41012" name="Oval 52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154" y="1480"/>
                    <a:ext cx="317" cy="3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pPr algn="ctr">
                      <a:buFontTx/>
                      <a:buNone/>
                    </a:pPr>
                    <a:r>
                      <a:rPr kumimoji="1" lang="en-US" altLang="zh-CN" sz="28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V</a:t>
                    </a:r>
                    <a:endPara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3" name="Line 53"/>
                  <p:cNvSpPr>
                    <a:spLocks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791" y="1661"/>
                    <a:ext cx="36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4" name="Line 54"/>
                  <p:cNvSpPr>
                    <a:spLocks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2472" y="1661"/>
                    <a:ext cx="40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5" name="Line 55"/>
                  <p:cNvSpPr>
                    <a:spLocks noChangeShapeType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1791" y="1661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6" name="Line 56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2880" y="1661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6" name="矩形 5"/>
            <p:cNvSpPr/>
            <p:nvPr/>
          </p:nvSpPr>
          <p:spPr>
            <a:xfrm>
              <a:off x="2902" y="6126"/>
              <a:ext cx="1774" cy="1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19150" y="485775"/>
            <a:ext cx="103352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思考</a:t>
            </a:r>
            <a:r>
              <a:rPr 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：在探究串联电路的电压规律时，若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40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断路，试分析电压表示数的变化。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99735" y="2538730"/>
            <a:ext cx="60979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若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断路，整个电路是断路，没有电流通过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L</a:t>
            </a:r>
            <a:r>
              <a:rPr lang="en-US" altLang="zh-CN" sz="28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和电压表，所以电压表的示数为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0V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，即电压表的示数变小。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9150" y="2752725"/>
            <a:ext cx="4127500" cy="3131820"/>
            <a:chOff x="1664" y="4444"/>
            <a:chExt cx="6500" cy="4932"/>
          </a:xfrm>
        </p:grpSpPr>
        <p:grpSp>
          <p:nvGrpSpPr>
            <p:cNvPr id="3" name="组合 2"/>
            <p:cNvGrpSpPr/>
            <p:nvPr/>
          </p:nvGrpSpPr>
          <p:grpSpPr>
            <a:xfrm>
              <a:off x="1664" y="4444"/>
              <a:ext cx="6500" cy="4932"/>
              <a:chOff x="5783" y="5405"/>
              <a:chExt cx="6500" cy="4932"/>
            </a:xfrm>
          </p:grpSpPr>
          <p:grpSp>
            <p:nvGrpSpPr>
              <p:cNvPr id="40998" name="Group 38"/>
              <p:cNvGrpSpPr/>
              <p:nvPr/>
            </p:nvGrpSpPr>
            <p:grpSpPr bwMode="auto">
              <a:xfrm>
                <a:off x="5783" y="7079"/>
                <a:ext cx="6500" cy="3258"/>
                <a:chOff x="1296" y="1674"/>
                <a:chExt cx="3162" cy="1896"/>
              </a:xfrm>
            </p:grpSpPr>
            <p:graphicFrame>
              <p:nvGraphicFramePr>
                <p:cNvPr id="40999" name="Object 39"/>
                <p:cNvGraphicFramePr>
                  <a:graphicFrameLocks noChangeAspect="1"/>
                </p:cNvGraphicFramePr>
                <p:nvPr>
                  <p:custDataLst>
                    <p:tags r:id="rId1"/>
                  </p:custDataLst>
                </p:nvPr>
              </p:nvGraphicFramePr>
              <p:xfrm>
                <a:off x="1296" y="1674"/>
                <a:ext cx="3162" cy="1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5" name="BMP 图象" r:id="rId2" imgW="5019675" imgH="3009900" progId="Paint.Picture">
                        <p:embed/>
                      </p:oleObj>
                    </mc:Choice>
                    <mc:Fallback>
                      <p:oleObj name="BMP 图象" r:id="rId2" imgW="5019675" imgH="3009900" progId="Paint.Picture">
                        <p:embed/>
                        <p:pic>
                          <p:nvPicPr>
                            <p:cNvPr id="0" name="图片 10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6" y="1674"/>
                              <a:ext cx="3162" cy="18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1000" name="Group 40"/>
                <p:cNvGrpSpPr/>
                <p:nvPr/>
              </p:nvGrpSpPr>
              <p:grpSpPr bwMode="auto">
                <a:xfrm>
                  <a:off x="1654" y="1818"/>
                  <a:ext cx="337" cy="574"/>
                  <a:chOff x="1654" y="2064"/>
                  <a:chExt cx="337" cy="574"/>
                </a:xfrm>
              </p:grpSpPr>
              <p:sp>
                <p:nvSpPr>
                  <p:cNvPr id="41001" name="Oval 41"/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1728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2" name="Text Box 42"/>
                  <p:cNvSpPr txBox="1"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1654" y="2160"/>
                    <a:ext cx="337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A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003" name="Group 43"/>
                <p:cNvGrpSpPr/>
                <p:nvPr/>
              </p:nvGrpSpPr>
              <p:grpSpPr bwMode="auto">
                <a:xfrm>
                  <a:off x="2754" y="1818"/>
                  <a:ext cx="322" cy="572"/>
                  <a:chOff x="2754" y="2064"/>
                  <a:chExt cx="322" cy="572"/>
                </a:xfrm>
              </p:grpSpPr>
              <p:sp>
                <p:nvSpPr>
                  <p:cNvPr id="41004" name="Oval 44"/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5" name="Text Box 45"/>
                  <p:cNvSpPr txBox="1"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2754" y="2158"/>
                    <a:ext cx="322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B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1006" name="Group 46"/>
                <p:cNvGrpSpPr/>
                <p:nvPr/>
              </p:nvGrpSpPr>
              <p:grpSpPr bwMode="auto">
                <a:xfrm>
                  <a:off x="3744" y="1818"/>
                  <a:ext cx="322" cy="574"/>
                  <a:chOff x="3744" y="2064"/>
                  <a:chExt cx="322" cy="574"/>
                </a:xfrm>
              </p:grpSpPr>
              <p:sp>
                <p:nvSpPr>
                  <p:cNvPr id="41007" name="Oval 47"/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3840" y="2064"/>
                    <a:ext cx="96" cy="96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08" name="Text Box 48"/>
                  <p:cNvSpPr txBox="1"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744" y="2160"/>
                    <a:ext cx="322" cy="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p>
                    <a:pPr>
                      <a:buFontTx/>
                      <a:buNone/>
                    </a:pPr>
                    <a:r>
                      <a:rPr kumimoji="1" lang="en-US" altLang="zh-CN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C</a:t>
                    </a:r>
                    <a:endPara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" name="组合 1"/>
              <p:cNvGrpSpPr/>
              <p:nvPr/>
            </p:nvGrpSpPr>
            <p:grpSpPr>
              <a:xfrm>
                <a:off x="6718" y="5405"/>
                <a:ext cx="2419" cy="2056"/>
                <a:chOff x="1004" y="1206"/>
                <a:chExt cx="2419" cy="2056"/>
              </a:xfrm>
            </p:grpSpPr>
            <p:sp>
              <p:nvSpPr>
                <p:cNvPr id="41009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91" y="1264"/>
                  <a:ext cx="607" cy="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 b="1">
                      <a:solidFill>
                        <a:srgbClr val="CC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+</a:t>
                  </a:r>
                  <a:endPara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0" name="Text Box 50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004" y="1206"/>
                  <a:ext cx="500" cy="8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 b="1">
                      <a:solidFill>
                        <a:srgbClr val="CC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-</a:t>
                  </a:r>
                  <a:endPara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011" name="Group 51"/>
                <p:cNvGrpSpPr/>
                <p:nvPr/>
              </p:nvGrpSpPr>
              <p:grpSpPr bwMode="auto">
                <a:xfrm>
                  <a:off x="1157" y="1886"/>
                  <a:ext cx="2267" cy="1377"/>
                  <a:chOff x="1791" y="1480"/>
                  <a:chExt cx="1089" cy="771"/>
                </a:xfrm>
              </p:grpSpPr>
              <p:sp>
                <p:nvSpPr>
                  <p:cNvPr id="41012" name="Oval 52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154" y="1480"/>
                    <a:ext cx="317" cy="3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p>
                    <a:pPr algn="ctr">
                      <a:buFontTx/>
                      <a:buNone/>
                    </a:pPr>
                    <a:r>
                      <a:rPr kumimoji="1" lang="en-US" altLang="zh-CN" sz="28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V</a:t>
                    </a:r>
                    <a:endPara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3" name="Line 53"/>
                  <p:cNvSpPr>
                    <a:spLocks noChangeShapeType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791" y="1661"/>
                    <a:ext cx="36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4" name="Line 54"/>
                  <p:cNvSpPr>
                    <a:spLocks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2472" y="1661"/>
                    <a:ext cx="40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5" name="Line 55"/>
                  <p:cNvSpPr>
                    <a:spLocks noChangeShapeType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1791" y="1661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1016" name="Line 56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2880" y="1661"/>
                    <a:ext cx="0" cy="5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/>
                  <a:p>
                    <a:endParaRPr lang="zh-CN" altLang="en-US" sz="2800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6" name="矩形 5"/>
            <p:cNvSpPr/>
            <p:nvPr/>
          </p:nvSpPr>
          <p:spPr>
            <a:xfrm>
              <a:off x="5179" y="6113"/>
              <a:ext cx="1555" cy="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972185" y="770890"/>
            <a:ext cx="1021842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分析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串联电路中，电压表示数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变零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的故障原因可能是什么？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被短路；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断路。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口诀：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内短外断，压表为零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86955" y="2211705"/>
            <a:ext cx="4127500" cy="3131820"/>
            <a:chOff x="5783" y="5405"/>
            <a:chExt cx="6500" cy="4932"/>
          </a:xfrm>
        </p:grpSpPr>
        <p:grpSp>
          <p:nvGrpSpPr>
            <p:cNvPr id="40998" name="Group 38"/>
            <p:cNvGrpSpPr/>
            <p:nvPr/>
          </p:nvGrpSpPr>
          <p:grpSpPr bwMode="auto">
            <a:xfrm>
              <a:off x="5783" y="7079"/>
              <a:ext cx="6500" cy="3258"/>
              <a:chOff x="1296" y="1674"/>
              <a:chExt cx="3162" cy="1896"/>
            </a:xfrm>
          </p:grpSpPr>
          <p:graphicFrame>
            <p:nvGraphicFramePr>
              <p:cNvPr id="40999" name="Object 39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1296" y="1674"/>
              <a:ext cx="3162" cy="18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BMP 图象" r:id="rId2" imgW="5019675" imgH="3009900" progId="Paint.Picture">
                      <p:embed/>
                    </p:oleObj>
                  </mc:Choice>
                  <mc:Fallback>
                    <p:oleObj name="BMP 图象" r:id="rId2" imgW="5019675" imgH="3009900" progId="Paint.Picture">
                      <p:embed/>
                      <p:pic>
                        <p:nvPicPr>
                          <p:cNvPr id="0" name="图片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674"/>
                            <a:ext cx="3162" cy="1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00" name="Group 40"/>
              <p:cNvGrpSpPr/>
              <p:nvPr/>
            </p:nvGrpSpPr>
            <p:grpSpPr bwMode="auto">
              <a:xfrm>
                <a:off x="1654" y="1818"/>
                <a:ext cx="337" cy="574"/>
                <a:chOff x="1654" y="2064"/>
                <a:chExt cx="337" cy="574"/>
              </a:xfrm>
            </p:grpSpPr>
            <p:sp>
              <p:nvSpPr>
                <p:cNvPr id="41001" name="Oval 4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728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654" y="2160"/>
                  <a:ext cx="337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A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3" name="Group 43"/>
              <p:cNvGrpSpPr/>
              <p:nvPr/>
            </p:nvGrpSpPr>
            <p:grpSpPr bwMode="auto">
              <a:xfrm>
                <a:off x="2754" y="1818"/>
                <a:ext cx="322" cy="572"/>
                <a:chOff x="2754" y="2064"/>
                <a:chExt cx="322" cy="572"/>
              </a:xfrm>
            </p:grpSpPr>
            <p:sp>
              <p:nvSpPr>
                <p:cNvPr id="41004" name="Oval 44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5" name="Text Box 45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754" y="2158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B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6" name="Group 46"/>
              <p:cNvGrpSpPr/>
              <p:nvPr/>
            </p:nvGrpSpPr>
            <p:grpSpPr bwMode="auto">
              <a:xfrm>
                <a:off x="3744" y="1818"/>
                <a:ext cx="322" cy="574"/>
                <a:chOff x="3744" y="2064"/>
                <a:chExt cx="322" cy="574"/>
              </a:xfrm>
            </p:grpSpPr>
            <p:sp>
              <p:nvSpPr>
                <p:cNvPr id="41007" name="Oval 47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840" y="206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8" name="Text Box 48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744" y="2160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C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6718" y="5405"/>
              <a:ext cx="2419" cy="2056"/>
              <a:chOff x="1004" y="1206"/>
              <a:chExt cx="2419" cy="2056"/>
            </a:xfrm>
          </p:grpSpPr>
          <p:sp>
            <p:nvSpPr>
              <p:cNvPr id="41009" name="Text Box 4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91" y="1264"/>
                <a:ext cx="607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0" name="Text Box 5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04" y="1206"/>
                <a:ext cx="500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011" name="Group 51"/>
              <p:cNvGrpSpPr/>
              <p:nvPr/>
            </p:nvGrpSpPr>
            <p:grpSpPr bwMode="auto">
              <a:xfrm>
                <a:off x="1157" y="1886"/>
                <a:ext cx="2267" cy="1377"/>
                <a:chOff x="1791" y="1480"/>
                <a:chExt cx="1089" cy="771"/>
              </a:xfrm>
            </p:grpSpPr>
            <p:sp>
              <p:nvSpPr>
                <p:cNvPr id="41012" name="Oval 52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154" y="1480"/>
                  <a:ext cx="317" cy="31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pPr algn="ctr">
                    <a:buFontTx/>
                    <a:buNone/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V</a:t>
                  </a:r>
                  <a:endParaRPr kumimoji="1"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3" name="Line 53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91" y="1661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72" y="1661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5" name="Line 55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91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6" name="Line 56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880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972185" y="770890"/>
            <a:ext cx="1021842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分析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串联电路中，电压表示数为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接近</a:t>
            </a:r>
            <a:r>
              <a:rPr lang="en-US" altLang="zh-CN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电源电压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的故障原因可能是什么？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断路；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</a:t>
            </a: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L</a:t>
            </a:r>
            <a:r>
              <a:rPr lang="en-US" altLang="zh-CN" sz="36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短路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口诀：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内断外短，压表最大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86955" y="2211705"/>
            <a:ext cx="4127500" cy="3131820"/>
            <a:chOff x="5783" y="5405"/>
            <a:chExt cx="6500" cy="4932"/>
          </a:xfrm>
        </p:grpSpPr>
        <p:grpSp>
          <p:nvGrpSpPr>
            <p:cNvPr id="40998" name="Group 38"/>
            <p:cNvGrpSpPr/>
            <p:nvPr/>
          </p:nvGrpSpPr>
          <p:grpSpPr bwMode="auto">
            <a:xfrm>
              <a:off x="5783" y="7079"/>
              <a:ext cx="6500" cy="3258"/>
              <a:chOff x="1296" y="1674"/>
              <a:chExt cx="3162" cy="1896"/>
            </a:xfrm>
          </p:grpSpPr>
          <p:graphicFrame>
            <p:nvGraphicFramePr>
              <p:cNvPr id="40999" name="Object 39"/>
              <p:cNvGraphicFramePr>
                <a:graphicFrameLocks noChangeAspect="1"/>
              </p:cNvGraphicFramePr>
              <p:nvPr>
                <p:custDataLst>
                  <p:tags r:id="rId1"/>
                </p:custDataLst>
              </p:nvPr>
            </p:nvGraphicFramePr>
            <p:xfrm>
              <a:off x="1296" y="1674"/>
              <a:ext cx="3162" cy="18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BMP 图象" r:id="rId2" imgW="5019675" imgH="3009900" progId="Paint.Picture">
                      <p:embed/>
                    </p:oleObj>
                  </mc:Choice>
                  <mc:Fallback>
                    <p:oleObj name="BMP 图象" r:id="rId2" imgW="5019675" imgH="3009900" progId="Paint.Picture">
                      <p:embed/>
                      <p:pic>
                        <p:nvPicPr>
                          <p:cNvPr id="0" name="图片 10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674"/>
                            <a:ext cx="3162" cy="1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00" name="Group 40"/>
              <p:cNvGrpSpPr/>
              <p:nvPr/>
            </p:nvGrpSpPr>
            <p:grpSpPr bwMode="auto">
              <a:xfrm>
                <a:off x="1654" y="1818"/>
                <a:ext cx="337" cy="574"/>
                <a:chOff x="1654" y="2064"/>
                <a:chExt cx="337" cy="574"/>
              </a:xfrm>
            </p:grpSpPr>
            <p:sp>
              <p:nvSpPr>
                <p:cNvPr id="41001" name="Oval 4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728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2" name="Text Box 42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654" y="2160"/>
                  <a:ext cx="337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A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3" name="Group 43"/>
              <p:cNvGrpSpPr/>
              <p:nvPr/>
            </p:nvGrpSpPr>
            <p:grpSpPr bwMode="auto">
              <a:xfrm>
                <a:off x="2754" y="1818"/>
                <a:ext cx="322" cy="572"/>
                <a:chOff x="2754" y="2064"/>
                <a:chExt cx="322" cy="572"/>
              </a:xfrm>
            </p:grpSpPr>
            <p:sp>
              <p:nvSpPr>
                <p:cNvPr id="41004" name="Oval 44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5" name="Text Box 45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754" y="2158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B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06" name="Group 46"/>
              <p:cNvGrpSpPr/>
              <p:nvPr/>
            </p:nvGrpSpPr>
            <p:grpSpPr bwMode="auto">
              <a:xfrm>
                <a:off x="3744" y="1818"/>
                <a:ext cx="322" cy="574"/>
                <a:chOff x="3744" y="2064"/>
                <a:chExt cx="322" cy="574"/>
              </a:xfrm>
            </p:grpSpPr>
            <p:sp>
              <p:nvSpPr>
                <p:cNvPr id="41007" name="Oval 47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840" y="206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08" name="Text Box 48"/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744" y="2160"/>
                  <a:ext cx="322" cy="4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p>
                  <a:pPr>
                    <a:buFontTx/>
                    <a:buNone/>
                  </a:pPr>
                  <a:r>
                    <a:rPr kumimoji="1"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C</a:t>
                  </a:r>
                  <a:endPara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6718" y="5405"/>
              <a:ext cx="2419" cy="2056"/>
              <a:chOff x="1004" y="1206"/>
              <a:chExt cx="2419" cy="2056"/>
            </a:xfrm>
          </p:grpSpPr>
          <p:sp>
            <p:nvSpPr>
              <p:cNvPr id="41009" name="Text Box 4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91" y="1264"/>
                <a:ext cx="607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0" name="Text Box 5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004" y="1206"/>
                <a:ext cx="500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p>
                <a:pPr>
                  <a:buFontTx/>
                  <a:buNone/>
                </a:pPr>
                <a:r>
                  <a:rPr kumimoji="1" lang="en-US" altLang="zh-CN" sz="2800" b="1">
                    <a:solidFill>
                      <a:srgbClr val="CC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endPara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1011" name="Group 51"/>
              <p:cNvGrpSpPr/>
              <p:nvPr/>
            </p:nvGrpSpPr>
            <p:grpSpPr bwMode="auto">
              <a:xfrm>
                <a:off x="1157" y="1886"/>
                <a:ext cx="2267" cy="1377"/>
                <a:chOff x="1791" y="1480"/>
                <a:chExt cx="1089" cy="771"/>
              </a:xfrm>
            </p:grpSpPr>
            <p:sp>
              <p:nvSpPr>
                <p:cNvPr id="41012" name="Oval 52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154" y="1480"/>
                  <a:ext cx="317" cy="31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p>
                  <a:pPr algn="ctr">
                    <a:buFontTx/>
                    <a:buNone/>
                  </a:pPr>
                  <a:r>
                    <a:rPr kumimoji="1" lang="en-US" altLang="zh-CN" sz="2800" b="1">
                      <a:latin typeface="Times New Roman" panose="02020603050405020304" pitchFamily="18" charset="0"/>
                      <a:ea typeface="微软雅黑" panose="020B0503020204020204" charset="-122"/>
                      <a:cs typeface="Times New Roman" panose="02020603050405020304" pitchFamily="18" charset="0"/>
                    </a:rPr>
                    <a:t>V</a:t>
                  </a:r>
                  <a:endParaRPr kumimoji="1"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3" name="Line 53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91" y="1661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2472" y="1661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5" name="Line 55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91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16" name="Line 56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880" y="1661"/>
                  <a:ext cx="0" cy="5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/>
                <a:p>
                  <a:endParaRPr lang="zh-CN" altLang="en-US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81075" y="1247775"/>
            <a:ext cx="102031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（2019·江阴期中）如图所示，开关断开时，电压表示数为3V，开关闭合后，电压表的示数为2V，则L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两端的电压为（　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A．1V         B．2V          C．3V          D．5V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07815" y="3720465"/>
            <a:ext cx="3845560" cy="1943735"/>
            <a:chOff x="6469" y="4451"/>
            <a:chExt cx="6056" cy="3061"/>
          </a:xfrm>
        </p:grpSpPr>
        <p:grpSp>
          <p:nvGrpSpPr>
            <p:cNvPr id="50" name="组合 49"/>
            <p:cNvGrpSpPr/>
            <p:nvPr/>
          </p:nvGrpSpPr>
          <p:grpSpPr>
            <a:xfrm>
              <a:off x="6469" y="5170"/>
              <a:ext cx="6057" cy="2342"/>
              <a:chOff x="4333875" y="4760437"/>
              <a:chExt cx="5115338" cy="174005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33875" y="4760437"/>
                <a:ext cx="5115338" cy="1740054"/>
                <a:chOff x="4333875" y="4760437"/>
                <a:chExt cx="5115338" cy="174005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5333794" y="4760437"/>
                  <a:ext cx="466725" cy="466725"/>
                  <a:chOff x="5705475" y="4724400"/>
                  <a:chExt cx="466725" cy="466725"/>
                </a:xfrm>
              </p:grpSpPr>
              <p:sp>
                <p:nvSpPr>
                  <p:cNvPr id="6" name="椭圆 5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5705475" y="4724400"/>
                    <a:ext cx="466725" cy="466725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" name="直接连接符 7"/>
                  <p:cNvCxnSpPr>
                    <a:stCxn id="6" idx="7"/>
                    <a:endCxn id="6" idx="3"/>
                  </p:cNvCxnSpPr>
                  <p:nvPr>
                    <p:custDataLst>
                      <p:tags r:id="rId6"/>
                    </p:custDataLst>
                  </p:nvPr>
                </p:nvCxnSpPr>
                <p:spPr>
                  <a:xfrm flipH="1">
                    <a:off x="5773825" y="4792750"/>
                    <a:ext cx="330025" cy="33002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>
                    <a:stCxn id="6" idx="5"/>
                    <a:endCxn id="6" idx="1"/>
                  </p:cNvCxnSpPr>
                  <p:nvPr>
                    <p:custDataLst>
                      <p:tags r:id="rId7"/>
                    </p:custDataLst>
                  </p:nvPr>
                </p:nvCxnSpPr>
                <p:spPr>
                  <a:xfrm flipH="1" flipV="1">
                    <a:off x="5773825" y="4792750"/>
                    <a:ext cx="330025" cy="33002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7982157" y="4775247"/>
                  <a:ext cx="466725" cy="466725"/>
                  <a:chOff x="5705475" y="4724400"/>
                  <a:chExt cx="466725" cy="466725"/>
                </a:xfrm>
              </p:grpSpPr>
              <p:sp>
                <p:nvSpPr>
                  <p:cNvPr id="13" name="椭圆 12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5705475" y="4724400"/>
                    <a:ext cx="466725" cy="466725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" name="直接连接符 13"/>
                  <p:cNvCxnSpPr>
                    <a:stCxn id="13" idx="7"/>
                    <a:endCxn id="13" idx="3"/>
                  </p:cNvCxnSpPr>
                  <p:nvPr>
                    <p:custDataLst>
                      <p:tags r:id="rId9"/>
                    </p:custDataLst>
                  </p:nvPr>
                </p:nvCxnSpPr>
                <p:spPr>
                  <a:xfrm flipH="1">
                    <a:off x="5773825" y="4792750"/>
                    <a:ext cx="330025" cy="33002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>
                    <a:stCxn id="13" idx="5"/>
                    <a:endCxn id="13" idx="1"/>
                  </p:cNvCxnSpPr>
                  <p:nvPr>
                    <p:custDataLst>
                      <p:tags r:id="rId10"/>
                    </p:custDataLst>
                  </p:nvPr>
                </p:nvCxnSpPr>
                <p:spPr>
                  <a:xfrm flipH="1" flipV="1">
                    <a:off x="5773825" y="4792750"/>
                    <a:ext cx="330025" cy="33002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" name="直接连接符 3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6800850" y="4792750"/>
                  <a:ext cx="0" cy="4093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连接符 6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6981825" y="4895080"/>
                  <a:ext cx="0" cy="2046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5819775" y="4997410"/>
                  <a:ext cx="981075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flipV="1">
                  <a:off x="6997355" y="4997410"/>
                  <a:ext cx="981075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4333875" y="5003538"/>
                  <a:ext cx="999919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8449294" y="4993798"/>
                  <a:ext cx="999919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4333875" y="5008609"/>
                  <a:ext cx="0" cy="142076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4333875" y="6429375"/>
                  <a:ext cx="155257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5886450" y="6358259"/>
                  <a:ext cx="161925" cy="14223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直接连接符 31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9449213" y="4993798"/>
                  <a:ext cx="0" cy="142076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16" idx="7"/>
                </p:cNvCxnSpPr>
                <p:nvPr>
                  <p:custDataLst>
                    <p:tags r:id="rId21"/>
                  </p:custDataLst>
                </p:nvPr>
              </p:nvCxnSpPr>
              <p:spPr>
                <a:xfrm flipV="1">
                  <a:off x="6024662" y="6124575"/>
                  <a:ext cx="280890" cy="25451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6320875" y="6414564"/>
                  <a:ext cx="3128338" cy="148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直接连接符 38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4833834" y="4993798"/>
                <a:ext cx="0" cy="710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4833834" y="5718992"/>
                <a:ext cx="11335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>
                <p:custDataLst>
                  <p:tags r:id="rId25"/>
                </p:custDataLst>
              </p:nvPr>
            </p:nvSpPr>
            <p:spPr>
              <a:xfrm>
                <a:off x="5982063" y="5444735"/>
                <a:ext cx="571505" cy="5122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直接连接符 43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6582873" y="5710587"/>
                <a:ext cx="948974" cy="257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7519578" y="5003910"/>
                <a:ext cx="19259" cy="6969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981423" y="5431255"/>
                <a:ext cx="590949" cy="612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29"/>
                </p:custDataLst>
              </p:nvPr>
            </p:nvSpPr>
            <p:spPr>
              <a:xfrm>
                <a:off x="4783989" y="4909879"/>
                <a:ext cx="95250" cy="1643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30"/>
                </p:custDataLst>
              </p:nvPr>
            </p:nvSpPr>
            <p:spPr>
              <a:xfrm>
                <a:off x="7477537" y="4919619"/>
                <a:ext cx="95250" cy="16432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31"/>
              </p:custDataLst>
            </p:nvPr>
          </p:nvSpPr>
          <p:spPr>
            <a:xfrm>
              <a:off x="7530" y="4451"/>
              <a:ext cx="969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32"/>
              </p:custDataLst>
            </p:nvPr>
          </p:nvSpPr>
          <p:spPr>
            <a:xfrm>
              <a:off x="10852" y="5938"/>
              <a:ext cx="81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3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探究串联电路的电压规律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探究并联电路的电压规律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49630" y="680720"/>
            <a:ext cx="104927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并联电路中，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各支路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两端的电压有什么样的关系？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87216" y="2206862"/>
            <a:ext cx="5285951" cy="3896361"/>
            <a:chOff x="6007" y="3345"/>
            <a:chExt cx="8324" cy="6136"/>
          </a:xfrm>
        </p:grpSpPr>
        <p:grpSp>
          <p:nvGrpSpPr>
            <p:cNvPr id="4098" name="Group 2"/>
            <p:cNvGrpSpPr/>
            <p:nvPr/>
          </p:nvGrpSpPr>
          <p:grpSpPr bwMode="auto">
            <a:xfrm>
              <a:off x="6007" y="3821"/>
              <a:ext cx="8324" cy="5660"/>
              <a:chOff x="3" y="-538"/>
              <a:chExt cx="2496" cy="2264"/>
            </a:xfrm>
          </p:grpSpPr>
          <p:pic>
            <p:nvPicPr>
              <p:cNvPr id="4099" name="Picture 3" descr="H:\2\人教教参资源\九\图\铡刀开关.JP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692" y="1129"/>
                <a:ext cx="807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5" descr="H:\2\人教教参资源\九\图\小灯泡.JP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10" y="-538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" name="Picture 10" descr="H:\2\人教教参资源\九\图\电池组.JP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" y="1202"/>
                <a:ext cx="1329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5" descr="H:\2\人教教参资源\九\图\小灯泡.JP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10" y="176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" name="未知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215" y="1472"/>
                <a:ext cx="642" cy="20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25" y="198"/>
                  </a:cxn>
                  <a:cxn ang="0">
                    <a:pos x="573" y="29"/>
                  </a:cxn>
                  <a:cxn ang="0">
                    <a:pos x="639" y="22"/>
                  </a:cxn>
                </a:cxnLst>
                <a:rect l="0" t="0" r="r" b="b"/>
                <a:pathLst>
                  <a:path w="642" h="207">
                    <a:moveTo>
                      <a:pt x="0" y="85"/>
                    </a:moveTo>
                    <a:cubicBezTo>
                      <a:pt x="37" y="104"/>
                      <a:pt x="130" y="207"/>
                      <a:pt x="225" y="198"/>
                    </a:cubicBezTo>
                    <a:cubicBezTo>
                      <a:pt x="320" y="189"/>
                      <a:pt x="504" y="58"/>
                      <a:pt x="573" y="29"/>
                    </a:cubicBezTo>
                    <a:cubicBezTo>
                      <a:pt x="642" y="0"/>
                      <a:pt x="625" y="24"/>
                      <a:pt x="639" y="22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300" y="3345"/>
              <a:ext cx="1361" cy="10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39" y="6814"/>
              <a:ext cx="1361" cy="10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3928745" y="3508375"/>
            <a:ext cx="2295525" cy="2268220"/>
          </a:xfrm>
          <a:custGeom>
            <a:avLst/>
            <a:gdLst>
              <a:gd name="connisteX0" fmla="*/ 220133 w 2295313"/>
              <a:gd name="connsiteY0" fmla="*/ 2268290 h 2268290"/>
              <a:gd name="connisteX1" fmla="*/ 180763 w 2295313"/>
              <a:gd name="connsiteY1" fmla="*/ 2178755 h 2268290"/>
              <a:gd name="connisteX2" fmla="*/ 150918 w 2295313"/>
              <a:gd name="connsiteY2" fmla="*/ 2099380 h 2268290"/>
              <a:gd name="connisteX3" fmla="*/ 101388 w 2295313"/>
              <a:gd name="connsiteY3" fmla="*/ 2000320 h 2268290"/>
              <a:gd name="connisteX4" fmla="*/ 81068 w 2295313"/>
              <a:gd name="connsiteY4" fmla="*/ 1930470 h 2268290"/>
              <a:gd name="connisteX5" fmla="*/ 61383 w 2295313"/>
              <a:gd name="connsiteY5" fmla="*/ 1861255 h 2268290"/>
              <a:gd name="connisteX6" fmla="*/ 41698 w 2295313"/>
              <a:gd name="connsiteY6" fmla="*/ 1781880 h 2268290"/>
              <a:gd name="connisteX7" fmla="*/ 31538 w 2295313"/>
              <a:gd name="connsiteY7" fmla="*/ 1682185 h 2268290"/>
              <a:gd name="connisteX8" fmla="*/ 22013 w 2295313"/>
              <a:gd name="connsiteY8" fmla="*/ 1593285 h 2268290"/>
              <a:gd name="connisteX9" fmla="*/ 11853 w 2295313"/>
              <a:gd name="connsiteY9" fmla="*/ 1493590 h 2268290"/>
              <a:gd name="connisteX10" fmla="*/ 1693 w 2295313"/>
              <a:gd name="connsiteY10" fmla="*/ 1404055 h 2268290"/>
              <a:gd name="connisteX11" fmla="*/ 1693 w 2295313"/>
              <a:gd name="connsiteY11" fmla="*/ 1304995 h 2268290"/>
              <a:gd name="connisteX12" fmla="*/ 1693 w 2295313"/>
              <a:gd name="connsiteY12" fmla="*/ 1215460 h 2268290"/>
              <a:gd name="connisteX13" fmla="*/ 1693 w 2295313"/>
              <a:gd name="connsiteY13" fmla="*/ 1126560 h 2268290"/>
              <a:gd name="connisteX14" fmla="*/ 1693 w 2295313"/>
              <a:gd name="connsiteY14" fmla="*/ 1047185 h 2268290"/>
              <a:gd name="connisteX15" fmla="*/ 22013 w 2295313"/>
              <a:gd name="connsiteY15" fmla="*/ 957650 h 2268290"/>
              <a:gd name="connisteX16" fmla="*/ 41698 w 2295313"/>
              <a:gd name="connsiteY16" fmla="*/ 887800 h 2268290"/>
              <a:gd name="connisteX17" fmla="*/ 71543 w 2295313"/>
              <a:gd name="connsiteY17" fmla="*/ 818585 h 2268290"/>
              <a:gd name="connisteX18" fmla="*/ 131233 w 2295313"/>
              <a:gd name="connsiteY18" fmla="*/ 719525 h 2268290"/>
              <a:gd name="connisteX19" fmla="*/ 170603 w 2295313"/>
              <a:gd name="connsiteY19" fmla="*/ 640150 h 2268290"/>
              <a:gd name="connisteX20" fmla="*/ 240453 w 2295313"/>
              <a:gd name="connsiteY20" fmla="*/ 540455 h 2268290"/>
              <a:gd name="connisteX21" fmla="*/ 329353 w 2295313"/>
              <a:gd name="connsiteY21" fmla="*/ 461080 h 2268290"/>
              <a:gd name="connisteX22" fmla="*/ 408728 w 2295313"/>
              <a:gd name="connsiteY22" fmla="*/ 381705 h 2268290"/>
              <a:gd name="connisteX23" fmla="*/ 517948 w 2295313"/>
              <a:gd name="connsiteY23" fmla="*/ 292170 h 2268290"/>
              <a:gd name="connisteX24" fmla="*/ 617643 w 2295313"/>
              <a:gd name="connsiteY24" fmla="*/ 242640 h 2268290"/>
              <a:gd name="connisteX25" fmla="*/ 726863 w 2295313"/>
              <a:gd name="connsiteY25" fmla="*/ 163265 h 2268290"/>
              <a:gd name="connisteX26" fmla="*/ 845608 w 2295313"/>
              <a:gd name="connsiteY26" fmla="*/ 94050 h 2268290"/>
              <a:gd name="connisteX27" fmla="*/ 945303 w 2295313"/>
              <a:gd name="connsiteY27" fmla="*/ 54045 h 2268290"/>
              <a:gd name="connisteX28" fmla="*/ 1034203 w 2295313"/>
              <a:gd name="connsiteY28" fmla="*/ 4515 h 2268290"/>
              <a:gd name="connisteX29" fmla="*/ 1113578 w 2295313"/>
              <a:gd name="connsiteY29" fmla="*/ 4515 h 2268290"/>
              <a:gd name="connisteX30" fmla="*/ 1213273 w 2295313"/>
              <a:gd name="connsiteY30" fmla="*/ 4515 h 2268290"/>
              <a:gd name="connisteX31" fmla="*/ 1282488 w 2295313"/>
              <a:gd name="connsiteY31" fmla="*/ 4515 h 2268290"/>
              <a:gd name="connisteX32" fmla="*/ 1361863 w 2295313"/>
              <a:gd name="connsiteY32" fmla="*/ 24200 h 2268290"/>
              <a:gd name="connisteX33" fmla="*/ 1461558 w 2295313"/>
              <a:gd name="connsiteY33" fmla="*/ 64205 h 2268290"/>
              <a:gd name="connisteX34" fmla="*/ 1550458 w 2295313"/>
              <a:gd name="connsiteY34" fmla="*/ 103575 h 2268290"/>
              <a:gd name="connisteX35" fmla="*/ 1639993 w 2295313"/>
              <a:gd name="connsiteY35" fmla="*/ 133420 h 2268290"/>
              <a:gd name="connisteX36" fmla="*/ 1709843 w 2295313"/>
              <a:gd name="connsiteY36" fmla="*/ 153105 h 2268290"/>
              <a:gd name="connisteX37" fmla="*/ 1779058 w 2295313"/>
              <a:gd name="connsiteY37" fmla="*/ 173425 h 2268290"/>
              <a:gd name="connisteX38" fmla="*/ 1858433 w 2295313"/>
              <a:gd name="connsiteY38" fmla="*/ 203270 h 2268290"/>
              <a:gd name="connisteX39" fmla="*/ 1937808 w 2295313"/>
              <a:gd name="connsiteY39" fmla="*/ 233115 h 2268290"/>
              <a:gd name="connisteX40" fmla="*/ 2007658 w 2295313"/>
              <a:gd name="connsiteY40" fmla="*/ 282645 h 2268290"/>
              <a:gd name="connisteX41" fmla="*/ 2096558 w 2295313"/>
              <a:gd name="connsiteY41" fmla="*/ 342335 h 2268290"/>
              <a:gd name="connisteX42" fmla="*/ 2175933 w 2295313"/>
              <a:gd name="connsiteY42" fmla="*/ 401390 h 2268290"/>
              <a:gd name="connisteX43" fmla="*/ 2245783 w 2295313"/>
              <a:gd name="connsiteY43" fmla="*/ 461080 h 2268290"/>
              <a:gd name="connisteX44" fmla="*/ 2285153 w 2295313"/>
              <a:gd name="connsiteY44" fmla="*/ 530930 h 2268290"/>
              <a:gd name="connisteX45" fmla="*/ 2295313 w 2295313"/>
              <a:gd name="connsiteY45" fmla="*/ 600145 h 22682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</a:cxnLst>
            <a:rect l="l" t="t" r="r" b="b"/>
            <a:pathLst>
              <a:path w="2295313" h="2268291">
                <a:moveTo>
                  <a:pt x="220133" y="2268291"/>
                </a:moveTo>
                <a:cubicBezTo>
                  <a:pt x="213148" y="2251781"/>
                  <a:pt x="194733" y="2212411"/>
                  <a:pt x="180763" y="2178756"/>
                </a:cubicBezTo>
                <a:cubicBezTo>
                  <a:pt x="166793" y="2145101"/>
                  <a:pt x="166793" y="2134941"/>
                  <a:pt x="150918" y="2099381"/>
                </a:cubicBezTo>
                <a:cubicBezTo>
                  <a:pt x="135043" y="2063821"/>
                  <a:pt x="115358" y="2033976"/>
                  <a:pt x="101388" y="2000321"/>
                </a:cubicBezTo>
                <a:cubicBezTo>
                  <a:pt x="87418" y="1966666"/>
                  <a:pt x="89323" y="1958411"/>
                  <a:pt x="81068" y="1930471"/>
                </a:cubicBezTo>
                <a:cubicBezTo>
                  <a:pt x="72813" y="1902531"/>
                  <a:pt x="69003" y="1891101"/>
                  <a:pt x="61383" y="1861256"/>
                </a:cubicBezTo>
                <a:cubicBezTo>
                  <a:pt x="53763" y="1831411"/>
                  <a:pt x="47413" y="1817441"/>
                  <a:pt x="41698" y="1781881"/>
                </a:cubicBezTo>
                <a:cubicBezTo>
                  <a:pt x="35983" y="1746321"/>
                  <a:pt x="35348" y="1719651"/>
                  <a:pt x="31538" y="1682186"/>
                </a:cubicBezTo>
                <a:cubicBezTo>
                  <a:pt x="27728" y="1644721"/>
                  <a:pt x="25823" y="1630751"/>
                  <a:pt x="22013" y="1593286"/>
                </a:cubicBezTo>
                <a:cubicBezTo>
                  <a:pt x="18203" y="1555821"/>
                  <a:pt x="15663" y="1531691"/>
                  <a:pt x="11853" y="1493591"/>
                </a:cubicBezTo>
                <a:cubicBezTo>
                  <a:pt x="8043" y="1455491"/>
                  <a:pt x="3598" y="1441521"/>
                  <a:pt x="1693" y="1404056"/>
                </a:cubicBezTo>
                <a:cubicBezTo>
                  <a:pt x="-212" y="1366591"/>
                  <a:pt x="1693" y="1342461"/>
                  <a:pt x="1693" y="1304996"/>
                </a:cubicBezTo>
                <a:cubicBezTo>
                  <a:pt x="1693" y="1267531"/>
                  <a:pt x="1693" y="1251021"/>
                  <a:pt x="1693" y="1215461"/>
                </a:cubicBezTo>
                <a:cubicBezTo>
                  <a:pt x="1693" y="1179901"/>
                  <a:pt x="1693" y="1160216"/>
                  <a:pt x="1693" y="1126561"/>
                </a:cubicBezTo>
                <a:cubicBezTo>
                  <a:pt x="1693" y="1092906"/>
                  <a:pt x="-2117" y="1080841"/>
                  <a:pt x="1693" y="1047186"/>
                </a:cubicBezTo>
                <a:cubicBezTo>
                  <a:pt x="5503" y="1013531"/>
                  <a:pt x="13758" y="989401"/>
                  <a:pt x="22013" y="957651"/>
                </a:cubicBezTo>
                <a:cubicBezTo>
                  <a:pt x="30268" y="925901"/>
                  <a:pt x="31538" y="915741"/>
                  <a:pt x="41698" y="887801"/>
                </a:cubicBezTo>
                <a:cubicBezTo>
                  <a:pt x="51858" y="859861"/>
                  <a:pt x="53763" y="852241"/>
                  <a:pt x="71543" y="818586"/>
                </a:cubicBezTo>
                <a:cubicBezTo>
                  <a:pt x="89323" y="784931"/>
                  <a:pt x="111548" y="755086"/>
                  <a:pt x="131233" y="719526"/>
                </a:cubicBezTo>
                <a:cubicBezTo>
                  <a:pt x="150918" y="683966"/>
                  <a:pt x="149013" y="675711"/>
                  <a:pt x="170603" y="640151"/>
                </a:cubicBezTo>
                <a:cubicBezTo>
                  <a:pt x="192193" y="604591"/>
                  <a:pt x="208703" y="576016"/>
                  <a:pt x="240453" y="540456"/>
                </a:cubicBezTo>
                <a:cubicBezTo>
                  <a:pt x="272203" y="504896"/>
                  <a:pt x="295698" y="492831"/>
                  <a:pt x="329353" y="461081"/>
                </a:cubicBezTo>
                <a:cubicBezTo>
                  <a:pt x="363008" y="429331"/>
                  <a:pt x="371263" y="415361"/>
                  <a:pt x="408728" y="381706"/>
                </a:cubicBezTo>
                <a:cubicBezTo>
                  <a:pt x="446193" y="348051"/>
                  <a:pt x="476038" y="320111"/>
                  <a:pt x="517948" y="292171"/>
                </a:cubicBezTo>
                <a:cubicBezTo>
                  <a:pt x="559858" y="264231"/>
                  <a:pt x="575733" y="268676"/>
                  <a:pt x="617643" y="242641"/>
                </a:cubicBezTo>
                <a:cubicBezTo>
                  <a:pt x="659553" y="216606"/>
                  <a:pt x="681143" y="193111"/>
                  <a:pt x="726863" y="163266"/>
                </a:cubicBezTo>
                <a:cubicBezTo>
                  <a:pt x="772583" y="133421"/>
                  <a:pt x="801793" y="115641"/>
                  <a:pt x="845608" y="94051"/>
                </a:cubicBezTo>
                <a:cubicBezTo>
                  <a:pt x="889423" y="72461"/>
                  <a:pt x="907838" y="71826"/>
                  <a:pt x="945303" y="54046"/>
                </a:cubicBezTo>
                <a:cubicBezTo>
                  <a:pt x="982768" y="36266"/>
                  <a:pt x="1000548" y="14676"/>
                  <a:pt x="1034203" y="4516"/>
                </a:cubicBezTo>
                <a:cubicBezTo>
                  <a:pt x="1067858" y="-5644"/>
                  <a:pt x="1078018" y="4516"/>
                  <a:pt x="1113578" y="4516"/>
                </a:cubicBezTo>
                <a:cubicBezTo>
                  <a:pt x="1149138" y="4516"/>
                  <a:pt x="1179618" y="4516"/>
                  <a:pt x="1213273" y="4516"/>
                </a:cubicBezTo>
                <a:cubicBezTo>
                  <a:pt x="1246928" y="4516"/>
                  <a:pt x="1252643" y="706"/>
                  <a:pt x="1282488" y="4516"/>
                </a:cubicBezTo>
                <a:cubicBezTo>
                  <a:pt x="1312333" y="8326"/>
                  <a:pt x="1326303" y="12136"/>
                  <a:pt x="1361863" y="24201"/>
                </a:cubicBezTo>
                <a:cubicBezTo>
                  <a:pt x="1397423" y="36266"/>
                  <a:pt x="1424093" y="48331"/>
                  <a:pt x="1461558" y="64206"/>
                </a:cubicBezTo>
                <a:cubicBezTo>
                  <a:pt x="1499023" y="80081"/>
                  <a:pt x="1514898" y="89606"/>
                  <a:pt x="1550458" y="103576"/>
                </a:cubicBezTo>
                <a:cubicBezTo>
                  <a:pt x="1586018" y="117546"/>
                  <a:pt x="1608243" y="123261"/>
                  <a:pt x="1639993" y="133421"/>
                </a:cubicBezTo>
                <a:cubicBezTo>
                  <a:pt x="1671743" y="143581"/>
                  <a:pt x="1681903" y="144851"/>
                  <a:pt x="1709843" y="153106"/>
                </a:cubicBezTo>
                <a:cubicBezTo>
                  <a:pt x="1737783" y="161361"/>
                  <a:pt x="1749213" y="163266"/>
                  <a:pt x="1779058" y="173426"/>
                </a:cubicBezTo>
                <a:cubicBezTo>
                  <a:pt x="1808903" y="183586"/>
                  <a:pt x="1826683" y="191206"/>
                  <a:pt x="1858433" y="203271"/>
                </a:cubicBezTo>
                <a:cubicBezTo>
                  <a:pt x="1890183" y="215336"/>
                  <a:pt x="1907963" y="217241"/>
                  <a:pt x="1937808" y="233116"/>
                </a:cubicBezTo>
                <a:cubicBezTo>
                  <a:pt x="1967653" y="248991"/>
                  <a:pt x="1975908" y="261056"/>
                  <a:pt x="2007658" y="282646"/>
                </a:cubicBezTo>
                <a:cubicBezTo>
                  <a:pt x="2039408" y="304236"/>
                  <a:pt x="2062903" y="318841"/>
                  <a:pt x="2096558" y="342336"/>
                </a:cubicBezTo>
                <a:cubicBezTo>
                  <a:pt x="2130213" y="365831"/>
                  <a:pt x="2146088" y="377896"/>
                  <a:pt x="2175933" y="401391"/>
                </a:cubicBezTo>
                <a:cubicBezTo>
                  <a:pt x="2205778" y="424886"/>
                  <a:pt x="2224193" y="435046"/>
                  <a:pt x="2245783" y="461081"/>
                </a:cubicBezTo>
                <a:cubicBezTo>
                  <a:pt x="2267373" y="487116"/>
                  <a:pt x="2274993" y="502991"/>
                  <a:pt x="2285153" y="530931"/>
                </a:cubicBezTo>
                <a:cubicBezTo>
                  <a:pt x="2295313" y="558871"/>
                  <a:pt x="2294043" y="587446"/>
                  <a:pt x="2295313" y="60014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276465" y="4126230"/>
            <a:ext cx="2415540" cy="1630045"/>
          </a:xfrm>
          <a:custGeom>
            <a:avLst/>
            <a:gdLst>
              <a:gd name="connisteX0" fmla="*/ 1548765 w 2415540"/>
              <a:gd name="connsiteY0" fmla="*/ 1629833 h 1629833"/>
              <a:gd name="connisteX1" fmla="*/ 1618615 w 2415540"/>
              <a:gd name="connsiteY1" fmla="*/ 1620308 h 1629833"/>
              <a:gd name="connisteX2" fmla="*/ 1687830 w 2415540"/>
              <a:gd name="connsiteY2" fmla="*/ 1620308 h 1629833"/>
              <a:gd name="connisteX3" fmla="*/ 1767205 w 2415540"/>
              <a:gd name="connsiteY3" fmla="*/ 1620308 h 1629833"/>
              <a:gd name="connisteX4" fmla="*/ 1846580 w 2415540"/>
              <a:gd name="connsiteY4" fmla="*/ 1620308 h 1629833"/>
              <a:gd name="connisteX5" fmla="*/ 1936115 w 2415540"/>
              <a:gd name="connsiteY5" fmla="*/ 1610148 h 1629833"/>
              <a:gd name="connisteX6" fmla="*/ 2005965 w 2415540"/>
              <a:gd name="connsiteY6" fmla="*/ 1590463 h 1629833"/>
              <a:gd name="connisteX7" fmla="*/ 2075180 w 2415540"/>
              <a:gd name="connsiteY7" fmla="*/ 1570778 h 1629833"/>
              <a:gd name="connisteX8" fmla="*/ 2154555 w 2415540"/>
              <a:gd name="connsiteY8" fmla="*/ 1540933 h 1629833"/>
              <a:gd name="connisteX9" fmla="*/ 2254250 w 2415540"/>
              <a:gd name="connsiteY9" fmla="*/ 1530773 h 1629833"/>
              <a:gd name="connisteX10" fmla="*/ 2323465 w 2415540"/>
              <a:gd name="connsiteY10" fmla="*/ 1481243 h 1629833"/>
              <a:gd name="connisteX11" fmla="*/ 2392680 w 2415540"/>
              <a:gd name="connsiteY11" fmla="*/ 1421553 h 1629833"/>
              <a:gd name="connisteX12" fmla="*/ 2413000 w 2415540"/>
              <a:gd name="connsiteY12" fmla="*/ 1322493 h 1629833"/>
              <a:gd name="connisteX13" fmla="*/ 2413000 w 2415540"/>
              <a:gd name="connsiteY13" fmla="*/ 1243118 h 1629833"/>
              <a:gd name="connisteX14" fmla="*/ 2413000 w 2415540"/>
              <a:gd name="connsiteY14" fmla="*/ 1173268 h 1629833"/>
              <a:gd name="connisteX15" fmla="*/ 2413000 w 2415540"/>
              <a:gd name="connsiteY15" fmla="*/ 1084368 h 1629833"/>
              <a:gd name="connisteX16" fmla="*/ 2413000 w 2415540"/>
              <a:gd name="connsiteY16" fmla="*/ 1014518 h 1629833"/>
              <a:gd name="connisteX17" fmla="*/ 2413000 w 2415540"/>
              <a:gd name="connsiteY17" fmla="*/ 924983 h 1629833"/>
              <a:gd name="connisteX18" fmla="*/ 2383155 w 2415540"/>
              <a:gd name="connsiteY18" fmla="*/ 836083 h 1629833"/>
              <a:gd name="connisteX19" fmla="*/ 2353310 w 2415540"/>
              <a:gd name="connsiteY19" fmla="*/ 746548 h 1629833"/>
              <a:gd name="connisteX20" fmla="*/ 2293620 w 2415540"/>
              <a:gd name="connsiteY20" fmla="*/ 676698 h 1629833"/>
              <a:gd name="connisteX21" fmla="*/ 2233930 w 2415540"/>
              <a:gd name="connsiteY21" fmla="*/ 607483 h 1629833"/>
              <a:gd name="connisteX22" fmla="*/ 2164715 w 2415540"/>
              <a:gd name="connsiteY22" fmla="*/ 547793 h 1629833"/>
              <a:gd name="connisteX23" fmla="*/ 2075180 w 2415540"/>
              <a:gd name="connsiteY23" fmla="*/ 498263 h 1629833"/>
              <a:gd name="connisteX24" fmla="*/ 1985645 w 2415540"/>
              <a:gd name="connsiteY24" fmla="*/ 448733 h 1629833"/>
              <a:gd name="connisteX25" fmla="*/ 1916430 w 2415540"/>
              <a:gd name="connsiteY25" fmla="*/ 408728 h 1629833"/>
              <a:gd name="connisteX26" fmla="*/ 1826895 w 2415540"/>
              <a:gd name="connsiteY26" fmla="*/ 359198 h 1629833"/>
              <a:gd name="connisteX27" fmla="*/ 1727835 w 2415540"/>
              <a:gd name="connsiteY27" fmla="*/ 309668 h 1629833"/>
              <a:gd name="connisteX28" fmla="*/ 1638300 w 2415540"/>
              <a:gd name="connsiteY28" fmla="*/ 260138 h 1629833"/>
              <a:gd name="connisteX29" fmla="*/ 1558925 w 2415540"/>
              <a:gd name="connsiteY29" fmla="*/ 230293 h 1629833"/>
              <a:gd name="connisteX30" fmla="*/ 1469390 w 2415540"/>
              <a:gd name="connsiteY30" fmla="*/ 180763 h 1629833"/>
              <a:gd name="connisteX31" fmla="*/ 1360170 w 2415540"/>
              <a:gd name="connsiteY31" fmla="*/ 131233 h 1629833"/>
              <a:gd name="connisteX32" fmla="*/ 1271270 w 2415540"/>
              <a:gd name="connsiteY32" fmla="*/ 81068 h 1629833"/>
              <a:gd name="connisteX33" fmla="*/ 1191895 w 2415540"/>
              <a:gd name="connsiteY33" fmla="*/ 51223 h 1629833"/>
              <a:gd name="connisteX34" fmla="*/ 1102360 w 2415540"/>
              <a:gd name="connsiteY34" fmla="*/ 22013 h 1629833"/>
              <a:gd name="connisteX35" fmla="*/ 1022985 w 2415540"/>
              <a:gd name="connsiteY35" fmla="*/ 11853 h 1629833"/>
              <a:gd name="connisteX36" fmla="*/ 943610 w 2415540"/>
              <a:gd name="connsiteY36" fmla="*/ 1693 h 1629833"/>
              <a:gd name="connisteX37" fmla="*/ 843915 w 2415540"/>
              <a:gd name="connsiteY37" fmla="*/ 1693 h 1629833"/>
              <a:gd name="connisteX38" fmla="*/ 764540 w 2415540"/>
              <a:gd name="connsiteY38" fmla="*/ 1693 h 1629833"/>
              <a:gd name="connisteX39" fmla="*/ 675640 w 2415540"/>
              <a:gd name="connsiteY39" fmla="*/ 1693 h 1629833"/>
              <a:gd name="connisteX40" fmla="*/ 586105 w 2415540"/>
              <a:gd name="connsiteY40" fmla="*/ 1693 h 1629833"/>
              <a:gd name="connisteX41" fmla="*/ 516255 w 2415540"/>
              <a:gd name="connsiteY41" fmla="*/ 1693 h 1629833"/>
              <a:gd name="connisteX42" fmla="*/ 447040 w 2415540"/>
              <a:gd name="connsiteY42" fmla="*/ 1693 h 1629833"/>
              <a:gd name="connisteX43" fmla="*/ 357505 w 2415540"/>
              <a:gd name="connsiteY43" fmla="*/ 1693 h 1629833"/>
              <a:gd name="connisteX44" fmla="*/ 288290 w 2415540"/>
              <a:gd name="connsiteY44" fmla="*/ 22013 h 1629833"/>
              <a:gd name="connisteX45" fmla="*/ 208915 w 2415540"/>
              <a:gd name="connsiteY45" fmla="*/ 22013 h 1629833"/>
              <a:gd name="connisteX46" fmla="*/ 139065 w 2415540"/>
              <a:gd name="connsiteY46" fmla="*/ 22013 h 1629833"/>
              <a:gd name="connisteX47" fmla="*/ 69850 w 2415540"/>
              <a:gd name="connsiteY47" fmla="*/ 31538 h 1629833"/>
              <a:gd name="connisteX48" fmla="*/ 0 w 2415540"/>
              <a:gd name="connsiteY48" fmla="*/ 51223 h 16298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</a:cxnLst>
            <a:rect l="l" t="t" r="r" b="b"/>
            <a:pathLst>
              <a:path w="2415540" h="1629833">
                <a:moveTo>
                  <a:pt x="1548765" y="1629833"/>
                </a:moveTo>
                <a:cubicBezTo>
                  <a:pt x="1561465" y="1627928"/>
                  <a:pt x="1590675" y="1622213"/>
                  <a:pt x="1618615" y="1620308"/>
                </a:cubicBezTo>
                <a:cubicBezTo>
                  <a:pt x="1646555" y="1618403"/>
                  <a:pt x="1657985" y="1620308"/>
                  <a:pt x="1687830" y="1620308"/>
                </a:cubicBezTo>
                <a:cubicBezTo>
                  <a:pt x="1717675" y="1620308"/>
                  <a:pt x="1735455" y="1620308"/>
                  <a:pt x="1767205" y="1620308"/>
                </a:cubicBezTo>
                <a:cubicBezTo>
                  <a:pt x="1798955" y="1620308"/>
                  <a:pt x="1812925" y="1622213"/>
                  <a:pt x="1846580" y="1620308"/>
                </a:cubicBezTo>
                <a:cubicBezTo>
                  <a:pt x="1880235" y="1618403"/>
                  <a:pt x="1904365" y="1615863"/>
                  <a:pt x="1936115" y="1610148"/>
                </a:cubicBezTo>
                <a:cubicBezTo>
                  <a:pt x="1967865" y="1604433"/>
                  <a:pt x="1978025" y="1598083"/>
                  <a:pt x="2005965" y="1590463"/>
                </a:cubicBezTo>
                <a:cubicBezTo>
                  <a:pt x="2033905" y="1582843"/>
                  <a:pt x="2045335" y="1580938"/>
                  <a:pt x="2075180" y="1570778"/>
                </a:cubicBezTo>
                <a:cubicBezTo>
                  <a:pt x="2105025" y="1560618"/>
                  <a:pt x="2118995" y="1549188"/>
                  <a:pt x="2154555" y="1540933"/>
                </a:cubicBezTo>
                <a:cubicBezTo>
                  <a:pt x="2190115" y="1532678"/>
                  <a:pt x="2220595" y="1542838"/>
                  <a:pt x="2254250" y="1530773"/>
                </a:cubicBezTo>
                <a:cubicBezTo>
                  <a:pt x="2287905" y="1518708"/>
                  <a:pt x="2295525" y="1502833"/>
                  <a:pt x="2323465" y="1481243"/>
                </a:cubicBezTo>
                <a:cubicBezTo>
                  <a:pt x="2351405" y="1459653"/>
                  <a:pt x="2374900" y="1453303"/>
                  <a:pt x="2392680" y="1421553"/>
                </a:cubicBezTo>
                <a:cubicBezTo>
                  <a:pt x="2410460" y="1389803"/>
                  <a:pt x="2409190" y="1358053"/>
                  <a:pt x="2413000" y="1322493"/>
                </a:cubicBezTo>
                <a:cubicBezTo>
                  <a:pt x="2416810" y="1286933"/>
                  <a:pt x="2413000" y="1272963"/>
                  <a:pt x="2413000" y="1243118"/>
                </a:cubicBezTo>
                <a:cubicBezTo>
                  <a:pt x="2413000" y="1213273"/>
                  <a:pt x="2413000" y="1205018"/>
                  <a:pt x="2413000" y="1173268"/>
                </a:cubicBezTo>
                <a:cubicBezTo>
                  <a:pt x="2413000" y="1141518"/>
                  <a:pt x="2413000" y="1116118"/>
                  <a:pt x="2413000" y="1084368"/>
                </a:cubicBezTo>
                <a:cubicBezTo>
                  <a:pt x="2413000" y="1052618"/>
                  <a:pt x="2413000" y="1046268"/>
                  <a:pt x="2413000" y="1014518"/>
                </a:cubicBezTo>
                <a:cubicBezTo>
                  <a:pt x="2413000" y="982768"/>
                  <a:pt x="2418715" y="960543"/>
                  <a:pt x="2413000" y="924983"/>
                </a:cubicBezTo>
                <a:cubicBezTo>
                  <a:pt x="2407285" y="889423"/>
                  <a:pt x="2395220" y="871643"/>
                  <a:pt x="2383155" y="836083"/>
                </a:cubicBezTo>
                <a:cubicBezTo>
                  <a:pt x="2371090" y="800523"/>
                  <a:pt x="2371090" y="778298"/>
                  <a:pt x="2353310" y="746548"/>
                </a:cubicBezTo>
                <a:cubicBezTo>
                  <a:pt x="2335530" y="714798"/>
                  <a:pt x="2317750" y="704638"/>
                  <a:pt x="2293620" y="676698"/>
                </a:cubicBezTo>
                <a:cubicBezTo>
                  <a:pt x="2269490" y="648758"/>
                  <a:pt x="2259965" y="633518"/>
                  <a:pt x="2233930" y="607483"/>
                </a:cubicBezTo>
                <a:cubicBezTo>
                  <a:pt x="2207895" y="581448"/>
                  <a:pt x="2196465" y="569383"/>
                  <a:pt x="2164715" y="547793"/>
                </a:cubicBezTo>
                <a:cubicBezTo>
                  <a:pt x="2132965" y="526203"/>
                  <a:pt x="2110740" y="517948"/>
                  <a:pt x="2075180" y="498263"/>
                </a:cubicBezTo>
                <a:cubicBezTo>
                  <a:pt x="2039620" y="478578"/>
                  <a:pt x="2017395" y="466513"/>
                  <a:pt x="1985645" y="448733"/>
                </a:cubicBezTo>
                <a:cubicBezTo>
                  <a:pt x="1953895" y="430953"/>
                  <a:pt x="1948180" y="426508"/>
                  <a:pt x="1916430" y="408728"/>
                </a:cubicBezTo>
                <a:cubicBezTo>
                  <a:pt x="1884680" y="390948"/>
                  <a:pt x="1864360" y="378883"/>
                  <a:pt x="1826895" y="359198"/>
                </a:cubicBezTo>
                <a:cubicBezTo>
                  <a:pt x="1789430" y="339513"/>
                  <a:pt x="1765300" y="329353"/>
                  <a:pt x="1727835" y="309668"/>
                </a:cubicBezTo>
                <a:cubicBezTo>
                  <a:pt x="1690370" y="289983"/>
                  <a:pt x="1671955" y="276013"/>
                  <a:pt x="1638300" y="260138"/>
                </a:cubicBezTo>
                <a:cubicBezTo>
                  <a:pt x="1604645" y="244263"/>
                  <a:pt x="1592580" y="246168"/>
                  <a:pt x="1558925" y="230293"/>
                </a:cubicBezTo>
                <a:cubicBezTo>
                  <a:pt x="1525270" y="214418"/>
                  <a:pt x="1509395" y="200448"/>
                  <a:pt x="1469390" y="180763"/>
                </a:cubicBezTo>
                <a:cubicBezTo>
                  <a:pt x="1429385" y="161078"/>
                  <a:pt x="1399540" y="150918"/>
                  <a:pt x="1360170" y="131233"/>
                </a:cubicBezTo>
                <a:cubicBezTo>
                  <a:pt x="1320800" y="111548"/>
                  <a:pt x="1304925" y="96943"/>
                  <a:pt x="1271270" y="81068"/>
                </a:cubicBezTo>
                <a:cubicBezTo>
                  <a:pt x="1237615" y="65193"/>
                  <a:pt x="1225550" y="63288"/>
                  <a:pt x="1191895" y="51223"/>
                </a:cubicBezTo>
                <a:cubicBezTo>
                  <a:pt x="1158240" y="39158"/>
                  <a:pt x="1136015" y="29633"/>
                  <a:pt x="1102360" y="22013"/>
                </a:cubicBezTo>
                <a:cubicBezTo>
                  <a:pt x="1068705" y="14393"/>
                  <a:pt x="1054735" y="15663"/>
                  <a:pt x="1022985" y="11853"/>
                </a:cubicBezTo>
                <a:cubicBezTo>
                  <a:pt x="991235" y="8043"/>
                  <a:pt x="979170" y="3598"/>
                  <a:pt x="943610" y="1693"/>
                </a:cubicBezTo>
                <a:cubicBezTo>
                  <a:pt x="908050" y="-212"/>
                  <a:pt x="879475" y="1693"/>
                  <a:pt x="843915" y="1693"/>
                </a:cubicBezTo>
                <a:cubicBezTo>
                  <a:pt x="808355" y="1693"/>
                  <a:pt x="798195" y="1693"/>
                  <a:pt x="764540" y="1693"/>
                </a:cubicBezTo>
                <a:cubicBezTo>
                  <a:pt x="730885" y="1693"/>
                  <a:pt x="711200" y="1693"/>
                  <a:pt x="675640" y="1693"/>
                </a:cubicBezTo>
                <a:cubicBezTo>
                  <a:pt x="640080" y="1693"/>
                  <a:pt x="617855" y="1693"/>
                  <a:pt x="586105" y="1693"/>
                </a:cubicBezTo>
                <a:cubicBezTo>
                  <a:pt x="554355" y="1693"/>
                  <a:pt x="544195" y="1693"/>
                  <a:pt x="516255" y="1693"/>
                </a:cubicBezTo>
                <a:cubicBezTo>
                  <a:pt x="488315" y="1693"/>
                  <a:pt x="478790" y="1693"/>
                  <a:pt x="447040" y="1693"/>
                </a:cubicBezTo>
                <a:cubicBezTo>
                  <a:pt x="415290" y="1693"/>
                  <a:pt x="389255" y="-2117"/>
                  <a:pt x="357505" y="1693"/>
                </a:cubicBezTo>
                <a:cubicBezTo>
                  <a:pt x="325755" y="5503"/>
                  <a:pt x="318135" y="18203"/>
                  <a:pt x="288290" y="22013"/>
                </a:cubicBezTo>
                <a:cubicBezTo>
                  <a:pt x="258445" y="25823"/>
                  <a:pt x="238760" y="22013"/>
                  <a:pt x="208915" y="22013"/>
                </a:cubicBezTo>
                <a:cubicBezTo>
                  <a:pt x="179070" y="22013"/>
                  <a:pt x="167005" y="20108"/>
                  <a:pt x="139065" y="22013"/>
                </a:cubicBezTo>
                <a:cubicBezTo>
                  <a:pt x="111125" y="23918"/>
                  <a:pt x="97790" y="25823"/>
                  <a:pt x="69850" y="31538"/>
                </a:cubicBezTo>
                <a:cubicBezTo>
                  <a:pt x="41910" y="37253"/>
                  <a:pt x="12700" y="47413"/>
                  <a:pt x="0" y="5122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770880" y="2986405"/>
            <a:ext cx="506095" cy="1141730"/>
          </a:xfrm>
          <a:custGeom>
            <a:avLst/>
            <a:gdLst>
              <a:gd name="connisteX0" fmla="*/ 423403 w 505852"/>
              <a:gd name="connsiteY0" fmla="*/ 0 h 1141730"/>
              <a:gd name="connisteX1" fmla="*/ 324343 w 505852"/>
              <a:gd name="connsiteY1" fmla="*/ 10160 h 1141730"/>
              <a:gd name="connisteX2" fmla="*/ 234808 w 505852"/>
              <a:gd name="connsiteY2" fmla="*/ 10160 h 1141730"/>
              <a:gd name="connisteX3" fmla="*/ 165593 w 505852"/>
              <a:gd name="connsiteY3" fmla="*/ 10160 h 1141730"/>
              <a:gd name="connisteX4" fmla="*/ 76058 w 505852"/>
              <a:gd name="connsiteY4" fmla="*/ 20320 h 1141730"/>
              <a:gd name="connisteX5" fmla="*/ 6208 w 505852"/>
              <a:gd name="connsiteY5" fmla="*/ 89535 h 1141730"/>
              <a:gd name="connisteX6" fmla="*/ 6208 w 505852"/>
              <a:gd name="connsiteY6" fmla="*/ 158750 h 1141730"/>
              <a:gd name="connisteX7" fmla="*/ 6208 w 505852"/>
              <a:gd name="connsiteY7" fmla="*/ 228600 h 1141730"/>
              <a:gd name="connisteX8" fmla="*/ 76058 w 505852"/>
              <a:gd name="connsiteY8" fmla="*/ 267970 h 1141730"/>
              <a:gd name="connisteX9" fmla="*/ 145273 w 505852"/>
              <a:gd name="connsiteY9" fmla="*/ 357505 h 1141730"/>
              <a:gd name="connisteX10" fmla="*/ 215123 w 505852"/>
              <a:gd name="connsiteY10" fmla="*/ 427355 h 1141730"/>
              <a:gd name="connisteX11" fmla="*/ 244968 w 505852"/>
              <a:gd name="connsiteY11" fmla="*/ 496570 h 1141730"/>
              <a:gd name="connisteX12" fmla="*/ 304023 w 505852"/>
              <a:gd name="connsiteY12" fmla="*/ 575945 h 1141730"/>
              <a:gd name="connisteX13" fmla="*/ 324343 w 505852"/>
              <a:gd name="connsiteY13" fmla="*/ 645795 h 1141730"/>
              <a:gd name="connisteX14" fmla="*/ 354188 w 505852"/>
              <a:gd name="connsiteY14" fmla="*/ 715010 h 1141730"/>
              <a:gd name="connisteX15" fmla="*/ 403718 w 505852"/>
              <a:gd name="connsiteY15" fmla="*/ 784225 h 1141730"/>
              <a:gd name="connisteX16" fmla="*/ 433563 w 505852"/>
              <a:gd name="connsiteY16" fmla="*/ 854075 h 1141730"/>
              <a:gd name="connisteX17" fmla="*/ 463408 w 505852"/>
              <a:gd name="connsiteY17" fmla="*/ 923290 h 1141730"/>
              <a:gd name="connisteX18" fmla="*/ 493253 w 505852"/>
              <a:gd name="connsiteY18" fmla="*/ 993140 h 1141730"/>
              <a:gd name="connisteX19" fmla="*/ 502778 w 505852"/>
              <a:gd name="connsiteY19" fmla="*/ 1072515 h 1141730"/>
              <a:gd name="connisteX20" fmla="*/ 453248 w 505852"/>
              <a:gd name="connsiteY20" fmla="*/ 1141730 h 11417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505852" h="1141730">
                <a:moveTo>
                  <a:pt x="423404" y="0"/>
                </a:moveTo>
                <a:cubicBezTo>
                  <a:pt x="405624" y="1905"/>
                  <a:pt x="361809" y="8255"/>
                  <a:pt x="324344" y="10160"/>
                </a:cubicBezTo>
                <a:cubicBezTo>
                  <a:pt x="286879" y="12065"/>
                  <a:pt x="266559" y="10160"/>
                  <a:pt x="234809" y="10160"/>
                </a:cubicBezTo>
                <a:cubicBezTo>
                  <a:pt x="203059" y="10160"/>
                  <a:pt x="197344" y="8255"/>
                  <a:pt x="165594" y="10160"/>
                </a:cubicBezTo>
                <a:cubicBezTo>
                  <a:pt x="133844" y="12065"/>
                  <a:pt x="107809" y="4445"/>
                  <a:pt x="76059" y="20320"/>
                </a:cubicBezTo>
                <a:cubicBezTo>
                  <a:pt x="44309" y="36195"/>
                  <a:pt x="20179" y="61595"/>
                  <a:pt x="6209" y="89535"/>
                </a:cubicBezTo>
                <a:cubicBezTo>
                  <a:pt x="-7761" y="117475"/>
                  <a:pt x="6209" y="130810"/>
                  <a:pt x="6209" y="158750"/>
                </a:cubicBezTo>
                <a:cubicBezTo>
                  <a:pt x="6209" y="186690"/>
                  <a:pt x="-7761" y="207010"/>
                  <a:pt x="6209" y="228600"/>
                </a:cubicBezTo>
                <a:cubicBezTo>
                  <a:pt x="20179" y="250190"/>
                  <a:pt x="48119" y="241935"/>
                  <a:pt x="76059" y="267970"/>
                </a:cubicBezTo>
                <a:cubicBezTo>
                  <a:pt x="103999" y="294005"/>
                  <a:pt x="117334" y="325755"/>
                  <a:pt x="145274" y="357505"/>
                </a:cubicBezTo>
                <a:cubicBezTo>
                  <a:pt x="173214" y="389255"/>
                  <a:pt x="195439" y="399415"/>
                  <a:pt x="215124" y="427355"/>
                </a:cubicBezTo>
                <a:cubicBezTo>
                  <a:pt x="234809" y="455295"/>
                  <a:pt x="227189" y="466725"/>
                  <a:pt x="244969" y="496570"/>
                </a:cubicBezTo>
                <a:cubicBezTo>
                  <a:pt x="262749" y="526415"/>
                  <a:pt x="288149" y="546100"/>
                  <a:pt x="304024" y="575945"/>
                </a:cubicBezTo>
                <a:cubicBezTo>
                  <a:pt x="319899" y="605790"/>
                  <a:pt x="314184" y="617855"/>
                  <a:pt x="324344" y="645795"/>
                </a:cubicBezTo>
                <a:cubicBezTo>
                  <a:pt x="334504" y="673735"/>
                  <a:pt x="338314" y="687070"/>
                  <a:pt x="354189" y="715010"/>
                </a:cubicBezTo>
                <a:cubicBezTo>
                  <a:pt x="370064" y="742950"/>
                  <a:pt x="387844" y="756285"/>
                  <a:pt x="403719" y="784225"/>
                </a:cubicBezTo>
                <a:cubicBezTo>
                  <a:pt x="419594" y="812165"/>
                  <a:pt x="421499" y="826135"/>
                  <a:pt x="433564" y="854075"/>
                </a:cubicBezTo>
                <a:cubicBezTo>
                  <a:pt x="445629" y="882015"/>
                  <a:pt x="451344" y="895350"/>
                  <a:pt x="463409" y="923290"/>
                </a:cubicBezTo>
                <a:cubicBezTo>
                  <a:pt x="475474" y="951230"/>
                  <a:pt x="485634" y="963295"/>
                  <a:pt x="493254" y="993140"/>
                </a:cubicBezTo>
                <a:cubicBezTo>
                  <a:pt x="500874" y="1022985"/>
                  <a:pt x="511034" y="1042670"/>
                  <a:pt x="502779" y="1072515"/>
                </a:cubicBezTo>
                <a:cubicBezTo>
                  <a:pt x="494524" y="1102360"/>
                  <a:pt x="463409" y="1129665"/>
                  <a:pt x="453249" y="11417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276465" y="3035935"/>
            <a:ext cx="570230" cy="1092200"/>
          </a:xfrm>
          <a:custGeom>
            <a:avLst/>
            <a:gdLst>
              <a:gd name="connisteX0" fmla="*/ 0 w 570088"/>
              <a:gd name="connsiteY0" fmla="*/ 0 h 1092200"/>
              <a:gd name="connisteX1" fmla="*/ 89535 w 570088"/>
              <a:gd name="connsiteY1" fmla="*/ 89535 h 1092200"/>
              <a:gd name="connisteX2" fmla="*/ 188595 w 570088"/>
              <a:gd name="connsiteY2" fmla="*/ 139065 h 1092200"/>
              <a:gd name="connisteX3" fmla="*/ 297815 w 570088"/>
              <a:gd name="connsiteY3" fmla="*/ 189230 h 1092200"/>
              <a:gd name="connisteX4" fmla="*/ 397510 w 570088"/>
              <a:gd name="connsiteY4" fmla="*/ 268605 h 1092200"/>
              <a:gd name="connisteX5" fmla="*/ 476885 w 570088"/>
              <a:gd name="connsiteY5" fmla="*/ 318135 h 1092200"/>
              <a:gd name="connisteX6" fmla="*/ 526415 w 570088"/>
              <a:gd name="connsiteY6" fmla="*/ 387350 h 1092200"/>
              <a:gd name="connisteX7" fmla="*/ 546100 w 570088"/>
              <a:gd name="connsiteY7" fmla="*/ 457200 h 1092200"/>
              <a:gd name="connisteX8" fmla="*/ 566420 w 570088"/>
              <a:gd name="connsiteY8" fmla="*/ 536575 h 1092200"/>
              <a:gd name="connisteX9" fmla="*/ 566420 w 570088"/>
              <a:gd name="connsiteY9" fmla="*/ 605790 h 1092200"/>
              <a:gd name="connisteX10" fmla="*/ 566420 w 570088"/>
              <a:gd name="connsiteY10" fmla="*/ 675640 h 1092200"/>
              <a:gd name="connisteX11" fmla="*/ 526415 w 570088"/>
              <a:gd name="connsiteY11" fmla="*/ 744855 h 1092200"/>
              <a:gd name="connisteX12" fmla="*/ 447040 w 570088"/>
              <a:gd name="connsiteY12" fmla="*/ 814705 h 1092200"/>
              <a:gd name="connisteX13" fmla="*/ 377190 w 570088"/>
              <a:gd name="connsiteY13" fmla="*/ 873760 h 1092200"/>
              <a:gd name="connisteX14" fmla="*/ 297815 w 570088"/>
              <a:gd name="connsiteY14" fmla="*/ 894080 h 1092200"/>
              <a:gd name="connisteX15" fmla="*/ 228600 w 570088"/>
              <a:gd name="connsiteY15" fmla="*/ 913765 h 1092200"/>
              <a:gd name="connisteX16" fmla="*/ 158750 w 570088"/>
              <a:gd name="connsiteY16" fmla="*/ 923925 h 1092200"/>
              <a:gd name="connisteX17" fmla="*/ 79375 w 570088"/>
              <a:gd name="connsiteY17" fmla="*/ 953135 h 1092200"/>
              <a:gd name="connisteX18" fmla="*/ 40005 w 570088"/>
              <a:gd name="connsiteY18" fmla="*/ 1022985 h 1092200"/>
              <a:gd name="connisteX19" fmla="*/ 20320 w 570088"/>
              <a:gd name="connsiteY19" fmla="*/ 1092200 h 1092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570089" h="1092200">
                <a:moveTo>
                  <a:pt x="0" y="0"/>
                </a:moveTo>
                <a:cubicBezTo>
                  <a:pt x="15875" y="17145"/>
                  <a:pt x="52070" y="61595"/>
                  <a:pt x="89535" y="89535"/>
                </a:cubicBezTo>
                <a:cubicBezTo>
                  <a:pt x="127000" y="117475"/>
                  <a:pt x="146685" y="119380"/>
                  <a:pt x="188595" y="139065"/>
                </a:cubicBezTo>
                <a:cubicBezTo>
                  <a:pt x="230505" y="158750"/>
                  <a:pt x="255905" y="163195"/>
                  <a:pt x="297815" y="189230"/>
                </a:cubicBezTo>
                <a:cubicBezTo>
                  <a:pt x="339725" y="215265"/>
                  <a:pt x="361950" y="242570"/>
                  <a:pt x="397510" y="268605"/>
                </a:cubicBezTo>
                <a:cubicBezTo>
                  <a:pt x="433070" y="294640"/>
                  <a:pt x="450850" y="294640"/>
                  <a:pt x="476885" y="318135"/>
                </a:cubicBezTo>
                <a:cubicBezTo>
                  <a:pt x="502920" y="341630"/>
                  <a:pt x="512445" y="359410"/>
                  <a:pt x="526415" y="387350"/>
                </a:cubicBezTo>
                <a:cubicBezTo>
                  <a:pt x="540385" y="415290"/>
                  <a:pt x="537845" y="427355"/>
                  <a:pt x="546100" y="457200"/>
                </a:cubicBezTo>
                <a:cubicBezTo>
                  <a:pt x="554355" y="487045"/>
                  <a:pt x="562610" y="506730"/>
                  <a:pt x="566420" y="536575"/>
                </a:cubicBezTo>
                <a:cubicBezTo>
                  <a:pt x="570230" y="566420"/>
                  <a:pt x="566420" y="577850"/>
                  <a:pt x="566420" y="605790"/>
                </a:cubicBezTo>
                <a:cubicBezTo>
                  <a:pt x="566420" y="633730"/>
                  <a:pt x="574675" y="647700"/>
                  <a:pt x="566420" y="675640"/>
                </a:cubicBezTo>
                <a:cubicBezTo>
                  <a:pt x="558165" y="703580"/>
                  <a:pt x="550545" y="716915"/>
                  <a:pt x="526415" y="744855"/>
                </a:cubicBezTo>
                <a:cubicBezTo>
                  <a:pt x="502285" y="772795"/>
                  <a:pt x="476885" y="788670"/>
                  <a:pt x="447040" y="814705"/>
                </a:cubicBezTo>
                <a:cubicBezTo>
                  <a:pt x="417195" y="840740"/>
                  <a:pt x="407035" y="857885"/>
                  <a:pt x="377190" y="873760"/>
                </a:cubicBezTo>
                <a:cubicBezTo>
                  <a:pt x="347345" y="889635"/>
                  <a:pt x="327660" y="885825"/>
                  <a:pt x="297815" y="894080"/>
                </a:cubicBezTo>
                <a:cubicBezTo>
                  <a:pt x="267970" y="902335"/>
                  <a:pt x="256540" y="908050"/>
                  <a:pt x="228600" y="913765"/>
                </a:cubicBezTo>
                <a:cubicBezTo>
                  <a:pt x="200660" y="919480"/>
                  <a:pt x="188595" y="916305"/>
                  <a:pt x="158750" y="923925"/>
                </a:cubicBezTo>
                <a:cubicBezTo>
                  <a:pt x="128905" y="931545"/>
                  <a:pt x="102870" y="933450"/>
                  <a:pt x="79375" y="953135"/>
                </a:cubicBezTo>
                <a:cubicBezTo>
                  <a:pt x="55880" y="972820"/>
                  <a:pt x="52070" y="995045"/>
                  <a:pt x="40005" y="1022985"/>
                </a:cubicBezTo>
                <a:cubicBezTo>
                  <a:pt x="27940" y="1050925"/>
                  <a:pt x="23495" y="1079500"/>
                  <a:pt x="20320" y="10922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67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476" y="980728"/>
            <a:ext cx="10614259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设计实验与制定计划：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pSp>
        <p:nvGrpSpPr>
          <p:cNvPr id="46107" name="Group 27"/>
          <p:cNvGrpSpPr/>
          <p:nvPr/>
        </p:nvGrpSpPr>
        <p:grpSpPr bwMode="auto">
          <a:xfrm>
            <a:off x="3711774" y="1951762"/>
            <a:ext cx="3892460" cy="3005139"/>
            <a:chOff x="0" y="-68"/>
            <a:chExt cx="1838" cy="1893"/>
          </a:xfrm>
        </p:grpSpPr>
        <p:sp>
          <p:nvSpPr>
            <p:cNvPr id="46108" name="Rectangle 2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109" name="Rectangle 2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110" name="AutoShape 18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111" name="AutoShape 18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6112" name="Group 32"/>
            <p:cNvGrpSpPr/>
            <p:nvPr/>
          </p:nvGrpSpPr>
          <p:grpSpPr bwMode="auto">
            <a:xfrm flipH="1">
              <a:off x="477" y="1497"/>
              <a:ext cx="85" cy="328"/>
              <a:chOff x="0" y="0"/>
              <a:chExt cx="85" cy="340"/>
            </a:xfrm>
          </p:grpSpPr>
          <p:sp>
            <p:nvSpPr>
              <p:cNvPr id="46113" name="Rectangle 2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14" name="Line 24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15" name="Line 25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116" name="Text Box 10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76" y="-68"/>
              <a:ext cx="341" cy="3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lang="en-US" sz="28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6117" name="Group 37"/>
            <p:cNvGrpSpPr/>
            <p:nvPr/>
          </p:nvGrpSpPr>
          <p:grpSpPr bwMode="auto">
            <a:xfrm>
              <a:off x="1134" y="1565"/>
              <a:ext cx="283" cy="165"/>
              <a:chOff x="0" y="0"/>
              <a:chExt cx="256" cy="142"/>
            </a:xfrm>
          </p:grpSpPr>
          <p:sp>
            <p:nvSpPr>
              <p:cNvPr id="46118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19" name="Line 1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120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121" name="Text Box 10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12" y="567"/>
              <a:ext cx="341" cy="35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en-US" sz="28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122" name="Oval 1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 flipV="1">
              <a:off x="1447" y="628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123" name="Oval 1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 flipV="1">
              <a:off x="347" y="628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3445" y="223574"/>
            <a:ext cx="10608734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进行实验与收集证据：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aphicFrame>
        <p:nvGraphicFramePr>
          <p:cNvPr id="47191" name="Object 87"/>
          <p:cNvGraphicFramePr>
            <a:graphicFrameLocks noChangeAspect="1"/>
          </p:cNvGraphicFramePr>
          <p:nvPr/>
        </p:nvGraphicFramePr>
        <p:xfrm>
          <a:off x="163294" y="1646249"/>
          <a:ext cx="3888317" cy="18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MP 图象" r:id="rId1" imgW="5410200" imgH="4067175" progId="Paint.Picture">
                  <p:embed/>
                </p:oleObj>
              </mc:Choice>
              <mc:Fallback>
                <p:oleObj name="BMP 图象" r:id="rId1" imgW="5410200" imgH="4067175" progId="Paint.Picture">
                  <p:embed/>
                  <p:pic>
                    <p:nvPicPr>
                      <p:cNvPr id="0" name="图片 20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4" y="1646249"/>
                        <a:ext cx="3888317" cy="18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2131795" y="910032"/>
            <a:ext cx="690034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1170828" y="983019"/>
            <a:ext cx="30099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7194" name="Group 90"/>
          <p:cNvGrpSpPr/>
          <p:nvPr/>
        </p:nvGrpSpPr>
        <p:grpSpPr bwMode="auto">
          <a:xfrm>
            <a:off x="1369795" y="1351126"/>
            <a:ext cx="1159933" cy="499802"/>
            <a:chOff x="2200" y="890"/>
            <a:chExt cx="1178" cy="771"/>
          </a:xfrm>
        </p:grpSpPr>
        <p:sp>
          <p:nvSpPr>
            <p:cNvPr id="47195" name="Oval 91"/>
            <p:cNvSpPr>
              <a:spLocks noChangeArrowheads="1"/>
            </p:cNvSpPr>
            <p:nvPr/>
          </p:nvSpPr>
          <p:spPr bwMode="auto">
            <a:xfrm>
              <a:off x="2606" y="890"/>
              <a:ext cx="317" cy="4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kumimoji="1" lang="en-US" altLang="zh-CN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endParaRPr kumimoji="1" lang="en-US" altLang="zh-CN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6" name="Line 92"/>
            <p:cNvSpPr>
              <a:spLocks noChangeShapeType="1"/>
            </p:cNvSpPr>
            <p:nvPr/>
          </p:nvSpPr>
          <p:spPr bwMode="auto">
            <a:xfrm>
              <a:off x="2245" y="107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7" name="Line 93"/>
            <p:cNvSpPr>
              <a:spLocks noChangeShapeType="1"/>
            </p:cNvSpPr>
            <p:nvPr/>
          </p:nvSpPr>
          <p:spPr bwMode="auto">
            <a:xfrm>
              <a:off x="2925" y="1071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8" name="Line 94"/>
            <p:cNvSpPr>
              <a:spLocks noChangeShapeType="1"/>
            </p:cNvSpPr>
            <p:nvPr/>
          </p:nvSpPr>
          <p:spPr bwMode="auto">
            <a:xfrm>
              <a:off x="2245" y="1071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9" name="Line 95"/>
            <p:cNvSpPr>
              <a:spLocks noChangeShapeType="1"/>
            </p:cNvSpPr>
            <p:nvPr/>
          </p:nvSpPr>
          <p:spPr bwMode="auto">
            <a:xfrm>
              <a:off x="3334" y="1071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0" name="Oval 96"/>
            <p:cNvSpPr>
              <a:spLocks noChangeArrowheads="1"/>
            </p:cNvSpPr>
            <p:nvPr/>
          </p:nvSpPr>
          <p:spPr bwMode="auto">
            <a:xfrm>
              <a:off x="2200" y="1570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1" name="Oval 97"/>
            <p:cNvSpPr>
              <a:spLocks noChangeArrowheads="1"/>
            </p:cNvSpPr>
            <p:nvPr/>
          </p:nvSpPr>
          <p:spPr bwMode="auto">
            <a:xfrm>
              <a:off x="3288" y="1570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203" name="Object 99"/>
          <p:cNvGraphicFramePr>
            <a:graphicFrameLocks noChangeAspect="1"/>
          </p:cNvGraphicFramePr>
          <p:nvPr/>
        </p:nvGraphicFramePr>
        <p:xfrm>
          <a:off x="4290794" y="1557394"/>
          <a:ext cx="3744384" cy="197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MP 图象" r:id="rId3" imgW="5410200" imgH="4067175" progId="Paint.Picture">
                  <p:embed/>
                </p:oleObj>
              </mc:Choice>
              <mc:Fallback>
                <p:oleObj name="BMP 图象" r:id="rId3" imgW="5410200" imgH="4067175" progId="Paint.Picture">
                  <p:embed/>
                  <p:pic>
                    <p:nvPicPr>
                      <p:cNvPr id="0" name="图片 2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794" y="1557394"/>
                        <a:ext cx="3744384" cy="197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6259295" y="2817213"/>
            <a:ext cx="38354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298328" y="2745813"/>
            <a:ext cx="30099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7206" name="Group 102"/>
          <p:cNvGrpSpPr/>
          <p:nvPr/>
        </p:nvGrpSpPr>
        <p:grpSpPr bwMode="auto">
          <a:xfrm>
            <a:off x="5410512" y="2468144"/>
            <a:ext cx="1246716" cy="691790"/>
            <a:chOff x="2200" y="2341"/>
            <a:chExt cx="1314" cy="999"/>
          </a:xfrm>
        </p:grpSpPr>
        <p:sp>
          <p:nvSpPr>
            <p:cNvPr id="47207" name="Oval 103"/>
            <p:cNvSpPr>
              <a:spLocks noChangeArrowheads="1"/>
            </p:cNvSpPr>
            <p:nvPr/>
          </p:nvSpPr>
          <p:spPr bwMode="auto">
            <a:xfrm>
              <a:off x="2744" y="3022"/>
              <a:ext cx="317" cy="3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kumimoji="1" lang="en-US" altLang="zh-CN" sz="1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endParaRPr kumimoji="1" lang="en-US" altLang="zh-CN"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8" name="Line 104"/>
            <p:cNvSpPr>
              <a:spLocks noChangeShapeType="1"/>
            </p:cNvSpPr>
            <p:nvPr/>
          </p:nvSpPr>
          <p:spPr bwMode="auto">
            <a:xfrm>
              <a:off x="2245" y="3158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9" name="Line 105"/>
            <p:cNvSpPr>
              <a:spLocks noChangeShapeType="1"/>
            </p:cNvSpPr>
            <p:nvPr/>
          </p:nvSpPr>
          <p:spPr bwMode="auto">
            <a:xfrm>
              <a:off x="3061" y="3158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0" name="Line 106"/>
            <p:cNvSpPr>
              <a:spLocks noChangeShapeType="1"/>
            </p:cNvSpPr>
            <p:nvPr/>
          </p:nvSpPr>
          <p:spPr bwMode="auto">
            <a:xfrm>
              <a:off x="2245" y="243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1" name="Line 107"/>
            <p:cNvSpPr>
              <a:spLocks noChangeShapeType="1"/>
            </p:cNvSpPr>
            <p:nvPr/>
          </p:nvSpPr>
          <p:spPr bwMode="auto">
            <a:xfrm>
              <a:off x="3470" y="243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2" name="Oval 108"/>
            <p:cNvSpPr>
              <a:spLocks noChangeArrowheads="1"/>
            </p:cNvSpPr>
            <p:nvPr/>
          </p:nvSpPr>
          <p:spPr bwMode="auto">
            <a:xfrm>
              <a:off x="2200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3" name="Oval 109"/>
            <p:cNvSpPr>
              <a:spLocks noChangeArrowheads="1"/>
            </p:cNvSpPr>
            <p:nvPr/>
          </p:nvSpPr>
          <p:spPr bwMode="auto">
            <a:xfrm>
              <a:off x="3424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8" name="Group 9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53695" y="3932555"/>
          <a:ext cx="10923905" cy="2696845"/>
        </p:xfrm>
        <a:graphic>
          <a:graphicData uri="http://schemas.openxmlformats.org/drawingml/2006/table">
            <a:tbl>
              <a:tblPr/>
              <a:tblGrid>
                <a:gridCol w="952500"/>
                <a:gridCol w="1574800"/>
                <a:gridCol w="2512695"/>
                <a:gridCol w="3085465"/>
              </a:tblGrid>
              <a:tr h="895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观测对象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测量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结果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  <a:sym typeface="+mn-ea"/>
                        </a:rPr>
                        <a:t>第二次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第三次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013" name="Rectangl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3125" y="2205355"/>
            <a:ext cx="11127105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并联电路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各支路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两端的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电压相等。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分析与论证：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8705" y="4271010"/>
            <a:ext cx="9736455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字母表达式为：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1</a:t>
            </a:r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=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+mj-ea"/>
              <a:ea typeface="+mj-ea"/>
              <a:cs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 bldLvl="0" animBg="1"/>
      <p:bldP spid="42017" grpId="0" bldLvl="0" animBg="1"/>
      <p:bldP spid="4201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3445" y="223574"/>
            <a:ext cx="10608734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进行实验与收集证据：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aphicFrame>
        <p:nvGraphicFramePr>
          <p:cNvPr id="47191" name="Object 87"/>
          <p:cNvGraphicFramePr>
            <a:graphicFrameLocks noChangeAspect="1"/>
          </p:cNvGraphicFramePr>
          <p:nvPr/>
        </p:nvGraphicFramePr>
        <p:xfrm>
          <a:off x="163294" y="1646249"/>
          <a:ext cx="3888317" cy="18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MP 图象" r:id="rId1" imgW="5410200" imgH="4067175" progId="Paint.Picture">
                  <p:embed/>
                </p:oleObj>
              </mc:Choice>
              <mc:Fallback>
                <p:oleObj name="BMP 图象" r:id="rId1" imgW="5410200" imgH="4067175" progId="Paint.Picture">
                  <p:embed/>
                  <p:pic>
                    <p:nvPicPr>
                      <p:cNvPr id="0" name="图片 20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4" y="1646249"/>
                        <a:ext cx="3888317" cy="18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92" name="Text Box 88"/>
          <p:cNvSpPr txBox="1">
            <a:spLocks noChangeArrowheads="1"/>
          </p:cNvSpPr>
          <p:nvPr/>
        </p:nvSpPr>
        <p:spPr bwMode="auto">
          <a:xfrm>
            <a:off x="2131795" y="910032"/>
            <a:ext cx="690034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1170828" y="983019"/>
            <a:ext cx="30099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7194" name="Group 90"/>
          <p:cNvGrpSpPr/>
          <p:nvPr/>
        </p:nvGrpSpPr>
        <p:grpSpPr bwMode="auto">
          <a:xfrm>
            <a:off x="1369795" y="1351126"/>
            <a:ext cx="1159933" cy="499802"/>
            <a:chOff x="2200" y="890"/>
            <a:chExt cx="1178" cy="771"/>
          </a:xfrm>
        </p:grpSpPr>
        <p:sp>
          <p:nvSpPr>
            <p:cNvPr id="47195" name="Oval 91"/>
            <p:cNvSpPr>
              <a:spLocks noChangeArrowheads="1"/>
            </p:cNvSpPr>
            <p:nvPr/>
          </p:nvSpPr>
          <p:spPr bwMode="auto">
            <a:xfrm>
              <a:off x="2606" y="890"/>
              <a:ext cx="317" cy="4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kumimoji="1" lang="en-US" altLang="zh-CN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endParaRPr kumimoji="1" lang="en-US" altLang="zh-CN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6" name="Line 92"/>
            <p:cNvSpPr>
              <a:spLocks noChangeShapeType="1"/>
            </p:cNvSpPr>
            <p:nvPr/>
          </p:nvSpPr>
          <p:spPr bwMode="auto">
            <a:xfrm>
              <a:off x="2245" y="1071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7" name="Line 93"/>
            <p:cNvSpPr>
              <a:spLocks noChangeShapeType="1"/>
            </p:cNvSpPr>
            <p:nvPr/>
          </p:nvSpPr>
          <p:spPr bwMode="auto">
            <a:xfrm>
              <a:off x="2925" y="1071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8" name="Line 94"/>
            <p:cNvSpPr>
              <a:spLocks noChangeShapeType="1"/>
            </p:cNvSpPr>
            <p:nvPr/>
          </p:nvSpPr>
          <p:spPr bwMode="auto">
            <a:xfrm>
              <a:off x="2245" y="1071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99" name="Line 95"/>
            <p:cNvSpPr>
              <a:spLocks noChangeShapeType="1"/>
            </p:cNvSpPr>
            <p:nvPr/>
          </p:nvSpPr>
          <p:spPr bwMode="auto">
            <a:xfrm>
              <a:off x="3334" y="1071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0" name="Oval 96"/>
            <p:cNvSpPr>
              <a:spLocks noChangeArrowheads="1"/>
            </p:cNvSpPr>
            <p:nvPr/>
          </p:nvSpPr>
          <p:spPr bwMode="auto">
            <a:xfrm>
              <a:off x="2200" y="1570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1" name="Oval 97"/>
            <p:cNvSpPr>
              <a:spLocks noChangeArrowheads="1"/>
            </p:cNvSpPr>
            <p:nvPr/>
          </p:nvSpPr>
          <p:spPr bwMode="auto">
            <a:xfrm>
              <a:off x="3288" y="1570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203" name="Object 99"/>
          <p:cNvGraphicFramePr>
            <a:graphicFrameLocks noChangeAspect="1"/>
          </p:cNvGraphicFramePr>
          <p:nvPr/>
        </p:nvGraphicFramePr>
        <p:xfrm>
          <a:off x="4290794" y="1557394"/>
          <a:ext cx="3744384" cy="197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MP 图象" r:id="rId3" imgW="5410200" imgH="4067175" progId="Paint.Picture">
                  <p:embed/>
                </p:oleObj>
              </mc:Choice>
              <mc:Fallback>
                <p:oleObj name="BMP 图象" r:id="rId3" imgW="5410200" imgH="4067175" progId="Paint.Picture">
                  <p:embed/>
                  <p:pic>
                    <p:nvPicPr>
                      <p:cNvPr id="0" name="图片 2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794" y="1557394"/>
                        <a:ext cx="3744384" cy="1978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6259295" y="2817213"/>
            <a:ext cx="38354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298328" y="2745813"/>
            <a:ext cx="30099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7206" name="Group 102"/>
          <p:cNvGrpSpPr/>
          <p:nvPr/>
        </p:nvGrpSpPr>
        <p:grpSpPr bwMode="auto">
          <a:xfrm>
            <a:off x="5410512" y="2468144"/>
            <a:ext cx="1246716" cy="691790"/>
            <a:chOff x="2200" y="2341"/>
            <a:chExt cx="1314" cy="999"/>
          </a:xfrm>
        </p:grpSpPr>
        <p:sp>
          <p:nvSpPr>
            <p:cNvPr id="47207" name="Oval 103"/>
            <p:cNvSpPr>
              <a:spLocks noChangeArrowheads="1"/>
            </p:cNvSpPr>
            <p:nvPr/>
          </p:nvSpPr>
          <p:spPr bwMode="auto">
            <a:xfrm>
              <a:off x="2744" y="3022"/>
              <a:ext cx="317" cy="3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kumimoji="1" lang="en-US" altLang="zh-CN" sz="1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endParaRPr kumimoji="1" lang="en-US" altLang="zh-CN"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8" name="Line 104"/>
            <p:cNvSpPr>
              <a:spLocks noChangeShapeType="1"/>
            </p:cNvSpPr>
            <p:nvPr/>
          </p:nvSpPr>
          <p:spPr bwMode="auto">
            <a:xfrm>
              <a:off x="2245" y="3158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09" name="Line 105"/>
            <p:cNvSpPr>
              <a:spLocks noChangeShapeType="1"/>
            </p:cNvSpPr>
            <p:nvPr/>
          </p:nvSpPr>
          <p:spPr bwMode="auto">
            <a:xfrm>
              <a:off x="3061" y="3158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0" name="Line 106"/>
            <p:cNvSpPr>
              <a:spLocks noChangeShapeType="1"/>
            </p:cNvSpPr>
            <p:nvPr/>
          </p:nvSpPr>
          <p:spPr bwMode="auto">
            <a:xfrm>
              <a:off x="2245" y="243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1" name="Line 107"/>
            <p:cNvSpPr>
              <a:spLocks noChangeShapeType="1"/>
            </p:cNvSpPr>
            <p:nvPr/>
          </p:nvSpPr>
          <p:spPr bwMode="auto">
            <a:xfrm>
              <a:off x="3470" y="2432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2" name="Oval 108"/>
            <p:cNvSpPr>
              <a:spLocks noChangeArrowheads="1"/>
            </p:cNvSpPr>
            <p:nvPr/>
          </p:nvSpPr>
          <p:spPr bwMode="auto">
            <a:xfrm>
              <a:off x="2200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13" name="Oval 109"/>
            <p:cNvSpPr>
              <a:spLocks noChangeArrowheads="1"/>
            </p:cNvSpPr>
            <p:nvPr/>
          </p:nvSpPr>
          <p:spPr bwMode="auto">
            <a:xfrm>
              <a:off x="3424" y="2341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215" name="Object 111"/>
          <p:cNvGraphicFramePr>
            <a:graphicFrameLocks noChangeAspect="1"/>
          </p:cNvGraphicFramePr>
          <p:nvPr/>
        </p:nvGraphicFramePr>
        <p:xfrm>
          <a:off x="8371728" y="1557395"/>
          <a:ext cx="3553884" cy="205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MP 图象" r:id="rId4" imgW="5410200" imgH="4067175" progId="Paint.Picture">
                  <p:embed/>
                </p:oleObj>
              </mc:Choice>
              <mc:Fallback>
                <p:oleObj name="BMP 图象" r:id="rId4" imgW="5410200" imgH="4067175" progId="Paint.Picture">
                  <p:embed/>
                  <p:pic>
                    <p:nvPicPr>
                      <p:cNvPr id="0" name="图片 2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1728" y="1557395"/>
                        <a:ext cx="3553884" cy="2051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10098928" y="2890201"/>
            <a:ext cx="38354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7218" name="Group 114"/>
          <p:cNvGrpSpPr/>
          <p:nvPr/>
        </p:nvGrpSpPr>
        <p:grpSpPr bwMode="auto">
          <a:xfrm>
            <a:off x="8657479" y="2077824"/>
            <a:ext cx="2736850" cy="1107498"/>
            <a:chOff x="1338" y="1752"/>
            <a:chExt cx="3038" cy="1542"/>
          </a:xfrm>
        </p:grpSpPr>
        <p:sp>
          <p:nvSpPr>
            <p:cNvPr id="47219" name="Oval 115"/>
            <p:cNvSpPr>
              <a:spLocks noChangeArrowheads="1"/>
            </p:cNvSpPr>
            <p:nvPr/>
          </p:nvSpPr>
          <p:spPr bwMode="auto">
            <a:xfrm>
              <a:off x="2608" y="2976"/>
              <a:ext cx="317" cy="3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kumimoji="1" lang="en-US" altLang="zh-CN" sz="16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V</a:t>
              </a:r>
              <a:endParaRPr kumimoji="1" lang="en-US" altLang="zh-CN"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0" name="Line 116"/>
            <p:cNvSpPr>
              <a:spLocks noChangeShapeType="1"/>
            </p:cNvSpPr>
            <p:nvPr/>
          </p:nvSpPr>
          <p:spPr bwMode="auto">
            <a:xfrm flipV="1">
              <a:off x="1383" y="3158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1" name="Line 117"/>
            <p:cNvSpPr>
              <a:spLocks noChangeShapeType="1"/>
            </p:cNvSpPr>
            <p:nvPr/>
          </p:nvSpPr>
          <p:spPr bwMode="auto">
            <a:xfrm>
              <a:off x="2925" y="3158"/>
              <a:ext cx="140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2" name="Oval 118"/>
            <p:cNvSpPr>
              <a:spLocks noChangeArrowheads="1"/>
            </p:cNvSpPr>
            <p:nvPr/>
          </p:nvSpPr>
          <p:spPr bwMode="auto">
            <a:xfrm>
              <a:off x="1338" y="1797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3" name="Oval 119"/>
            <p:cNvSpPr>
              <a:spLocks noChangeArrowheads="1"/>
            </p:cNvSpPr>
            <p:nvPr/>
          </p:nvSpPr>
          <p:spPr bwMode="auto">
            <a:xfrm>
              <a:off x="4286" y="1752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4" name="Line 120"/>
            <p:cNvSpPr>
              <a:spLocks noChangeShapeType="1"/>
            </p:cNvSpPr>
            <p:nvPr/>
          </p:nvSpPr>
          <p:spPr bwMode="auto">
            <a:xfrm>
              <a:off x="1383" y="1842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225" name="Line 121"/>
            <p:cNvSpPr>
              <a:spLocks noChangeShapeType="1"/>
            </p:cNvSpPr>
            <p:nvPr/>
          </p:nvSpPr>
          <p:spPr bwMode="auto">
            <a:xfrm>
              <a:off x="4332" y="1842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9235328" y="2853707"/>
            <a:ext cx="30099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kumimoji="1"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kumimoji="1" lang="en-US" altLang="zh-CN" sz="280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8" name="Group 9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53695" y="3932555"/>
          <a:ext cx="10923905" cy="2696845"/>
        </p:xfrm>
        <a:graphic>
          <a:graphicData uri="http://schemas.openxmlformats.org/drawingml/2006/table">
            <a:tbl>
              <a:tblPr/>
              <a:tblGrid>
                <a:gridCol w="952500"/>
                <a:gridCol w="1574800"/>
                <a:gridCol w="2512695"/>
                <a:gridCol w="3085465"/>
                <a:gridCol w="2798445"/>
              </a:tblGrid>
              <a:tr h="895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观测对象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和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并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联后的总电压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</a:rPr>
                        <a:t>U/v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测量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结果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 v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  <a:sym typeface="+mn-ea"/>
                        </a:rPr>
                        <a:t>第二次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Times New Roman" panose="02020603050405020304" pitchFamily="18" charset="0"/>
                        </a:rPr>
                        <a:t>第三次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013" name="Rectangl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3125" y="2205355"/>
            <a:ext cx="11127105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并联电路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各支路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两端的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电压相等，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且与并联电路的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总电压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相等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分析与论证：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8705" y="4271010"/>
            <a:ext cx="9736455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字母表达式为：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  <a:sym typeface="+mn-ea"/>
              </a:rPr>
              <a:t>U</a:t>
            </a:r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  <a:sym typeface="+mn-ea"/>
              </a:rPr>
              <a:t>=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1</a:t>
            </a:r>
            <a:r>
              <a:rPr lang="en-US" altLang="zh-CN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=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+mj-ea"/>
              <a:ea typeface="+mj-ea"/>
              <a:cs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 bldLvl="0" animBg="1"/>
      <p:bldP spid="42017" grpId="0" bldLvl="0" animBg="1"/>
      <p:bldP spid="4201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853440" y="697230"/>
            <a:ext cx="104851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</a:rPr>
              <a:t>重要实战规律：</a:t>
            </a:r>
            <a:endParaRPr lang="zh-CN" altLang="en-US" sz="44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电压不相等的，一定是串联；电流不相等的，一定是并联；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、电压相等的，不一定是并联；电流相等的，不一定是串联。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080" y="1039495"/>
            <a:ext cx="7025640" cy="57194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04125" y="1715770"/>
            <a:ext cx="48641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1855" y="1339850"/>
            <a:ext cx="1043241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如图所示，已知两只灯泡L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和L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是串联的，则在①、②和③三个电表中（电流表或电压表）判断正确的是 （     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是电流表，②和③是电压表；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B.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和③是电压表，②是电流表；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C.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和②是电流表，③是电压表；                       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D. </a:t>
            </a:r>
            <a:r>
              <a:rPr lang="en-US" altLang="zh-CN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①</a:t>
            </a:r>
            <a:r>
              <a:rPr lang="zh-CN" altLang="en-US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②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和③都是电流表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7395210" y="3122295"/>
            <a:ext cx="3382645" cy="2617470"/>
            <a:chOff x="3135" y="2782"/>
            <a:chExt cx="2625" cy="1732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04" y="2782"/>
              <a:ext cx="2256" cy="1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" t="8745" r="4231" b="6084"/>
            <a:stretch>
              <a:fillRect/>
            </a:stretch>
          </p:blipFill>
          <p:spPr bwMode="auto">
            <a:xfrm>
              <a:off x="3135" y="2929"/>
              <a:ext cx="2434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841798" y="3036172"/>
            <a:ext cx="5368544" cy="2984501"/>
            <a:chOff x="5997" y="4781"/>
            <a:chExt cx="8454" cy="4700"/>
          </a:xfrm>
        </p:grpSpPr>
        <p:grpSp>
          <p:nvGrpSpPr>
            <p:cNvPr id="4098" name="Group 2"/>
            <p:cNvGrpSpPr/>
            <p:nvPr/>
          </p:nvGrpSpPr>
          <p:grpSpPr bwMode="auto">
            <a:xfrm>
              <a:off x="5997" y="5166"/>
              <a:ext cx="8454" cy="4315"/>
              <a:chOff x="0" y="0"/>
              <a:chExt cx="2535" cy="1726"/>
            </a:xfrm>
          </p:grpSpPr>
          <p:pic>
            <p:nvPicPr>
              <p:cNvPr id="4099" name="Picture 3" descr="H:\2\人教教参资源\九\图\铡刀开关.JP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1692" y="1129"/>
                <a:ext cx="807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5" descr="H:\2\人教教参资源\九\图\小灯泡.JP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9" y="23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1" name="Picture 10" descr="H:\2\人教教参资源\九\图\电池组.JP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" y="1202"/>
                <a:ext cx="1329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2" name="Picture 5" descr="H:\2\人教教参资源\九\图\小灯泡.JP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55" y="0"/>
                <a:ext cx="771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" name="未知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74" y="347"/>
                <a:ext cx="862" cy="26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7" y="38"/>
                  </a:cxn>
                  <a:cxn ang="0">
                    <a:pos x="318" y="243"/>
                  </a:cxn>
                  <a:cxn ang="0">
                    <a:pos x="613" y="138"/>
                  </a:cxn>
                  <a:cxn ang="0">
                    <a:pos x="752" y="25"/>
                  </a:cxn>
                  <a:cxn ang="0">
                    <a:pos x="862" y="16"/>
                  </a:cxn>
                </a:cxnLst>
                <a:rect l="0" t="0" r="r" b="b"/>
                <a:pathLst>
                  <a:path w="862" h="260">
                    <a:moveTo>
                      <a:pt x="0" y="16"/>
                    </a:moveTo>
                    <a:cubicBezTo>
                      <a:pt x="42" y="8"/>
                      <a:pt x="84" y="0"/>
                      <a:pt x="137" y="38"/>
                    </a:cubicBezTo>
                    <a:cubicBezTo>
                      <a:pt x="190" y="76"/>
                      <a:pt x="239" y="226"/>
                      <a:pt x="318" y="243"/>
                    </a:cubicBezTo>
                    <a:cubicBezTo>
                      <a:pt x="397" y="260"/>
                      <a:pt x="541" y="174"/>
                      <a:pt x="613" y="138"/>
                    </a:cubicBezTo>
                    <a:cubicBezTo>
                      <a:pt x="685" y="102"/>
                      <a:pt x="710" y="45"/>
                      <a:pt x="752" y="25"/>
                    </a:cubicBezTo>
                    <a:cubicBezTo>
                      <a:pt x="794" y="5"/>
                      <a:pt x="839" y="18"/>
                      <a:pt x="862" y="16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4" name="未知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0" y="385"/>
                <a:ext cx="263" cy="1139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177" y="86"/>
                  </a:cxn>
                  <a:cxn ang="0">
                    <a:pos x="229" y="363"/>
                  </a:cxn>
                  <a:cxn ang="0">
                    <a:pos x="38" y="643"/>
                  </a:cxn>
                  <a:cxn ang="0">
                    <a:pos x="10" y="868"/>
                  </a:cxn>
                  <a:cxn ang="0">
                    <a:pos x="96" y="1000"/>
                  </a:cxn>
                  <a:cxn ang="0">
                    <a:pos x="129" y="1139"/>
                  </a:cxn>
                </a:cxnLst>
                <a:rect l="0" t="0" r="r" b="b"/>
                <a:pathLst>
                  <a:path w="263" h="1139">
                    <a:moveTo>
                      <a:pt x="263" y="0"/>
                    </a:moveTo>
                    <a:cubicBezTo>
                      <a:pt x="249" y="14"/>
                      <a:pt x="183" y="26"/>
                      <a:pt x="177" y="86"/>
                    </a:cubicBezTo>
                    <a:cubicBezTo>
                      <a:pt x="171" y="146"/>
                      <a:pt x="252" y="270"/>
                      <a:pt x="229" y="363"/>
                    </a:cubicBezTo>
                    <a:cubicBezTo>
                      <a:pt x="206" y="456"/>
                      <a:pt x="74" y="559"/>
                      <a:pt x="38" y="643"/>
                    </a:cubicBezTo>
                    <a:cubicBezTo>
                      <a:pt x="2" y="727"/>
                      <a:pt x="0" y="809"/>
                      <a:pt x="10" y="868"/>
                    </a:cubicBezTo>
                    <a:cubicBezTo>
                      <a:pt x="20" y="927"/>
                      <a:pt x="76" y="955"/>
                      <a:pt x="96" y="1000"/>
                    </a:cubicBezTo>
                    <a:cubicBezTo>
                      <a:pt x="116" y="1045"/>
                      <a:pt x="122" y="1110"/>
                      <a:pt x="129" y="1139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6" name="未知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215" y="1472"/>
                <a:ext cx="642" cy="20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25" y="198"/>
                  </a:cxn>
                  <a:cxn ang="0">
                    <a:pos x="573" y="29"/>
                  </a:cxn>
                  <a:cxn ang="0">
                    <a:pos x="639" y="22"/>
                  </a:cxn>
                </a:cxnLst>
                <a:rect l="0" t="0" r="r" b="b"/>
                <a:pathLst>
                  <a:path w="642" h="207">
                    <a:moveTo>
                      <a:pt x="0" y="85"/>
                    </a:moveTo>
                    <a:cubicBezTo>
                      <a:pt x="37" y="104"/>
                      <a:pt x="130" y="207"/>
                      <a:pt x="225" y="198"/>
                    </a:cubicBezTo>
                    <a:cubicBezTo>
                      <a:pt x="320" y="189"/>
                      <a:pt x="504" y="58"/>
                      <a:pt x="573" y="29"/>
                    </a:cubicBezTo>
                    <a:cubicBezTo>
                      <a:pt x="642" y="0"/>
                      <a:pt x="625" y="24"/>
                      <a:pt x="639" y="22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5" name="未知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060" y="325"/>
                <a:ext cx="475" cy="1146"/>
              </a:xfrm>
              <a:custGeom>
                <a:avLst/>
                <a:gdLst/>
                <a:ahLst/>
                <a:cxnLst>
                  <a:cxn ang="0">
                    <a:pos x="287" y="1179"/>
                  </a:cxn>
                  <a:cxn ang="0">
                    <a:pos x="452" y="1034"/>
                  </a:cxn>
                  <a:cxn ang="0">
                    <a:pos x="426" y="676"/>
                  </a:cxn>
                  <a:cxn ang="0">
                    <a:pos x="241" y="305"/>
                  </a:cxn>
                  <a:cxn ang="0">
                    <a:pos x="39" y="106"/>
                  </a:cxn>
                  <a:cxn ang="0">
                    <a:pos x="9" y="0"/>
                  </a:cxn>
                </a:cxnLst>
                <a:rect l="0" t="0" r="r" b="b"/>
                <a:pathLst>
                  <a:path w="475" h="1179">
                    <a:moveTo>
                      <a:pt x="287" y="1179"/>
                    </a:moveTo>
                    <a:cubicBezTo>
                      <a:pt x="314" y="1155"/>
                      <a:pt x="429" y="1118"/>
                      <a:pt x="452" y="1034"/>
                    </a:cubicBezTo>
                    <a:cubicBezTo>
                      <a:pt x="475" y="950"/>
                      <a:pt x="461" y="798"/>
                      <a:pt x="426" y="676"/>
                    </a:cubicBezTo>
                    <a:cubicBezTo>
                      <a:pt x="391" y="554"/>
                      <a:pt x="305" y="400"/>
                      <a:pt x="241" y="305"/>
                    </a:cubicBezTo>
                    <a:cubicBezTo>
                      <a:pt x="177" y="210"/>
                      <a:pt x="78" y="157"/>
                      <a:pt x="39" y="106"/>
                    </a:cubicBezTo>
                    <a:cubicBezTo>
                      <a:pt x="0" y="55"/>
                      <a:pt x="15" y="22"/>
                      <a:pt x="9" y="0"/>
                    </a:cubicBezTo>
                  </a:path>
                </a:pathLst>
              </a:custGeom>
              <a:noFill/>
              <a:ln w="28575" cmpd="sng">
                <a:solidFill>
                  <a:srgbClr val="0033CC"/>
                </a:solidFill>
                <a:round/>
              </a:ln>
              <a:effectLst/>
            </p:spPr>
            <p:txBody>
              <a:bodyPr/>
              <a:p>
                <a:pPr>
                  <a:lnSpc>
                    <a:spcPct val="150000"/>
                  </a:lnSpc>
                </a:pPr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578" y="4781"/>
              <a:ext cx="1361" cy="10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</a:t>
              </a:r>
              <a:endParaRPr 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663" y="4839"/>
              <a:ext cx="1361" cy="104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L</a:t>
              </a:r>
              <a:r>
                <a:rPr lang="en-US" sz="2800" baseline="-250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endParaRPr 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772160" y="1285240"/>
            <a:ext cx="10901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串联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电路中，各用电器两端的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电压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有什么关系？</a:t>
            </a:r>
            <a:endParaRPr lang="zh-CN" altLang="en-US"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71855" y="1339850"/>
            <a:ext cx="1043241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如图所示，已知两只灯泡L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和L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是</a:t>
            </a:r>
            <a:r>
              <a:rPr 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并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联的，则在①、②和③三个电表中（电流表或电压表）判断正确的是 （     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A.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是电流表，②和③是电压表；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B.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和③是电压表，②是电流表；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C. ①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和②是电流表，③是电压表；                                     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D. </a:t>
            </a:r>
            <a:r>
              <a:rPr lang="en-US" altLang="zh-CN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①</a:t>
            </a:r>
            <a:r>
              <a:rPr lang="zh-CN" altLang="en-US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、</a:t>
            </a:r>
            <a:r>
              <a:rPr lang="en-US" altLang="zh-CN" sz="2800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②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和③都是电流表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pSp>
        <p:nvGrpSpPr>
          <p:cNvPr id="4" name="Group 4"/>
          <p:cNvGrpSpPr/>
          <p:nvPr/>
        </p:nvGrpSpPr>
        <p:grpSpPr bwMode="auto">
          <a:xfrm>
            <a:off x="7395210" y="3122295"/>
            <a:ext cx="3382645" cy="2617470"/>
            <a:chOff x="3135" y="2782"/>
            <a:chExt cx="2625" cy="1732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04" y="2782"/>
              <a:ext cx="2256" cy="1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" t="8745" r="4231" b="6084"/>
            <a:stretch>
              <a:fillRect/>
            </a:stretch>
          </p:blipFill>
          <p:spPr bwMode="auto">
            <a:xfrm>
              <a:off x="3135" y="2929"/>
              <a:ext cx="2434" cy="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8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Group 2"/>
          <p:cNvGrpSpPr/>
          <p:nvPr/>
        </p:nvGrpSpPr>
        <p:grpSpPr bwMode="auto">
          <a:xfrm>
            <a:off x="3513753" y="2067396"/>
            <a:ext cx="4995817" cy="2936876"/>
            <a:chOff x="0" y="-127"/>
            <a:chExt cx="2359" cy="1850"/>
          </a:xfrm>
        </p:grpSpPr>
        <p:sp>
          <p:nvSpPr>
            <p:cNvPr id="35843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p>
              <a:endPara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44" name="AutoShape 2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p>
              <a:endParaRPr lang="zh-CN" altLang="en-US" sz="4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45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42" y="-127"/>
              <a:ext cx="270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L</a:t>
              </a:r>
              <a:r>
                <a:rPr lang="en-US" sz="4000" baseline="-25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2</a:t>
              </a:r>
              <a:endParaRPr lang="en-US" sz="4000" baseline="-25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5846" name="Group 6"/>
            <p:cNvGrpSpPr/>
            <p:nvPr/>
          </p:nvGrpSpPr>
          <p:grpSpPr bwMode="auto">
            <a:xfrm>
              <a:off x="522" y="1463"/>
              <a:ext cx="283" cy="170"/>
              <a:chOff x="0" y="0"/>
              <a:chExt cx="256" cy="142"/>
            </a:xfrm>
          </p:grpSpPr>
          <p:sp>
            <p:nvSpPr>
              <p:cNvPr id="35847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endParaRPr lang="zh-CN" alt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48" name="Line 16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49" name="Oval 1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p>
                <a:endParaRPr lang="zh-CN" alt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850" name="Group 10"/>
            <p:cNvGrpSpPr/>
            <p:nvPr/>
          </p:nvGrpSpPr>
          <p:grpSpPr bwMode="auto">
            <a:xfrm>
              <a:off x="1588" y="1383"/>
              <a:ext cx="85" cy="340"/>
              <a:chOff x="0" y="0"/>
              <a:chExt cx="85" cy="340"/>
            </a:xfrm>
          </p:grpSpPr>
          <p:sp>
            <p:nvSpPr>
              <p:cNvPr id="35851" name="Rectangle 1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p>
                <a:endParaRPr lang="zh-CN" alt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52" name="Line 2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53" name="Line 21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854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p>
              <a:endParaRPr lang="zh-CN" altLang="en-US" sz="4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55" name="Oval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5" y="439"/>
              <a:ext cx="68" cy="68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</a:ln>
            <a:effectLst/>
          </p:spPr>
          <p:txBody>
            <a:bodyPr wrap="none" anchor="ctr"/>
            <a:p>
              <a:endPara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56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5" y="499"/>
              <a:ext cx="222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A</a:t>
              </a:r>
              <a:endParaRPr lang="en-US" sz="4000" baseline="-25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57" name="Oval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03" y="431"/>
              <a:ext cx="68" cy="68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</a:ln>
            <a:effectLst/>
          </p:spPr>
          <p:txBody>
            <a:bodyPr wrap="none" anchor="ctr"/>
            <a:p>
              <a:endPara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58" name="Text Box 1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35" y="476"/>
              <a:ext cx="222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B</a:t>
              </a:r>
              <a:endParaRPr lang="en-US" sz="4000" baseline="-25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59" name="Oval 1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67" y="440"/>
              <a:ext cx="68" cy="68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</a:ln>
            <a:effectLst/>
          </p:spPr>
          <p:txBody>
            <a:bodyPr wrap="none" anchor="ctr"/>
            <a:p>
              <a:endParaRPr lang="zh-CN" altLang="en-US" sz="4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60" name="Text Box 2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91" y="476"/>
              <a:ext cx="222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C</a:t>
              </a:r>
              <a:endParaRPr lang="en-US" sz="4000" baseline="-25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35861" name="Text Box 2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5" y="-88"/>
              <a:ext cx="254" cy="44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p>
              <a:r>
                <a:rPr lang="en-US" sz="4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L</a:t>
              </a:r>
              <a:r>
                <a:rPr lang="en-US" sz="4000" baseline="-25000">
                  <a:latin typeface="方正盛世楷书简体_粗" panose="02000000000000000000" charset="-122"/>
                  <a:ea typeface="方正盛世楷书简体_粗" panose="02000000000000000000" charset="-122"/>
                  <a:cs typeface="Times New Roman" panose="02020603050405020304" pitchFamily="18" charset="0"/>
                </a:rPr>
                <a:t>1</a:t>
              </a:r>
              <a:endParaRPr lang="en-US" sz="4000" baseline="-25000">
                <a:latin typeface="方正盛世楷书简体_粗" panose="02000000000000000000" charset="-122"/>
                <a:ea typeface="方正盛世楷书简体_粗" panose="0200000000000000000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867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76" y="980728"/>
            <a:ext cx="10614259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设计实验与制定计划：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75060" y="5302741"/>
            <a:ext cx="7022465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怎样测出电路中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40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</a:t>
            </a: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L</a:t>
            </a:r>
            <a:r>
              <a:rPr lang="en-US" altLang="zh-CN" sz="4000" baseline="-25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的电压？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37320" y="550179"/>
            <a:ext cx="10608734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进行实验与收集证据：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grpSp>
        <p:nvGrpSpPr>
          <p:cNvPr id="40998" name="Group 38"/>
          <p:cNvGrpSpPr/>
          <p:nvPr/>
        </p:nvGrpSpPr>
        <p:grpSpPr bwMode="auto">
          <a:xfrm>
            <a:off x="6535317" y="1634624"/>
            <a:ext cx="4127500" cy="2068934"/>
            <a:chOff x="1296" y="1674"/>
            <a:chExt cx="3162" cy="1896"/>
          </a:xfrm>
        </p:grpSpPr>
        <p:graphicFrame>
          <p:nvGraphicFramePr>
            <p:cNvPr id="40999" name="Object 39"/>
            <p:cNvGraphicFramePr>
              <a:graphicFrameLocks noChangeAspect="1"/>
            </p:cNvGraphicFramePr>
            <p:nvPr/>
          </p:nvGraphicFramePr>
          <p:xfrm>
            <a:off x="1296" y="1674"/>
            <a:ext cx="3162" cy="1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BMP 图象" r:id="rId1" imgW="5019675" imgH="3009900" progId="Paint.Picture">
                    <p:embed/>
                  </p:oleObj>
                </mc:Choice>
                <mc:Fallback>
                  <p:oleObj name="BMP 图象" r:id="rId1" imgW="5019675" imgH="3009900" progId="Paint.Picture">
                    <p:embed/>
                    <p:pic>
                      <p:nvPicPr>
                        <p:cNvPr id="0" name="图片 10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674"/>
                          <a:ext cx="3162" cy="1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00" name="Group 40"/>
            <p:cNvGrpSpPr/>
            <p:nvPr/>
          </p:nvGrpSpPr>
          <p:grpSpPr bwMode="auto">
            <a:xfrm>
              <a:off x="1654" y="1818"/>
              <a:ext cx="337" cy="574"/>
              <a:chOff x="1654" y="2064"/>
              <a:chExt cx="337" cy="574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auto">
              <a:xfrm>
                <a:off x="1728" y="20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2" name="Text Box 42"/>
              <p:cNvSpPr txBox="1">
                <a:spLocks noChangeArrowheads="1"/>
              </p:cNvSpPr>
              <p:nvPr/>
            </p:nvSpPr>
            <p:spPr bwMode="auto">
              <a:xfrm>
                <a:off x="1654" y="2160"/>
                <a:ext cx="337" cy="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endPara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003" name="Group 43"/>
            <p:cNvGrpSpPr/>
            <p:nvPr/>
          </p:nvGrpSpPr>
          <p:grpSpPr bwMode="auto">
            <a:xfrm>
              <a:off x="2754" y="1818"/>
              <a:ext cx="322" cy="572"/>
              <a:chOff x="2754" y="2064"/>
              <a:chExt cx="322" cy="572"/>
            </a:xfrm>
          </p:grpSpPr>
          <p:sp>
            <p:nvSpPr>
              <p:cNvPr id="41004" name="Oval 44"/>
              <p:cNvSpPr>
                <a:spLocks noChangeArrowheads="1"/>
              </p:cNvSpPr>
              <p:nvPr/>
            </p:nvSpPr>
            <p:spPr bwMode="auto">
              <a:xfrm>
                <a:off x="2832" y="20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5" name="Text Box 45"/>
              <p:cNvSpPr txBox="1">
                <a:spLocks noChangeArrowheads="1"/>
              </p:cNvSpPr>
              <p:nvPr/>
            </p:nvSpPr>
            <p:spPr bwMode="auto">
              <a:xfrm>
                <a:off x="2754" y="2158"/>
                <a:ext cx="322" cy="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endPara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006" name="Group 46"/>
            <p:cNvGrpSpPr/>
            <p:nvPr/>
          </p:nvGrpSpPr>
          <p:grpSpPr bwMode="auto">
            <a:xfrm>
              <a:off x="3744" y="1818"/>
              <a:ext cx="322" cy="574"/>
              <a:chOff x="3744" y="2064"/>
              <a:chExt cx="322" cy="574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08" name="Text Box 48"/>
              <p:cNvSpPr txBox="1">
                <a:spLocks noChangeArrowheads="1"/>
              </p:cNvSpPr>
              <p:nvPr/>
            </p:nvSpPr>
            <p:spPr bwMode="auto">
              <a:xfrm>
                <a:off x="3744" y="2160"/>
                <a:ext cx="322" cy="4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kumimoji="1"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endPara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013575" y="563245"/>
            <a:ext cx="1536065" cy="1305560"/>
            <a:chOff x="1004" y="1206"/>
            <a:chExt cx="2419" cy="2056"/>
          </a:xfrm>
        </p:grpSpPr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2591" y="1264"/>
              <a:ext cx="607" cy="8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+</a:t>
              </a:r>
              <a:endPara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10" name="Text Box 50"/>
            <p:cNvSpPr txBox="1">
              <a:spLocks noChangeArrowheads="1"/>
            </p:cNvSpPr>
            <p:nvPr/>
          </p:nvSpPr>
          <p:spPr bwMode="auto">
            <a:xfrm>
              <a:off x="1004" y="1206"/>
              <a:ext cx="500" cy="8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-</a:t>
              </a:r>
              <a:endParaRPr kumimoji="1"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1011" name="Group 51"/>
            <p:cNvGrpSpPr/>
            <p:nvPr/>
          </p:nvGrpSpPr>
          <p:grpSpPr bwMode="auto">
            <a:xfrm>
              <a:off x="1157" y="1886"/>
              <a:ext cx="2267" cy="1377"/>
              <a:chOff x="1791" y="1480"/>
              <a:chExt cx="1089" cy="771"/>
            </a:xfrm>
          </p:grpSpPr>
          <p:sp>
            <p:nvSpPr>
              <p:cNvPr id="41012" name="Oval 52"/>
              <p:cNvSpPr>
                <a:spLocks noChangeArrowheads="1"/>
              </p:cNvSpPr>
              <p:nvPr/>
            </p:nvSpPr>
            <p:spPr bwMode="auto">
              <a:xfrm>
                <a:off x="2154" y="1480"/>
                <a:ext cx="317" cy="3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>
                  <a:buFontTx/>
                  <a:buNone/>
                </a:pPr>
                <a:r>
                  <a:rPr kumimoji="1" lang="en-US" altLang="zh-CN" sz="2800" b="1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V</a:t>
                </a:r>
                <a:endParaRPr kumimoji="1" lang="en-US" altLang="zh-CN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3" name="Line 53"/>
              <p:cNvSpPr>
                <a:spLocks noChangeShapeType="1"/>
              </p:cNvSpPr>
              <p:nvPr/>
            </p:nvSpPr>
            <p:spPr bwMode="auto">
              <a:xfrm>
                <a:off x="1791" y="1661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4" name="Line 54"/>
              <p:cNvSpPr>
                <a:spLocks noChangeShapeType="1"/>
              </p:cNvSpPr>
              <p:nvPr/>
            </p:nvSpPr>
            <p:spPr bwMode="auto">
              <a:xfrm>
                <a:off x="2472" y="1661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5" name="Line 55"/>
              <p:cNvSpPr>
                <a:spLocks noChangeShapeType="1"/>
              </p:cNvSpPr>
              <p:nvPr/>
            </p:nvSpPr>
            <p:spPr bwMode="auto">
              <a:xfrm>
                <a:off x="1791" y="1661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2880" y="1661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057" name="Group 97"/>
          <p:cNvGraphicFramePr>
            <a:graphicFrameLocks noGrp="1"/>
          </p:cNvGraphicFramePr>
          <p:nvPr/>
        </p:nvGraphicFramePr>
        <p:xfrm>
          <a:off x="686339" y="4081427"/>
          <a:ext cx="10159365" cy="2257425"/>
        </p:xfrm>
        <a:graphic>
          <a:graphicData uri="http://schemas.openxmlformats.org/drawingml/2006/table">
            <a:tbl>
              <a:tblPr/>
              <a:tblGrid>
                <a:gridCol w="885825"/>
                <a:gridCol w="1464310"/>
                <a:gridCol w="2336800"/>
                <a:gridCol w="2869565"/>
                <a:gridCol w="2602865"/>
              </a:tblGrid>
              <a:tr h="8229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观测对象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灯泡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两端的电压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串联后的总电压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U/v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8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测量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结果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第一次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57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第二次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013" name="Rectangl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3125" y="2205355"/>
            <a:ext cx="11127105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串联电路中的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总电压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等于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各用电器两端的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电压之和</a:t>
            </a:r>
            <a:r>
              <a:rPr lang="zh-CN" altLang="en-US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。</a:t>
            </a:r>
            <a:endParaRPr lang="zh-CN" altLang="en-US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分析与论证：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8705" y="3775075"/>
            <a:ext cx="9736455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字母表达式为：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U=U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1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+U</a:t>
            </a:r>
            <a:r>
              <a:rPr lang="zh-CN" altLang="en-US" sz="4000" baseline="-25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2</a:t>
            </a:r>
            <a:r>
              <a:rPr lang="zh-CN" altLang="en-US" sz="4000" dirty="0">
                <a:solidFill>
                  <a:srgbClr val="FF0000"/>
                </a:solidFill>
                <a:latin typeface="+mj-ea"/>
                <a:ea typeface="+mj-ea"/>
                <a:cs typeface="方正盛世楷书简体_粗" panose="02000000000000000000" charset="-122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+mj-ea"/>
              <a:ea typeface="+mj-ea"/>
              <a:cs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3" grpId="0" bldLvl="0" animBg="1"/>
      <p:bldP spid="42017" grpId="0" bldLvl="0" animBg="1"/>
      <p:bldP spid="420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82015" y="1192530"/>
            <a:ext cx="988695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在如图甲所示的电路图中，开关S接到a时的电压表指针所指位置与开关S接到b时电压表指针所指位置均如图乙所示。下列说法不正确的是（　　） 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A．电源电压为7.5V	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B．灯L2两端的电压为1.5V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C．灯L2两端的电压为6V	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D．灯L1两端的电压为6V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bright="-12000" contrast="30000"/>
          </a:blip>
          <a:stretch>
            <a:fillRect/>
          </a:stretch>
        </p:blipFill>
        <p:spPr>
          <a:xfrm>
            <a:off x="5765800" y="3018155"/>
            <a:ext cx="5942965" cy="23368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华康正颜楷体W7P" panose="03000700000000000000" charset="-122"/>
              <a:ea typeface="华康正颜楷体W7P" panose="030007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82015" y="1192530"/>
            <a:ext cx="98869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如图甲所示的电路中，当闭合开关S后，两个电压表指针偏转均如图乙所示，则灯L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和L</a:t>
            </a:r>
            <a:r>
              <a:rPr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两端的电压分别为（　　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A．1.2V   4.8V	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B．4.8V    1.2V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C．1.2V    6V	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D．6V     1.2V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bright="-18000" contrast="36000"/>
          </a:blip>
          <a:stretch>
            <a:fillRect/>
          </a:stretch>
        </p:blipFill>
        <p:spPr>
          <a:xfrm>
            <a:off x="4846955" y="3258820"/>
            <a:ext cx="6657340" cy="26968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013" name="Rectangl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3125" y="2205355"/>
            <a:ext cx="11127105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为了实验结论具有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普遍性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，应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________________________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或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________________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再多进行几次实验。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5104" y="653921"/>
            <a:ext cx="10614259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lnSpc>
                <a:spcPct val="150000"/>
              </a:lnSpc>
              <a:buFontTx/>
              <a:buNone/>
            </a:pPr>
            <a:r>
              <a:rPr lang="zh-CN" altLang="en-US" sz="4000" dirty="0">
                <a:solidFill>
                  <a:srgbClr val="00FF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评估一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：</a:t>
            </a:r>
            <a:r>
              <a:rPr lang="en-US" altLang="zh-CN" sz="4000" dirty="0">
                <a:solidFill>
                  <a:srgbClr val="00CC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   </a:t>
            </a:r>
            <a:endParaRPr lang="en-US" altLang="zh-CN" sz="4000" dirty="0">
              <a:solidFill>
                <a:srgbClr val="00CC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71945" y="22053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选用不同规格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的小灯泡</a:t>
            </a:r>
            <a:endParaRPr lang="zh-CN" altLang="en-US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3125" y="29673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改变电源电压</a:t>
            </a:r>
            <a:endParaRPr lang="zh-CN" altLang="en-US" sz="36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7.xml><?xml version="1.0" encoding="utf-8"?>
<p:tagLst xmlns:p="http://schemas.openxmlformats.org/presentationml/2006/main">
  <p:tag name="TABLE_ENDDRAG_ORIGIN_RECT" val="860*207"/>
  <p:tag name="TABLE_ENDDRAG_RECT" val="27*309*860*208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2.xml><?xml version="1.0" encoding="utf-8"?>
<p:tagLst xmlns:p="http://schemas.openxmlformats.org/presentationml/2006/main">
  <p:tag name="TABLE_ENDDRAG_ORIGIN_RECT" val="860*207"/>
  <p:tag name="TABLE_ENDDRAG_RECT" val="27*309*860*208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2121</Words>
  <Application>WPS 演示</Application>
  <PresentationFormat>宽屏</PresentationFormat>
  <Paragraphs>353</Paragraphs>
  <Slides>31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31</vt:i4>
      </vt:variant>
    </vt:vector>
  </HeadingPairs>
  <TitlesOfParts>
    <vt:vector size="60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微软雅黑</vt:lpstr>
      <vt:lpstr>Arial Unicode MS</vt:lpstr>
      <vt:lpstr>Calibri</vt:lpstr>
      <vt:lpstr>Times New Roman</vt:lpstr>
      <vt:lpstr>方正大标宋简体</vt:lpstr>
      <vt:lpstr>锦绣宋体</vt:lpstr>
      <vt:lpstr>黑体</vt:lpstr>
      <vt:lpstr>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160</cp:revision>
  <dcterms:created xsi:type="dcterms:W3CDTF">2019-06-19T02:08:00Z</dcterms:created>
  <dcterms:modified xsi:type="dcterms:W3CDTF">2023-10-02T09:14:54Z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F92FAC54886F4DB197E725EE3A93EAB3_13</vt:lpwstr>
  </property>
</Properties>
</file>