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334" r:id="rId5"/>
    <p:sldId id="335" r:id="rId6"/>
    <p:sldId id="259" r:id="rId7"/>
    <p:sldId id="266" r:id="rId8"/>
    <p:sldId id="265" r:id="rId9"/>
    <p:sldId id="267" r:id="rId10"/>
    <p:sldId id="263" r:id="rId11"/>
    <p:sldId id="268" r:id="rId12"/>
    <p:sldId id="269" r:id="rId13"/>
    <p:sldId id="264" r:id="rId14"/>
    <p:sldId id="311" r:id="rId15"/>
    <p:sldId id="292" r:id="rId16"/>
    <p:sldId id="270" r:id="rId17"/>
    <p:sldId id="271" r:id="rId18"/>
    <p:sldId id="272" r:id="rId19"/>
    <p:sldId id="273" r:id="rId20"/>
    <p:sldId id="274" r:id="rId21"/>
    <p:sldId id="281" r:id="rId22"/>
    <p:sldId id="282" r:id="rId23"/>
    <p:sldId id="283" r:id="rId24"/>
    <p:sldId id="284" r:id="rId25"/>
    <p:sldId id="364" r:id="rId26"/>
    <p:sldId id="287" r:id="rId27"/>
    <p:sldId id="288" r:id="rId28"/>
    <p:sldId id="289" r:id="rId29"/>
    <p:sldId id="291" r:id="rId30"/>
    <p:sldId id="260" r:id="rId31"/>
    <p:sldId id="261" r:id="rId32"/>
    <p:sldId id="333" r:id="rId33"/>
    <p:sldId id="262" r:id="rId34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1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217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image" Target="../media/image1.jpe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tags" Target="../tags/tag96.xml"/><Relationship Id="rId5" Type="http://schemas.openxmlformats.org/officeDocument/2006/relationships/image" Target="../media/image6.png"/><Relationship Id="rId4" Type="http://schemas.openxmlformats.org/officeDocument/2006/relationships/tags" Target="../tags/tag95.xml"/><Relationship Id="rId3" Type="http://schemas.openxmlformats.org/officeDocument/2006/relationships/image" Target="../media/image16.png"/><Relationship Id="rId2" Type="http://schemas.openxmlformats.org/officeDocument/2006/relationships/tags" Target="../tags/tag94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99.xml"/><Relationship Id="rId14" Type="http://schemas.microsoft.com/office/2007/relationships/hdphoto" Target="../media/image12.wdp"/><Relationship Id="rId13" Type="http://schemas.openxmlformats.org/officeDocument/2006/relationships/image" Target="../media/image11.png"/><Relationship Id="rId12" Type="http://schemas.openxmlformats.org/officeDocument/2006/relationships/tags" Target="../tags/tag98.xml"/><Relationship Id="rId11" Type="http://schemas.microsoft.com/office/2007/relationships/hdphoto" Target="../media/image10.wdp"/><Relationship Id="rId10" Type="http://schemas.openxmlformats.org/officeDocument/2006/relationships/image" Target="../media/image9.png"/><Relationship Id="rId1" Type="http://schemas.openxmlformats.org/officeDocument/2006/relationships/tags" Target="../tags/tag9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7" Type="http://schemas.openxmlformats.org/officeDocument/2006/relationships/slideLayout" Target="../slideLayouts/slideLayout7.xml"/><Relationship Id="rId46" Type="http://schemas.openxmlformats.org/officeDocument/2006/relationships/tags" Target="../tags/tag145.xml"/><Relationship Id="rId45" Type="http://schemas.openxmlformats.org/officeDocument/2006/relationships/tags" Target="../tags/tag144.xml"/><Relationship Id="rId44" Type="http://schemas.openxmlformats.org/officeDocument/2006/relationships/tags" Target="../tags/tag143.xml"/><Relationship Id="rId43" Type="http://schemas.openxmlformats.org/officeDocument/2006/relationships/tags" Target="../tags/tag142.xml"/><Relationship Id="rId42" Type="http://schemas.openxmlformats.org/officeDocument/2006/relationships/tags" Target="../tags/tag141.xml"/><Relationship Id="rId41" Type="http://schemas.openxmlformats.org/officeDocument/2006/relationships/tags" Target="../tags/tag140.xml"/><Relationship Id="rId40" Type="http://schemas.openxmlformats.org/officeDocument/2006/relationships/tags" Target="../tags/tag139.xml"/><Relationship Id="rId4" Type="http://schemas.openxmlformats.org/officeDocument/2006/relationships/tags" Target="../tags/tag103.xml"/><Relationship Id="rId39" Type="http://schemas.openxmlformats.org/officeDocument/2006/relationships/tags" Target="../tags/tag138.xml"/><Relationship Id="rId38" Type="http://schemas.openxmlformats.org/officeDocument/2006/relationships/tags" Target="../tags/tag137.xml"/><Relationship Id="rId37" Type="http://schemas.openxmlformats.org/officeDocument/2006/relationships/tags" Target="../tags/tag136.xml"/><Relationship Id="rId36" Type="http://schemas.openxmlformats.org/officeDocument/2006/relationships/tags" Target="../tags/tag135.xml"/><Relationship Id="rId35" Type="http://schemas.openxmlformats.org/officeDocument/2006/relationships/tags" Target="../tags/tag134.xml"/><Relationship Id="rId34" Type="http://schemas.openxmlformats.org/officeDocument/2006/relationships/tags" Target="../tags/tag133.xml"/><Relationship Id="rId33" Type="http://schemas.openxmlformats.org/officeDocument/2006/relationships/tags" Target="../tags/tag132.xml"/><Relationship Id="rId32" Type="http://schemas.openxmlformats.org/officeDocument/2006/relationships/tags" Target="../tags/tag131.xml"/><Relationship Id="rId31" Type="http://schemas.openxmlformats.org/officeDocument/2006/relationships/tags" Target="../tags/tag130.xml"/><Relationship Id="rId30" Type="http://schemas.openxmlformats.org/officeDocument/2006/relationships/tags" Target="../tags/tag129.xml"/><Relationship Id="rId3" Type="http://schemas.openxmlformats.org/officeDocument/2006/relationships/tags" Target="../tags/tag102.xml"/><Relationship Id="rId29" Type="http://schemas.openxmlformats.org/officeDocument/2006/relationships/tags" Target="../tags/tag128.xml"/><Relationship Id="rId28" Type="http://schemas.openxmlformats.org/officeDocument/2006/relationships/tags" Target="../tags/tag127.xml"/><Relationship Id="rId27" Type="http://schemas.openxmlformats.org/officeDocument/2006/relationships/tags" Target="../tags/tag126.xml"/><Relationship Id="rId26" Type="http://schemas.openxmlformats.org/officeDocument/2006/relationships/tags" Target="../tags/tag125.xml"/><Relationship Id="rId25" Type="http://schemas.openxmlformats.org/officeDocument/2006/relationships/tags" Target="../tags/tag124.xml"/><Relationship Id="rId24" Type="http://schemas.openxmlformats.org/officeDocument/2006/relationships/tags" Target="../tags/tag123.xml"/><Relationship Id="rId23" Type="http://schemas.openxmlformats.org/officeDocument/2006/relationships/tags" Target="../tags/tag122.xml"/><Relationship Id="rId22" Type="http://schemas.openxmlformats.org/officeDocument/2006/relationships/tags" Target="../tags/tag121.xml"/><Relationship Id="rId21" Type="http://schemas.openxmlformats.org/officeDocument/2006/relationships/tags" Target="../tags/tag120.xml"/><Relationship Id="rId20" Type="http://schemas.openxmlformats.org/officeDocument/2006/relationships/tags" Target="../tags/tag119.xml"/><Relationship Id="rId2" Type="http://schemas.openxmlformats.org/officeDocument/2006/relationships/tags" Target="../tags/tag101.xml"/><Relationship Id="rId19" Type="http://schemas.openxmlformats.org/officeDocument/2006/relationships/tags" Target="../tags/tag118.xml"/><Relationship Id="rId18" Type="http://schemas.openxmlformats.org/officeDocument/2006/relationships/tags" Target="../tags/tag117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7.xml"/><Relationship Id="rId2" Type="http://schemas.openxmlformats.org/officeDocument/2006/relationships/image" Target="../media/image17.jpeg"/><Relationship Id="rId1" Type="http://schemas.openxmlformats.org/officeDocument/2006/relationships/tags" Target="../tags/tag1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image" Target="../media/image3.png"/><Relationship Id="rId1" Type="http://schemas.openxmlformats.org/officeDocument/2006/relationships/tags" Target="../tags/tag15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image" Target="../media/image3.png"/><Relationship Id="rId4" Type="http://schemas.openxmlformats.org/officeDocument/2006/relationships/tags" Target="../tags/tag154.xml"/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tags" Target="../tags/tag15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image" Target="../media/image3.png"/><Relationship Id="rId4" Type="http://schemas.openxmlformats.org/officeDocument/2006/relationships/tags" Target="../tags/tag158.xml"/><Relationship Id="rId3" Type="http://schemas.openxmlformats.org/officeDocument/2006/relationships/image" Target="../media/image19.emf"/><Relationship Id="rId2" Type="http://schemas.openxmlformats.org/officeDocument/2006/relationships/oleObject" Target="../embeddings/oleObject2.bin"/><Relationship Id="rId1" Type="http://schemas.openxmlformats.org/officeDocument/2006/relationships/tags" Target="../tags/tag1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2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9" Type="http://schemas.microsoft.com/office/2007/relationships/hdphoto" Target="../media/image10.wdp"/><Relationship Id="rId8" Type="http://schemas.openxmlformats.org/officeDocument/2006/relationships/image" Target="../media/image9.png"/><Relationship Id="rId7" Type="http://schemas.openxmlformats.org/officeDocument/2006/relationships/tags" Target="../tags/tag168.xml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openxmlformats.org/officeDocument/2006/relationships/tags" Target="../tags/tag167.xml"/><Relationship Id="rId3" Type="http://schemas.openxmlformats.org/officeDocument/2006/relationships/image" Target="../media/image6.png"/><Relationship Id="rId2" Type="http://schemas.openxmlformats.org/officeDocument/2006/relationships/tags" Target="../tags/tag166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71.xml"/><Relationship Id="rId15" Type="http://schemas.microsoft.com/office/2007/relationships/hdphoto" Target="../media/image14.wdp"/><Relationship Id="rId14" Type="http://schemas.openxmlformats.org/officeDocument/2006/relationships/image" Target="../media/image13.png"/><Relationship Id="rId13" Type="http://schemas.openxmlformats.org/officeDocument/2006/relationships/tags" Target="../tags/tag170.xml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tags" Target="../tags/tag169.xml"/><Relationship Id="rId1" Type="http://schemas.openxmlformats.org/officeDocument/2006/relationships/tags" Target="../tags/tag16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tags" Target="../tags/tag175.xml"/><Relationship Id="rId5" Type="http://schemas.openxmlformats.org/officeDocument/2006/relationships/image" Target="../media/image6.png"/><Relationship Id="rId4" Type="http://schemas.openxmlformats.org/officeDocument/2006/relationships/tags" Target="../tags/tag174.xml"/><Relationship Id="rId3" Type="http://schemas.openxmlformats.org/officeDocument/2006/relationships/image" Target="../media/image21.png"/><Relationship Id="rId2" Type="http://schemas.openxmlformats.org/officeDocument/2006/relationships/tags" Target="../tags/tag173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78.xml"/><Relationship Id="rId14" Type="http://schemas.microsoft.com/office/2007/relationships/hdphoto" Target="../media/image12.wdp"/><Relationship Id="rId13" Type="http://schemas.openxmlformats.org/officeDocument/2006/relationships/image" Target="../media/image11.png"/><Relationship Id="rId12" Type="http://schemas.openxmlformats.org/officeDocument/2006/relationships/tags" Target="../tags/tag177.xml"/><Relationship Id="rId11" Type="http://schemas.microsoft.com/office/2007/relationships/hdphoto" Target="../media/image10.wdp"/><Relationship Id="rId10" Type="http://schemas.openxmlformats.org/officeDocument/2006/relationships/image" Target="../media/image9.png"/><Relationship Id="rId1" Type="http://schemas.openxmlformats.org/officeDocument/2006/relationships/tags" Target="../tags/tag17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2.xml"/><Relationship Id="rId4" Type="http://schemas.openxmlformats.org/officeDocument/2006/relationships/image" Target="../media/image21.png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4.xml"/><Relationship Id="rId2" Type="http://schemas.openxmlformats.org/officeDocument/2006/relationships/image" Target="../media/image17.jpeg"/><Relationship Id="rId1" Type="http://schemas.openxmlformats.org/officeDocument/2006/relationships/tags" Target="../tags/tag18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25.xml.rels><?xml version="1.0" encoding="UTF-8" standalone="yes"?>
<Relationships xmlns="http://schemas.openxmlformats.org/package/2006/relationships"><Relationship Id="rId9" Type="http://schemas.microsoft.com/office/2007/relationships/hdphoto" Target="../media/image10.wdp"/><Relationship Id="rId8" Type="http://schemas.openxmlformats.org/officeDocument/2006/relationships/image" Target="../media/image9.png"/><Relationship Id="rId7" Type="http://schemas.openxmlformats.org/officeDocument/2006/relationships/tags" Target="../tags/tag190.xml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openxmlformats.org/officeDocument/2006/relationships/tags" Target="../tags/tag189.xml"/><Relationship Id="rId3" Type="http://schemas.openxmlformats.org/officeDocument/2006/relationships/image" Target="../media/image6.png"/><Relationship Id="rId2" Type="http://schemas.openxmlformats.org/officeDocument/2006/relationships/tags" Target="../tags/tag188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94.xml"/><Relationship Id="rId16" Type="http://schemas.openxmlformats.org/officeDocument/2006/relationships/tags" Target="../tags/tag193.xml"/><Relationship Id="rId15" Type="http://schemas.microsoft.com/office/2007/relationships/hdphoto" Target="../media/image14.wdp"/><Relationship Id="rId14" Type="http://schemas.openxmlformats.org/officeDocument/2006/relationships/image" Target="../media/image13.png"/><Relationship Id="rId13" Type="http://schemas.openxmlformats.org/officeDocument/2006/relationships/tags" Target="../tags/tag192.xml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tags" Target="../tags/tag191.xml"/><Relationship Id="rId1" Type="http://schemas.openxmlformats.org/officeDocument/2006/relationships/tags" Target="../tags/tag18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5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image" Target="../media/image22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04.xml"/><Relationship Id="rId1" Type="http://schemas.openxmlformats.org/officeDocument/2006/relationships/tags" Target="../tags/tag19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07.xml"/><Relationship Id="rId5" Type="http://schemas.openxmlformats.org/officeDocument/2006/relationships/image" Target="../media/image24.png"/><Relationship Id="rId4" Type="http://schemas.openxmlformats.org/officeDocument/2006/relationships/tags" Target="../tags/tag206.xml"/><Relationship Id="rId3" Type="http://schemas.openxmlformats.org/officeDocument/2006/relationships/image" Target="../media/image23.png"/><Relationship Id="rId2" Type="http://schemas.openxmlformats.org/officeDocument/2006/relationships/oleObject" Target="../embeddings/oleObject3.bin"/><Relationship Id="rId1" Type="http://schemas.openxmlformats.org/officeDocument/2006/relationships/tags" Target="../tags/tag20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9.xml"/><Relationship Id="rId2" Type="http://schemas.openxmlformats.org/officeDocument/2006/relationships/image" Target="../media/image21.png"/><Relationship Id="rId1" Type="http://schemas.openxmlformats.org/officeDocument/2006/relationships/tags" Target="../tags/tag2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12.xml"/><Relationship Id="rId6" Type="http://schemas.openxmlformats.org/officeDocument/2006/relationships/image" Target="../media/image25.png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6.xml"/><Relationship Id="rId2" Type="http://schemas.openxmlformats.org/officeDocument/2006/relationships/image" Target="../media/image26.jpeg"/><Relationship Id="rId1" Type="http://schemas.openxmlformats.org/officeDocument/2006/relationships/tags" Target="../tags/tag215.xml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8.wdp"/><Relationship Id="rId8" Type="http://schemas.openxmlformats.org/officeDocument/2006/relationships/image" Target="../media/image7.png"/><Relationship Id="rId7" Type="http://schemas.openxmlformats.org/officeDocument/2006/relationships/tags" Target="../tags/tag71.xml"/><Relationship Id="rId6" Type="http://schemas.openxmlformats.org/officeDocument/2006/relationships/image" Target="../media/image6.png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image" Target="../media/image5.png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81.xml"/><Relationship Id="rId24" Type="http://schemas.openxmlformats.org/officeDocument/2006/relationships/tags" Target="../tags/tag80.xml"/><Relationship Id="rId23" Type="http://schemas.openxmlformats.org/officeDocument/2006/relationships/tags" Target="../tags/tag79.xml"/><Relationship Id="rId22" Type="http://schemas.openxmlformats.org/officeDocument/2006/relationships/tags" Target="../tags/tag78.xml"/><Relationship Id="rId21" Type="http://schemas.openxmlformats.org/officeDocument/2006/relationships/tags" Target="../tags/tag77.xml"/><Relationship Id="rId20" Type="http://schemas.openxmlformats.org/officeDocument/2006/relationships/tags" Target="../tags/tag76.xml"/><Relationship Id="rId2" Type="http://schemas.openxmlformats.org/officeDocument/2006/relationships/image" Target="../media/image4.png"/><Relationship Id="rId19" Type="http://schemas.microsoft.com/office/2007/relationships/hdphoto" Target="../media/image14.wdp"/><Relationship Id="rId18" Type="http://schemas.openxmlformats.org/officeDocument/2006/relationships/image" Target="../media/image13.png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microsoft.com/office/2007/relationships/hdphoto" Target="../media/image12.wdp"/><Relationship Id="rId14" Type="http://schemas.openxmlformats.org/officeDocument/2006/relationships/image" Target="../media/image11.png"/><Relationship Id="rId13" Type="http://schemas.openxmlformats.org/officeDocument/2006/relationships/tags" Target="../tags/tag73.xml"/><Relationship Id="rId12" Type="http://schemas.microsoft.com/office/2007/relationships/hdphoto" Target="../media/image10.wdp"/><Relationship Id="rId11" Type="http://schemas.openxmlformats.org/officeDocument/2006/relationships/image" Target="../media/image9.png"/><Relationship Id="rId10" Type="http://schemas.openxmlformats.org/officeDocument/2006/relationships/tags" Target="../tags/tag7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3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hdphoto" Target="../media/image10.wdp"/><Relationship Id="rId8" Type="http://schemas.openxmlformats.org/officeDocument/2006/relationships/image" Target="../media/image9.png"/><Relationship Id="rId7" Type="http://schemas.openxmlformats.org/officeDocument/2006/relationships/tags" Target="../tags/tag89.xml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openxmlformats.org/officeDocument/2006/relationships/tags" Target="../tags/tag88.xml"/><Relationship Id="rId3" Type="http://schemas.openxmlformats.org/officeDocument/2006/relationships/image" Target="../media/image6.png"/><Relationship Id="rId2" Type="http://schemas.openxmlformats.org/officeDocument/2006/relationships/tags" Target="../tags/tag87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92.xml"/><Relationship Id="rId15" Type="http://schemas.microsoft.com/office/2007/relationships/hdphoto" Target="../media/image14.wdp"/><Relationship Id="rId14" Type="http://schemas.openxmlformats.org/officeDocument/2006/relationships/image" Target="../media/image13.png"/><Relationship Id="rId13" Type="http://schemas.openxmlformats.org/officeDocument/2006/relationships/tags" Target="../tags/tag91.xml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tags" Target="../tags/tag90.xml"/><Relationship Id="rId1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" name="http://photo-static-api.fotomore.com/creative/vcg/400/new/VCG41N1053810430.jpg" descr="C:\Users\samon-ks\Desktop\1.jpg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1787" b="10008"/>
          <a:stretch>
            <a:fillRect/>
          </a:stretch>
        </p:blipFill>
        <p:spPr>
          <a:xfrm>
            <a:off x="0" y="3912870"/>
            <a:ext cx="12192000" cy="294513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419735" y="814070"/>
            <a:ext cx="1137285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3.4</a:t>
            </a:r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探究串、并联电路中的电流</a:t>
            </a:r>
            <a:endParaRPr lang="zh-CN" altLang="en-US" sz="8000" b="1">
              <a:gradFill>
                <a:gsLst>
                  <a:gs pos="22000">
                    <a:srgbClr val="00B050">
                      <a:lumMod val="85000"/>
                    </a:srgbClr>
                  </a:gs>
                  <a:gs pos="89000">
                    <a:schemeClr val="accent2">
                      <a:lumMod val="39000"/>
                    </a:schemeClr>
                  </a:gs>
                </a:gsLst>
                <a:lin scaled="0"/>
                <a:tileRect/>
              </a:gra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3631" b="50179"/>
          <a:stretch>
            <a:fillRect/>
          </a:stretch>
        </p:blipFill>
        <p:spPr>
          <a:xfrm>
            <a:off x="0" y="3912870"/>
            <a:ext cx="12192000" cy="29451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68680" y="709930"/>
            <a:ext cx="10485120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设计实验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：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按照如图所示的电路图组装器材进行实验，分别把电流表接入图中A、B、C 点，测出A、B、C 点的电流I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</a:rPr>
              <a:t>A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、I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</a:rPr>
              <a:t>B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、I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</a:rPr>
              <a:t>C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，记录数据并进行比较。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6148" name="图片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983990"/>
            <a:ext cx="3783330" cy="249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6725" y="5405755"/>
            <a:ext cx="1378585" cy="5854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2595" y="3846830"/>
            <a:ext cx="1256665" cy="10648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8890" y="3753485"/>
            <a:ext cx="1378585" cy="11569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49" b="89764" l="7879" r="89697">
                        <a14:foregroundMark x1="9697" y1="25197" x2="9697" y2="25197"/>
                        <a14:foregroundMark x1="7879" y1="25197" x2="7879" y2="251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13825" y="5267325"/>
            <a:ext cx="1146810" cy="979805"/>
          </a:xfrm>
          <a:prstGeom prst="rect">
            <a:avLst/>
          </a:prstGeom>
        </p:spPr>
      </p:pic>
      <p:sp>
        <p:nvSpPr>
          <p:cNvPr id="13" name="Freeform 18"/>
          <p:cNvSpPr/>
          <p:nvPr/>
        </p:nvSpPr>
        <p:spPr>
          <a:xfrm rot="8400000">
            <a:off x="9453880" y="4665980"/>
            <a:ext cx="1099185" cy="1063625"/>
          </a:xfrm>
          <a:custGeom>
            <a:avLst/>
            <a:gdLst>
              <a:gd name="txL" fmla="*/ 0 w 668"/>
              <a:gd name="txT" fmla="*/ 0 h 1119"/>
              <a:gd name="txR" fmla="*/ 668 w 668"/>
              <a:gd name="txB" fmla="*/ 1119 h 1119"/>
            </a:gdLst>
            <a:ahLst/>
            <a:cxnLst>
              <a:cxn ang="0">
                <a:pos x="294857479" y="2147483647"/>
              </a:cxn>
              <a:cxn ang="0">
                <a:pos x="103327187" y="2147483647"/>
              </a:cxn>
              <a:cxn ang="0">
                <a:pos x="83165944" y="2147483647"/>
              </a:cxn>
              <a:cxn ang="0">
                <a:pos x="40322498" y="2147483647"/>
              </a:cxn>
              <a:cxn ang="0">
                <a:pos x="0" y="2147483647"/>
              </a:cxn>
              <a:cxn ang="0">
                <a:pos x="231854389" y="1305440397"/>
              </a:cxn>
              <a:cxn ang="0">
                <a:pos x="315018722" y="1116428020"/>
              </a:cxn>
              <a:cxn ang="0">
                <a:pos x="630039031" y="652719405"/>
              </a:cxn>
              <a:cxn ang="0">
                <a:pos x="693043708" y="609877573"/>
              </a:cxn>
              <a:cxn ang="0">
                <a:pos x="945057851" y="337700794"/>
              </a:cxn>
              <a:cxn ang="0">
                <a:pos x="1388606777" y="105846536"/>
              </a:cxn>
              <a:cxn ang="0">
                <a:pos x="1683464553" y="0"/>
              </a:cxn>
            </a:cxnLst>
            <a:rect l="txL" t="txT" r="txR" b="txB"/>
            <a:pathLst>
              <a:path w="668" h="1119">
                <a:moveTo>
                  <a:pt x="117" y="1119"/>
                </a:moveTo>
                <a:cubicBezTo>
                  <a:pt x="83" y="1108"/>
                  <a:pt x="66" y="1094"/>
                  <a:pt x="41" y="1069"/>
                </a:cubicBezTo>
                <a:cubicBezTo>
                  <a:pt x="38" y="1061"/>
                  <a:pt x="37" y="1052"/>
                  <a:pt x="33" y="1044"/>
                </a:cubicBezTo>
                <a:cubicBezTo>
                  <a:pt x="28" y="1035"/>
                  <a:pt x="20" y="1028"/>
                  <a:pt x="16" y="1019"/>
                </a:cubicBezTo>
                <a:cubicBezTo>
                  <a:pt x="9" y="1003"/>
                  <a:pt x="0" y="969"/>
                  <a:pt x="0" y="969"/>
                </a:cubicBezTo>
                <a:cubicBezTo>
                  <a:pt x="5" y="823"/>
                  <a:pt x="4" y="647"/>
                  <a:pt x="92" y="518"/>
                </a:cubicBezTo>
                <a:cubicBezTo>
                  <a:pt x="111" y="458"/>
                  <a:pt x="98" y="482"/>
                  <a:pt x="125" y="443"/>
                </a:cubicBezTo>
                <a:cubicBezTo>
                  <a:pt x="144" y="384"/>
                  <a:pt x="205" y="304"/>
                  <a:pt x="250" y="259"/>
                </a:cubicBezTo>
                <a:cubicBezTo>
                  <a:pt x="257" y="252"/>
                  <a:pt x="268" y="249"/>
                  <a:pt x="275" y="242"/>
                </a:cubicBezTo>
                <a:cubicBezTo>
                  <a:pt x="309" y="208"/>
                  <a:pt x="340" y="169"/>
                  <a:pt x="375" y="134"/>
                </a:cubicBezTo>
                <a:cubicBezTo>
                  <a:pt x="418" y="91"/>
                  <a:pt x="494" y="60"/>
                  <a:pt x="551" y="42"/>
                </a:cubicBezTo>
                <a:cubicBezTo>
                  <a:pt x="598" y="11"/>
                  <a:pt x="612" y="0"/>
                  <a:pt x="668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8"/>
          <p:cNvSpPr/>
          <p:nvPr/>
        </p:nvSpPr>
        <p:spPr>
          <a:xfrm rot="3960000">
            <a:off x="8106410" y="3940175"/>
            <a:ext cx="717550" cy="1252855"/>
          </a:xfrm>
          <a:custGeom>
            <a:avLst/>
            <a:gdLst>
              <a:gd name="txL" fmla="*/ 0 w 668"/>
              <a:gd name="txT" fmla="*/ 0 h 1119"/>
              <a:gd name="txR" fmla="*/ 668 w 668"/>
              <a:gd name="txB" fmla="*/ 1119 h 1119"/>
            </a:gdLst>
            <a:ahLst/>
            <a:cxnLst>
              <a:cxn ang="0">
                <a:pos x="294857479" y="2147483647"/>
              </a:cxn>
              <a:cxn ang="0">
                <a:pos x="103327187" y="2147483647"/>
              </a:cxn>
              <a:cxn ang="0">
                <a:pos x="83165944" y="2147483647"/>
              </a:cxn>
              <a:cxn ang="0">
                <a:pos x="40322498" y="2147483647"/>
              </a:cxn>
              <a:cxn ang="0">
                <a:pos x="0" y="2147483647"/>
              </a:cxn>
              <a:cxn ang="0">
                <a:pos x="231854389" y="1305440397"/>
              </a:cxn>
              <a:cxn ang="0">
                <a:pos x="315018722" y="1116428020"/>
              </a:cxn>
              <a:cxn ang="0">
                <a:pos x="630039031" y="652719405"/>
              </a:cxn>
              <a:cxn ang="0">
                <a:pos x="693043708" y="609877573"/>
              </a:cxn>
              <a:cxn ang="0">
                <a:pos x="945057851" y="337700794"/>
              </a:cxn>
              <a:cxn ang="0">
                <a:pos x="1388606777" y="105846536"/>
              </a:cxn>
              <a:cxn ang="0">
                <a:pos x="1683464553" y="0"/>
              </a:cxn>
            </a:cxnLst>
            <a:rect l="txL" t="txT" r="txR" b="txB"/>
            <a:pathLst>
              <a:path w="668" h="1119">
                <a:moveTo>
                  <a:pt x="117" y="1119"/>
                </a:moveTo>
                <a:cubicBezTo>
                  <a:pt x="83" y="1108"/>
                  <a:pt x="66" y="1094"/>
                  <a:pt x="41" y="1069"/>
                </a:cubicBezTo>
                <a:cubicBezTo>
                  <a:pt x="38" y="1061"/>
                  <a:pt x="37" y="1052"/>
                  <a:pt x="33" y="1044"/>
                </a:cubicBezTo>
                <a:cubicBezTo>
                  <a:pt x="28" y="1035"/>
                  <a:pt x="20" y="1028"/>
                  <a:pt x="16" y="1019"/>
                </a:cubicBezTo>
                <a:cubicBezTo>
                  <a:pt x="9" y="1003"/>
                  <a:pt x="0" y="969"/>
                  <a:pt x="0" y="969"/>
                </a:cubicBezTo>
                <a:cubicBezTo>
                  <a:pt x="5" y="823"/>
                  <a:pt x="4" y="647"/>
                  <a:pt x="92" y="518"/>
                </a:cubicBezTo>
                <a:cubicBezTo>
                  <a:pt x="111" y="458"/>
                  <a:pt x="98" y="482"/>
                  <a:pt x="125" y="443"/>
                </a:cubicBezTo>
                <a:cubicBezTo>
                  <a:pt x="144" y="384"/>
                  <a:pt x="205" y="304"/>
                  <a:pt x="250" y="259"/>
                </a:cubicBezTo>
                <a:cubicBezTo>
                  <a:pt x="257" y="252"/>
                  <a:pt x="268" y="249"/>
                  <a:pt x="275" y="242"/>
                </a:cubicBezTo>
                <a:cubicBezTo>
                  <a:pt x="309" y="208"/>
                  <a:pt x="340" y="169"/>
                  <a:pt x="375" y="134"/>
                </a:cubicBezTo>
                <a:cubicBezTo>
                  <a:pt x="418" y="91"/>
                  <a:pt x="494" y="60"/>
                  <a:pt x="551" y="42"/>
                </a:cubicBezTo>
                <a:cubicBezTo>
                  <a:pt x="598" y="11"/>
                  <a:pt x="612" y="0"/>
                  <a:pt x="668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8"/>
          <p:cNvSpPr/>
          <p:nvPr/>
        </p:nvSpPr>
        <p:spPr>
          <a:xfrm rot="3960000">
            <a:off x="8294370" y="5316855"/>
            <a:ext cx="726440" cy="951230"/>
          </a:xfrm>
          <a:custGeom>
            <a:avLst/>
            <a:gdLst>
              <a:gd name="txL" fmla="*/ 0 w 668"/>
              <a:gd name="txT" fmla="*/ 0 h 1119"/>
              <a:gd name="txR" fmla="*/ 668 w 668"/>
              <a:gd name="txB" fmla="*/ 1119 h 1119"/>
            </a:gdLst>
            <a:ahLst/>
            <a:cxnLst>
              <a:cxn ang="0">
                <a:pos x="294857479" y="2147483647"/>
              </a:cxn>
              <a:cxn ang="0">
                <a:pos x="103327187" y="2147483647"/>
              </a:cxn>
              <a:cxn ang="0">
                <a:pos x="83165944" y="2147483647"/>
              </a:cxn>
              <a:cxn ang="0">
                <a:pos x="40322498" y="2147483647"/>
              </a:cxn>
              <a:cxn ang="0">
                <a:pos x="0" y="2147483647"/>
              </a:cxn>
              <a:cxn ang="0">
                <a:pos x="231854389" y="1305440397"/>
              </a:cxn>
              <a:cxn ang="0">
                <a:pos x="315018722" y="1116428020"/>
              </a:cxn>
              <a:cxn ang="0">
                <a:pos x="630039031" y="652719405"/>
              </a:cxn>
              <a:cxn ang="0">
                <a:pos x="693043708" y="609877573"/>
              </a:cxn>
              <a:cxn ang="0">
                <a:pos x="945057851" y="337700794"/>
              </a:cxn>
              <a:cxn ang="0">
                <a:pos x="1388606777" y="105846536"/>
              </a:cxn>
              <a:cxn ang="0">
                <a:pos x="1683464553" y="0"/>
              </a:cxn>
            </a:cxnLst>
            <a:rect l="txL" t="txT" r="txR" b="txB"/>
            <a:pathLst>
              <a:path w="668" h="1119">
                <a:moveTo>
                  <a:pt x="117" y="1119"/>
                </a:moveTo>
                <a:cubicBezTo>
                  <a:pt x="83" y="1108"/>
                  <a:pt x="66" y="1094"/>
                  <a:pt x="41" y="1069"/>
                </a:cubicBezTo>
                <a:cubicBezTo>
                  <a:pt x="38" y="1061"/>
                  <a:pt x="37" y="1052"/>
                  <a:pt x="33" y="1044"/>
                </a:cubicBezTo>
                <a:cubicBezTo>
                  <a:pt x="28" y="1035"/>
                  <a:pt x="20" y="1028"/>
                  <a:pt x="16" y="1019"/>
                </a:cubicBezTo>
                <a:cubicBezTo>
                  <a:pt x="9" y="1003"/>
                  <a:pt x="0" y="969"/>
                  <a:pt x="0" y="969"/>
                </a:cubicBezTo>
                <a:cubicBezTo>
                  <a:pt x="5" y="823"/>
                  <a:pt x="4" y="647"/>
                  <a:pt x="92" y="518"/>
                </a:cubicBezTo>
                <a:cubicBezTo>
                  <a:pt x="111" y="458"/>
                  <a:pt x="98" y="482"/>
                  <a:pt x="125" y="443"/>
                </a:cubicBezTo>
                <a:cubicBezTo>
                  <a:pt x="144" y="384"/>
                  <a:pt x="205" y="304"/>
                  <a:pt x="250" y="259"/>
                </a:cubicBezTo>
                <a:cubicBezTo>
                  <a:pt x="257" y="252"/>
                  <a:pt x="268" y="249"/>
                  <a:pt x="275" y="242"/>
                </a:cubicBezTo>
                <a:cubicBezTo>
                  <a:pt x="309" y="208"/>
                  <a:pt x="340" y="169"/>
                  <a:pt x="375" y="134"/>
                </a:cubicBezTo>
                <a:cubicBezTo>
                  <a:pt x="418" y="91"/>
                  <a:pt x="494" y="60"/>
                  <a:pt x="551" y="42"/>
                </a:cubicBezTo>
                <a:cubicBezTo>
                  <a:pt x="598" y="11"/>
                  <a:pt x="612" y="0"/>
                  <a:pt x="668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8"/>
          <p:cNvSpPr/>
          <p:nvPr/>
        </p:nvSpPr>
        <p:spPr>
          <a:xfrm rot="20400000">
            <a:off x="6586220" y="4694555"/>
            <a:ext cx="598805" cy="977265"/>
          </a:xfrm>
          <a:custGeom>
            <a:avLst/>
            <a:gdLst>
              <a:gd name="txL" fmla="*/ 0 w 668"/>
              <a:gd name="txT" fmla="*/ 0 h 1119"/>
              <a:gd name="txR" fmla="*/ 668 w 668"/>
              <a:gd name="txB" fmla="*/ 1119 h 1119"/>
            </a:gdLst>
            <a:ahLst/>
            <a:cxnLst>
              <a:cxn ang="0">
                <a:pos x="294857479" y="2147483647"/>
              </a:cxn>
              <a:cxn ang="0">
                <a:pos x="103327187" y="2147483647"/>
              </a:cxn>
              <a:cxn ang="0">
                <a:pos x="83165944" y="2147483647"/>
              </a:cxn>
              <a:cxn ang="0">
                <a:pos x="40322498" y="2147483647"/>
              </a:cxn>
              <a:cxn ang="0">
                <a:pos x="0" y="2147483647"/>
              </a:cxn>
              <a:cxn ang="0">
                <a:pos x="231854389" y="1305440397"/>
              </a:cxn>
              <a:cxn ang="0">
                <a:pos x="315018722" y="1116428020"/>
              </a:cxn>
              <a:cxn ang="0">
                <a:pos x="630039031" y="652719405"/>
              </a:cxn>
              <a:cxn ang="0">
                <a:pos x="693043708" y="609877573"/>
              </a:cxn>
              <a:cxn ang="0">
                <a:pos x="945057851" y="337700794"/>
              </a:cxn>
              <a:cxn ang="0">
                <a:pos x="1388606777" y="105846536"/>
              </a:cxn>
              <a:cxn ang="0">
                <a:pos x="1683464553" y="0"/>
              </a:cxn>
            </a:cxnLst>
            <a:rect l="txL" t="txT" r="txR" b="txB"/>
            <a:pathLst>
              <a:path w="668" h="1119">
                <a:moveTo>
                  <a:pt x="117" y="1119"/>
                </a:moveTo>
                <a:cubicBezTo>
                  <a:pt x="83" y="1108"/>
                  <a:pt x="66" y="1094"/>
                  <a:pt x="41" y="1069"/>
                </a:cubicBezTo>
                <a:cubicBezTo>
                  <a:pt x="38" y="1061"/>
                  <a:pt x="37" y="1052"/>
                  <a:pt x="33" y="1044"/>
                </a:cubicBezTo>
                <a:cubicBezTo>
                  <a:pt x="28" y="1035"/>
                  <a:pt x="20" y="1028"/>
                  <a:pt x="16" y="1019"/>
                </a:cubicBezTo>
                <a:cubicBezTo>
                  <a:pt x="9" y="1003"/>
                  <a:pt x="0" y="969"/>
                  <a:pt x="0" y="969"/>
                </a:cubicBezTo>
                <a:cubicBezTo>
                  <a:pt x="5" y="823"/>
                  <a:pt x="4" y="647"/>
                  <a:pt x="92" y="518"/>
                </a:cubicBezTo>
                <a:cubicBezTo>
                  <a:pt x="111" y="458"/>
                  <a:pt x="98" y="482"/>
                  <a:pt x="125" y="443"/>
                </a:cubicBezTo>
                <a:cubicBezTo>
                  <a:pt x="144" y="384"/>
                  <a:pt x="205" y="304"/>
                  <a:pt x="250" y="259"/>
                </a:cubicBezTo>
                <a:cubicBezTo>
                  <a:pt x="257" y="252"/>
                  <a:pt x="268" y="249"/>
                  <a:pt x="275" y="242"/>
                </a:cubicBezTo>
                <a:cubicBezTo>
                  <a:pt x="309" y="208"/>
                  <a:pt x="340" y="169"/>
                  <a:pt x="375" y="134"/>
                </a:cubicBezTo>
                <a:cubicBezTo>
                  <a:pt x="418" y="91"/>
                  <a:pt x="494" y="60"/>
                  <a:pt x="551" y="42"/>
                </a:cubicBezTo>
                <a:cubicBezTo>
                  <a:pt x="598" y="11"/>
                  <a:pt x="612" y="0"/>
                  <a:pt x="668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202"/>
          <p:cNvGrpSpPr/>
          <p:nvPr/>
        </p:nvGrpSpPr>
        <p:grpSpPr bwMode="auto">
          <a:xfrm>
            <a:off x="1850170" y="4393333"/>
            <a:ext cx="2561146" cy="1944142"/>
            <a:chOff x="5205292" y="2095806"/>
            <a:chExt cx="2789938" cy="2296659"/>
          </a:xfrm>
        </p:grpSpPr>
        <p:grpSp>
          <p:nvGrpSpPr>
            <p:cNvPr id="5" name="组合 203"/>
            <p:cNvGrpSpPr/>
            <p:nvPr/>
          </p:nvGrpSpPr>
          <p:grpSpPr bwMode="auto">
            <a:xfrm>
              <a:off x="5205292" y="2095806"/>
              <a:ext cx="2789938" cy="1782466"/>
              <a:chOff x="5084423" y="1398720"/>
              <a:chExt cx="3095625" cy="1977767"/>
            </a:xfrm>
          </p:grpSpPr>
          <p:sp>
            <p:nvSpPr>
              <p:cNvPr id="10" name="Rectangle 10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084423" y="1572211"/>
                <a:ext cx="3095625" cy="15857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AutoShape 2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970760" y="2961756"/>
                <a:ext cx="418629" cy="414731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rgbClr val="00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028112" y="2363628"/>
                <a:ext cx="573897" cy="605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L</a:t>
                </a:r>
                <a:r>
                  <a:rPr lang="en-US" altLang="zh-CN" sz="2400" baseline="-250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2</a:t>
                </a:r>
                <a:endParaRPr lang="en-US" altLang="zh-CN" sz="2400" baseline="-25000" dirty="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grpSp>
            <p:nvGrpSpPr>
              <p:cNvPr id="13" name="Group 13"/>
              <p:cNvGrpSpPr/>
              <p:nvPr/>
            </p:nvGrpSpPr>
            <p:grpSpPr bwMode="auto">
              <a:xfrm>
                <a:off x="6803607" y="1398749"/>
                <a:ext cx="425340" cy="313157"/>
                <a:chOff x="-76" y="-843"/>
                <a:chExt cx="284" cy="193"/>
              </a:xfrm>
            </p:grpSpPr>
            <p:sp>
              <p:nvSpPr>
                <p:cNvPr id="20" name="Rectangle 15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-18" y="-759"/>
                  <a:ext cx="226" cy="10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60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Line 16"/>
                <p:cNvSpPr>
                  <a:spLocks noChangeShapeType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 flipV="1">
                  <a:off x="-19" y="-843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Oval 17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-76" y="-759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60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Group 17"/>
              <p:cNvGrpSpPr/>
              <p:nvPr/>
            </p:nvGrpSpPr>
            <p:grpSpPr bwMode="auto">
              <a:xfrm flipH="1">
                <a:off x="6389064" y="1398720"/>
                <a:ext cx="138188" cy="460815"/>
                <a:chOff x="-364" y="-958"/>
                <a:chExt cx="102" cy="340"/>
              </a:xfrm>
            </p:grpSpPr>
            <p:sp>
              <p:nvSpPr>
                <p:cNvPr id="17" name="Rectangle 19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-364" y="-866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60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Line 20"/>
                <p:cNvSpPr>
                  <a:spLocks noChangeShapeType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-346" y="-958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Line 21"/>
                <p:cNvSpPr>
                  <a:spLocks noChangeShapeType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-262" y="-918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AutoShape 2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092230" y="2958426"/>
                <a:ext cx="418629" cy="414731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rgbClr val="00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Text Box 28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865543" y="2362932"/>
                <a:ext cx="573897" cy="605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L</a:t>
                </a:r>
                <a:r>
                  <a:rPr lang="en-US" altLang="zh-CN" sz="2400" baseline="-250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1</a:t>
                </a:r>
                <a:endParaRPr lang="en-US" altLang="zh-CN" sz="2400" baseline="-25000" dirty="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44"/>
            <p:cNvGrpSpPr/>
            <p:nvPr/>
          </p:nvGrpSpPr>
          <p:grpSpPr bwMode="auto">
            <a:xfrm>
              <a:off x="5306554" y="3426716"/>
              <a:ext cx="498014" cy="544790"/>
              <a:chOff x="0" y="1074"/>
              <a:chExt cx="363" cy="397"/>
            </a:xfrm>
          </p:grpSpPr>
          <p:sp>
            <p:nvSpPr>
              <p:cNvPr id="8" name="Oval 4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1" y="1146"/>
                <a:ext cx="286" cy="28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" name="Text Box 46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0" y="1074"/>
                <a:ext cx="363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A</a:t>
                </a:r>
                <a:endParaRPr lang="en-US" altLang="zh-CN" sz="2400" dirty="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 20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535467" y="3804444"/>
              <a:ext cx="2081823" cy="58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dirty="0"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lt"/>
                </a:rPr>
                <a:t>测量</a:t>
              </a:r>
              <a:r>
                <a:rPr lang="en-US" altLang="zh-CN" sz="2400" i="1" dirty="0" smtClean="0"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lt"/>
                </a:rPr>
                <a:t>A</a:t>
              </a:r>
              <a:r>
                <a:rPr lang="zh-CN" altLang="en-US" sz="2400" dirty="0" smtClean="0"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lt"/>
                </a:rPr>
                <a:t>点电流</a:t>
              </a:r>
              <a:endParaRPr lang="zh-CN" altLang="en-US" sz="24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lt"/>
              </a:endParaRPr>
            </a:p>
          </p:txBody>
        </p:sp>
      </p:grpSp>
      <p:sp>
        <p:nvSpPr>
          <p:cNvPr id="64" name="Text Box 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59483" y="4610807"/>
            <a:ext cx="448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方正盛世楷书简体_粗" panose="02000000000000000000" charset="-122"/>
                <a:ea typeface="方正盛世楷书简体_粗" panose="02000000000000000000" charset="-122"/>
                <a:cs typeface="+mn-ea"/>
                <a:sym typeface="+mn-lt"/>
              </a:rPr>
              <a:t>S</a:t>
            </a:r>
            <a:endParaRPr lang="en-US" altLang="zh-CN" sz="2400" baseline="-25000" dirty="0">
              <a:latin typeface="方正盛世楷书简体_粗" panose="02000000000000000000" charset="-122"/>
              <a:ea typeface="方正盛世楷书简体_粗" panose="02000000000000000000" charset="-122"/>
              <a:cs typeface="+mn-ea"/>
              <a:sym typeface="+mn-lt"/>
            </a:endParaRPr>
          </a:p>
        </p:txBody>
      </p:sp>
      <p:grpSp>
        <p:nvGrpSpPr>
          <p:cNvPr id="65" name="组合 202"/>
          <p:cNvGrpSpPr/>
          <p:nvPr/>
        </p:nvGrpSpPr>
        <p:grpSpPr bwMode="auto">
          <a:xfrm>
            <a:off x="5176300" y="4383808"/>
            <a:ext cx="2561146" cy="1944142"/>
            <a:chOff x="5205292" y="2095806"/>
            <a:chExt cx="2789938" cy="2296659"/>
          </a:xfrm>
        </p:grpSpPr>
        <p:grpSp>
          <p:nvGrpSpPr>
            <p:cNvPr id="66" name="组合 203"/>
            <p:cNvGrpSpPr/>
            <p:nvPr/>
          </p:nvGrpSpPr>
          <p:grpSpPr bwMode="auto">
            <a:xfrm>
              <a:off x="5205292" y="2095806"/>
              <a:ext cx="2789938" cy="1782466"/>
              <a:chOff x="5084423" y="1398720"/>
              <a:chExt cx="3095625" cy="1977767"/>
            </a:xfrm>
          </p:grpSpPr>
          <p:sp>
            <p:nvSpPr>
              <p:cNvPr id="67" name="Rectangle 1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084423" y="1572211"/>
                <a:ext cx="3095625" cy="15857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AutoShape 2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970760" y="2961756"/>
                <a:ext cx="418629" cy="414731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rgbClr val="00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Text Box 1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130960" y="2355304"/>
                <a:ext cx="573897" cy="605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L</a:t>
                </a:r>
                <a:r>
                  <a:rPr lang="en-US" altLang="zh-CN" sz="2400" baseline="-2500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2</a:t>
                </a:r>
                <a:endParaRPr lang="en-US" altLang="zh-CN" sz="2400" baseline="-2500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grpSp>
            <p:nvGrpSpPr>
              <p:cNvPr id="70" name="Group 13"/>
              <p:cNvGrpSpPr/>
              <p:nvPr/>
            </p:nvGrpSpPr>
            <p:grpSpPr bwMode="auto">
              <a:xfrm>
                <a:off x="6803607" y="1398749"/>
                <a:ext cx="425340" cy="313157"/>
                <a:chOff x="-76" y="-843"/>
                <a:chExt cx="284" cy="193"/>
              </a:xfrm>
            </p:grpSpPr>
            <p:sp>
              <p:nvSpPr>
                <p:cNvPr id="71" name="Rectangle 15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-18" y="-759"/>
                  <a:ext cx="226" cy="10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60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Line 16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V="1">
                  <a:off x="-19" y="-843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Oval 17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-76" y="-759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60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4" name="Group 17"/>
              <p:cNvGrpSpPr/>
              <p:nvPr/>
            </p:nvGrpSpPr>
            <p:grpSpPr bwMode="auto">
              <a:xfrm flipH="1">
                <a:off x="6389064" y="1398720"/>
                <a:ext cx="138188" cy="460815"/>
                <a:chOff x="-364" y="-958"/>
                <a:chExt cx="102" cy="340"/>
              </a:xfrm>
            </p:grpSpPr>
            <p:sp>
              <p:nvSpPr>
                <p:cNvPr id="75" name="Rectangle 19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-364" y="-866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60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Line 20"/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-346" y="-958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Line 21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-262" y="-918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8" name="AutoShape 2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152864" y="2950101"/>
                <a:ext cx="418629" cy="414731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rgbClr val="00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Text Box 28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865543" y="2362932"/>
                <a:ext cx="573897" cy="605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L</a:t>
                </a:r>
                <a:r>
                  <a:rPr lang="en-US" altLang="zh-CN" sz="2400" baseline="-250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1</a:t>
                </a:r>
                <a:endParaRPr lang="en-US" altLang="zh-CN" sz="2400" baseline="-25000" dirty="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Group 44"/>
            <p:cNvGrpSpPr/>
            <p:nvPr/>
          </p:nvGrpSpPr>
          <p:grpSpPr bwMode="auto">
            <a:xfrm>
              <a:off x="6515233" y="3391036"/>
              <a:ext cx="498014" cy="544790"/>
              <a:chOff x="881" y="1048"/>
              <a:chExt cx="363" cy="397"/>
            </a:xfrm>
          </p:grpSpPr>
          <p:sp>
            <p:nvSpPr>
              <p:cNvPr id="81" name="Oval 4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895" y="1130"/>
                <a:ext cx="286" cy="28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Text Box 46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881" y="1048"/>
                <a:ext cx="363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A</a:t>
                </a:r>
                <a:endParaRPr lang="en-US" altLang="zh-CN" sz="2400" dirty="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3" name="矩形 20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535467" y="3804444"/>
              <a:ext cx="2081823" cy="58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dirty="0"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lt"/>
                </a:rPr>
                <a:t>测量</a:t>
              </a:r>
              <a:r>
                <a:rPr lang="en-US" altLang="zh-CN" sz="2400" i="1" dirty="0" smtClean="0"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lt"/>
                </a:rPr>
                <a:t>B</a:t>
              </a:r>
              <a:r>
                <a:rPr lang="zh-CN" altLang="en-US" sz="2400" dirty="0"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lt"/>
                </a:rPr>
                <a:t>点</a:t>
              </a:r>
              <a:r>
                <a:rPr lang="zh-CN" altLang="en-US" sz="2400" dirty="0" smtClean="0"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lt"/>
                </a:rPr>
                <a:t>电流</a:t>
              </a:r>
              <a:endParaRPr lang="zh-CN" altLang="en-US" sz="24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lt"/>
              </a:endParaRPr>
            </a:p>
          </p:txBody>
        </p:sp>
      </p:grpSp>
      <p:grpSp>
        <p:nvGrpSpPr>
          <p:cNvPr id="84" name="组合 202"/>
          <p:cNvGrpSpPr/>
          <p:nvPr/>
        </p:nvGrpSpPr>
        <p:grpSpPr bwMode="auto">
          <a:xfrm>
            <a:off x="8309390" y="4383808"/>
            <a:ext cx="2561146" cy="1944142"/>
            <a:chOff x="5205292" y="2095806"/>
            <a:chExt cx="2789938" cy="2296659"/>
          </a:xfrm>
        </p:grpSpPr>
        <p:grpSp>
          <p:nvGrpSpPr>
            <p:cNvPr id="85" name="组合 203"/>
            <p:cNvGrpSpPr/>
            <p:nvPr/>
          </p:nvGrpSpPr>
          <p:grpSpPr bwMode="auto">
            <a:xfrm>
              <a:off x="5205292" y="2095806"/>
              <a:ext cx="2789938" cy="1782466"/>
              <a:chOff x="5084423" y="1398720"/>
              <a:chExt cx="3095625" cy="1977767"/>
            </a:xfrm>
          </p:grpSpPr>
          <p:sp>
            <p:nvSpPr>
              <p:cNvPr id="86" name="Rectangle 1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084423" y="1572211"/>
                <a:ext cx="3095625" cy="15857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AutoShape 21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970760" y="2961756"/>
                <a:ext cx="418629" cy="414731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rgbClr val="00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88" name="Text Box 12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875377" y="2355304"/>
                <a:ext cx="573897" cy="605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L</a:t>
                </a:r>
                <a:r>
                  <a:rPr lang="en-US" altLang="zh-CN" sz="2400" baseline="-250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2</a:t>
                </a:r>
                <a:endParaRPr lang="en-US" altLang="zh-CN" sz="2400" baseline="-25000" dirty="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grpSp>
            <p:nvGrpSpPr>
              <p:cNvPr id="89" name="Group 13"/>
              <p:cNvGrpSpPr/>
              <p:nvPr/>
            </p:nvGrpSpPr>
            <p:grpSpPr bwMode="auto">
              <a:xfrm>
                <a:off x="6803607" y="1398749"/>
                <a:ext cx="425340" cy="313157"/>
                <a:chOff x="-76" y="-843"/>
                <a:chExt cx="284" cy="193"/>
              </a:xfrm>
            </p:grpSpPr>
            <p:sp>
              <p:nvSpPr>
                <p:cNvPr id="90" name="Rectangle 15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-18" y="-759"/>
                  <a:ext cx="226" cy="10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60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Line 16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 flipV="1">
                  <a:off x="-19" y="-843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Oval 17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-76" y="-759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60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3" name="Group 17"/>
              <p:cNvGrpSpPr/>
              <p:nvPr/>
            </p:nvGrpSpPr>
            <p:grpSpPr bwMode="auto">
              <a:xfrm flipH="1">
                <a:off x="6389064" y="1398720"/>
                <a:ext cx="138188" cy="460815"/>
                <a:chOff x="-364" y="-958"/>
                <a:chExt cx="102" cy="340"/>
              </a:xfrm>
            </p:grpSpPr>
            <p:sp>
              <p:nvSpPr>
                <p:cNvPr id="94" name="Rectangle 1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-364" y="-866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60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Line 20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-346" y="-958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Line 21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-262" y="-918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7" name="AutoShape 2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960986" y="2940115"/>
                <a:ext cx="418629" cy="414731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rgbClr val="00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8" name="Text Box 28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5865543" y="2362932"/>
                <a:ext cx="573897" cy="605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L</a:t>
                </a:r>
                <a:r>
                  <a:rPr lang="en-US" altLang="zh-CN" sz="2400" baseline="-250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1</a:t>
                </a:r>
                <a:endParaRPr lang="en-US" altLang="zh-CN" sz="2400" baseline="-25000" dirty="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Group 44"/>
            <p:cNvGrpSpPr/>
            <p:nvPr/>
          </p:nvGrpSpPr>
          <p:grpSpPr bwMode="auto">
            <a:xfrm>
              <a:off x="7457755" y="3358101"/>
              <a:ext cx="498014" cy="544789"/>
              <a:chOff x="1568" y="1024"/>
              <a:chExt cx="363" cy="397"/>
            </a:xfrm>
          </p:grpSpPr>
          <p:sp>
            <p:nvSpPr>
              <p:cNvPr id="100" name="Oval 4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2" y="1101"/>
                <a:ext cx="286" cy="28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01" name="Text Box 46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68" y="1024"/>
                <a:ext cx="363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dirty="0">
                    <a:latin typeface="方正盛世楷书简体_粗" panose="02000000000000000000" charset="-122"/>
                    <a:ea typeface="方正盛世楷书简体_粗" panose="02000000000000000000" charset="-122"/>
                    <a:cs typeface="+mn-ea"/>
                    <a:sym typeface="+mn-lt"/>
                  </a:rPr>
                  <a:t>A</a:t>
                </a:r>
                <a:endParaRPr lang="en-US" altLang="zh-CN" sz="2400" dirty="0">
                  <a:latin typeface="方正盛世楷书简体_粗" panose="02000000000000000000" charset="-122"/>
                  <a:ea typeface="方正盛世楷书简体_粗" panose="02000000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2" name="矩形 20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535467" y="3804444"/>
              <a:ext cx="2101030" cy="58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dirty="0"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lt"/>
                </a:rPr>
                <a:t>测量</a:t>
              </a:r>
              <a:r>
                <a:rPr lang="en-US" altLang="zh-CN" sz="2400" i="1" dirty="0" smtClean="0"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lt"/>
                </a:rPr>
                <a:t>C</a:t>
              </a:r>
              <a:r>
                <a:rPr lang="zh-CN" altLang="en-US" sz="2400" dirty="0"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lt"/>
                </a:rPr>
                <a:t>点</a:t>
              </a:r>
              <a:r>
                <a:rPr lang="zh-CN" altLang="en-US" sz="2400" dirty="0" smtClean="0"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lt"/>
                </a:rPr>
                <a:t>电流</a:t>
              </a:r>
              <a:endParaRPr lang="zh-CN" altLang="en-US" sz="24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44"/>
            </p:custDataLst>
          </p:nvPr>
        </p:nvSpPr>
        <p:spPr>
          <a:xfrm>
            <a:off x="703580" y="468630"/>
            <a:ext cx="104851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进行实验和收集证据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：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aphicFrame>
        <p:nvGraphicFramePr>
          <p:cNvPr id="23" name="Group 3"/>
          <p:cNvGraphicFramePr>
            <a:graphicFrameLocks noGrp="1"/>
          </p:cNvGraphicFramePr>
          <p:nvPr>
            <p:custDataLst>
              <p:tags r:id="rId45"/>
            </p:custDataLst>
          </p:nvPr>
        </p:nvGraphicFramePr>
        <p:xfrm>
          <a:off x="2371673" y="1694144"/>
          <a:ext cx="7562850" cy="2260601"/>
        </p:xfrm>
        <a:graphic>
          <a:graphicData uri="http://schemas.openxmlformats.org/drawingml/2006/table">
            <a:tbl>
              <a:tblPr/>
              <a:tblGrid>
                <a:gridCol w="1235075"/>
                <a:gridCol w="2109788"/>
                <a:gridCol w="2108200"/>
                <a:gridCol w="2109787"/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次数</a:t>
                      </a:r>
                      <a:endParaRPr kumimoji="0" lang="zh-CN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点电流</a:t>
                      </a:r>
                      <a:r>
                        <a:rPr kumimoji="0" lang="en-US" altLang="zh-CN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</a:t>
                      </a:r>
                      <a:r>
                        <a:rPr kumimoji="0" lang="en-US" altLang="zh-CN" sz="2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/A</a:t>
                      </a:r>
                      <a:endParaRPr kumimoji="0" lang="zh-CN" altLang="en-US" sz="2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B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点电流</a:t>
                      </a:r>
                      <a:r>
                        <a:rPr kumimoji="0" lang="en-US" altLang="zh-CN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</a:t>
                      </a:r>
                      <a:r>
                        <a:rPr kumimoji="0" lang="en-US" altLang="zh-CN" sz="2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B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/A</a:t>
                      </a:r>
                      <a:endParaRPr kumimoji="0" lang="zh-CN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点电流</a:t>
                      </a:r>
                      <a:r>
                        <a:rPr kumimoji="0" lang="en-US" altLang="zh-CN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</a:t>
                      </a:r>
                      <a:r>
                        <a:rPr kumimoji="0" lang="en-US" altLang="zh-CN" sz="2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/A</a:t>
                      </a:r>
                      <a:endParaRPr kumimoji="0" lang="zh-CN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kumimoji="0" lang="en-US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kumimoji="0" lang="en-US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kumimoji="0" lang="en-US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4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853440" y="697230"/>
            <a:ext cx="10485120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结论：</a:t>
            </a:r>
            <a:endParaRPr lang="zh-CN" altLang="en-US" sz="4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串联电路中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各处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的电流是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相等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的。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latin typeface="方正盛世楷书简体_粗" panose="02000000000000000000" charset="-122"/>
                <a:ea typeface="方正盛世楷书简体_粗" panose="02000000000000000000" charset="-122"/>
                <a:sym typeface="+mn-lt"/>
              </a:rPr>
              <a:t>数学表达式：</a:t>
            </a:r>
            <a:r>
              <a:rPr lang="en-US" altLang="zh-CN" sz="4400" i="1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I</a:t>
            </a:r>
            <a:r>
              <a:rPr lang="en-US" altLang="zh-CN" sz="4400" i="1" baseline="-25000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A</a:t>
            </a:r>
            <a:r>
              <a:rPr lang="en-US" altLang="zh-CN" sz="4400" i="1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=I</a:t>
            </a:r>
            <a:r>
              <a:rPr lang="en-US" altLang="zh-CN" sz="4400" i="1" baseline="-25000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B</a:t>
            </a:r>
            <a:r>
              <a:rPr lang="en-US" altLang="zh-CN" sz="4400" i="1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=I</a:t>
            </a:r>
            <a:r>
              <a:rPr lang="en-US" altLang="zh-CN" sz="4400" i="1" baseline="-25000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C</a:t>
            </a:r>
            <a:r>
              <a:rPr lang="zh-CN" altLang="en-US" sz="4400" i="1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＝</a:t>
            </a:r>
            <a:r>
              <a:rPr lang="en-US" altLang="zh-CN" sz="4400" i="1" dirty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……</a:t>
            </a:r>
            <a:endParaRPr lang="en-US" altLang="zh-CN" sz="4400" i="1" dirty="0">
              <a:solidFill>
                <a:srgbClr val="FC2520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11565" y="3857625"/>
            <a:ext cx="2858135" cy="25520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53440" y="697230"/>
            <a:ext cx="1048512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重要实战应用：</a:t>
            </a:r>
            <a:endParaRPr lang="zh-CN" altLang="en-US" sz="4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即使灯泡的规格不同，发光亮度不同，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只要是串联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，它们的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电流必然相等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76555" y="1606550"/>
            <a:ext cx="1498600" cy="876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资源 10@4x-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7445" y="1697990"/>
            <a:ext cx="101003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两灯串联，一灯较亮，一灯较暗，则通过两灯的电流</a:t>
            </a:r>
            <a:r>
              <a:rPr lang="zh-CN" altLang="en-US" sz="3600" i="1">
                <a:latin typeface="MingLiU-ExtB" panose="02020500000000000000" charset="-120"/>
                <a:ea typeface="MingLiU-ExtB" panose="02020500000000000000" charset="-120"/>
                <a:cs typeface="MingLiU-ExtB" panose="02020500000000000000" charset="-120"/>
              </a:rPr>
              <a:t>I</a:t>
            </a:r>
            <a:r>
              <a:rPr lang="zh-CN" altLang="en-US" sz="3600" i="1" baseline="-25000">
                <a:latin typeface="MingLiU-ExtB" panose="02020500000000000000" charset="-120"/>
                <a:ea typeface="MingLiU-ExtB" panose="02020500000000000000" charset="-120"/>
                <a:cs typeface="MingLiU-ExtB" panose="02020500000000000000" charset="-120"/>
              </a:rPr>
              <a:t>亮</a:t>
            </a:r>
            <a:r>
              <a:rPr lang="zh-CN" altLang="en-US" sz="3600" i="1">
                <a:latin typeface="MingLiU-ExtB" panose="02020500000000000000" charset="-120"/>
                <a:ea typeface="MingLiU-ExtB" panose="02020500000000000000" charset="-120"/>
                <a:cs typeface="MingLiU-ExtB" panose="02020500000000000000" charset="-120"/>
              </a:rPr>
              <a:t> </a:t>
            </a:r>
            <a:r>
              <a:rPr lang="en-US" altLang="zh-CN" sz="3600" i="1">
                <a:latin typeface="MingLiU-ExtB" panose="02020500000000000000" charset="-120"/>
                <a:ea typeface="MingLiU-ExtB" panose="02020500000000000000" charset="-120"/>
                <a:cs typeface="MingLiU-ExtB" panose="02020500000000000000" charset="-120"/>
              </a:rPr>
              <a:t>_____</a:t>
            </a:r>
            <a:r>
              <a:rPr lang="zh-CN" altLang="en-US" sz="3600" i="1">
                <a:latin typeface="MingLiU-ExtB" panose="02020500000000000000" charset="-120"/>
                <a:ea typeface="MingLiU-ExtB" panose="02020500000000000000" charset="-120"/>
                <a:cs typeface="MingLiU-ExtB" panose="02020500000000000000" charset="-120"/>
              </a:rPr>
              <a:t> I</a:t>
            </a:r>
            <a:r>
              <a:rPr lang="zh-CN" altLang="en-US" sz="3600" i="1" baseline="-25000">
                <a:latin typeface="MingLiU-ExtB" panose="02020500000000000000" charset="-120"/>
                <a:ea typeface="MingLiU-ExtB" panose="02020500000000000000" charset="-120"/>
                <a:cs typeface="MingLiU-ExtB" panose="02020500000000000000" charset="-120"/>
              </a:rPr>
              <a:t>暗</a:t>
            </a:r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。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76" name="对象 1229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65138" y="1757363"/>
          <a:ext cx="11433175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11412220" imgH="4360545" progId="Word.Document.8">
                  <p:embed/>
                </p:oleObj>
              </mc:Choice>
              <mc:Fallback>
                <p:oleObj name="" r:id="rId2" imgW="11412220" imgH="4360545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138" y="1757363"/>
                        <a:ext cx="11433175" cy="4406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76555" y="1606550"/>
            <a:ext cx="1498600" cy="876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资源 10@4x-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80" name="对象 1229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50838" y="1290638"/>
          <a:ext cx="11433175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" imgW="11412220" imgH="4757420" progId="Word.Document.8">
                  <p:embed/>
                </p:oleObj>
              </mc:Choice>
              <mc:Fallback>
                <p:oleObj name="" r:id="rId2" imgW="11412220" imgH="4757420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838" y="1290638"/>
                        <a:ext cx="11433175" cy="4806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4930" y="1111250"/>
            <a:ext cx="2933700" cy="812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资源 10@4x-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2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探究并联电路的电流规律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d259c991ccd4e9dbd49f6a296b0a8b8"/>
          <p:cNvPicPr>
            <a:picLocks noChangeAspect="1"/>
          </p:cNvPicPr>
          <p:nvPr/>
        </p:nvPicPr>
        <p:blipFill>
          <a:blip r:embed="rId1"/>
          <a:srcRect t="6481" r="4444"/>
          <a:stretch>
            <a:fillRect/>
          </a:stretch>
        </p:blipFill>
        <p:spPr>
          <a:xfrm rot="16200000">
            <a:off x="3810000" y="1079500"/>
            <a:ext cx="4572000" cy="64135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28980" y="247015"/>
            <a:ext cx="106375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如图，两个灯泡的连接方式是什么？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并联电路中，干路与各支路的电流是否相等？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d259c991ccd4e9dbd49f6a296b0a8b8"/>
          <p:cNvPicPr>
            <a:picLocks noChangeAspect="1"/>
          </p:cNvPicPr>
          <p:nvPr/>
        </p:nvPicPr>
        <p:blipFill>
          <a:blip r:embed="rId1"/>
          <a:srcRect t="6481" r="4444"/>
          <a:stretch>
            <a:fillRect/>
          </a:stretch>
        </p:blipFill>
        <p:spPr>
          <a:xfrm rot="16200000">
            <a:off x="3810000" y="1079500"/>
            <a:ext cx="4572000" cy="64135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28980" y="494030"/>
            <a:ext cx="10637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猜想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：并联电路中，各处的电流相等。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33855" y="624840"/>
            <a:ext cx="940435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80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前置知识</a:t>
            </a:r>
            <a:r>
              <a:rPr lang="zh-CN" altLang="en-US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：</a:t>
            </a:r>
            <a:endParaRPr lang="zh-CN" altLang="en-US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如何判断电流表在干路或支路上？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042795" y="368998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68680" y="709930"/>
            <a:ext cx="1048512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设计实验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：取两个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规格不同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的灯泡，电源，开关、电流表、导线若干</a:t>
            </a:r>
            <a:endParaRPr lang="en-US" altLang="zh-CN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74165" y="4105275"/>
            <a:ext cx="8792210" cy="1722120"/>
            <a:chOff x="2479" y="6465"/>
            <a:chExt cx="13846" cy="2712"/>
          </a:xfrm>
        </p:grpSpPr>
        <p:grpSp>
          <p:nvGrpSpPr>
            <p:cNvPr id="4" name="组合 3"/>
            <p:cNvGrpSpPr/>
            <p:nvPr/>
          </p:nvGrpSpPr>
          <p:grpSpPr>
            <a:xfrm>
              <a:off x="2479" y="6717"/>
              <a:ext cx="11066" cy="2460"/>
              <a:chOff x="2639" y="3414"/>
              <a:chExt cx="11066" cy="2460"/>
            </a:xfrm>
          </p:grpSpPr>
          <p:pic>
            <p:nvPicPr>
              <p:cNvPr id="5" name="图片 4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39" y="4464"/>
                <a:ext cx="2880" cy="1245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080" y="3444"/>
                <a:ext cx="2625" cy="226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200" y="3414"/>
                <a:ext cx="2880" cy="246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449" b="89764" l="7879" r="89697">
                            <a14:foregroundMark x1="9697" y1="25197" x2="9697" y2="25197"/>
                            <a14:foregroundMark x1="7879" y1="25197" x2="7879" y2="2519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5519" y="3625"/>
                <a:ext cx="2705" cy="2084"/>
              </a:xfrm>
              <a:prstGeom prst="rect">
                <a:avLst/>
              </a:prstGeom>
            </p:spPr>
          </p:pic>
        </p:grpSp>
        <p:pic>
          <p:nvPicPr>
            <p:cNvPr id="22" name="图片 2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89" b="94222" l="8333" r="89744">
                          <a14:foregroundMark x1="51282" y1="33778" x2="51282" y2="33778"/>
                          <a14:foregroundMark x1="51282" y1="33778" x2="45513" y2="36444"/>
                          <a14:foregroundMark x1="37179" y1="39111" x2="33974" y2="42667"/>
                          <a14:foregroundMark x1="24359" y1="49778" x2="23077" y2="54667"/>
                          <a14:foregroundMark x1="23077" y1="55556" x2="23077" y2="55556"/>
                          <a14:foregroundMark x1="23077" y1="58667" x2="23077" y2="58667"/>
                          <a14:foregroundMark x1="28205" y1="36889" x2="28205" y2="36889"/>
                          <a14:foregroundMark x1="37179" y1="32444" x2="37179" y2="32444"/>
                          <a14:foregroundMark x1="25000" y1="12889" x2="25000" y2="12889"/>
                          <a14:foregroundMark x1="17308" y1="5778" x2="17308" y2="5778"/>
                          <a14:foregroundMark x1="23718" y1="5333" x2="23718" y2="5333"/>
                          <a14:foregroundMark x1="32051" y1="5333" x2="35897" y2="6667"/>
                          <a14:foregroundMark x1="50641" y1="8444" x2="53846" y2="9333"/>
                          <a14:foregroundMark x1="88462" y1="88889" x2="88462" y2="88889"/>
                          <a14:foregroundMark x1="83333" y1="94222" x2="83333" y2="94222"/>
                          <a14:foregroundMark x1="89103" y1="57333" x2="89103" y2="57333"/>
                          <a14:foregroundMark x1="82692" y1="49778" x2="82692" y2="49778"/>
                          <a14:foregroundMark x1="81410" y1="49333" x2="81410" y2="49333"/>
                          <a14:foregroundMark x1="77564" y1="39556" x2="75641" y2="38222"/>
                          <a14:foregroundMark x1="65385" y1="23556" x2="65385" y2="23556"/>
                          <a14:foregroundMark x1="65385" y1="23111" x2="65385" y2="23111"/>
                          <a14:foregroundMark x1="54487" y1="29333" x2="54487" y2="29333"/>
                          <a14:foregroundMark x1="52564" y1="29333" x2="52564" y2="29333"/>
                          <a14:foregroundMark x1="60256" y1="19111" x2="60256" y2="19111"/>
                          <a14:foregroundMark x1="41026" y1="20000" x2="41026" y2="20000"/>
                          <a14:foregroundMark x1="48077" y1="42222" x2="48077" y2="42222"/>
                          <a14:foregroundMark x1="39744" y1="38222" x2="39744" y2="38222"/>
                          <a14:foregroundMark x1="30128" y1="31556" x2="30128" y2="31556"/>
                          <a14:foregroundMark x1="26923" y1="28889" x2="26923" y2="28889"/>
                          <a14:foregroundMark x1="14744" y1="40889" x2="14744" y2="40889"/>
                          <a14:foregroundMark x1="14103" y1="36889" x2="14103" y2="36889"/>
                          <a14:foregroundMark x1="14103" y1="30222" x2="14103" y2="30222"/>
                          <a14:foregroundMark x1="16026" y1="21778" x2="16026" y2="21778"/>
                          <a14:foregroundMark x1="15385" y1="19111" x2="15385" y2="19111"/>
                          <a14:foregroundMark x1="13462" y1="13778" x2="13462" y2="13778"/>
                          <a14:foregroundMark x1="13462" y1="51556" x2="13462" y2="51556"/>
                          <a14:foregroundMark x1="14103" y1="39556" x2="14103" y2="39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899" y="6465"/>
              <a:ext cx="2426" cy="2285"/>
            </a:xfrm>
            <a:prstGeom prst="rect">
              <a:avLst/>
            </a:prstGeom>
          </p:spPr>
        </p:pic>
      </p:grpSp>
    </p:spTree>
    <p:custDataLst>
      <p:tags r:id="rId1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68680" y="571500"/>
            <a:ext cx="10485120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设计实验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：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按照如图所示的电路图组装器材进行实验，分别把电流表接入图中A、B、C 点，测出A、B、C 点的电流I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</a:rPr>
              <a:t>A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、I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</a:rPr>
              <a:t>B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、I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</a:rPr>
              <a:t>C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，记录数据并进行比较。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245" name="图片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3478530"/>
            <a:ext cx="410654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2300" y="5354955"/>
            <a:ext cx="1287145" cy="5765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7905" y="3818890"/>
            <a:ext cx="1173480" cy="10496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6035" y="3727450"/>
            <a:ext cx="1287145" cy="11398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49" b="89764" l="7879" r="89697">
                        <a14:foregroundMark x1="9697" y1="25197" x2="9697" y2="25197"/>
                        <a14:foregroundMark x1="7879" y1="25197" x2="7879" y2="251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2720" y="5261610"/>
            <a:ext cx="993775" cy="965835"/>
          </a:xfrm>
          <a:prstGeom prst="rect">
            <a:avLst/>
          </a:prstGeom>
        </p:spPr>
      </p:pic>
      <p:sp>
        <p:nvSpPr>
          <p:cNvPr id="26" name="Freeform 18"/>
          <p:cNvSpPr/>
          <p:nvPr/>
        </p:nvSpPr>
        <p:spPr>
          <a:xfrm rot="8400000">
            <a:off x="9434830" y="4626610"/>
            <a:ext cx="1026160" cy="1047750"/>
          </a:xfrm>
          <a:custGeom>
            <a:avLst/>
            <a:gdLst>
              <a:gd name="txL" fmla="*/ 0 w 668"/>
              <a:gd name="txT" fmla="*/ 0 h 1119"/>
              <a:gd name="txR" fmla="*/ 668 w 668"/>
              <a:gd name="txB" fmla="*/ 1119 h 1119"/>
            </a:gdLst>
            <a:ahLst/>
            <a:cxnLst>
              <a:cxn ang="0">
                <a:pos x="294857479" y="2147483647"/>
              </a:cxn>
              <a:cxn ang="0">
                <a:pos x="103327187" y="2147483647"/>
              </a:cxn>
              <a:cxn ang="0">
                <a:pos x="83165944" y="2147483647"/>
              </a:cxn>
              <a:cxn ang="0">
                <a:pos x="40322498" y="2147483647"/>
              </a:cxn>
              <a:cxn ang="0">
                <a:pos x="0" y="2147483647"/>
              </a:cxn>
              <a:cxn ang="0">
                <a:pos x="231854389" y="1305440397"/>
              </a:cxn>
              <a:cxn ang="0">
                <a:pos x="315018722" y="1116428020"/>
              </a:cxn>
              <a:cxn ang="0">
                <a:pos x="630039031" y="652719405"/>
              </a:cxn>
              <a:cxn ang="0">
                <a:pos x="693043708" y="609877573"/>
              </a:cxn>
              <a:cxn ang="0">
                <a:pos x="945057851" y="337700794"/>
              </a:cxn>
              <a:cxn ang="0">
                <a:pos x="1388606777" y="105846536"/>
              </a:cxn>
              <a:cxn ang="0">
                <a:pos x="1683464553" y="0"/>
              </a:cxn>
            </a:cxnLst>
            <a:rect l="txL" t="txT" r="txR" b="txB"/>
            <a:pathLst>
              <a:path w="668" h="1119">
                <a:moveTo>
                  <a:pt x="117" y="1119"/>
                </a:moveTo>
                <a:cubicBezTo>
                  <a:pt x="83" y="1108"/>
                  <a:pt x="66" y="1094"/>
                  <a:pt x="41" y="1069"/>
                </a:cubicBezTo>
                <a:cubicBezTo>
                  <a:pt x="38" y="1061"/>
                  <a:pt x="37" y="1052"/>
                  <a:pt x="33" y="1044"/>
                </a:cubicBezTo>
                <a:cubicBezTo>
                  <a:pt x="28" y="1035"/>
                  <a:pt x="20" y="1028"/>
                  <a:pt x="16" y="1019"/>
                </a:cubicBezTo>
                <a:cubicBezTo>
                  <a:pt x="9" y="1003"/>
                  <a:pt x="0" y="969"/>
                  <a:pt x="0" y="969"/>
                </a:cubicBezTo>
                <a:cubicBezTo>
                  <a:pt x="5" y="823"/>
                  <a:pt x="4" y="647"/>
                  <a:pt x="92" y="518"/>
                </a:cubicBezTo>
                <a:cubicBezTo>
                  <a:pt x="111" y="458"/>
                  <a:pt x="98" y="482"/>
                  <a:pt x="125" y="443"/>
                </a:cubicBezTo>
                <a:cubicBezTo>
                  <a:pt x="144" y="384"/>
                  <a:pt x="205" y="304"/>
                  <a:pt x="250" y="259"/>
                </a:cubicBezTo>
                <a:cubicBezTo>
                  <a:pt x="257" y="252"/>
                  <a:pt x="268" y="249"/>
                  <a:pt x="275" y="242"/>
                </a:cubicBezTo>
                <a:cubicBezTo>
                  <a:pt x="309" y="208"/>
                  <a:pt x="340" y="169"/>
                  <a:pt x="375" y="134"/>
                </a:cubicBezTo>
                <a:cubicBezTo>
                  <a:pt x="418" y="91"/>
                  <a:pt x="494" y="60"/>
                  <a:pt x="551" y="42"/>
                </a:cubicBezTo>
                <a:cubicBezTo>
                  <a:pt x="598" y="11"/>
                  <a:pt x="612" y="0"/>
                  <a:pt x="668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18"/>
          <p:cNvSpPr/>
          <p:nvPr/>
        </p:nvSpPr>
        <p:spPr>
          <a:xfrm rot="7440000" flipH="1">
            <a:off x="8479790" y="3978275"/>
            <a:ext cx="1127760" cy="1422400"/>
          </a:xfrm>
          <a:custGeom>
            <a:avLst/>
            <a:gdLst>
              <a:gd name="txL" fmla="*/ 0 w 668"/>
              <a:gd name="txT" fmla="*/ 0 h 1119"/>
              <a:gd name="txR" fmla="*/ 668 w 668"/>
              <a:gd name="txB" fmla="*/ 1119 h 1119"/>
            </a:gdLst>
            <a:ahLst/>
            <a:cxnLst>
              <a:cxn ang="0">
                <a:pos x="294857479" y="2147483647"/>
              </a:cxn>
              <a:cxn ang="0">
                <a:pos x="103327187" y="2147483647"/>
              </a:cxn>
              <a:cxn ang="0">
                <a:pos x="83165944" y="2147483647"/>
              </a:cxn>
              <a:cxn ang="0">
                <a:pos x="40322498" y="2147483647"/>
              </a:cxn>
              <a:cxn ang="0">
                <a:pos x="0" y="2147483647"/>
              </a:cxn>
              <a:cxn ang="0">
                <a:pos x="231854389" y="1305440397"/>
              </a:cxn>
              <a:cxn ang="0">
                <a:pos x="315018722" y="1116428020"/>
              </a:cxn>
              <a:cxn ang="0">
                <a:pos x="630039031" y="652719405"/>
              </a:cxn>
              <a:cxn ang="0">
                <a:pos x="693043708" y="609877573"/>
              </a:cxn>
              <a:cxn ang="0">
                <a:pos x="945057851" y="337700794"/>
              </a:cxn>
              <a:cxn ang="0">
                <a:pos x="1388606777" y="105846536"/>
              </a:cxn>
              <a:cxn ang="0">
                <a:pos x="1683464553" y="0"/>
              </a:cxn>
            </a:cxnLst>
            <a:rect l="txL" t="txT" r="txR" b="txB"/>
            <a:pathLst>
              <a:path w="668" h="1119">
                <a:moveTo>
                  <a:pt x="117" y="1119"/>
                </a:moveTo>
                <a:cubicBezTo>
                  <a:pt x="83" y="1108"/>
                  <a:pt x="66" y="1094"/>
                  <a:pt x="41" y="1069"/>
                </a:cubicBezTo>
                <a:cubicBezTo>
                  <a:pt x="38" y="1061"/>
                  <a:pt x="37" y="1052"/>
                  <a:pt x="33" y="1044"/>
                </a:cubicBezTo>
                <a:cubicBezTo>
                  <a:pt x="28" y="1035"/>
                  <a:pt x="20" y="1028"/>
                  <a:pt x="16" y="1019"/>
                </a:cubicBezTo>
                <a:cubicBezTo>
                  <a:pt x="9" y="1003"/>
                  <a:pt x="0" y="969"/>
                  <a:pt x="0" y="969"/>
                </a:cubicBezTo>
                <a:cubicBezTo>
                  <a:pt x="5" y="823"/>
                  <a:pt x="4" y="647"/>
                  <a:pt x="92" y="518"/>
                </a:cubicBezTo>
                <a:cubicBezTo>
                  <a:pt x="111" y="458"/>
                  <a:pt x="98" y="482"/>
                  <a:pt x="125" y="443"/>
                </a:cubicBezTo>
                <a:cubicBezTo>
                  <a:pt x="144" y="384"/>
                  <a:pt x="205" y="304"/>
                  <a:pt x="250" y="259"/>
                </a:cubicBezTo>
                <a:cubicBezTo>
                  <a:pt x="257" y="252"/>
                  <a:pt x="268" y="249"/>
                  <a:pt x="275" y="242"/>
                </a:cubicBezTo>
                <a:cubicBezTo>
                  <a:pt x="309" y="208"/>
                  <a:pt x="340" y="169"/>
                  <a:pt x="375" y="134"/>
                </a:cubicBezTo>
                <a:cubicBezTo>
                  <a:pt x="418" y="91"/>
                  <a:pt x="494" y="60"/>
                  <a:pt x="551" y="42"/>
                </a:cubicBezTo>
                <a:cubicBezTo>
                  <a:pt x="598" y="11"/>
                  <a:pt x="612" y="0"/>
                  <a:pt x="668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18"/>
          <p:cNvSpPr/>
          <p:nvPr/>
        </p:nvSpPr>
        <p:spPr>
          <a:xfrm rot="3960000">
            <a:off x="8333105" y="5292725"/>
            <a:ext cx="715645" cy="888365"/>
          </a:xfrm>
          <a:custGeom>
            <a:avLst/>
            <a:gdLst>
              <a:gd name="txL" fmla="*/ 0 w 668"/>
              <a:gd name="txT" fmla="*/ 0 h 1119"/>
              <a:gd name="txR" fmla="*/ 668 w 668"/>
              <a:gd name="txB" fmla="*/ 1119 h 1119"/>
            </a:gdLst>
            <a:ahLst/>
            <a:cxnLst>
              <a:cxn ang="0">
                <a:pos x="294857479" y="2147483647"/>
              </a:cxn>
              <a:cxn ang="0">
                <a:pos x="103327187" y="2147483647"/>
              </a:cxn>
              <a:cxn ang="0">
                <a:pos x="83165944" y="2147483647"/>
              </a:cxn>
              <a:cxn ang="0">
                <a:pos x="40322498" y="2147483647"/>
              </a:cxn>
              <a:cxn ang="0">
                <a:pos x="0" y="2147483647"/>
              </a:cxn>
              <a:cxn ang="0">
                <a:pos x="231854389" y="1305440397"/>
              </a:cxn>
              <a:cxn ang="0">
                <a:pos x="315018722" y="1116428020"/>
              </a:cxn>
              <a:cxn ang="0">
                <a:pos x="630039031" y="652719405"/>
              </a:cxn>
              <a:cxn ang="0">
                <a:pos x="693043708" y="609877573"/>
              </a:cxn>
              <a:cxn ang="0">
                <a:pos x="945057851" y="337700794"/>
              </a:cxn>
              <a:cxn ang="0">
                <a:pos x="1388606777" y="105846536"/>
              </a:cxn>
              <a:cxn ang="0">
                <a:pos x="1683464553" y="0"/>
              </a:cxn>
            </a:cxnLst>
            <a:rect l="txL" t="txT" r="txR" b="txB"/>
            <a:pathLst>
              <a:path w="668" h="1119">
                <a:moveTo>
                  <a:pt x="117" y="1119"/>
                </a:moveTo>
                <a:cubicBezTo>
                  <a:pt x="83" y="1108"/>
                  <a:pt x="66" y="1094"/>
                  <a:pt x="41" y="1069"/>
                </a:cubicBezTo>
                <a:cubicBezTo>
                  <a:pt x="38" y="1061"/>
                  <a:pt x="37" y="1052"/>
                  <a:pt x="33" y="1044"/>
                </a:cubicBezTo>
                <a:cubicBezTo>
                  <a:pt x="28" y="1035"/>
                  <a:pt x="20" y="1028"/>
                  <a:pt x="16" y="1019"/>
                </a:cubicBezTo>
                <a:cubicBezTo>
                  <a:pt x="9" y="1003"/>
                  <a:pt x="0" y="969"/>
                  <a:pt x="0" y="969"/>
                </a:cubicBezTo>
                <a:cubicBezTo>
                  <a:pt x="5" y="823"/>
                  <a:pt x="4" y="647"/>
                  <a:pt x="92" y="518"/>
                </a:cubicBezTo>
                <a:cubicBezTo>
                  <a:pt x="111" y="458"/>
                  <a:pt x="98" y="482"/>
                  <a:pt x="125" y="443"/>
                </a:cubicBezTo>
                <a:cubicBezTo>
                  <a:pt x="144" y="384"/>
                  <a:pt x="205" y="304"/>
                  <a:pt x="250" y="259"/>
                </a:cubicBezTo>
                <a:cubicBezTo>
                  <a:pt x="257" y="252"/>
                  <a:pt x="268" y="249"/>
                  <a:pt x="275" y="242"/>
                </a:cubicBezTo>
                <a:cubicBezTo>
                  <a:pt x="309" y="208"/>
                  <a:pt x="340" y="169"/>
                  <a:pt x="375" y="134"/>
                </a:cubicBezTo>
                <a:cubicBezTo>
                  <a:pt x="418" y="91"/>
                  <a:pt x="494" y="60"/>
                  <a:pt x="551" y="42"/>
                </a:cubicBezTo>
                <a:cubicBezTo>
                  <a:pt x="598" y="11"/>
                  <a:pt x="612" y="0"/>
                  <a:pt x="668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18"/>
          <p:cNvSpPr/>
          <p:nvPr/>
        </p:nvSpPr>
        <p:spPr>
          <a:xfrm rot="20400000">
            <a:off x="6775450" y="4762500"/>
            <a:ext cx="963295" cy="777240"/>
          </a:xfrm>
          <a:custGeom>
            <a:avLst/>
            <a:gdLst>
              <a:gd name="txL" fmla="*/ 0 w 668"/>
              <a:gd name="txT" fmla="*/ 0 h 1119"/>
              <a:gd name="txR" fmla="*/ 668 w 668"/>
              <a:gd name="txB" fmla="*/ 1119 h 1119"/>
            </a:gdLst>
            <a:ahLst/>
            <a:cxnLst>
              <a:cxn ang="0">
                <a:pos x="294857479" y="2147483647"/>
              </a:cxn>
              <a:cxn ang="0">
                <a:pos x="103327187" y="2147483647"/>
              </a:cxn>
              <a:cxn ang="0">
                <a:pos x="83165944" y="2147483647"/>
              </a:cxn>
              <a:cxn ang="0">
                <a:pos x="40322498" y="2147483647"/>
              </a:cxn>
              <a:cxn ang="0">
                <a:pos x="0" y="2147483647"/>
              </a:cxn>
              <a:cxn ang="0">
                <a:pos x="231854389" y="1305440397"/>
              </a:cxn>
              <a:cxn ang="0">
                <a:pos x="315018722" y="1116428020"/>
              </a:cxn>
              <a:cxn ang="0">
                <a:pos x="630039031" y="652719405"/>
              </a:cxn>
              <a:cxn ang="0">
                <a:pos x="693043708" y="609877573"/>
              </a:cxn>
              <a:cxn ang="0">
                <a:pos x="945057851" y="337700794"/>
              </a:cxn>
              <a:cxn ang="0">
                <a:pos x="1388606777" y="105846536"/>
              </a:cxn>
              <a:cxn ang="0">
                <a:pos x="1683464553" y="0"/>
              </a:cxn>
            </a:cxnLst>
            <a:rect l="txL" t="txT" r="txR" b="txB"/>
            <a:pathLst>
              <a:path w="668" h="1119">
                <a:moveTo>
                  <a:pt x="117" y="1119"/>
                </a:moveTo>
                <a:cubicBezTo>
                  <a:pt x="83" y="1108"/>
                  <a:pt x="66" y="1094"/>
                  <a:pt x="41" y="1069"/>
                </a:cubicBezTo>
                <a:cubicBezTo>
                  <a:pt x="38" y="1061"/>
                  <a:pt x="37" y="1052"/>
                  <a:pt x="33" y="1044"/>
                </a:cubicBezTo>
                <a:cubicBezTo>
                  <a:pt x="28" y="1035"/>
                  <a:pt x="20" y="1028"/>
                  <a:pt x="16" y="1019"/>
                </a:cubicBezTo>
                <a:cubicBezTo>
                  <a:pt x="9" y="1003"/>
                  <a:pt x="0" y="969"/>
                  <a:pt x="0" y="969"/>
                </a:cubicBezTo>
                <a:cubicBezTo>
                  <a:pt x="5" y="823"/>
                  <a:pt x="4" y="647"/>
                  <a:pt x="92" y="518"/>
                </a:cubicBezTo>
                <a:cubicBezTo>
                  <a:pt x="111" y="458"/>
                  <a:pt x="98" y="482"/>
                  <a:pt x="125" y="443"/>
                </a:cubicBezTo>
                <a:cubicBezTo>
                  <a:pt x="144" y="384"/>
                  <a:pt x="205" y="304"/>
                  <a:pt x="250" y="259"/>
                </a:cubicBezTo>
                <a:cubicBezTo>
                  <a:pt x="257" y="252"/>
                  <a:pt x="268" y="249"/>
                  <a:pt x="275" y="242"/>
                </a:cubicBezTo>
                <a:cubicBezTo>
                  <a:pt x="309" y="208"/>
                  <a:pt x="340" y="169"/>
                  <a:pt x="375" y="134"/>
                </a:cubicBezTo>
                <a:cubicBezTo>
                  <a:pt x="418" y="91"/>
                  <a:pt x="494" y="60"/>
                  <a:pt x="551" y="42"/>
                </a:cubicBezTo>
                <a:cubicBezTo>
                  <a:pt x="598" y="11"/>
                  <a:pt x="612" y="0"/>
                  <a:pt x="668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18"/>
          <p:cNvSpPr/>
          <p:nvPr/>
        </p:nvSpPr>
        <p:spPr>
          <a:xfrm rot="18420000" flipH="1">
            <a:off x="7768590" y="3131185"/>
            <a:ext cx="2039620" cy="2065655"/>
          </a:xfrm>
          <a:custGeom>
            <a:avLst/>
            <a:gdLst>
              <a:gd name="connsiteX0" fmla="*/ 1144 w 4402"/>
              <a:gd name="connsiteY0" fmla="*/ 4622 h 4621"/>
              <a:gd name="connsiteX1" fmla="*/ 695 w 4402"/>
              <a:gd name="connsiteY1" fmla="*/ 4442 h 4621"/>
              <a:gd name="connsiteX2" fmla="*/ 647 w 4402"/>
              <a:gd name="connsiteY2" fmla="*/ 4353 h 4621"/>
              <a:gd name="connsiteX3" fmla="*/ 547 w 4402"/>
              <a:gd name="connsiteY3" fmla="*/ 4263 h 4621"/>
              <a:gd name="connsiteX4" fmla="*/ 452 w 4402"/>
              <a:gd name="connsiteY4" fmla="*/ 4083 h 4621"/>
              <a:gd name="connsiteX5" fmla="*/ 172 w 4402"/>
              <a:gd name="connsiteY5" fmla="*/ 3188 h 4621"/>
              <a:gd name="connsiteX6" fmla="*/ 596 w 4402"/>
              <a:gd name="connsiteY6" fmla="*/ 2543 h 4621"/>
              <a:gd name="connsiteX7" fmla="*/ 729 w 4402"/>
              <a:gd name="connsiteY7" fmla="*/ 2226 h 4621"/>
              <a:gd name="connsiteX8" fmla="*/ 848 w 4402"/>
              <a:gd name="connsiteY8" fmla="*/ 1792 h 4621"/>
              <a:gd name="connsiteX9" fmla="*/ 1391 w 4402"/>
              <a:gd name="connsiteY9" fmla="*/ 903 h 4621"/>
              <a:gd name="connsiteX10" fmla="*/ 2461 w 4402"/>
              <a:gd name="connsiteY10" fmla="*/ 12 h 4621"/>
              <a:gd name="connsiteX11" fmla="*/ 4403 w 4402"/>
              <a:gd name="connsiteY11" fmla="*/ 603 h 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0" t="0" r="0" b="0"/>
            <a:pathLst>
              <a:path w="4403" h="4622">
                <a:moveTo>
                  <a:pt x="1144" y="4622"/>
                </a:moveTo>
                <a:cubicBezTo>
                  <a:pt x="943" y="4582"/>
                  <a:pt x="842" y="4532"/>
                  <a:pt x="695" y="4442"/>
                </a:cubicBezTo>
                <a:cubicBezTo>
                  <a:pt x="677" y="4414"/>
                  <a:pt x="671" y="4381"/>
                  <a:pt x="647" y="4353"/>
                </a:cubicBezTo>
                <a:cubicBezTo>
                  <a:pt x="618" y="4320"/>
                  <a:pt x="570" y="4295"/>
                  <a:pt x="547" y="4263"/>
                </a:cubicBezTo>
                <a:cubicBezTo>
                  <a:pt x="505" y="4205"/>
                  <a:pt x="452" y="4083"/>
                  <a:pt x="452" y="4083"/>
                </a:cubicBezTo>
                <a:cubicBezTo>
                  <a:pt x="482" y="3559"/>
                  <a:pt x="-348" y="3652"/>
                  <a:pt x="172" y="3188"/>
                </a:cubicBezTo>
                <a:cubicBezTo>
                  <a:pt x="285" y="2973"/>
                  <a:pt x="437" y="2683"/>
                  <a:pt x="596" y="2543"/>
                </a:cubicBezTo>
                <a:cubicBezTo>
                  <a:pt x="709" y="2331"/>
                  <a:pt x="463" y="2388"/>
                  <a:pt x="729" y="2226"/>
                </a:cubicBezTo>
                <a:cubicBezTo>
                  <a:pt x="770" y="2201"/>
                  <a:pt x="806" y="1817"/>
                  <a:pt x="848" y="1792"/>
                </a:cubicBezTo>
                <a:cubicBezTo>
                  <a:pt x="1049" y="1670"/>
                  <a:pt x="1184" y="1029"/>
                  <a:pt x="1391" y="903"/>
                </a:cubicBezTo>
                <a:cubicBezTo>
                  <a:pt x="1645" y="749"/>
                  <a:pt x="2124" y="76"/>
                  <a:pt x="2461" y="12"/>
                </a:cubicBezTo>
                <a:cubicBezTo>
                  <a:pt x="2739" y="-99"/>
                  <a:pt x="4072" y="603"/>
                  <a:pt x="4403" y="603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03580" y="468630"/>
            <a:ext cx="104851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进行实验和收集证据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：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aphicFrame>
        <p:nvGraphicFramePr>
          <p:cNvPr id="23" name="Group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08658" y="3842349"/>
          <a:ext cx="7562850" cy="2260601"/>
        </p:xfrm>
        <a:graphic>
          <a:graphicData uri="http://schemas.openxmlformats.org/drawingml/2006/table">
            <a:tbl>
              <a:tblPr/>
              <a:tblGrid>
                <a:gridCol w="1235075"/>
                <a:gridCol w="2109788"/>
                <a:gridCol w="2108200"/>
                <a:gridCol w="2109787"/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次数</a:t>
                      </a:r>
                      <a:endParaRPr kumimoji="0" lang="zh-CN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点电流</a:t>
                      </a:r>
                      <a:r>
                        <a:rPr kumimoji="0" lang="en-US" altLang="zh-CN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</a:t>
                      </a:r>
                      <a:r>
                        <a:rPr kumimoji="0" lang="en-US" altLang="zh-CN" sz="2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/A</a:t>
                      </a:r>
                      <a:endParaRPr kumimoji="0" lang="zh-CN" altLang="en-US" sz="2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B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点电流</a:t>
                      </a:r>
                      <a:r>
                        <a:rPr kumimoji="0" lang="en-US" altLang="zh-CN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</a:t>
                      </a:r>
                      <a:r>
                        <a:rPr kumimoji="0" lang="en-US" altLang="zh-CN" sz="2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B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/A</a:t>
                      </a:r>
                      <a:endParaRPr kumimoji="0" lang="zh-CN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点电流</a:t>
                      </a:r>
                      <a:r>
                        <a:rPr kumimoji="0" lang="en-US" altLang="zh-CN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</a:t>
                      </a:r>
                      <a:r>
                        <a:rPr kumimoji="0" lang="en-US" altLang="zh-CN" sz="2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/A</a:t>
                      </a:r>
                      <a:endParaRPr kumimoji="0" lang="zh-CN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kumimoji="0" lang="en-US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kumimoji="0" lang="en-US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kumimoji="0" lang="en-US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5" name="图片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95" y="576580"/>
            <a:ext cx="412813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853440" y="697230"/>
            <a:ext cx="1048512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结论：</a:t>
            </a:r>
            <a:endParaRPr lang="zh-CN" altLang="en-US" sz="4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并联电路中，干路的电流等于各支路电流之和。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latin typeface="方正盛世楷书简体_粗" panose="02000000000000000000" charset="-122"/>
                <a:ea typeface="方正盛世楷书简体_粗" panose="02000000000000000000" charset="-122"/>
                <a:sym typeface="+mn-lt"/>
              </a:rPr>
              <a:t>数学表达式：</a:t>
            </a:r>
            <a:r>
              <a:rPr lang="en-US" altLang="zh-CN" sz="4400" i="1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I</a:t>
            </a:r>
            <a:r>
              <a:rPr lang="en-US" altLang="zh-CN" sz="4400" i="1" baseline="-25000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C</a:t>
            </a:r>
            <a:r>
              <a:rPr lang="zh-CN" altLang="en-US" sz="4400" i="1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＝</a:t>
            </a:r>
            <a:r>
              <a:rPr lang="en-US" altLang="zh-CN" sz="4400" i="1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I</a:t>
            </a:r>
            <a:r>
              <a:rPr lang="en-US" altLang="zh-CN" sz="4400" i="1" baseline="-25000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A</a:t>
            </a:r>
            <a:r>
              <a:rPr lang="en-US" altLang="zh-CN" sz="4400" i="1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+</a:t>
            </a:r>
            <a:r>
              <a:rPr lang="en-US" altLang="zh-CN" sz="4400" i="1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I</a:t>
            </a:r>
            <a:r>
              <a:rPr lang="en-US" altLang="zh-CN" sz="4400" i="1" baseline="-25000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B</a:t>
            </a:r>
            <a:r>
              <a:rPr lang="en-US" altLang="zh-CN" sz="4400" i="1" dirty="0" smtClean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+</a:t>
            </a:r>
            <a:r>
              <a:rPr lang="en-US" altLang="zh-CN" sz="4400" i="1" dirty="0">
                <a:solidFill>
                  <a:srgbClr val="FC252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lt"/>
              </a:rPr>
              <a:t>……</a:t>
            </a:r>
            <a:endParaRPr lang="en-US" altLang="zh-CN" sz="4400" i="1" dirty="0">
              <a:solidFill>
                <a:srgbClr val="FC2520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11565" y="3857625"/>
            <a:ext cx="2858135" cy="25520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53440" y="697230"/>
            <a:ext cx="1048512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如何理解并联电路中用电器互不影响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）简单电路变为并联电路、或并联电路变为简单电路，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简单电路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中用电器的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电流不变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；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）并联电路中，某一支路上用电器的电流大小变大或变小，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另一支路中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用电器通过的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电流大小不变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68680" y="571500"/>
            <a:ext cx="1048512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实验过程中的故障分析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：图中的电流表有没有造成电路的故障</a:t>
            </a:r>
            <a:r>
              <a:rPr lang="en-US" alt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?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94061" y="2048844"/>
            <a:ext cx="4812164" cy="3743672"/>
            <a:chOff x="9311" y="4310"/>
            <a:chExt cx="7163" cy="5497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80" y="8433"/>
              <a:ext cx="2027" cy="9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11" y="6031"/>
              <a:ext cx="1848" cy="165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41" y="5870"/>
              <a:ext cx="2027" cy="179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449" b="89764" l="7879" r="89697">
                          <a14:foregroundMark x1="9697" y1="25197" x2="9697" y2="25197"/>
                          <a14:foregroundMark x1="7879" y1="25197" x2="7879" y2="251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272" y="8286"/>
              <a:ext cx="1565" cy="1521"/>
            </a:xfrm>
            <a:prstGeom prst="rect">
              <a:avLst/>
            </a:prstGeom>
          </p:spPr>
        </p:pic>
        <p:sp>
          <p:nvSpPr>
            <p:cNvPr id="26" name="Freeform 18"/>
            <p:cNvSpPr/>
            <p:nvPr/>
          </p:nvSpPr>
          <p:spPr>
            <a:xfrm rot="8400000">
              <a:off x="14858" y="7286"/>
              <a:ext cx="1616" cy="1650"/>
            </a:xfrm>
            <a:custGeom>
              <a:avLst/>
              <a:gdLst>
                <a:gd name="txL" fmla="*/ 0 w 668"/>
                <a:gd name="txT" fmla="*/ 0 h 1119"/>
                <a:gd name="txR" fmla="*/ 668 w 668"/>
                <a:gd name="txB" fmla="*/ 1119 h 1119"/>
              </a:gdLst>
              <a:ahLst/>
              <a:cxnLst>
                <a:cxn ang="0">
                  <a:pos x="294857479" y="2147483647"/>
                </a:cxn>
                <a:cxn ang="0">
                  <a:pos x="103327187" y="2147483647"/>
                </a:cxn>
                <a:cxn ang="0">
                  <a:pos x="83165944" y="2147483647"/>
                </a:cxn>
                <a:cxn ang="0">
                  <a:pos x="40322498" y="2147483647"/>
                </a:cxn>
                <a:cxn ang="0">
                  <a:pos x="0" y="2147483647"/>
                </a:cxn>
                <a:cxn ang="0">
                  <a:pos x="231854389" y="1305440397"/>
                </a:cxn>
                <a:cxn ang="0">
                  <a:pos x="315018722" y="1116428020"/>
                </a:cxn>
                <a:cxn ang="0">
                  <a:pos x="630039031" y="652719405"/>
                </a:cxn>
                <a:cxn ang="0">
                  <a:pos x="693043708" y="609877573"/>
                </a:cxn>
                <a:cxn ang="0">
                  <a:pos x="945057851" y="337700794"/>
                </a:cxn>
                <a:cxn ang="0">
                  <a:pos x="1388606777" y="105846536"/>
                </a:cxn>
                <a:cxn ang="0">
                  <a:pos x="1683464553" y="0"/>
                </a:cxn>
              </a:cxnLst>
              <a:rect l="txL" t="txT" r="txR" b="txB"/>
              <a:pathLst>
                <a:path w="668" h="1119">
                  <a:moveTo>
                    <a:pt x="117" y="1119"/>
                  </a:moveTo>
                  <a:cubicBezTo>
                    <a:pt x="83" y="1108"/>
                    <a:pt x="66" y="1094"/>
                    <a:pt x="41" y="1069"/>
                  </a:cubicBezTo>
                  <a:cubicBezTo>
                    <a:pt x="38" y="1061"/>
                    <a:pt x="37" y="1052"/>
                    <a:pt x="33" y="1044"/>
                  </a:cubicBezTo>
                  <a:cubicBezTo>
                    <a:pt x="28" y="1035"/>
                    <a:pt x="20" y="1028"/>
                    <a:pt x="16" y="1019"/>
                  </a:cubicBezTo>
                  <a:cubicBezTo>
                    <a:pt x="9" y="1003"/>
                    <a:pt x="0" y="969"/>
                    <a:pt x="0" y="969"/>
                  </a:cubicBezTo>
                  <a:cubicBezTo>
                    <a:pt x="5" y="823"/>
                    <a:pt x="4" y="647"/>
                    <a:pt x="92" y="518"/>
                  </a:cubicBezTo>
                  <a:cubicBezTo>
                    <a:pt x="111" y="458"/>
                    <a:pt x="98" y="482"/>
                    <a:pt x="125" y="443"/>
                  </a:cubicBezTo>
                  <a:cubicBezTo>
                    <a:pt x="144" y="384"/>
                    <a:pt x="205" y="304"/>
                    <a:pt x="250" y="259"/>
                  </a:cubicBezTo>
                  <a:cubicBezTo>
                    <a:pt x="257" y="252"/>
                    <a:pt x="268" y="249"/>
                    <a:pt x="275" y="242"/>
                  </a:cubicBezTo>
                  <a:cubicBezTo>
                    <a:pt x="309" y="208"/>
                    <a:pt x="340" y="169"/>
                    <a:pt x="375" y="134"/>
                  </a:cubicBezTo>
                  <a:cubicBezTo>
                    <a:pt x="418" y="91"/>
                    <a:pt x="494" y="60"/>
                    <a:pt x="551" y="42"/>
                  </a:cubicBezTo>
                  <a:cubicBezTo>
                    <a:pt x="598" y="11"/>
                    <a:pt x="612" y="0"/>
                    <a:pt x="668" y="0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8"/>
            <p:cNvSpPr/>
            <p:nvPr/>
          </p:nvSpPr>
          <p:spPr>
            <a:xfrm rot="7440000" flipH="1">
              <a:off x="11254" y="5898"/>
              <a:ext cx="2330" cy="2873"/>
            </a:xfrm>
            <a:custGeom>
              <a:avLst/>
              <a:gdLst>
                <a:gd name="txL" fmla="*/ 0 w 668"/>
                <a:gd name="txT" fmla="*/ 0 h 1119"/>
                <a:gd name="txR" fmla="*/ 668 w 668"/>
                <a:gd name="txB" fmla="*/ 1119 h 1119"/>
              </a:gdLst>
              <a:ahLst/>
              <a:cxnLst>
                <a:cxn ang="0">
                  <a:pos x="294857479" y="2147483647"/>
                </a:cxn>
                <a:cxn ang="0">
                  <a:pos x="103327187" y="2147483647"/>
                </a:cxn>
                <a:cxn ang="0">
                  <a:pos x="83165944" y="2147483647"/>
                </a:cxn>
                <a:cxn ang="0">
                  <a:pos x="40322498" y="2147483647"/>
                </a:cxn>
                <a:cxn ang="0">
                  <a:pos x="0" y="2147483647"/>
                </a:cxn>
                <a:cxn ang="0">
                  <a:pos x="231854389" y="1305440397"/>
                </a:cxn>
                <a:cxn ang="0">
                  <a:pos x="315018722" y="1116428020"/>
                </a:cxn>
                <a:cxn ang="0">
                  <a:pos x="630039031" y="652719405"/>
                </a:cxn>
                <a:cxn ang="0">
                  <a:pos x="693043708" y="609877573"/>
                </a:cxn>
                <a:cxn ang="0">
                  <a:pos x="945057851" y="337700794"/>
                </a:cxn>
                <a:cxn ang="0">
                  <a:pos x="1388606777" y="105846536"/>
                </a:cxn>
                <a:cxn ang="0">
                  <a:pos x="1683464553" y="0"/>
                </a:cxn>
              </a:cxnLst>
              <a:rect l="txL" t="txT" r="txR" b="txB"/>
              <a:pathLst>
                <a:path w="668" h="1119">
                  <a:moveTo>
                    <a:pt x="117" y="1119"/>
                  </a:moveTo>
                  <a:cubicBezTo>
                    <a:pt x="83" y="1108"/>
                    <a:pt x="66" y="1094"/>
                    <a:pt x="41" y="1069"/>
                  </a:cubicBezTo>
                  <a:cubicBezTo>
                    <a:pt x="38" y="1061"/>
                    <a:pt x="37" y="1052"/>
                    <a:pt x="33" y="1044"/>
                  </a:cubicBezTo>
                  <a:cubicBezTo>
                    <a:pt x="28" y="1035"/>
                    <a:pt x="20" y="1028"/>
                    <a:pt x="16" y="1019"/>
                  </a:cubicBezTo>
                  <a:cubicBezTo>
                    <a:pt x="9" y="1003"/>
                    <a:pt x="0" y="969"/>
                    <a:pt x="0" y="969"/>
                  </a:cubicBezTo>
                  <a:cubicBezTo>
                    <a:pt x="5" y="823"/>
                    <a:pt x="4" y="647"/>
                    <a:pt x="92" y="518"/>
                  </a:cubicBezTo>
                  <a:cubicBezTo>
                    <a:pt x="111" y="458"/>
                    <a:pt x="98" y="482"/>
                    <a:pt x="125" y="443"/>
                  </a:cubicBezTo>
                  <a:cubicBezTo>
                    <a:pt x="144" y="384"/>
                    <a:pt x="205" y="304"/>
                    <a:pt x="250" y="259"/>
                  </a:cubicBezTo>
                  <a:cubicBezTo>
                    <a:pt x="257" y="252"/>
                    <a:pt x="268" y="249"/>
                    <a:pt x="275" y="242"/>
                  </a:cubicBezTo>
                  <a:cubicBezTo>
                    <a:pt x="309" y="208"/>
                    <a:pt x="340" y="169"/>
                    <a:pt x="375" y="134"/>
                  </a:cubicBezTo>
                  <a:cubicBezTo>
                    <a:pt x="418" y="91"/>
                    <a:pt x="494" y="60"/>
                    <a:pt x="551" y="42"/>
                  </a:cubicBezTo>
                  <a:cubicBezTo>
                    <a:pt x="598" y="11"/>
                    <a:pt x="612" y="0"/>
                    <a:pt x="668" y="0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8"/>
            <p:cNvSpPr/>
            <p:nvPr/>
          </p:nvSpPr>
          <p:spPr>
            <a:xfrm rot="3960000">
              <a:off x="13123" y="8335"/>
              <a:ext cx="1127" cy="1399"/>
            </a:xfrm>
            <a:custGeom>
              <a:avLst/>
              <a:gdLst>
                <a:gd name="txL" fmla="*/ 0 w 668"/>
                <a:gd name="txT" fmla="*/ 0 h 1119"/>
                <a:gd name="txR" fmla="*/ 668 w 668"/>
                <a:gd name="txB" fmla="*/ 1119 h 1119"/>
              </a:gdLst>
              <a:ahLst/>
              <a:cxnLst>
                <a:cxn ang="0">
                  <a:pos x="294857479" y="2147483647"/>
                </a:cxn>
                <a:cxn ang="0">
                  <a:pos x="103327187" y="2147483647"/>
                </a:cxn>
                <a:cxn ang="0">
                  <a:pos x="83165944" y="2147483647"/>
                </a:cxn>
                <a:cxn ang="0">
                  <a:pos x="40322498" y="2147483647"/>
                </a:cxn>
                <a:cxn ang="0">
                  <a:pos x="0" y="2147483647"/>
                </a:cxn>
                <a:cxn ang="0">
                  <a:pos x="231854389" y="1305440397"/>
                </a:cxn>
                <a:cxn ang="0">
                  <a:pos x="315018722" y="1116428020"/>
                </a:cxn>
                <a:cxn ang="0">
                  <a:pos x="630039031" y="652719405"/>
                </a:cxn>
                <a:cxn ang="0">
                  <a:pos x="693043708" y="609877573"/>
                </a:cxn>
                <a:cxn ang="0">
                  <a:pos x="945057851" y="337700794"/>
                </a:cxn>
                <a:cxn ang="0">
                  <a:pos x="1388606777" y="105846536"/>
                </a:cxn>
                <a:cxn ang="0">
                  <a:pos x="1683464553" y="0"/>
                </a:cxn>
              </a:cxnLst>
              <a:rect l="txL" t="txT" r="txR" b="txB"/>
              <a:pathLst>
                <a:path w="668" h="1119">
                  <a:moveTo>
                    <a:pt x="117" y="1119"/>
                  </a:moveTo>
                  <a:cubicBezTo>
                    <a:pt x="83" y="1108"/>
                    <a:pt x="66" y="1094"/>
                    <a:pt x="41" y="1069"/>
                  </a:cubicBezTo>
                  <a:cubicBezTo>
                    <a:pt x="38" y="1061"/>
                    <a:pt x="37" y="1052"/>
                    <a:pt x="33" y="1044"/>
                  </a:cubicBezTo>
                  <a:cubicBezTo>
                    <a:pt x="28" y="1035"/>
                    <a:pt x="20" y="1028"/>
                    <a:pt x="16" y="1019"/>
                  </a:cubicBezTo>
                  <a:cubicBezTo>
                    <a:pt x="9" y="1003"/>
                    <a:pt x="0" y="969"/>
                    <a:pt x="0" y="969"/>
                  </a:cubicBezTo>
                  <a:cubicBezTo>
                    <a:pt x="5" y="823"/>
                    <a:pt x="4" y="647"/>
                    <a:pt x="92" y="518"/>
                  </a:cubicBezTo>
                  <a:cubicBezTo>
                    <a:pt x="111" y="458"/>
                    <a:pt x="98" y="482"/>
                    <a:pt x="125" y="443"/>
                  </a:cubicBezTo>
                  <a:cubicBezTo>
                    <a:pt x="144" y="384"/>
                    <a:pt x="205" y="304"/>
                    <a:pt x="250" y="259"/>
                  </a:cubicBezTo>
                  <a:cubicBezTo>
                    <a:pt x="257" y="252"/>
                    <a:pt x="268" y="249"/>
                    <a:pt x="275" y="242"/>
                  </a:cubicBezTo>
                  <a:cubicBezTo>
                    <a:pt x="309" y="208"/>
                    <a:pt x="340" y="169"/>
                    <a:pt x="375" y="134"/>
                  </a:cubicBezTo>
                  <a:cubicBezTo>
                    <a:pt x="418" y="91"/>
                    <a:pt x="494" y="60"/>
                    <a:pt x="551" y="42"/>
                  </a:cubicBezTo>
                  <a:cubicBezTo>
                    <a:pt x="598" y="11"/>
                    <a:pt x="612" y="0"/>
                    <a:pt x="668" y="0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89" b="94222" l="8333" r="89744">
                          <a14:foregroundMark x1="51282" y1="33778" x2="51282" y2="33778"/>
                          <a14:foregroundMark x1="51282" y1="33778" x2="45513" y2="36444"/>
                          <a14:foregroundMark x1="37179" y1="39111" x2="33974" y2="42667"/>
                          <a14:foregroundMark x1="24359" y1="49778" x2="23077" y2="54667"/>
                          <a14:foregroundMark x1="23077" y1="55556" x2="23077" y2="55556"/>
                          <a14:foregroundMark x1="23077" y1="58667" x2="23077" y2="58667"/>
                          <a14:foregroundMark x1="28205" y1="36889" x2="28205" y2="36889"/>
                          <a14:foregroundMark x1="37179" y1="32444" x2="37179" y2="32444"/>
                          <a14:foregroundMark x1="25000" y1="12889" x2="25000" y2="12889"/>
                          <a14:foregroundMark x1="17308" y1="5778" x2="17308" y2="5778"/>
                          <a14:foregroundMark x1="23718" y1="5333" x2="23718" y2="5333"/>
                          <a14:foregroundMark x1="32051" y1="5333" x2="35897" y2="6667"/>
                          <a14:foregroundMark x1="50641" y1="8444" x2="53846" y2="9333"/>
                          <a14:foregroundMark x1="88462" y1="88889" x2="88462" y2="88889"/>
                          <a14:foregroundMark x1="83333" y1="94222" x2="83333" y2="94222"/>
                          <a14:foregroundMark x1="89103" y1="57333" x2="89103" y2="57333"/>
                          <a14:foregroundMark x1="82692" y1="49778" x2="82692" y2="49778"/>
                          <a14:foregroundMark x1="81410" y1="49333" x2="81410" y2="49333"/>
                          <a14:foregroundMark x1="77564" y1="39556" x2="75641" y2="38222"/>
                          <a14:foregroundMark x1="65385" y1="23556" x2="65385" y2="23556"/>
                          <a14:foregroundMark x1="65385" y1="23111" x2="65385" y2="23111"/>
                          <a14:foregroundMark x1="54487" y1="29333" x2="54487" y2="29333"/>
                          <a14:foregroundMark x1="52564" y1="29333" x2="52564" y2="29333"/>
                          <a14:foregroundMark x1="60256" y1="19111" x2="60256" y2="19111"/>
                          <a14:foregroundMark x1="41026" y1="20000" x2="41026" y2="20000"/>
                          <a14:foregroundMark x1="48077" y1="42222" x2="48077" y2="42222"/>
                          <a14:foregroundMark x1="39744" y1="38222" x2="39744" y2="38222"/>
                          <a14:foregroundMark x1="30128" y1="31556" x2="30128" y2="31556"/>
                          <a14:foregroundMark x1="26923" y1="28889" x2="26923" y2="28889"/>
                          <a14:foregroundMark x1="14744" y1="40889" x2="14744" y2="40889"/>
                          <a14:foregroundMark x1="14103" y1="36889" x2="14103" y2="36889"/>
                          <a14:foregroundMark x1="14103" y1="30222" x2="14103" y2="30222"/>
                          <a14:foregroundMark x1="16026" y1="21778" x2="16026" y2="21778"/>
                          <a14:foregroundMark x1="15385" y1="19111" x2="15385" y2="19111"/>
                          <a14:foregroundMark x1="13462" y1="13778" x2="13462" y2="13778"/>
                          <a14:foregroundMark x1="13462" y1="51556" x2="13462" y2="51556"/>
                          <a14:foregroundMark x1="14103" y1="39556" x2="14103" y2="39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41" y="4310"/>
              <a:ext cx="2426" cy="2285"/>
            </a:xfrm>
            <a:prstGeom prst="rect">
              <a:avLst/>
            </a:prstGeom>
          </p:spPr>
        </p:pic>
        <p:sp>
          <p:nvSpPr>
            <p:cNvPr id="29" name="Freeform 18"/>
            <p:cNvSpPr/>
            <p:nvPr/>
          </p:nvSpPr>
          <p:spPr>
            <a:xfrm rot="16920000">
              <a:off x="9412" y="7278"/>
              <a:ext cx="1625" cy="1793"/>
            </a:xfrm>
            <a:custGeom>
              <a:avLst/>
              <a:gdLst>
                <a:gd name="txL" fmla="*/ 0 w 668"/>
                <a:gd name="txT" fmla="*/ 0 h 1119"/>
                <a:gd name="txR" fmla="*/ 668 w 668"/>
                <a:gd name="txB" fmla="*/ 1119 h 1119"/>
              </a:gdLst>
              <a:ahLst/>
              <a:cxnLst>
                <a:cxn ang="0">
                  <a:pos x="294857479" y="2147483647"/>
                </a:cxn>
                <a:cxn ang="0">
                  <a:pos x="103327187" y="2147483647"/>
                </a:cxn>
                <a:cxn ang="0">
                  <a:pos x="83165944" y="2147483647"/>
                </a:cxn>
                <a:cxn ang="0">
                  <a:pos x="40322498" y="2147483647"/>
                </a:cxn>
                <a:cxn ang="0">
                  <a:pos x="0" y="2147483647"/>
                </a:cxn>
                <a:cxn ang="0">
                  <a:pos x="231854389" y="1305440397"/>
                </a:cxn>
                <a:cxn ang="0">
                  <a:pos x="315018722" y="1116428020"/>
                </a:cxn>
                <a:cxn ang="0">
                  <a:pos x="630039031" y="652719405"/>
                </a:cxn>
                <a:cxn ang="0">
                  <a:pos x="693043708" y="609877573"/>
                </a:cxn>
                <a:cxn ang="0">
                  <a:pos x="945057851" y="337700794"/>
                </a:cxn>
                <a:cxn ang="0">
                  <a:pos x="1388606777" y="105846536"/>
                </a:cxn>
                <a:cxn ang="0">
                  <a:pos x="1683464553" y="0"/>
                </a:cxn>
              </a:cxnLst>
              <a:rect l="txL" t="txT" r="txR" b="txB"/>
              <a:pathLst>
                <a:path w="668" h="1119">
                  <a:moveTo>
                    <a:pt x="117" y="1119"/>
                  </a:moveTo>
                  <a:cubicBezTo>
                    <a:pt x="83" y="1108"/>
                    <a:pt x="66" y="1094"/>
                    <a:pt x="41" y="1069"/>
                  </a:cubicBezTo>
                  <a:cubicBezTo>
                    <a:pt x="38" y="1061"/>
                    <a:pt x="37" y="1052"/>
                    <a:pt x="33" y="1044"/>
                  </a:cubicBezTo>
                  <a:cubicBezTo>
                    <a:pt x="28" y="1035"/>
                    <a:pt x="20" y="1028"/>
                    <a:pt x="16" y="1019"/>
                  </a:cubicBezTo>
                  <a:cubicBezTo>
                    <a:pt x="9" y="1003"/>
                    <a:pt x="0" y="969"/>
                    <a:pt x="0" y="969"/>
                  </a:cubicBezTo>
                  <a:cubicBezTo>
                    <a:pt x="5" y="823"/>
                    <a:pt x="4" y="647"/>
                    <a:pt x="92" y="518"/>
                  </a:cubicBezTo>
                  <a:cubicBezTo>
                    <a:pt x="111" y="458"/>
                    <a:pt x="98" y="482"/>
                    <a:pt x="125" y="443"/>
                  </a:cubicBezTo>
                  <a:cubicBezTo>
                    <a:pt x="144" y="384"/>
                    <a:pt x="205" y="304"/>
                    <a:pt x="250" y="259"/>
                  </a:cubicBezTo>
                  <a:cubicBezTo>
                    <a:pt x="257" y="252"/>
                    <a:pt x="268" y="249"/>
                    <a:pt x="275" y="242"/>
                  </a:cubicBezTo>
                  <a:cubicBezTo>
                    <a:pt x="309" y="208"/>
                    <a:pt x="340" y="169"/>
                    <a:pt x="375" y="134"/>
                  </a:cubicBezTo>
                  <a:cubicBezTo>
                    <a:pt x="418" y="91"/>
                    <a:pt x="494" y="60"/>
                    <a:pt x="551" y="42"/>
                  </a:cubicBezTo>
                  <a:cubicBezTo>
                    <a:pt x="598" y="11"/>
                    <a:pt x="612" y="0"/>
                    <a:pt x="668" y="0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Freeform 18"/>
            <p:cNvSpPr/>
            <p:nvPr>
              <p:custDataLst>
                <p:tags r:id="rId16"/>
              </p:custDataLst>
            </p:nvPr>
          </p:nvSpPr>
          <p:spPr>
            <a:xfrm rot="9900000" flipV="1">
              <a:off x="14193" y="5810"/>
              <a:ext cx="1604" cy="1363"/>
            </a:xfrm>
            <a:custGeom>
              <a:avLst/>
              <a:gdLst>
                <a:gd name="txL" fmla="*/ 0 w 668"/>
                <a:gd name="txT" fmla="*/ 0 h 1119"/>
                <a:gd name="txR" fmla="*/ 668 w 668"/>
                <a:gd name="txB" fmla="*/ 1119 h 1119"/>
              </a:gdLst>
              <a:ahLst/>
              <a:cxnLst>
                <a:cxn ang="0">
                  <a:pos x="294857479" y="2147483647"/>
                </a:cxn>
                <a:cxn ang="0">
                  <a:pos x="103327187" y="2147483647"/>
                </a:cxn>
                <a:cxn ang="0">
                  <a:pos x="83165944" y="2147483647"/>
                </a:cxn>
                <a:cxn ang="0">
                  <a:pos x="40322498" y="2147483647"/>
                </a:cxn>
                <a:cxn ang="0">
                  <a:pos x="0" y="2147483647"/>
                </a:cxn>
                <a:cxn ang="0">
                  <a:pos x="231854389" y="1305440397"/>
                </a:cxn>
                <a:cxn ang="0">
                  <a:pos x="315018722" y="1116428020"/>
                </a:cxn>
                <a:cxn ang="0">
                  <a:pos x="630039031" y="652719405"/>
                </a:cxn>
                <a:cxn ang="0">
                  <a:pos x="693043708" y="609877573"/>
                </a:cxn>
                <a:cxn ang="0">
                  <a:pos x="945057851" y="337700794"/>
                </a:cxn>
                <a:cxn ang="0">
                  <a:pos x="1388606777" y="105846536"/>
                </a:cxn>
                <a:cxn ang="0">
                  <a:pos x="1683464553" y="0"/>
                </a:cxn>
              </a:cxnLst>
              <a:rect l="txL" t="txT" r="txR" b="txB"/>
              <a:pathLst>
                <a:path w="668" h="1119">
                  <a:moveTo>
                    <a:pt x="117" y="1119"/>
                  </a:moveTo>
                  <a:cubicBezTo>
                    <a:pt x="83" y="1108"/>
                    <a:pt x="66" y="1094"/>
                    <a:pt x="41" y="1069"/>
                  </a:cubicBezTo>
                  <a:cubicBezTo>
                    <a:pt x="38" y="1061"/>
                    <a:pt x="37" y="1052"/>
                    <a:pt x="33" y="1044"/>
                  </a:cubicBezTo>
                  <a:cubicBezTo>
                    <a:pt x="28" y="1035"/>
                    <a:pt x="20" y="1028"/>
                    <a:pt x="16" y="1019"/>
                  </a:cubicBezTo>
                  <a:cubicBezTo>
                    <a:pt x="9" y="1003"/>
                    <a:pt x="0" y="969"/>
                    <a:pt x="0" y="969"/>
                  </a:cubicBezTo>
                  <a:cubicBezTo>
                    <a:pt x="5" y="823"/>
                    <a:pt x="4" y="647"/>
                    <a:pt x="92" y="518"/>
                  </a:cubicBezTo>
                  <a:cubicBezTo>
                    <a:pt x="111" y="458"/>
                    <a:pt x="98" y="482"/>
                    <a:pt x="125" y="443"/>
                  </a:cubicBezTo>
                  <a:cubicBezTo>
                    <a:pt x="144" y="384"/>
                    <a:pt x="205" y="304"/>
                    <a:pt x="250" y="259"/>
                  </a:cubicBezTo>
                  <a:cubicBezTo>
                    <a:pt x="257" y="252"/>
                    <a:pt x="268" y="249"/>
                    <a:pt x="275" y="242"/>
                  </a:cubicBezTo>
                  <a:cubicBezTo>
                    <a:pt x="309" y="208"/>
                    <a:pt x="340" y="169"/>
                    <a:pt x="375" y="134"/>
                  </a:cubicBezTo>
                  <a:cubicBezTo>
                    <a:pt x="418" y="91"/>
                    <a:pt x="494" y="60"/>
                    <a:pt x="551" y="42"/>
                  </a:cubicBezTo>
                  <a:cubicBezTo>
                    <a:pt x="598" y="11"/>
                    <a:pt x="612" y="0"/>
                    <a:pt x="668" y="0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8"/>
            <p:cNvSpPr/>
            <p:nvPr/>
          </p:nvSpPr>
          <p:spPr>
            <a:xfrm rot="18420000" flipH="1">
              <a:off x="9558" y="4989"/>
              <a:ext cx="3543" cy="2347"/>
            </a:xfrm>
            <a:custGeom>
              <a:avLst/>
              <a:gdLst>
                <a:gd name="connsiteX0" fmla="*/ 1144 w 4402"/>
                <a:gd name="connsiteY0" fmla="*/ 4622 h 4621"/>
                <a:gd name="connsiteX1" fmla="*/ 695 w 4402"/>
                <a:gd name="connsiteY1" fmla="*/ 4442 h 4621"/>
                <a:gd name="connsiteX2" fmla="*/ 647 w 4402"/>
                <a:gd name="connsiteY2" fmla="*/ 4353 h 4621"/>
                <a:gd name="connsiteX3" fmla="*/ 547 w 4402"/>
                <a:gd name="connsiteY3" fmla="*/ 4263 h 4621"/>
                <a:gd name="connsiteX4" fmla="*/ 452 w 4402"/>
                <a:gd name="connsiteY4" fmla="*/ 4083 h 4621"/>
                <a:gd name="connsiteX5" fmla="*/ 172 w 4402"/>
                <a:gd name="connsiteY5" fmla="*/ 3188 h 4621"/>
                <a:gd name="connsiteX6" fmla="*/ 596 w 4402"/>
                <a:gd name="connsiteY6" fmla="*/ 2543 h 4621"/>
                <a:gd name="connsiteX7" fmla="*/ 729 w 4402"/>
                <a:gd name="connsiteY7" fmla="*/ 2226 h 4621"/>
                <a:gd name="connsiteX8" fmla="*/ 848 w 4402"/>
                <a:gd name="connsiteY8" fmla="*/ 1792 h 4621"/>
                <a:gd name="connsiteX9" fmla="*/ 1391 w 4402"/>
                <a:gd name="connsiteY9" fmla="*/ 903 h 4621"/>
                <a:gd name="connsiteX10" fmla="*/ 2461 w 4402"/>
                <a:gd name="connsiteY10" fmla="*/ 12 h 4621"/>
                <a:gd name="connsiteX11" fmla="*/ 4403 w 4402"/>
                <a:gd name="connsiteY11" fmla="*/ 603 h 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0" t="0" r="0" b="0"/>
              <a:pathLst>
                <a:path w="4403" h="4622">
                  <a:moveTo>
                    <a:pt x="1144" y="4622"/>
                  </a:moveTo>
                  <a:cubicBezTo>
                    <a:pt x="943" y="4582"/>
                    <a:pt x="842" y="4532"/>
                    <a:pt x="695" y="4442"/>
                  </a:cubicBezTo>
                  <a:cubicBezTo>
                    <a:pt x="677" y="4414"/>
                    <a:pt x="671" y="4381"/>
                    <a:pt x="647" y="4353"/>
                  </a:cubicBezTo>
                  <a:cubicBezTo>
                    <a:pt x="618" y="4320"/>
                    <a:pt x="570" y="4295"/>
                    <a:pt x="547" y="4263"/>
                  </a:cubicBezTo>
                  <a:cubicBezTo>
                    <a:pt x="505" y="4205"/>
                    <a:pt x="452" y="4083"/>
                    <a:pt x="452" y="4083"/>
                  </a:cubicBezTo>
                  <a:cubicBezTo>
                    <a:pt x="482" y="3559"/>
                    <a:pt x="-348" y="3652"/>
                    <a:pt x="172" y="3188"/>
                  </a:cubicBezTo>
                  <a:cubicBezTo>
                    <a:pt x="285" y="2973"/>
                    <a:pt x="437" y="2683"/>
                    <a:pt x="596" y="2543"/>
                  </a:cubicBezTo>
                  <a:cubicBezTo>
                    <a:pt x="709" y="2331"/>
                    <a:pt x="463" y="2388"/>
                    <a:pt x="729" y="2226"/>
                  </a:cubicBezTo>
                  <a:cubicBezTo>
                    <a:pt x="770" y="2201"/>
                    <a:pt x="806" y="1817"/>
                    <a:pt x="848" y="1792"/>
                  </a:cubicBezTo>
                  <a:cubicBezTo>
                    <a:pt x="1049" y="1670"/>
                    <a:pt x="1184" y="1029"/>
                    <a:pt x="1391" y="903"/>
                  </a:cubicBezTo>
                  <a:cubicBezTo>
                    <a:pt x="1645" y="749"/>
                    <a:pt x="2124" y="76"/>
                    <a:pt x="2461" y="12"/>
                  </a:cubicBezTo>
                  <a:cubicBezTo>
                    <a:pt x="2739" y="-99"/>
                    <a:pt x="4072" y="603"/>
                    <a:pt x="4403" y="603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37540" y="3028315"/>
            <a:ext cx="60960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（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经验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：电流表连接不当，会造成电路中出现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短路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或电流表的接线柱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接线接反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。）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431290" y="1906905"/>
            <a:ext cx="98399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5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串、并联电路的电流规律的应用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25500" y="455295"/>
            <a:ext cx="1035431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在图甲中，闭合开关后，通过灯泡</a:t>
            </a:r>
            <a:r>
              <a:rPr lang="en-US" altLang="zh-CN" sz="3600" dirty="0" err="1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en-US" altLang="zh-CN" sz="3600" baseline="-25000" dirty="0" err="1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的电流为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0.5A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，通过灯泡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en-US" altLang="zh-CN" sz="3600" baseline="-250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的电流为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0.4A</a:t>
            </a:r>
            <a:r>
              <a:rPr lang="zh-CN" altLang="en-US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。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试根据图甲将图乙中的实物用笔</a:t>
            </a:r>
            <a:r>
              <a:rPr lang="zh-CN" altLang="en-US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画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线表示导线连接起来</a:t>
            </a:r>
            <a:r>
              <a:rPr lang="zh-CN" altLang="en-US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。</a:t>
            </a:r>
            <a:endParaRPr lang="zh-CN" altLang="en-US" sz="3600" dirty="0" smtClean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08" y="2924175"/>
            <a:ext cx="826141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任意多边形 9"/>
          <p:cNvSpPr/>
          <p:nvPr>
            <p:custDataLst>
              <p:tags r:id="rId3"/>
            </p:custDataLst>
          </p:nvPr>
        </p:nvSpPr>
        <p:spPr>
          <a:xfrm>
            <a:off x="6823453" y="3268664"/>
            <a:ext cx="2291426" cy="509587"/>
          </a:xfrm>
          <a:custGeom>
            <a:avLst/>
            <a:gdLst>
              <a:gd name="connsiteX0" fmla="*/ 0 w 1718268"/>
              <a:gd name="connsiteY0" fmla="*/ 107182 h 509116"/>
              <a:gd name="connsiteX1" fmla="*/ 1165609 w 1718268"/>
              <a:gd name="connsiteY1" fmla="*/ 66989 h 509116"/>
              <a:gd name="connsiteX2" fmla="*/ 1718268 w 1718268"/>
              <a:gd name="connsiteY2" fmla="*/ 509116 h 50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8268" h="509116">
                <a:moveTo>
                  <a:pt x="0" y="107182"/>
                </a:moveTo>
                <a:cubicBezTo>
                  <a:pt x="439615" y="53591"/>
                  <a:pt x="879231" y="0"/>
                  <a:pt x="1165609" y="66989"/>
                </a:cubicBezTo>
                <a:cubicBezTo>
                  <a:pt x="1451987" y="133978"/>
                  <a:pt x="1585127" y="321547"/>
                  <a:pt x="1718268" y="509116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eaLnBrk="1" hangingPunct="1">
              <a:lnSpc>
                <a:spcPct val="150000"/>
              </a:lnSpc>
              <a:defRPr/>
            </a:pPr>
            <a:endParaRPr lang="zh-CN" altLang="en-US" sz="2800" b="1"/>
          </a:p>
        </p:txBody>
      </p:sp>
      <p:sp>
        <p:nvSpPr>
          <p:cNvPr id="11" name="任意多边形 10"/>
          <p:cNvSpPr/>
          <p:nvPr>
            <p:custDataLst>
              <p:tags r:id="rId4"/>
            </p:custDataLst>
          </p:nvPr>
        </p:nvSpPr>
        <p:spPr>
          <a:xfrm>
            <a:off x="8471076" y="3829050"/>
            <a:ext cx="1713276" cy="979488"/>
          </a:xfrm>
          <a:custGeom>
            <a:avLst/>
            <a:gdLst>
              <a:gd name="connsiteX0" fmla="*/ 884255 w 1284514"/>
              <a:gd name="connsiteY0" fmla="*/ 0 h 979715"/>
              <a:gd name="connsiteX1" fmla="*/ 1256044 w 1284514"/>
              <a:gd name="connsiteY1" fmla="*/ 311499 h 979715"/>
              <a:gd name="connsiteX2" fmla="*/ 713433 w 1284514"/>
              <a:gd name="connsiteY2" fmla="*/ 874207 h 979715"/>
              <a:gd name="connsiteX3" fmla="*/ 0 w 1284514"/>
              <a:gd name="connsiteY3" fmla="*/ 944545 h 97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514" h="979715">
                <a:moveTo>
                  <a:pt x="884255" y="0"/>
                </a:moveTo>
                <a:cubicBezTo>
                  <a:pt x="1084384" y="82899"/>
                  <a:pt x="1284514" y="165798"/>
                  <a:pt x="1256044" y="311499"/>
                </a:cubicBezTo>
                <a:cubicBezTo>
                  <a:pt x="1227574" y="457200"/>
                  <a:pt x="922774" y="768699"/>
                  <a:pt x="713433" y="874207"/>
                </a:cubicBezTo>
                <a:cubicBezTo>
                  <a:pt x="504092" y="979715"/>
                  <a:pt x="252046" y="962130"/>
                  <a:pt x="0" y="94454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eaLnBrk="1" hangingPunct="1">
              <a:lnSpc>
                <a:spcPct val="150000"/>
              </a:lnSpc>
              <a:defRPr/>
            </a:pPr>
            <a:endParaRPr lang="zh-CN" altLang="en-US" sz="2800" b="1"/>
          </a:p>
        </p:txBody>
      </p:sp>
      <p:sp>
        <p:nvSpPr>
          <p:cNvPr id="15" name="任意多边形 14"/>
          <p:cNvSpPr/>
          <p:nvPr>
            <p:custDataLst>
              <p:tags r:id="rId5"/>
            </p:custDataLst>
          </p:nvPr>
        </p:nvSpPr>
        <p:spPr>
          <a:xfrm>
            <a:off x="5336778" y="3227388"/>
            <a:ext cx="1111829" cy="1776412"/>
          </a:xfrm>
          <a:custGeom>
            <a:avLst/>
            <a:gdLst>
              <a:gd name="connsiteX0" fmla="*/ 651468 w 832338"/>
              <a:gd name="connsiteY0" fmla="*/ 1776883 h 1776883"/>
              <a:gd name="connsiteX1" fmla="*/ 78712 w 832338"/>
              <a:gd name="connsiteY1" fmla="*/ 1043353 h 1776883"/>
              <a:gd name="connsiteX2" fmla="*/ 179195 w 832338"/>
              <a:gd name="connsiteY2" fmla="*/ 159099 h 1776883"/>
              <a:gd name="connsiteX3" fmla="*/ 832338 w 832338"/>
              <a:gd name="connsiteY3" fmla="*/ 88760 h 177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338" h="1776883">
                <a:moveTo>
                  <a:pt x="651468" y="1776883"/>
                </a:moveTo>
                <a:cubicBezTo>
                  <a:pt x="404446" y="1544933"/>
                  <a:pt x="157424" y="1312984"/>
                  <a:pt x="78712" y="1043353"/>
                </a:cubicBezTo>
                <a:cubicBezTo>
                  <a:pt x="0" y="773722"/>
                  <a:pt x="53591" y="318198"/>
                  <a:pt x="179195" y="159099"/>
                </a:cubicBezTo>
                <a:cubicBezTo>
                  <a:pt x="304799" y="0"/>
                  <a:pt x="832338" y="88760"/>
                  <a:pt x="832338" y="8876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eaLnBrk="1" hangingPunct="1">
              <a:lnSpc>
                <a:spcPct val="150000"/>
              </a:lnSpc>
              <a:defRPr/>
            </a:pPr>
            <a:endParaRPr lang="zh-CN" altLang="en-US" sz="2800" b="1"/>
          </a:p>
        </p:txBody>
      </p:sp>
      <p:sp>
        <p:nvSpPr>
          <p:cNvPr id="18" name="任意多边形 17"/>
          <p:cNvSpPr/>
          <p:nvPr>
            <p:custDataLst>
              <p:tags r:id="rId6"/>
            </p:custDataLst>
          </p:nvPr>
        </p:nvSpPr>
        <p:spPr>
          <a:xfrm>
            <a:off x="6742977" y="4694239"/>
            <a:ext cx="1219835" cy="339725"/>
          </a:xfrm>
          <a:custGeom>
            <a:avLst/>
            <a:gdLst>
              <a:gd name="connsiteX0" fmla="*/ 914400 w 914400"/>
              <a:gd name="connsiteY0" fmla="*/ 48567 h 339969"/>
              <a:gd name="connsiteX1" fmla="*/ 552659 w 914400"/>
              <a:gd name="connsiteY1" fmla="*/ 48567 h 339969"/>
              <a:gd name="connsiteX2" fmla="*/ 0 w 914400"/>
              <a:gd name="connsiteY2" fmla="*/ 339969 h 33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39969">
                <a:moveTo>
                  <a:pt x="914400" y="48567"/>
                </a:moveTo>
                <a:cubicBezTo>
                  <a:pt x="809729" y="24283"/>
                  <a:pt x="705059" y="0"/>
                  <a:pt x="552659" y="48567"/>
                </a:cubicBezTo>
                <a:cubicBezTo>
                  <a:pt x="400259" y="97134"/>
                  <a:pt x="200129" y="218551"/>
                  <a:pt x="0" y="33996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eaLnBrk="1" hangingPunct="1">
              <a:lnSpc>
                <a:spcPct val="150000"/>
              </a:lnSpc>
              <a:defRPr/>
            </a:pPr>
            <a:endParaRPr lang="zh-CN" altLang="en-US" sz="2800" b="1"/>
          </a:p>
        </p:txBody>
      </p:sp>
      <p:sp>
        <p:nvSpPr>
          <p:cNvPr id="19" name="任意多边形 18"/>
          <p:cNvSpPr/>
          <p:nvPr>
            <p:custDataLst>
              <p:tags r:id="rId7"/>
            </p:custDataLst>
          </p:nvPr>
        </p:nvSpPr>
        <p:spPr>
          <a:xfrm>
            <a:off x="7486315" y="4743450"/>
            <a:ext cx="2418492" cy="1644650"/>
          </a:xfrm>
          <a:custGeom>
            <a:avLst/>
            <a:gdLst>
              <a:gd name="connsiteX0" fmla="*/ 326571 w 1812052"/>
              <a:gd name="connsiteY0" fmla="*/ 0 h 1644580"/>
              <a:gd name="connsiteX1" fmla="*/ 216039 w 1812052"/>
              <a:gd name="connsiteY1" fmla="*/ 371789 h 1644580"/>
              <a:gd name="connsiteX2" fmla="*/ 1622808 w 1812052"/>
              <a:gd name="connsiteY2" fmla="*/ 321547 h 1644580"/>
              <a:gd name="connsiteX3" fmla="*/ 1351503 w 1812052"/>
              <a:gd name="connsiteY3" fmla="*/ 1507253 h 1644580"/>
              <a:gd name="connsiteX4" fmla="*/ 909375 w 1812052"/>
              <a:gd name="connsiteY4" fmla="*/ 1145512 h 164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052" h="1644580">
                <a:moveTo>
                  <a:pt x="326571" y="0"/>
                </a:moveTo>
                <a:cubicBezTo>
                  <a:pt x="163285" y="159099"/>
                  <a:pt x="0" y="318198"/>
                  <a:pt x="216039" y="371789"/>
                </a:cubicBezTo>
                <a:cubicBezTo>
                  <a:pt x="432079" y="425380"/>
                  <a:pt x="1433564" y="132303"/>
                  <a:pt x="1622808" y="321547"/>
                </a:cubicBezTo>
                <a:cubicBezTo>
                  <a:pt x="1812052" y="510791"/>
                  <a:pt x="1470408" y="1369926"/>
                  <a:pt x="1351503" y="1507253"/>
                </a:cubicBezTo>
                <a:cubicBezTo>
                  <a:pt x="1232598" y="1644580"/>
                  <a:pt x="1070986" y="1395046"/>
                  <a:pt x="909375" y="114551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eaLnBrk="1" hangingPunct="1">
              <a:lnSpc>
                <a:spcPct val="150000"/>
              </a:lnSpc>
              <a:defRPr/>
            </a:pPr>
            <a:endParaRPr lang="zh-CN" altLang="en-US" sz="2800" b="1"/>
          </a:p>
        </p:txBody>
      </p:sp>
      <p:sp>
        <p:nvSpPr>
          <p:cNvPr id="20" name="任意多边形 19"/>
          <p:cNvSpPr/>
          <p:nvPr>
            <p:custDataLst>
              <p:tags r:id="rId8"/>
            </p:custDataLst>
          </p:nvPr>
        </p:nvSpPr>
        <p:spPr>
          <a:xfrm>
            <a:off x="7064878" y="5748338"/>
            <a:ext cx="1406199" cy="366712"/>
          </a:xfrm>
          <a:custGeom>
            <a:avLst/>
            <a:gdLst>
              <a:gd name="connsiteX0" fmla="*/ 1055077 w 1055077"/>
              <a:gd name="connsiteY0" fmla="*/ 150725 h 366765"/>
              <a:gd name="connsiteX1" fmla="*/ 411983 w 1055077"/>
              <a:gd name="connsiteY1" fmla="*/ 341644 h 366765"/>
              <a:gd name="connsiteX2" fmla="*/ 0 w 1055077"/>
              <a:gd name="connsiteY2" fmla="*/ 0 h 3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077" h="366765">
                <a:moveTo>
                  <a:pt x="1055077" y="150725"/>
                </a:moveTo>
                <a:cubicBezTo>
                  <a:pt x="821453" y="258745"/>
                  <a:pt x="587829" y="366765"/>
                  <a:pt x="411983" y="341644"/>
                </a:cubicBezTo>
                <a:cubicBezTo>
                  <a:pt x="236137" y="316523"/>
                  <a:pt x="0" y="0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eaLnBrk="1" hangingPunct="1">
              <a:lnSpc>
                <a:spcPct val="150000"/>
              </a:lnSpc>
              <a:defRPr/>
            </a:pPr>
            <a:endParaRPr lang="zh-CN" altLang="en-US" sz="2800" b="1"/>
          </a:p>
        </p:txBody>
      </p:sp>
      <p:sp>
        <p:nvSpPr>
          <p:cNvPr id="21" name="任意多边形 20"/>
          <p:cNvSpPr/>
          <p:nvPr>
            <p:custDataLst>
              <p:tags r:id="rId9"/>
            </p:custDataLst>
          </p:nvPr>
        </p:nvSpPr>
        <p:spPr>
          <a:xfrm>
            <a:off x="5756096" y="5014913"/>
            <a:ext cx="745455" cy="722312"/>
          </a:xfrm>
          <a:custGeom>
            <a:avLst/>
            <a:gdLst>
              <a:gd name="connsiteX0" fmla="*/ 559359 w 559359"/>
              <a:gd name="connsiteY0" fmla="*/ 723482 h 723482"/>
              <a:gd name="connsiteX1" fmla="*/ 36844 w 559359"/>
              <a:gd name="connsiteY1" fmla="*/ 271306 h 723482"/>
              <a:gd name="connsiteX2" fmla="*/ 338295 w 559359"/>
              <a:gd name="connsiteY2" fmla="*/ 0 h 72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359" h="723482">
                <a:moveTo>
                  <a:pt x="559359" y="723482"/>
                </a:moveTo>
                <a:cubicBezTo>
                  <a:pt x="316523" y="557684"/>
                  <a:pt x="73688" y="391886"/>
                  <a:pt x="36844" y="271306"/>
                </a:cubicBezTo>
                <a:cubicBezTo>
                  <a:pt x="0" y="150726"/>
                  <a:pt x="169147" y="75363"/>
                  <a:pt x="33829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eaLnBrk="1" hangingPunct="1">
              <a:lnSpc>
                <a:spcPct val="150000"/>
              </a:lnSpc>
              <a:defRPr/>
            </a:pPr>
            <a:endParaRPr lang="zh-CN" altLang="en-US" sz="2800" b="1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49630" y="641350"/>
            <a:ext cx="1051369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2. 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如图（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a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）所示，当开关闭合时，两只电流表的示数分别由（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b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）、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(c)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两图，则电灯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en-US" altLang="zh-CN" sz="3600" baseline="-250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中电流是（）</a:t>
            </a:r>
            <a:endParaRPr lang="zh-CN" altLang="zh-CN" sz="3600" dirty="0" smtClean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A</a:t>
            </a:r>
            <a:r>
              <a:rPr lang="zh-CN" altLang="en-US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、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0.8A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　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  B</a:t>
            </a:r>
            <a:r>
              <a:rPr lang="zh-CN" altLang="en-US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、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0.16A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　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C</a:t>
            </a:r>
            <a:r>
              <a:rPr lang="zh-CN" altLang="en-US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、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0.52A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　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 D</a:t>
            </a:r>
            <a:r>
              <a:rPr lang="zh-CN" altLang="en-US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、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1.28A</a:t>
            </a:r>
            <a:endParaRPr lang="en-US" altLang="zh-CN" sz="3600" dirty="0" smtClean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92530" y="3721735"/>
            <a:ext cx="9838690" cy="2513965"/>
            <a:chOff x="1894" y="6020"/>
            <a:chExt cx="16081" cy="3174"/>
          </a:xfrm>
        </p:grpSpPr>
        <p:graphicFrame>
          <p:nvGraphicFramePr>
            <p:cNvPr id="15364" name="Object 5"/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1894" y="6020"/>
            <a:ext cx="15245" cy="3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BMP 图像" r:id="rId2" imgW="3676650" imgH="1019175" progId="Paint.Picture">
                    <p:embed/>
                  </p:oleObj>
                </mc:Choice>
                <mc:Fallback>
                  <p:oleObj name="BMP 图像" r:id="rId2" imgW="3676650" imgH="1019175" progId="Paint.Picture">
                    <p:embed/>
                    <p:pic>
                      <p:nvPicPr>
                        <p:cNvPr id="0" name="图片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4" y="6020"/>
                          <a:ext cx="15245" cy="3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365" name="图片 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" y="6080"/>
              <a:ext cx="11319" cy="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6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68680" y="379730"/>
            <a:ext cx="104851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如图，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A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点电流为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0.3A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，电流表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C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点处的电流为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0.8A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，求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B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点处的电流大小是多少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A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10245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55" y="2864485"/>
            <a:ext cx="410654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988060" y="1960880"/>
            <a:ext cx="104851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判断电流表的位置可采用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分合法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（先找到到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分合点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，再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分析每条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路径上的元件）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000125" y="1081405"/>
            <a:ext cx="988695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如图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是用电流表测量电路中通过灯泡</a:t>
            </a:r>
            <a:r>
              <a:rPr lang="en-US" altLang="zh-CN" sz="3600" dirty="0" err="1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en-US" altLang="zh-CN" sz="3600" baseline="-25000" dirty="0" err="1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电流的电路图</a:t>
            </a:r>
            <a:r>
              <a:rPr lang="zh-CN" altLang="en-US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</a:t>
            </a:r>
            <a:r>
              <a:rPr lang="zh-CN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其中正确的是</a:t>
            </a:r>
            <a:r>
              <a:rPr lang="en-US" alt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(      )</a:t>
            </a:r>
            <a:endParaRPr lang="en-US" altLang="zh-CN" sz="3600" dirty="0" smtClean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13319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3" y="3576004"/>
            <a:ext cx="1108016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7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948055" y="541655"/>
            <a:ext cx="1048512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小结</a:t>
            </a:r>
            <a:endParaRPr lang="zh-CN" sz="4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判断短路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大拆法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判断串并联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小拆法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实物图画电路图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分合法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电路图画实物图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多环法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判断电流表的位置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分合法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串联电路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不论规格，只要串联，电流一律相等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并联电路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增加或断开某支路，或电流变化，不影响另一支路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1025" y="3983355"/>
            <a:ext cx="11029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学习，永远不晚。</a:t>
            </a:r>
            <a:r>
              <a:rPr lang="en-US" altLang="zh-CN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 </a:t>
            </a:r>
            <a:endParaRPr lang="en-US" altLang="zh-CN" sz="9600">
              <a:gradFill>
                <a:gsLst>
                  <a:gs pos="0">
                    <a:srgbClr val="9EE256">
                      <a:lumMod val="59000"/>
                    </a:srgbClr>
                  </a:gs>
                  <a:gs pos="87000">
                    <a:schemeClr val="accent1">
                      <a:lumMod val="75000"/>
                    </a:schemeClr>
                  </a:gs>
                </a:gsLst>
                <a:lin ang="3600000" scaled="0"/>
              </a:gradFill>
              <a:latin typeface="华康正颜楷体W7P" panose="03000700000000000000" charset="-122"/>
              <a:ea typeface="华康正颜楷体W7P" panose="03000700000000000000" charset="-122"/>
              <a:cs typeface="华康正颜楷体W7P" panose="03000700000000000000" charset="-122"/>
            </a:endParaRPr>
          </a:p>
        </p:txBody>
      </p:sp>
      <p:pic>
        <p:nvPicPr>
          <p:cNvPr id="7" name="http://photo-static-api.fotomore.com/creative/vcg/400/new/VCG41N1018773878.jpg" descr="&amp;pky330_sjzg_VCG41N1018773878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2390" b="5440"/>
          <a:stretch>
            <a:fillRect/>
          </a:stretch>
        </p:blipFill>
        <p:spPr>
          <a:xfrm>
            <a:off x="0" y="0"/>
            <a:ext cx="12186920" cy="342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000125" y="1081405"/>
            <a:ext cx="9886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lang="zh-CN" sz="3600" dirty="0" smtClean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请分析图中电流表在干路上还是在支路上？</a:t>
            </a:r>
            <a:endParaRPr lang="zh-CN" sz="3600" dirty="0" smtClean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19944" y="2017250"/>
            <a:ext cx="6391585" cy="3994976"/>
            <a:chOff x="10731" y="3941"/>
            <a:chExt cx="9514" cy="5866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0731" y="8347"/>
              <a:ext cx="2273" cy="9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603" y="6014"/>
              <a:ext cx="1848" cy="165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627" y="5250"/>
              <a:ext cx="2027" cy="179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449" b="89764" l="7879" r="89697">
                          <a14:foregroundMark x1="9697" y1="25197" x2="9697" y2="25197"/>
                          <a14:foregroundMark x1="7879" y1="25197" x2="7879" y2="251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272" y="8286"/>
              <a:ext cx="1565" cy="1521"/>
            </a:xfrm>
            <a:prstGeom prst="rect">
              <a:avLst/>
            </a:prstGeom>
          </p:spPr>
        </p:pic>
        <p:sp>
          <p:nvSpPr>
            <p:cNvPr id="28" name="Freeform 18"/>
            <p:cNvSpPr/>
            <p:nvPr>
              <p:custDataLst>
                <p:tags r:id="rId16"/>
              </p:custDataLst>
            </p:nvPr>
          </p:nvSpPr>
          <p:spPr>
            <a:xfrm rot="3960000">
              <a:off x="13123" y="8335"/>
              <a:ext cx="1127" cy="1399"/>
            </a:xfrm>
            <a:custGeom>
              <a:avLst/>
              <a:gdLst>
                <a:gd name="txL" fmla="*/ 0 w 668"/>
                <a:gd name="txT" fmla="*/ 0 h 1119"/>
                <a:gd name="txR" fmla="*/ 668 w 668"/>
                <a:gd name="txB" fmla="*/ 1119 h 1119"/>
              </a:gdLst>
              <a:ahLst/>
              <a:cxnLst>
                <a:cxn ang="0">
                  <a:pos x="294857479" y="2147483647"/>
                </a:cxn>
                <a:cxn ang="0">
                  <a:pos x="103327187" y="2147483647"/>
                </a:cxn>
                <a:cxn ang="0">
                  <a:pos x="83165944" y="2147483647"/>
                </a:cxn>
                <a:cxn ang="0">
                  <a:pos x="40322498" y="2147483647"/>
                </a:cxn>
                <a:cxn ang="0">
                  <a:pos x="0" y="2147483647"/>
                </a:cxn>
                <a:cxn ang="0">
                  <a:pos x="231854389" y="1305440397"/>
                </a:cxn>
                <a:cxn ang="0">
                  <a:pos x="315018722" y="1116428020"/>
                </a:cxn>
                <a:cxn ang="0">
                  <a:pos x="630039031" y="652719405"/>
                </a:cxn>
                <a:cxn ang="0">
                  <a:pos x="693043708" y="609877573"/>
                </a:cxn>
                <a:cxn ang="0">
                  <a:pos x="945057851" y="337700794"/>
                </a:cxn>
                <a:cxn ang="0">
                  <a:pos x="1388606777" y="105846536"/>
                </a:cxn>
                <a:cxn ang="0">
                  <a:pos x="1683464553" y="0"/>
                </a:cxn>
              </a:cxnLst>
              <a:rect l="txL" t="txT" r="txR" b="txB"/>
              <a:pathLst>
                <a:path w="668" h="1119">
                  <a:moveTo>
                    <a:pt x="117" y="1119"/>
                  </a:moveTo>
                  <a:cubicBezTo>
                    <a:pt x="83" y="1108"/>
                    <a:pt x="66" y="1094"/>
                    <a:pt x="41" y="1069"/>
                  </a:cubicBezTo>
                  <a:cubicBezTo>
                    <a:pt x="38" y="1061"/>
                    <a:pt x="37" y="1052"/>
                    <a:pt x="33" y="1044"/>
                  </a:cubicBezTo>
                  <a:cubicBezTo>
                    <a:pt x="28" y="1035"/>
                    <a:pt x="20" y="1028"/>
                    <a:pt x="16" y="1019"/>
                  </a:cubicBezTo>
                  <a:cubicBezTo>
                    <a:pt x="9" y="1003"/>
                    <a:pt x="0" y="969"/>
                    <a:pt x="0" y="969"/>
                  </a:cubicBezTo>
                  <a:cubicBezTo>
                    <a:pt x="5" y="823"/>
                    <a:pt x="4" y="647"/>
                    <a:pt x="92" y="518"/>
                  </a:cubicBezTo>
                  <a:cubicBezTo>
                    <a:pt x="111" y="458"/>
                    <a:pt x="98" y="482"/>
                    <a:pt x="125" y="443"/>
                  </a:cubicBezTo>
                  <a:cubicBezTo>
                    <a:pt x="144" y="384"/>
                    <a:pt x="205" y="304"/>
                    <a:pt x="250" y="259"/>
                  </a:cubicBezTo>
                  <a:cubicBezTo>
                    <a:pt x="257" y="252"/>
                    <a:pt x="268" y="249"/>
                    <a:pt x="275" y="242"/>
                  </a:cubicBezTo>
                  <a:cubicBezTo>
                    <a:pt x="309" y="208"/>
                    <a:pt x="340" y="169"/>
                    <a:pt x="375" y="134"/>
                  </a:cubicBezTo>
                  <a:cubicBezTo>
                    <a:pt x="418" y="91"/>
                    <a:pt x="494" y="60"/>
                    <a:pt x="551" y="42"/>
                  </a:cubicBezTo>
                  <a:cubicBezTo>
                    <a:pt x="598" y="11"/>
                    <a:pt x="612" y="0"/>
                    <a:pt x="668" y="0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89" b="94222" l="8333" r="89744">
                          <a14:foregroundMark x1="51282" y1="33778" x2="51282" y2="33778"/>
                          <a14:foregroundMark x1="51282" y1="33778" x2="45513" y2="36444"/>
                          <a14:foregroundMark x1="37179" y1="39111" x2="33974" y2="42667"/>
                          <a14:foregroundMark x1="24359" y1="49778" x2="23077" y2="54667"/>
                          <a14:foregroundMark x1="23077" y1="55556" x2="23077" y2="55556"/>
                          <a14:foregroundMark x1="23077" y1="58667" x2="23077" y2="58667"/>
                          <a14:foregroundMark x1="28205" y1="36889" x2="28205" y2="36889"/>
                          <a14:foregroundMark x1="37179" y1="32444" x2="37179" y2="32444"/>
                          <a14:foregroundMark x1="25000" y1="12889" x2="25000" y2="12889"/>
                          <a14:foregroundMark x1="17308" y1="5778" x2="17308" y2="5778"/>
                          <a14:foregroundMark x1="23718" y1="5333" x2="23718" y2="5333"/>
                          <a14:foregroundMark x1="32051" y1="5333" x2="35897" y2="6667"/>
                          <a14:foregroundMark x1="50641" y1="8444" x2="53846" y2="9333"/>
                          <a14:foregroundMark x1="88462" y1="88889" x2="88462" y2="88889"/>
                          <a14:foregroundMark x1="83333" y1="94222" x2="83333" y2="94222"/>
                          <a14:foregroundMark x1="89103" y1="57333" x2="89103" y2="57333"/>
                          <a14:foregroundMark x1="82692" y1="49778" x2="82692" y2="49778"/>
                          <a14:foregroundMark x1="81410" y1="49333" x2="81410" y2="49333"/>
                          <a14:foregroundMark x1="77564" y1="39556" x2="75641" y2="38222"/>
                          <a14:foregroundMark x1="65385" y1="23556" x2="65385" y2="23556"/>
                          <a14:foregroundMark x1="65385" y1="23111" x2="65385" y2="23111"/>
                          <a14:foregroundMark x1="54487" y1="29333" x2="54487" y2="29333"/>
                          <a14:foregroundMark x1="52564" y1="29333" x2="52564" y2="29333"/>
                          <a14:foregroundMark x1="60256" y1="19111" x2="60256" y2="19111"/>
                          <a14:foregroundMark x1="41026" y1="20000" x2="41026" y2="20000"/>
                          <a14:foregroundMark x1="48077" y1="42222" x2="48077" y2="42222"/>
                          <a14:foregroundMark x1="39744" y1="38222" x2="39744" y2="38222"/>
                          <a14:foregroundMark x1="30128" y1="31556" x2="30128" y2="31556"/>
                          <a14:foregroundMark x1="26923" y1="28889" x2="26923" y2="28889"/>
                          <a14:foregroundMark x1="14744" y1="40889" x2="14744" y2="40889"/>
                          <a14:foregroundMark x1="14103" y1="36889" x2="14103" y2="36889"/>
                          <a14:foregroundMark x1="14103" y1="30222" x2="14103" y2="30222"/>
                          <a14:foregroundMark x1="16026" y1="21778" x2="16026" y2="21778"/>
                          <a14:foregroundMark x1="15385" y1="19111" x2="15385" y2="19111"/>
                          <a14:foregroundMark x1="13462" y1="13778" x2="13462" y2="13778"/>
                          <a14:foregroundMark x1="13462" y1="51556" x2="13462" y2="51556"/>
                          <a14:foregroundMark x1="14103" y1="39556" x2="14103" y2="39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657" y="4871"/>
              <a:ext cx="2426" cy="2285"/>
            </a:xfrm>
            <a:prstGeom prst="rect">
              <a:avLst/>
            </a:prstGeom>
          </p:spPr>
        </p:pic>
        <p:sp>
          <p:nvSpPr>
            <p:cNvPr id="8" name="Freeform 18"/>
            <p:cNvSpPr/>
            <p:nvPr>
              <p:custDataLst>
                <p:tags r:id="rId20"/>
              </p:custDataLst>
            </p:nvPr>
          </p:nvSpPr>
          <p:spPr>
            <a:xfrm rot="300000">
              <a:off x="10803" y="7231"/>
              <a:ext cx="1029" cy="1704"/>
            </a:xfrm>
            <a:custGeom>
              <a:avLst/>
              <a:gdLst>
                <a:gd name="txL" fmla="*/ 0 w 668"/>
                <a:gd name="txT" fmla="*/ 0 h 1119"/>
                <a:gd name="txR" fmla="*/ 668 w 668"/>
                <a:gd name="txB" fmla="*/ 1119 h 1119"/>
              </a:gdLst>
              <a:ahLst/>
              <a:cxnLst>
                <a:cxn ang="0">
                  <a:pos x="294857479" y="2147483647"/>
                </a:cxn>
                <a:cxn ang="0">
                  <a:pos x="103327187" y="2147483647"/>
                </a:cxn>
                <a:cxn ang="0">
                  <a:pos x="83165944" y="2147483647"/>
                </a:cxn>
                <a:cxn ang="0">
                  <a:pos x="40322498" y="2147483647"/>
                </a:cxn>
                <a:cxn ang="0">
                  <a:pos x="0" y="2147483647"/>
                </a:cxn>
                <a:cxn ang="0">
                  <a:pos x="231854389" y="1305440397"/>
                </a:cxn>
                <a:cxn ang="0">
                  <a:pos x="315018722" y="1116428020"/>
                </a:cxn>
                <a:cxn ang="0">
                  <a:pos x="630039031" y="652719405"/>
                </a:cxn>
                <a:cxn ang="0">
                  <a:pos x="693043708" y="609877573"/>
                </a:cxn>
                <a:cxn ang="0">
                  <a:pos x="945057851" y="337700794"/>
                </a:cxn>
                <a:cxn ang="0">
                  <a:pos x="1388606777" y="105846536"/>
                </a:cxn>
                <a:cxn ang="0">
                  <a:pos x="1683464553" y="0"/>
                </a:cxn>
              </a:cxnLst>
              <a:rect l="txL" t="txT" r="txR" b="txB"/>
              <a:pathLst>
                <a:path w="668" h="1119">
                  <a:moveTo>
                    <a:pt x="117" y="1119"/>
                  </a:moveTo>
                  <a:cubicBezTo>
                    <a:pt x="83" y="1108"/>
                    <a:pt x="66" y="1094"/>
                    <a:pt x="41" y="1069"/>
                  </a:cubicBezTo>
                  <a:cubicBezTo>
                    <a:pt x="38" y="1061"/>
                    <a:pt x="37" y="1052"/>
                    <a:pt x="33" y="1044"/>
                  </a:cubicBezTo>
                  <a:cubicBezTo>
                    <a:pt x="28" y="1035"/>
                    <a:pt x="20" y="1028"/>
                    <a:pt x="16" y="1019"/>
                  </a:cubicBezTo>
                  <a:cubicBezTo>
                    <a:pt x="9" y="1003"/>
                    <a:pt x="0" y="969"/>
                    <a:pt x="0" y="969"/>
                  </a:cubicBezTo>
                  <a:cubicBezTo>
                    <a:pt x="5" y="823"/>
                    <a:pt x="4" y="647"/>
                    <a:pt x="92" y="518"/>
                  </a:cubicBezTo>
                  <a:cubicBezTo>
                    <a:pt x="111" y="458"/>
                    <a:pt x="98" y="482"/>
                    <a:pt x="125" y="443"/>
                  </a:cubicBezTo>
                  <a:cubicBezTo>
                    <a:pt x="144" y="384"/>
                    <a:pt x="205" y="304"/>
                    <a:pt x="250" y="259"/>
                  </a:cubicBezTo>
                  <a:cubicBezTo>
                    <a:pt x="257" y="252"/>
                    <a:pt x="268" y="249"/>
                    <a:pt x="275" y="242"/>
                  </a:cubicBezTo>
                  <a:cubicBezTo>
                    <a:pt x="309" y="208"/>
                    <a:pt x="340" y="169"/>
                    <a:pt x="375" y="134"/>
                  </a:cubicBezTo>
                  <a:cubicBezTo>
                    <a:pt x="418" y="91"/>
                    <a:pt x="494" y="60"/>
                    <a:pt x="551" y="42"/>
                  </a:cubicBezTo>
                  <a:cubicBezTo>
                    <a:pt x="598" y="11"/>
                    <a:pt x="612" y="0"/>
                    <a:pt x="668" y="0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8"/>
            <p:cNvSpPr/>
            <p:nvPr>
              <p:custDataLst>
                <p:tags r:id="rId21"/>
              </p:custDataLst>
            </p:nvPr>
          </p:nvSpPr>
          <p:spPr>
            <a:xfrm rot="8400000">
              <a:off x="15307" y="7485"/>
              <a:ext cx="4938" cy="1732"/>
            </a:xfrm>
            <a:custGeom>
              <a:avLst/>
              <a:gdLst>
                <a:gd name="connsiteX0" fmla="*/ 891 w 5224"/>
                <a:gd name="connsiteY0" fmla="*/ 1858 h 1857"/>
                <a:gd name="connsiteX1" fmla="*/ 312 w 5224"/>
                <a:gd name="connsiteY1" fmla="*/ 1765 h 1857"/>
                <a:gd name="connsiteX2" fmla="*/ 251 w 5224"/>
                <a:gd name="connsiteY2" fmla="*/ 1718 h 1857"/>
                <a:gd name="connsiteX3" fmla="*/ 122 w 5224"/>
                <a:gd name="connsiteY3" fmla="*/ 1672 h 1857"/>
                <a:gd name="connsiteX4" fmla="*/ 0 w 5224"/>
                <a:gd name="connsiteY4" fmla="*/ 1578 h 1857"/>
                <a:gd name="connsiteX5" fmla="*/ 701 w 5224"/>
                <a:gd name="connsiteY5" fmla="*/ 736 h 1857"/>
                <a:gd name="connsiteX6" fmla="*/ 952 w 5224"/>
                <a:gd name="connsiteY6" fmla="*/ 596 h 1857"/>
                <a:gd name="connsiteX7" fmla="*/ 1904 w 5224"/>
                <a:gd name="connsiteY7" fmla="*/ 252 h 1857"/>
                <a:gd name="connsiteX8" fmla="*/ 2094 w 5224"/>
                <a:gd name="connsiteY8" fmla="*/ 220 h 1857"/>
                <a:gd name="connsiteX9" fmla="*/ 2856 w 5224"/>
                <a:gd name="connsiteY9" fmla="*/ 18 h 1857"/>
                <a:gd name="connsiteX10" fmla="*/ 4040 w 5224"/>
                <a:gd name="connsiteY10" fmla="*/ 121 h 1857"/>
                <a:gd name="connsiteX11" fmla="*/ 5224 w 5224"/>
                <a:gd name="connsiteY11" fmla="*/ 1726 h 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0" t="0" r="0" b="0"/>
              <a:pathLst>
                <a:path w="5224" h="1858">
                  <a:moveTo>
                    <a:pt x="891" y="1858"/>
                  </a:moveTo>
                  <a:cubicBezTo>
                    <a:pt x="632" y="1838"/>
                    <a:pt x="503" y="1812"/>
                    <a:pt x="312" y="1765"/>
                  </a:cubicBezTo>
                  <a:cubicBezTo>
                    <a:pt x="289" y="1750"/>
                    <a:pt x="282" y="1733"/>
                    <a:pt x="251" y="1718"/>
                  </a:cubicBezTo>
                  <a:cubicBezTo>
                    <a:pt x="213" y="1701"/>
                    <a:pt x="152" y="1688"/>
                    <a:pt x="122" y="1672"/>
                  </a:cubicBezTo>
                  <a:cubicBezTo>
                    <a:pt x="69" y="1642"/>
                    <a:pt x="0" y="1578"/>
                    <a:pt x="0" y="1578"/>
                  </a:cubicBezTo>
                  <a:cubicBezTo>
                    <a:pt x="38" y="1305"/>
                    <a:pt x="30" y="977"/>
                    <a:pt x="701" y="736"/>
                  </a:cubicBezTo>
                  <a:cubicBezTo>
                    <a:pt x="845" y="624"/>
                    <a:pt x="746" y="668"/>
                    <a:pt x="952" y="596"/>
                  </a:cubicBezTo>
                  <a:cubicBezTo>
                    <a:pt x="1097" y="485"/>
                    <a:pt x="1561" y="336"/>
                    <a:pt x="1904" y="252"/>
                  </a:cubicBezTo>
                  <a:cubicBezTo>
                    <a:pt x="1957" y="239"/>
                    <a:pt x="2041" y="233"/>
                    <a:pt x="2094" y="220"/>
                  </a:cubicBezTo>
                  <a:cubicBezTo>
                    <a:pt x="2353" y="157"/>
                    <a:pt x="2589" y="84"/>
                    <a:pt x="2856" y="18"/>
                  </a:cubicBezTo>
                  <a:cubicBezTo>
                    <a:pt x="3183" y="-62"/>
                    <a:pt x="3606" y="155"/>
                    <a:pt x="4040" y="121"/>
                  </a:cubicBezTo>
                  <a:cubicBezTo>
                    <a:pt x="4398" y="64"/>
                    <a:pt x="4797" y="1726"/>
                    <a:pt x="5224" y="1726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8"/>
            <p:cNvSpPr/>
            <p:nvPr>
              <p:custDataLst>
                <p:tags r:id="rId22"/>
              </p:custDataLst>
            </p:nvPr>
          </p:nvSpPr>
          <p:spPr>
            <a:xfrm rot="7440000" flipH="1">
              <a:off x="13485" y="5391"/>
              <a:ext cx="3286" cy="3345"/>
            </a:xfrm>
            <a:custGeom>
              <a:avLst/>
              <a:gdLst>
                <a:gd name="txL" fmla="*/ 0 w 668"/>
                <a:gd name="txT" fmla="*/ 0 h 1119"/>
                <a:gd name="txR" fmla="*/ 668 w 668"/>
                <a:gd name="txB" fmla="*/ 1119 h 1119"/>
              </a:gdLst>
              <a:ahLst/>
              <a:cxnLst>
                <a:cxn ang="0">
                  <a:pos x="294857479" y="2147483647"/>
                </a:cxn>
                <a:cxn ang="0">
                  <a:pos x="103327187" y="2147483647"/>
                </a:cxn>
                <a:cxn ang="0">
                  <a:pos x="83165944" y="2147483647"/>
                </a:cxn>
                <a:cxn ang="0">
                  <a:pos x="40322498" y="2147483647"/>
                </a:cxn>
                <a:cxn ang="0">
                  <a:pos x="0" y="2147483647"/>
                </a:cxn>
                <a:cxn ang="0">
                  <a:pos x="231854389" y="1305440397"/>
                </a:cxn>
                <a:cxn ang="0">
                  <a:pos x="315018722" y="1116428020"/>
                </a:cxn>
                <a:cxn ang="0">
                  <a:pos x="630039031" y="652719405"/>
                </a:cxn>
                <a:cxn ang="0">
                  <a:pos x="693043708" y="609877573"/>
                </a:cxn>
                <a:cxn ang="0">
                  <a:pos x="945057851" y="337700794"/>
                </a:cxn>
                <a:cxn ang="0">
                  <a:pos x="1388606777" y="105846536"/>
                </a:cxn>
                <a:cxn ang="0">
                  <a:pos x="1683464553" y="0"/>
                </a:cxn>
              </a:cxnLst>
              <a:rect l="txL" t="txT" r="txR" b="txB"/>
              <a:pathLst>
                <a:path w="668" h="1119">
                  <a:moveTo>
                    <a:pt x="117" y="1119"/>
                  </a:moveTo>
                  <a:cubicBezTo>
                    <a:pt x="83" y="1108"/>
                    <a:pt x="66" y="1094"/>
                    <a:pt x="41" y="1069"/>
                  </a:cubicBezTo>
                  <a:cubicBezTo>
                    <a:pt x="38" y="1061"/>
                    <a:pt x="37" y="1052"/>
                    <a:pt x="33" y="1044"/>
                  </a:cubicBezTo>
                  <a:cubicBezTo>
                    <a:pt x="28" y="1035"/>
                    <a:pt x="20" y="1028"/>
                    <a:pt x="16" y="1019"/>
                  </a:cubicBezTo>
                  <a:cubicBezTo>
                    <a:pt x="9" y="1003"/>
                    <a:pt x="0" y="969"/>
                    <a:pt x="0" y="969"/>
                  </a:cubicBezTo>
                  <a:cubicBezTo>
                    <a:pt x="5" y="823"/>
                    <a:pt x="4" y="647"/>
                    <a:pt x="92" y="518"/>
                  </a:cubicBezTo>
                  <a:cubicBezTo>
                    <a:pt x="111" y="458"/>
                    <a:pt x="98" y="482"/>
                    <a:pt x="125" y="443"/>
                  </a:cubicBezTo>
                  <a:cubicBezTo>
                    <a:pt x="144" y="384"/>
                    <a:pt x="205" y="304"/>
                    <a:pt x="250" y="259"/>
                  </a:cubicBezTo>
                  <a:cubicBezTo>
                    <a:pt x="257" y="252"/>
                    <a:pt x="268" y="249"/>
                    <a:pt x="275" y="242"/>
                  </a:cubicBezTo>
                  <a:cubicBezTo>
                    <a:pt x="309" y="208"/>
                    <a:pt x="340" y="169"/>
                    <a:pt x="375" y="134"/>
                  </a:cubicBezTo>
                  <a:cubicBezTo>
                    <a:pt x="418" y="91"/>
                    <a:pt x="494" y="60"/>
                    <a:pt x="551" y="42"/>
                  </a:cubicBezTo>
                  <a:cubicBezTo>
                    <a:pt x="598" y="11"/>
                    <a:pt x="612" y="0"/>
                    <a:pt x="668" y="0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18"/>
            <p:cNvSpPr/>
            <p:nvPr>
              <p:custDataLst>
                <p:tags r:id="rId23"/>
              </p:custDataLst>
            </p:nvPr>
          </p:nvSpPr>
          <p:spPr>
            <a:xfrm rot="18420000" flipH="1">
              <a:off x="15650" y="3961"/>
              <a:ext cx="3569" cy="3528"/>
            </a:xfrm>
            <a:custGeom>
              <a:avLst/>
              <a:gdLst>
                <a:gd name="connsiteX0" fmla="*/ 1846 w 3828"/>
                <a:gd name="connsiteY0" fmla="*/ 3190 h 3732"/>
                <a:gd name="connsiteX1" fmla="*/ 946 w 3828"/>
                <a:gd name="connsiteY1" fmla="*/ 3728 h 3732"/>
                <a:gd name="connsiteX2" fmla="*/ 921 w 3828"/>
                <a:gd name="connsiteY2" fmla="*/ 3710 h 3732"/>
                <a:gd name="connsiteX3" fmla="*/ 856 w 3828"/>
                <a:gd name="connsiteY3" fmla="*/ 3640 h 3732"/>
                <a:gd name="connsiteX4" fmla="*/ 562 w 3828"/>
                <a:gd name="connsiteY4" fmla="*/ 3457 h 3732"/>
                <a:gd name="connsiteX5" fmla="*/ 72 w 3828"/>
                <a:gd name="connsiteY5" fmla="*/ 2678 h 3732"/>
                <a:gd name="connsiteX6" fmla="*/ 597 w 3828"/>
                <a:gd name="connsiteY6" fmla="*/ 1723 h 3732"/>
                <a:gd name="connsiteX7" fmla="*/ 818 w 3828"/>
                <a:gd name="connsiteY7" fmla="*/ 1066 h 3732"/>
                <a:gd name="connsiteX8" fmla="*/ 1429 w 3828"/>
                <a:gd name="connsiteY8" fmla="*/ 490 h 3732"/>
                <a:gd name="connsiteX9" fmla="*/ 1986 w 3828"/>
                <a:gd name="connsiteY9" fmla="*/ 87 h 3732"/>
                <a:gd name="connsiteX10" fmla="*/ 2647 w 3828"/>
                <a:gd name="connsiteY10" fmla="*/ 8 h 3732"/>
                <a:gd name="connsiteX11" fmla="*/ 3828 w 3828"/>
                <a:gd name="connsiteY11" fmla="*/ 416 h 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0" t="0" r="0" b="0"/>
              <a:pathLst>
                <a:path w="3828" h="3732">
                  <a:moveTo>
                    <a:pt x="1846" y="3190"/>
                  </a:moveTo>
                  <a:cubicBezTo>
                    <a:pt x="1724" y="3162"/>
                    <a:pt x="1036" y="3790"/>
                    <a:pt x="946" y="3728"/>
                  </a:cubicBezTo>
                  <a:cubicBezTo>
                    <a:pt x="935" y="3708"/>
                    <a:pt x="936" y="3729"/>
                    <a:pt x="921" y="3710"/>
                  </a:cubicBezTo>
                  <a:cubicBezTo>
                    <a:pt x="904" y="3687"/>
                    <a:pt x="870" y="3662"/>
                    <a:pt x="856" y="3640"/>
                  </a:cubicBezTo>
                  <a:cubicBezTo>
                    <a:pt x="831" y="3600"/>
                    <a:pt x="562" y="3457"/>
                    <a:pt x="562" y="3457"/>
                  </a:cubicBezTo>
                  <a:cubicBezTo>
                    <a:pt x="580" y="3095"/>
                    <a:pt x="-244" y="2998"/>
                    <a:pt x="72" y="2678"/>
                  </a:cubicBezTo>
                  <a:cubicBezTo>
                    <a:pt x="140" y="2530"/>
                    <a:pt x="501" y="1820"/>
                    <a:pt x="597" y="1723"/>
                  </a:cubicBezTo>
                  <a:cubicBezTo>
                    <a:pt x="666" y="1577"/>
                    <a:pt x="656" y="1178"/>
                    <a:pt x="818" y="1066"/>
                  </a:cubicBezTo>
                  <a:cubicBezTo>
                    <a:pt x="843" y="1049"/>
                    <a:pt x="1404" y="507"/>
                    <a:pt x="1429" y="490"/>
                  </a:cubicBezTo>
                  <a:cubicBezTo>
                    <a:pt x="1552" y="406"/>
                    <a:pt x="1861" y="174"/>
                    <a:pt x="1986" y="87"/>
                  </a:cubicBezTo>
                  <a:cubicBezTo>
                    <a:pt x="2141" y="-19"/>
                    <a:pt x="2442" y="52"/>
                    <a:pt x="2647" y="8"/>
                  </a:cubicBezTo>
                  <a:cubicBezTo>
                    <a:pt x="2816" y="-68"/>
                    <a:pt x="3626" y="416"/>
                    <a:pt x="3828" y="416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5" name="Freeform 18"/>
          <p:cNvSpPr/>
          <p:nvPr>
            <p:custDataLst>
              <p:tags r:id="rId24"/>
            </p:custDataLst>
          </p:nvPr>
        </p:nvSpPr>
        <p:spPr>
          <a:xfrm rot="17040000" flipH="1">
            <a:off x="5106035" y="3182620"/>
            <a:ext cx="1092835" cy="1260475"/>
          </a:xfrm>
          <a:custGeom>
            <a:avLst/>
            <a:gdLst>
              <a:gd name="txL" fmla="*/ 0 w 668"/>
              <a:gd name="txT" fmla="*/ 0 h 1119"/>
              <a:gd name="txR" fmla="*/ 668 w 668"/>
              <a:gd name="txB" fmla="*/ 1119 h 1119"/>
            </a:gdLst>
            <a:ahLst/>
            <a:cxnLst>
              <a:cxn ang="0">
                <a:pos x="294857479" y="2147483647"/>
              </a:cxn>
              <a:cxn ang="0">
                <a:pos x="103327187" y="2147483647"/>
              </a:cxn>
              <a:cxn ang="0">
                <a:pos x="83165944" y="2147483647"/>
              </a:cxn>
              <a:cxn ang="0">
                <a:pos x="40322498" y="2147483647"/>
              </a:cxn>
              <a:cxn ang="0">
                <a:pos x="0" y="2147483647"/>
              </a:cxn>
              <a:cxn ang="0">
                <a:pos x="231854389" y="1305440397"/>
              </a:cxn>
              <a:cxn ang="0">
                <a:pos x="315018722" y="1116428020"/>
              </a:cxn>
              <a:cxn ang="0">
                <a:pos x="630039031" y="652719405"/>
              </a:cxn>
              <a:cxn ang="0">
                <a:pos x="693043708" y="609877573"/>
              </a:cxn>
              <a:cxn ang="0">
                <a:pos x="945057851" y="337700794"/>
              </a:cxn>
              <a:cxn ang="0">
                <a:pos x="1388606777" y="105846536"/>
              </a:cxn>
              <a:cxn ang="0">
                <a:pos x="1683464553" y="0"/>
              </a:cxn>
            </a:cxnLst>
            <a:rect l="txL" t="txT" r="txR" b="txB"/>
            <a:pathLst>
              <a:path w="668" h="1119">
                <a:moveTo>
                  <a:pt x="117" y="1119"/>
                </a:moveTo>
                <a:cubicBezTo>
                  <a:pt x="83" y="1108"/>
                  <a:pt x="66" y="1094"/>
                  <a:pt x="41" y="1069"/>
                </a:cubicBezTo>
                <a:cubicBezTo>
                  <a:pt x="38" y="1061"/>
                  <a:pt x="37" y="1052"/>
                  <a:pt x="33" y="1044"/>
                </a:cubicBezTo>
                <a:cubicBezTo>
                  <a:pt x="28" y="1035"/>
                  <a:pt x="20" y="1028"/>
                  <a:pt x="16" y="1019"/>
                </a:cubicBezTo>
                <a:cubicBezTo>
                  <a:pt x="9" y="1003"/>
                  <a:pt x="0" y="969"/>
                  <a:pt x="0" y="969"/>
                </a:cubicBezTo>
                <a:cubicBezTo>
                  <a:pt x="5" y="823"/>
                  <a:pt x="4" y="647"/>
                  <a:pt x="92" y="518"/>
                </a:cubicBezTo>
                <a:cubicBezTo>
                  <a:pt x="111" y="458"/>
                  <a:pt x="98" y="482"/>
                  <a:pt x="125" y="443"/>
                </a:cubicBezTo>
                <a:cubicBezTo>
                  <a:pt x="144" y="384"/>
                  <a:pt x="205" y="304"/>
                  <a:pt x="250" y="259"/>
                </a:cubicBezTo>
                <a:cubicBezTo>
                  <a:pt x="257" y="252"/>
                  <a:pt x="268" y="249"/>
                  <a:pt x="275" y="242"/>
                </a:cubicBezTo>
                <a:cubicBezTo>
                  <a:pt x="309" y="208"/>
                  <a:pt x="340" y="169"/>
                  <a:pt x="375" y="134"/>
                </a:cubicBezTo>
                <a:cubicBezTo>
                  <a:pt x="418" y="91"/>
                  <a:pt x="494" y="60"/>
                  <a:pt x="551" y="42"/>
                </a:cubicBezTo>
                <a:cubicBezTo>
                  <a:pt x="598" y="11"/>
                  <a:pt x="612" y="0"/>
                  <a:pt x="668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2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探究串联电路的电流规律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2669540"/>
            <a:ext cx="5715000" cy="39566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28980" y="494030"/>
            <a:ext cx="106375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如图，两个灯泡的连接方式是什么？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对于两灯的发光情况你有什么发现？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2669540"/>
            <a:ext cx="5715000" cy="39566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28980" y="494030"/>
            <a:ext cx="106375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提出问题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：串联电路中，两灯亮度不相同，是不是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两灯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通过的电流不相等？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2669540"/>
            <a:ext cx="5715000" cy="39566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28980" y="494030"/>
            <a:ext cx="10637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猜想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：串联电路中，各处的电流不相等。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68680" y="709930"/>
            <a:ext cx="1048512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设计实验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：取两个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规格不同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的灯泡，电源，开关、电流表、导线若干</a:t>
            </a:r>
            <a:endParaRPr lang="en-US" altLang="zh-CN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74165" y="4105275"/>
            <a:ext cx="8792210" cy="1722120"/>
            <a:chOff x="2479" y="6465"/>
            <a:chExt cx="13846" cy="2712"/>
          </a:xfrm>
        </p:grpSpPr>
        <p:grpSp>
          <p:nvGrpSpPr>
            <p:cNvPr id="4" name="组合 3"/>
            <p:cNvGrpSpPr/>
            <p:nvPr/>
          </p:nvGrpSpPr>
          <p:grpSpPr>
            <a:xfrm>
              <a:off x="2479" y="6717"/>
              <a:ext cx="11066" cy="2460"/>
              <a:chOff x="2639" y="3414"/>
              <a:chExt cx="11066" cy="2460"/>
            </a:xfrm>
          </p:grpSpPr>
          <p:pic>
            <p:nvPicPr>
              <p:cNvPr id="5" name="图片 4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39" y="4464"/>
                <a:ext cx="2880" cy="1245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080" y="3444"/>
                <a:ext cx="2625" cy="226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200" y="3414"/>
                <a:ext cx="2880" cy="246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449" b="89764" l="7879" r="89697">
                            <a14:foregroundMark x1="9697" y1="25197" x2="9697" y2="25197"/>
                            <a14:foregroundMark x1="7879" y1="25197" x2="7879" y2="2519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5519" y="3625"/>
                <a:ext cx="2705" cy="2084"/>
              </a:xfrm>
              <a:prstGeom prst="rect">
                <a:avLst/>
              </a:prstGeom>
            </p:spPr>
          </p:pic>
        </p:grpSp>
        <p:pic>
          <p:nvPicPr>
            <p:cNvPr id="22" name="图片 2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89" b="94222" l="8333" r="89744">
                          <a14:foregroundMark x1="51282" y1="33778" x2="51282" y2="33778"/>
                          <a14:foregroundMark x1="51282" y1="33778" x2="45513" y2="36444"/>
                          <a14:foregroundMark x1="37179" y1="39111" x2="33974" y2="42667"/>
                          <a14:foregroundMark x1="24359" y1="49778" x2="23077" y2="54667"/>
                          <a14:foregroundMark x1="23077" y1="55556" x2="23077" y2="55556"/>
                          <a14:foregroundMark x1="23077" y1="58667" x2="23077" y2="58667"/>
                          <a14:foregroundMark x1="28205" y1="36889" x2="28205" y2="36889"/>
                          <a14:foregroundMark x1="37179" y1="32444" x2="37179" y2="32444"/>
                          <a14:foregroundMark x1="25000" y1="12889" x2="25000" y2="12889"/>
                          <a14:foregroundMark x1="17308" y1="5778" x2="17308" y2="5778"/>
                          <a14:foregroundMark x1="23718" y1="5333" x2="23718" y2="5333"/>
                          <a14:foregroundMark x1="32051" y1="5333" x2="35897" y2="6667"/>
                          <a14:foregroundMark x1="50641" y1="8444" x2="53846" y2="9333"/>
                          <a14:foregroundMark x1="88462" y1="88889" x2="88462" y2="88889"/>
                          <a14:foregroundMark x1="83333" y1="94222" x2="83333" y2="94222"/>
                          <a14:foregroundMark x1="89103" y1="57333" x2="89103" y2="57333"/>
                          <a14:foregroundMark x1="82692" y1="49778" x2="82692" y2="49778"/>
                          <a14:foregroundMark x1="81410" y1="49333" x2="81410" y2="49333"/>
                          <a14:foregroundMark x1="77564" y1="39556" x2="75641" y2="38222"/>
                          <a14:foregroundMark x1="65385" y1="23556" x2="65385" y2="23556"/>
                          <a14:foregroundMark x1="65385" y1="23111" x2="65385" y2="23111"/>
                          <a14:foregroundMark x1="54487" y1="29333" x2="54487" y2="29333"/>
                          <a14:foregroundMark x1="52564" y1="29333" x2="52564" y2="29333"/>
                          <a14:foregroundMark x1="60256" y1="19111" x2="60256" y2="19111"/>
                          <a14:foregroundMark x1="41026" y1="20000" x2="41026" y2="20000"/>
                          <a14:foregroundMark x1="48077" y1="42222" x2="48077" y2="42222"/>
                          <a14:foregroundMark x1="39744" y1="38222" x2="39744" y2="38222"/>
                          <a14:foregroundMark x1="30128" y1="31556" x2="30128" y2="31556"/>
                          <a14:foregroundMark x1="26923" y1="28889" x2="26923" y2="28889"/>
                          <a14:foregroundMark x1="14744" y1="40889" x2="14744" y2="40889"/>
                          <a14:foregroundMark x1="14103" y1="36889" x2="14103" y2="36889"/>
                          <a14:foregroundMark x1="14103" y1="30222" x2="14103" y2="30222"/>
                          <a14:foregroundMark x1="16026" y1="21778" x2="16026" y2="21778"/>
                          <a14:foregroundMark x1="15385" y1="19111" x2="15385" y2="19111"/>
                          <a14:foregroundMark x1="13462" y1="13778" x2="13462" y2="13778"/>
                          <a14:foregroundMark x1="13462" y1="51556" x2="13462" y2="51556"/>
                          <a14:foregroundMark x1="14103" y1="39556" x2="14103" y2="39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899" y="6465"/>
              <a:ext cx="2426" cy="2285"/>
            </a:xfrm>
            <a:prstGeom prst="rect">
              <a:avLst/>
            </a:prstGeom>
          </p:spPr>
        </p:pic>
      </p:grpSp>
    </p:spTree>
    <p:custDataLst>
      <p:tags r:id="rId1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UNIT_TABLE_BEAUTIFY" val="smartTable{b2c53ac9-c76b-4a97-bb8e-9f4f195ee011}"/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6.xml><?xml version="1.0" encoding="utf-8"?>
<p:tagLst xmlns:p="http://schemas.openxmlformats.org/presentationml/2006/main">
  <p:tag name="KSO_WM_BEAUTIFY_FLAG" val=""/>
  <p:tag name="KSO_WM_UNIT_PLACING_PICTURE_USER_VIEWPORT" val="{&quot;height&quot;:4019,&quot;width&quot;:4501}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ABLE_BEAUTIFY" val="smartTable{1e8f1e53-fd31-4ef0-8d9f-a797177a3971}"/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83.xml><?xml version="1.0" encoding="utf-8"?>
<p:tagLst xmlns:p="http://schemas.openxmlformats.org/presentationml/2006/main">
  <p:tag name="KSO_WM_BEAUTIFY_FLAG" val=""/>
  <p:tag name="KSO_WM_UNIT_PLACING_PICTURE_USER_VIEWPORT" val="{&quot;height&quot;:4019,&quot;width&quot;:4501}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7.xml><?xml version="1.0" encoding="utf-8"?>
<p:tagLst xmlns:p="http://schemas.openxmlformats.org/presentationml/2006/main">
  <p:tag name="COMMONDATA" val="eyJoZGlkIjoiOTZkNzlmNmM0ZmUzNTJiZmI0ZDg1OGQ1N2NkZTA3ZTEifQ=="/>
  <p:tag name="KSO_WPP_MARK_KEY" val="2f4d9ed9-d6b7-452f-ab4b-f2c5e79f1e9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  <p:tag name="KSO_WM_UNIT_PLACING_PICTURE_USER_VIEWPORT" val="{&quot;height&quot;:4638,&quot;width&quot;:192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WPS 演示</Application>
  <PresentationFormat>宽屏</PresentationFormat>
  <Paragraphs>156</Paragraphs>
  <Slides>32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52" baseType="lpstr">
      <vt:lpstr>Arial</vt:lpstr>
      <vt:lpstr>宋体</vt:lpstr>
      <vt:lpstr>Wingdings</vt:lpstr>
      <vt:lpstr>Wingdings</vt:lpstr>
      <vt:lpstr>方正盛世楷书简体_粗</vt:lpstr>
      <vt:lpstr>华康正颜楷体W7P</vt:lpstr>
      <vt:lpstr>汉仪颜楷W</vt:lpstr>
      <vt:lpstr>楷体_GB2312</vt:lpstr>
      <vt:lpstr>汉仪颜楷简</vt:lpstr>
      <vt:lpstr>微软雅黑</vt:lpstr>
      <vt:lpstr>Arial Unicode MS</vt:lpstr>
      <vt:lpstr>Calibri</vt:lpstr>
      <vt:lpstr>Times New Roman</vt:lpstr>
      <vt:lpstr>黑体</vt:lpstr>
      <vt:lpstr>仿宋_GB2312</vt:lpstr>
      <vt:lpstr>MingLiU-ExtB</vt:lpstr>
      <vt:lpstr>Office 主题​​</vt:lpstr>
      <vt:lpstr>Word.Document.8</vt:lpstr>
      <vt:lpstr>Word.Document.8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176</cp:revision>
  <dcterms:created xsi:type="dcterms:W3CDTF">2019-06-19T02:08:00Z</dcterms:created>
  <dcterms:modified xsi:type="dcterms:W3CDTF">2023-09-21T07:15:44Z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58131FE625974F2FAC9FF3BD8A424041_13</vt:lpwstr>
  </property>
</Properties>
</file>