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63" r:id="rId5"/>
    <p:sldId id="259" r:id="rId6"/>
    <p:sldId id="267" r:id="rId7"/>
    <p:sldId id="269" r:id="rId8"/>
    <p:sldId id="270" r:id="rId9"/>
    <p:sldId id="268" r:id="rId10"/>
    <p:sldId id="271" r:id="rId11"/>
    <p:sldId id="275" r:id="rId12"/>
    <p:sldId id="280" r:id="rId13"/>
    <p:sldId id="291" r:id="rId14"/>
    <p:sldId id="292" r:id="rId15"/>
    <p:sldId id="293" r:id="rId16"/>
    <p:sldId id="279" r:id="rId17"/>
    <p:sldId id="278" r:id="rId18"/>
    <p:sldId id="281" r:id="rId19"/>
    <p:sldId id="284" r:id="rId20"/>
    <p:sldId id="276" r:id="rId21"/>
    <p:sldId id="273" r:id="rId22"/>
    <p:sldId id="260" r:id="rId23"/>
    <p:sldId id="304" r:id="rId24"/>
    <p:sldId id="282" r:id="rId25"/>
    <p:sldId id="261" r:id="rId26"/>
    <p:sldId id="262" r:id="rId27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26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9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3" Type="http://schemas.openxmlformats.org/officeDocument/2006/relationships/image" Target="../media/image9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8.xml"/><Relationship Id="rId2" Type="http://schemas.openxmlformats.org/officeDocument/2006/relationships/image" Target="../media/image10.jpeg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image" Target="../media/image15.png"/><Relationship Id="rId1" Type="http://schemas.openxmlformats.org/officeDocument/2006/relationships/tags" Target="../tags/tag1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image" Target="../media/image16.jpeg"/><Relationship Id="rId1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" name="http://photo-static-api.fotomore.com/creative/vcg/400/new/VCG41N1053810430.jpg" descr="C:\Users\samon-ks\Desktop\b4a8a6e5719805a4778f7eeb97d9c631.jpgb4a8a6e5719805a4778f7eeb97d9c6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356735" y="3360420"/>
            <a:ext cx="4188460" cy="294513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0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汉仪颜楷简" panose="00020600040101010101" charset="-122"/>
                <a:ea typeface="汉仪颜楷简" panose="00020600040101010101" charset="-122"/>
                <a:cs typeface="汉仪劲楷简" panose="00020600040101010101" charset="-122"/>
              </a:rPr>
              <a:t>12.4 </a:t>
            </a:r>
            <a:r>
              <a:rPr lang="zh-CN" altLang="en-US" sz="8000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汉仪颜楷简" panose="00020600040101010101" charset="-122"/>
                <a:ea typeface="汉仪颜楷简" panose="00020600040101010101" charset="-122"/>
                <a:cs typeface="汉仪劲楷简" panose="00020600040101010101" charset="-122"/>
              </a:rPr>
              <a:t>热机与社会发展</a:t>
            </a:r>
            <a:endParaRPr lang="zh-CN" altLang="en-US" sz="8000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汉仪颜楷简" panose="00020600040101010101" charset="-122"/>
              <a:ea typeface="汉仪颜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矩形 11265"/>
          <p:cNvSpPr/>
          <p:nvPr>
            <p:custDataLst>
              <p:tags r:id="rId1"/>
            </p:custDataLst>
          </p:nvPr>
        </p:nvSpPr>
        <p:spPr>
          <a:xfrm>
            <a:off x="1471295" y="842645"/>
            <a:ext cx="2028825" cy="866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</a:rPr>
              <a:t>四个冲程</a:t>
            </a:r>
            <a:endParaRPr lang="zh-CN" altLang="en-US" sz="3600" b="1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67" name="矩形 11266"/>
          <p:cNvSpPr/>
          <p:nvPr>
            <p:custDataLst>
              <p:tags r:id="rId2"/>
            </p:custDataLst>
          </p:nvPr>
        </p:nvSpPr>
        <p:spPr>
          <a:xfrm>
            <a:off x="4208145" y="847408"/>
            <a:ext cx="2949575" cy="86614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</a:rPr>
              <a:t>一个工作循环</a:t>
            </a:r>
            <a:endParaRPr lang="zh-CN" altLang="en-US" sz="3600" b="1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68" name="矩形 11267"/>
          <p:cNvSpPr/>
          <p:nvPr>
            <p:custDataLst>
              <p:tags r:id="rId3"/>
            </p:custDataLst>
          </p:nvPr>
        </p:nvSpPr>
        <p:spPr>
          <a:xfrm>
            <a:off x="7919720" y="774383"/>
            <a:ext cx="2514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sz="4000" b="1">
                <a:latin typeface="方正盛世楷书简体_粗" panose="02000000000000000000" charset="-122"/>
                <a:ea typeface="方正盛世楷书简体_粗" panose="02000000000000000000" charset="-122"/>
              </a:rPr>
              <a:t>做功一次</a:t>
            </a:r>
            <a:endParaRPr lang="zh-CN" altLang="en-US" sz="4000" b="1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69" name="矩形 11268"/>
          <p:cNvSpPr/>
          <p:nvPr>
            <p:custDataLst>
              <p:tags r:id="rId4"/>
            </p:custDataLst>
          </p:nvPr>
        </p:nvSpPr>
        <p:spPr>
          <a:xfrm>
            <a:off x="6367145" y="2142808"/>
            <a:ext cx="2974975" cy="866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活塞往复</a:t>
            </a:r>
            <a:r>
              <a:rPr lang="en-US" altLang="zh-CN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次</a:t>
            </a:r>
            <a:endParaRPr lang="zh-CN" altLang="en-US" sz="3600" b="1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11270" name="矩形 11269"/>
          <p:cNvSpPr/>
          <p:nvPr>
            <p:custDataLst>
              <p:tags r:id="rId5"/>
            </p:custDataLst>
          </p:nvPr>
        </p:nvSpPr>
        <p:spPr>
          <a:xfrm>
            <a:off x="3423920" y="2138045"/>
            <a:ext cx="2362200" cy="8661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40000"/>
              </a:lnSpc>
              <a:spcBef>
                <a:spcPct val="50000"/>
              </a:spcBef>
              <a:buClr>
                <a:schemeClr val="hlink"/>
              </a:buClr>
              <a:buFont typeface="Wingdings 2" panose="05020102010507070707" pitchFamily="18" charset="2"/>
            </a:pP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曲轴转</a:t>
            </a:r>
            <a:r>
              <a:rPr lang="en-US" altLang="zh-CN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600" b="1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圈</a:t>
            </a:r>
            <a:endParaRPr lang="zh-CN" altLang="en-US" sz="3600" b="1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11271" name="右箭头 11270"/>
          <p:cNvSpPr/>
          <p:nvPr>
            <p:custDataLst>
              <p:tags r:id="rId6"/>
            </p:custDataLst>
          </p:nvPr>
        </p:nvSpPr>
        <p:spPr>
          <a:xfrm>
            <a:off x="3487420" y="1207770"/>
            <a:ext cx="633413" cy="269875"/>
          </a:xfrm>
          <a:prstGeom prst="rightArrow">
            <a:avLst>
              <a:gd name="adj1" fmla="val 50000"/>
              <a:gd name="adj2" fmla="val 5867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2" name="右箭头 11271"/>
          <p:cNvSpPr/>
          <p:nvPr>
            <p:custDataLst>
              <p:tags r:id="rId7"/>
            </p:custDataLst>
          </p:nvPr>
        </p:nvSpPr>
        <p:spPr>
          <a:xfrm>
            <a:off x="7376795" y="1206183"/>
            <a:ext cx="717550" cy="288925"/>
          </a:xfrm>
          <a:prstGeom prst="rightArrow">
            <a:avLst>
              <a:gd name="adj1" fmla="val 50000"/>
              <a:gd name="adj2" fmla="val 6208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3" name="左箭头 11272"/>
          <p:cNvSpPr/>
          <p:nvPr>
            <p:custDataLst>
              <p:tags r:id="rId8"/>
            </p:custDataLst>
          </p:nvPr>
        </p:nvSpPr>
        <p:spPr>
          <a:xfrm>
            <a:off x="5792470" y="2647633"/>
            <a:ext cx="663575" cy="204787"/>
          </a:xfrm>
          <a:prstGeom prst="leftArrow">
            <a:avLst>
              <a:gd name="adj1" fmla="val 50000"/>
              <a:gd name="adj2" fmla="val 8100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4" name="右弧形箭头 11273"/>
          <p:cNvSpPr/>
          <p:nvPr>
            <p:custDataLst>
              <p:tags r:id="rId9"/>
            </p:custDataLst>
          </p:nvPr>
        </p:nvSpPr>
        <p:spPr>
          <a:xfrm>
            <a:off x="9535795" y="1855470"/>
            <a:ext cx="682625" cy="1223963"/>
          </a:xfrm>
          <a:prstGeom prst="curvedLeftArrow">
            <a:avLst>
              <a:gd name="adj1" fmla="val 34865"/>
              <a:gd name="adj2" fmla="val 71389"/>
              <a:gd name="adj3" fmla="val 33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3" name="矩形 11282"/>
          <p:cNvSpPr/>
          <p:nvPr>
            <p:custDataLst>
              <p:tags r:id="rId10"/>
            </p:custDataLst>
          </p:nvPr>
        </p:nvSpPr>
        <p:spPr>
          <a:xfrm>
            <a:off x="1471295" y="3706178"/>
            <a:ext cx="22955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>
                <a:latin typeface="方正盛世楷书简体_粗" panose="02000000000000000000" charset="-122"/>
                <a:ea typeface="方正盛世楷书简体_粗" panose="02000000000000000000" charset="-122"/>
              </a:rPr>
              <a:t>能量转化：</a:t>
            </a:r>
            <a:endParaRPr lang="zh-CN" altLang="en-US" sz="36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4" name="矩形 11283"/>
          <p:cNvSpPr/>
          <p:nvPr>
            <p:custDataLst>
              <p:tags r:id="rId11"/>
            </p:custDataLst>
          </p:nvPr>
        </p:nvSpPr>
        <p:spPr>
          <a:xfrm>
            <a:off x="2255520" y="4496753"/>
            <a:ext cx="24479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>
                <a:solidFill>
                  <a:srgbClr val="FF00FF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压缩</a:t>
            </a:r>
            <a:r>
              <a:rPr lang="zh-CN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冲程</a:t>
            </a:r>
            <a:endParaRPr lang="zh-CN" altLang="en-US" sz="400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5" name="矩形 11284"/>
          <p:cNvSpPr/>
          <p:nvPr>
            <p:custDataLst>
              <p:tags r:id="rId12"/>
            </p:custDataLst>
          </p:nvPr>
        </p:nvSpPr>
        <p:spPr>
          <a:xfrm>
            <a:off x="4632008" y="4496753"/>
            <a:ext cx="51546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:</a:t>
            </a:r>
            <a:r>
              <a:rPr lang="en-US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机械能转化为内能</a:t>
            </a:r>
            <a:endParaRPr lang="en-US" altLang="en-US" sz="4000" b="1">
              <a:solidFill>
                <a:srgbClr val="0033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sp>
        <p:nvSpPr>
          <p:cNvPr id="11286" name="矩形 11285"/>
          <p:cNvSpPr/>
          <p:nvPr>
            <p:custDataLst>
              <p:tags r:id="rId13"/>
            </p:custDataLst>
          </p:nvPr>
        </p:nvSpPr>
        <p:spPr>
          <a:xfrm>
            <a:off x="2257108" y="5290503"/>
            <a:ext cx="22250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>
                <a:solidFill>
                  <a:srgbClr val="FF00FF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做功</a:t>
            </a:r>
            <a:r>
              <a:rPr lang="zh-CN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冲程</a:t>
            </a:r>
            <a:endParaRPr lang="zh-CN" altLang="en-US" sz="4000" b="1">
              <a:solidFill>
                <a:srgbClr val="0033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7" name="矩形 11286"/>
          <p:cNvSpPr/>
          <p:nvPr>
            <p:custDataLst>
              <p:tags r:id="rId14"/>
            </p:custDataLst>
          </p:nvPr>
        </p:nvSpPr>
        <p:spPr>
          <a:xfrm>
            <a:off x="4632008" y="5288915"/>
            <a:ext cx="5256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:</a:t>
            </a:r>
            <a:r>
              <a:rPr lang="en-US" altLang="en-US" sz="4000" b="1">
                <a:solidFill>
                  <a:srgbClr val="0033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内能转化为机械能</a:t>
            </a:r>
            <a:endParaRPr lang="en-US" altLang="en-US" sz="4000" b="1">
              <a:solidFill>
                <a:srgbClr val="0033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 fill="hold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 fill="hold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ldLvl="0" animBg="1"/>
      <p:bldP spid="11268" grpId="0" animBg="1"/>
      <p:bldP spid="11269" grpId="0" animBg="1"/>
      <p:bldP spid="11270" grpId="0" animBg="1"/>
      <p:bldP spid="11283" grpId="0" animBg="1"/>
      <p:bldP spid="11284" grpId="0" animBg="1"/>
      <p:bldP spid="11285" grpId="0" animBg="1"/>
      <p:bldP spid="11286" grpId="0" animBg="1"/>
      <p:bldP spid="112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6589" r="20596"/>
          <a:stretch>
            <a:fillRect/>
          </a:stretch>
        </p:blipFill>
        <p:spPr>
          <a:xfrm>
            <a:off x="3599180" y="561340"/>
            <a:ext cx="5763260" cy="5734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13715" y="249555"/>
            <a:ext cx="9940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4800" dirty="0">
                <a:latin typeface="方正盛世楷书简体_粗" panose="02000000000000000000" charset="-122"/>
                <a:ea typeface="方正盛世楷书简体_粗" panose="02000000000000000000" charset="-122"/>
              </a:rPr>
              <a:t>汽油机与柴油机的区别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rcRect l="5458" r="5750"/>
          <a:stretch>
            <a:fillRect/>
          </a:stretch>
        </p:blipFill>
        <p:spPr>
          <a:xfrm>
            <a:off x="6340475" y="1977390"/>
            <a:ext cx="541274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0880" y="2089150"/>
            <a:ext cx="516572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燃料不同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汽油分子含碳原子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个以下，柴油分子含碳原子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个以上。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21385" y="607695"/>
            <a:ext cx="1034923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柴油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含碳量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多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）不需要点燃；（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）压燃式，喷油嘴；（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）进气门只进入空气，氧气量多；（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4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）燃烧剧烈，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缸体需承受很大压强；（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5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缸体较厚，笨重；（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6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放出热量多，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产生动力大，适合装在货车上；（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7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）进入的空气多，油与空气充分接触，燃烧充分；（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8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）效率高，（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9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）含碳量高，污染重，（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）燃烧剧烈，噪声大。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95020" y="638810"/>
            <a:ext cx="1034923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汽油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含碳量</a:t>
            </a:r>
            <a:r>
              <a:rPr lang="zh-CN" altLang="en-US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少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：（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）需要点燃；（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2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）点燃式，需要火花塞；（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）进气门进的是油与气的混合气，氧气量少；（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4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）燃烧不剧烈，产生的压强小；（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5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）缸体较薄，不笨重；（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6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）产生的动力小，适装在小车上；（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7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）进入的空气少，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油与空气接触不充分；（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8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效率低；（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9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）含碳量少，污染少；（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）燃烧不剧烈，噪声小。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28240" y="349885"/>
            <a:ext cx="7578090" cy="64274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49020" y="1793240"/>
            <a:ext cx="10626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一台四冲程内燃机的飞轮转速为1800 rad／min，它１s完成</a:t>
            </a:r>
            <a:r>
              <a:rPr 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______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个冲程，做了</a:t>
            </a:r>
            <a:r>
              <a:rPr 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_____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次功</a:t>
            </a:r>
            <a:r>
              <a:rPr lang="zh-CN" altLang="en-US"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。</a:t>
            </a:r>
            <a:r>
              <a:rPr sz="4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　　　　</a:t>
            </a:r>
            <a:endParaRPr sz="40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5015" y="1335405"/>
            <a:ext cx="1062609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根据汽油机和柴油机的区别，下列说法正确的是（　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Ａ.汽油机汽缸顶部有一个火花塞，柴油机汽缸顶部是一个喷油嘴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Ｂ.汽油机吸入的是空气，柴油机吸入的是空气和柴油的混合物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Ｃ.吸气冲程是内能转化为机械能　　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Ｄ.压缩冲程是内能转化为机械能　　</a:t>
            </a:r>
            <a:r>
              <a:rPr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　</a:t>
            </a:r>
            <a:endParaRPr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755015" y="1335405"/>
            <a:ext cx="1062609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单缸四冲程内燃机工作时，依靠飞轮惯性来完成的是</a:t>
            </a:r>
            <a:r>
              <a:rPr 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  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）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A、只有吸气和压缩两个冲程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B、只有压缩和排气两个冲程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C、只有排气和吸气两个冲程</a:t>
            </a:r>
            <a:endParaRPr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D、有吸气、压缩和排气三个冲程　</a:t>
            </a:r>
            <a:r>
              <a:rPr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　</a:t>
            </a:r>
            <a:endParaRPr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热机效率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 descr="7b0a20202020227461726765744d6f64756c65223a202270726f636573734f6e6c696e65466f6e7473220a7d0a"/>
          <p:cNvSpPr txBox="1"/>
          <p:nvPr/>
        </p:nvSpPr>
        <p:spPr>
          <a:xfrm>
            <a:off x="1633855" y="624840"/>
            <a:ext cx="940435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sym typeface="锦绣宋体" panose="02000503000000000000" charset="-122"/>
              </a:rPr>
              <a:t>前置知识：</a:t>
            </a:r>
            <a:endParaRPr lang="zh-CN" altLang="en-US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改变内能有哪几种方式及实质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42795" y="368998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612140" y="667385"/>
            <a:ext cx="1091311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</a:rPr>
              <a:t>热机的效率</a:t>
            </a:r>
            <a:endParaRPr lang="zh-CN" altLang="en-US" sz="44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   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热机做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有用功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与燃料完全燃烧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放出</a:t>
            </a:r>
            <a:r>
              <a:rPr lang="zh-CN" altLang="en-US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的热量</a:t>
            </a:r>
            <a:r>
              <a:rPr lang="zh-CN" altLang="en-US" sz="4000" dirty="0">
                <a:latin typeface="方正盛世楷书简体_粗" panose="02000000000000000000" charset="-122"/>
                <a:ea typeface="方正盛世楷书简体_粗" panose="02000000000000000000" charset="-122"/>
              </a:rPr>
              <a:t>之比叫做热机的效率。</a:t>
            </a:r>
            <a:endParaRPr lang="zh-CN" altLang="en-US" sz="4000" dirty="0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16580" y="4012565"/>
          <a:ext cx="4128770" cy="176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066800" imgH="457200" progId="Equation.KSEE3">
                  <p:embed/>
                </p:oleObj>
              </mc:Choice>
              <mc:Fallback>
                <p:oleObj name="" r:id="rId2" imgW="10668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16580" y="4012565"/>
                        <a:ext cx="4128770" cy="1769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6577330" y="1649730"/>
            <a:ext cx="51898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W</a:t>
            </a:r>
            <a:r>
              <a:rPr lang="zh-CN" altLang="en-US" sz="44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有用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=P</a:t>
            </a:r>
            <a:r>
              <a:rPr lang="zh-CN" altLang="en-US" sz="44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输出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t=F</a:t>
            </a:r>
            <a:r>
              <a:rPr lang="zh-CN" altLang="en-US" sz="44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牵引力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×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s</a:t>
            </a:r>
            <a:endParaRPr lang="en-US" alt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Q</a:t>
            </a:r>
            <a:r>
              <a:rPr lang="zh-CN" altLang="en-US" sz="44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放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=q</a:t>
            </a: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×</a:t>
            </a:r>
            <a:r>
              <a:rPr lang="en-US" altLang="zh-CN" sz="44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m</a:t>
            </a:r>
            <a:endParaRPr lang="en-US" altLang="zh-CN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366520"/>
            <a:ext cx="5181600" cy="3291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6" name="文本框 54275"/>
          <p:cNvSpPr txBox="1"/>
          <p:nvPr/>
        </p:nvSpPr>
        <p:spPr>
          <a:xfrm>
            <a:off x="1062355" y="621030"/>
            <a:ext cx="935863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GB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热机效率为什么</a:t>
            </a:r>
            <a:r>
              <a:rPr lang="zh-CN" altLang="en-GB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较低？</a:t>
            </a:r>
            <a:br>
              <a:rPr lang="zh-CN" altLang="en-GB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</a:br>
            <a:endParaRPr lang="zh-CN" altLang="en-GB" sz="40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）燃料燃烧不充分；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）存在热的散失；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</a:t>
            </a:r>
            <a:r>
              <a:rPr lang="zh-CN" altLang="en-GB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零件之间有摩擦。</a:t>
            </a:r>
            <a:endParaRPr lang="zh-CN" altLang="en-US" sz="24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6" name="文本框 54275"/>
          <p:cNvSpPr txBox="1"/>
          <p:nvPr/>
        </p:nvSpPr>
        <p:spPr>
          <a:xfrm>
            <a:off x="1062355" y="621030"/>
            <a:ext cx="9358630" cy="5477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GB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热机会造成哪些污染</a:t>
            </a:r>
            <a:r>
              <a:rPr lang="zh-CN" altLang="en-GB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：</a:t>
            </a:r>
            <a:br>
              <a:rPr lang="zh-CN" altLang="en-GB" sz="40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</a:br>
            <a:endParaRPr lang="zh-CN" altLang="en-GB" sz="40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</a:t>
            </a:r>
            <a:r>
              <a:rPr lang="zh-CN" altLang="en-GB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大气污染</a:t>
            </a:r>
            <a:endParaRPr lang="zh-CN" altLang="en-GB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GB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）噪声污染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（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）热污染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使用电动车，好处是：减小了污染，提高了效率</a:t>
            </a:r>
            <a:endParaRPr lang="zh-CN" altLang="en-US" sz="28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 descr="资源 10@4x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368300"/>
            <a:ext cx="405765" cy="364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flipH="1">
            <a:off x="11372215" y="5808345"/>
            <a:ext cx="556260" cy="949960"/>
            <a:chOff x="18024" y="8475"/>
            <a:chExt cx="876" cy="1496"/>
          </a:xfrm>
        </p:grpSpPr>
        <p:pic>
          <p:nvPicPr>
            <p:cNvPr id="29" name="图片 28" descr="资源 9@4x-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24" y="8475"/>
              <a:ext cx="257" cy="232"/>
            </a:xfrm>
            <a:prstGeom prst="rect">
              <a:avLst/>
            </a:prstGeom>
          </p:spPr>
        </p:pic>
        <p:pic>
          <p:nvPicPr>
            <p:cNvPr id="30" name="图片 29" descr="资源 10@4x-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139" y="9625"/>
              <a:ext cx="386" cy="347"/>
            </a:xfrm>
            <a:prstGeom prst="rect">
              <a:avLst/>
            </a:prstGeom>
          </p:spPr>
        </p:pic>
        <p:pic>
          <p:nvPicPr>
            <p:cNvPr id="31" name="图片 30" descr="资源 11@4x-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2" y="8997"/>
              <a:ext cx="208" cy="21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55015" y="166370"/>
            <a:ext cx="3806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</a:rPr>
              <a:t>课堂过招</a:t>
            </a:r>
            <a:endParaRPr lang="zh-CN" altLang="en-US" sz="4400" dirty="0">
              <a:solidFill>
                <a:srgbClr val="A15F32"/>
              </a:soli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068070" y="1252220"/>
            <a:ext cx="988695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、</a:t>
            </a:r>
            <a:r>
              <a:rPr 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一辆汽车匀速行驶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10.0km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，用时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8min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，发动机</a:t>
            </a:r>
            <a:r>
              <a:rPr 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的输出功率是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63KW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，消耗的汽油为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0.3L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，求此汽车发动机的效率是多少？（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ρ</a:t>
            </a:r>
            <a:r>
              <a:rPr lang="zh-CN" altLang="en-US"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汽油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=0.8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×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10</a:t>
            </a:r>
            <a:r>
              <a:rPr lang="en-US" altLang="zh-CN" sz="28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kg/m</a:t>
            </a:r>
            <a:r>
              <a:rPr lang="en-US" altLang="zh-CN" sz="28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q</a:t>
            </a:r>
            <a:r>
              <a:rPr lang="zh-CN" altLang="en-US" sz="2800" baseline="-25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汽油</a:t>
            </a:r>
            <a:r>
              <a:rPr lang="en-US" altLang="zh-CN" sz="28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=3.15</a:t>
            </a:r>
            <a:r>
              <a:rPr lang="zh-CN" altLang="en-US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×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en-US" altLang="zh-CN" sz="2800" baseline="30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en-US" altLang="zh-CN" sz="28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J/kg)</a:t>
            </a:r>
            <a:endParaRPr lang="en-US" altLang="zh-CN" sz="28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汉仪颜楷简" panose="00020600040101010101" charset="-122"/>
              <a:ea typeface="汉仪颜楷简" panose="00020600040101010101" charset="-122"/>
              <a:cs typeface="汉仪颜楷简" panose="00020600040101010101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12000"/>
          </a:blip>
          <a:srcRect l="10164" r="52541"/>
          <a:stretch>
            <a:fillRect/>
          </a:stretch>
        </p:blipFill>
        <p:spPr>
          <a:xfrm>
            <a:off x="819150" y="1399540"/>
            <a:ext cx="3744595" cy="3928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5103495" y="857885"/>
            <a:ext cx="640270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实验现象：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软木塞冲出；管口有“白气”产生。</a:t>
            </a:r>
            <a:endParaRPr lang="zh-CN" altLang="en-US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能量转化：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内能转化为机械能</a:t>
            </a:r>
            <a:endParaRPr lang="zh-CN" altLang="en-US" sz="32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应用：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热机</a:t>
            </a:r>
            <a:endParaRPr lang="zh-CN" altLang="en-US" sz="32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什么叫热机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982980" y="1459230"/>
            <a:ext cx="99409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l">
              <a:lnSpc>
                <a:spcPct val="150000"/>
              </a:lnSpc>
            </a:pP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热机是指将燃料的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化学能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转化为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内能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，再将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内能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转化为</a:t>
            </a:r>
            <a:r>
              <a:rPr lang="zh-CN" altLang="en-US" sz="44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机械能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的机器。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marL="457200" lvl="1" indent="457200"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蒸汽机、汽轮机、内燃机、燃气轮机、喷气发动机都是热机。</a:t>
            </a:r>
            <a:endParaRPr lang="zh-CN" altLang="en-US" sz="44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汽油机与柴油机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13734" b="16721"/>
          <a:stretch>
            <a:fillRect/>
          </a:stretch>
        </p:blipFill>
        <p:spPr>
          <a:xfrm>
            <a:off x="6297295" y="2385060"/>
            <a:ext cx="5581650" cy="38817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4891" r="17559"/>
          <a:stretch>
            <a:fillRect/>
          </a:stretch>
        </p:blipFill>
        <p:spPr>
          <a:xfrm>
            <a:off x="466725" y="2385060"/>
            <a:ext cx="4191000" cy="4070985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253490" y="586740"/>
            <a:ext cx="101517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汽油机</a:t>
            </a:r>
            <a:r>
              <a:rPr lang="en-US" altLang="zh-CN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                  </a:t>
            </a:r>
            <a:r>
              <a:rPr lang="zh-CN" altLang="en-US" sz="44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柴油机</a:t>
            </a:r>
            <a:endParaRPr lang="zh-CN" altLang="en-US" sz="4000" dirty="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524" r="10500"/>
          <a:stretch>
            <a:fillRect/>
          </a:stretch>
        </p:blipFill>
        <p:spPr>
          <a:xfrm>
            <a:off x="1916430" y="318135"/>
            <a:ext cx="7576820" cy="6457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" y="1689735"/>
            <a:ext cx="7302500" cy="2631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2295" y="158115"/>
            <a:ext cx="609600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44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汽油机的工作过程</a:t>
            </a:r>
            <a:endParaRPr lang="zh-CN" altLang="en-US" sz="44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  <p:sp>
        <p:nvSpPr>
          <p:cNvPr id="11276" name="矩形 11275"/>
          <p:cNvSpPr/>
          <p:nvPr>
            <p:custDataLst>
              <p:tags r:id="rId2"/>
            </p:custDataLst>
          </p:nvPr>
        </p:nvSpPr>
        <p:spPr>
          <a:xfrm>
            <a:off x="466408" y="4891405"/>
            <a:ext cx="11303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3333CC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吸气冲程</a:t>
            </a:r>
            <a:endParaRPr lang="zh-CN" altLang="en-US" sz="3200" b="1">
              <a:solidFill>
                <a:srgbClr val="3333CC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7" name="右箭头 11276"/>
          <p:cNvSpPr/>
          <p:nvPr>
            <p:custDataLst>
              <p:tags r:id="rId3"/>
            </p:custDataLst>
          </p:nvPr>
        </p:nvSpPr>
        <p:spPr>
          <a:xfrm>
            <a:off x="1545908" y="5323205"/>
            <a:ext cx="633412" cy="2714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8" name="矩形 11277"/>
          <p:cNvSpPr/>
          <p:nvPr>
            <p:custDataLst>
              <p:tags r:id="rId4"/>
            </p:custDataLst>
          </p:nvPr>
        </p:nvSpPr>
        <p:spPr>
          <a:xfrm>
            <a:off x="6875145" y="4891405"/>
            <a:ext cx="11303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3333CC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排气冲程</a:t>
            </a:r>
            <a:endParaRPr lang="zh-CN" altLang="en-US" sz="3200" b="1">
              <a:solidFill>
                <a:srgbClr val="3333CC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79" name="矩形 11278"/>
          <p:cNvSpPr/>
          <p:nvPr>
            <p:custDataLst>
              <p:tags r:id="rId5"/>
            </p:custDataLst>
          </p:nvPr>
        </p:nvSpPr>
        <p:spPr>
          <a:xfrm>
            <a:off x="4643120" y="4891405"/>
            <a:ext cx="11303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3333CC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做功冲程</a:t>
            </a:r>
            <a:endParaRPr lang="zh-CN" altLang="en-US" sz="3200" b="1">
              <a:solidFill>
                <a:srgbClr val="3333CC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0" name="矩形 11279"/>
          <p:cNvSpPr/>
          <p:nvPr>
            <p:custDataLst>
              <p:tags r:id="rId6"/>
            </p:custDataLst>
          </p:nvPr>
        </p:nvSpPr>
        <p:spPr>
          <a:xfrm>
            <a:off x="2409508" y="4891405"/>
            <a:ext cx="11318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3333CC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压缩冲程</a:t>
            </a:r>
            <a:endParaRPr lang="zh-CN" altLang="en-US" sz="3200" b="1">
              <a:solidFill>
                <a:srgbClr val="3333CC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1" name="右箭头 11280"/>
          <p:cNvSpPr/>
          <p:nvPr>
            <p:custDataLst>
              <p:tags r:id="rId7"/>
            </p:custDataLst>
          </p:nvPr>
        </p:nvSpPr>
        <p:spPr>
          <a:xfrm>
            <a:off x="6071235" y="5396230"/>
            <a:ext cx="633413" cy="269875"/>
          </a:xfrm>
          <a:prstGeom prst="rightArrow">
            <a:avLst>
              <a:gd name="adj1" fmla="val 50000"/>
              <a:gd name="adj2" fmla="val 5867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sp>
        <p:nvSpPr>
          <p:cNvPr id="11282" name="右箭头 11281"/>
          <p:cNvSpPr/>
          <p:nvPr>
            <p:custDataLst>
              <p:tags r:id="rId8"/>
            </p:custDataLst>
          </p:nvPr>
        </p:nvSpPr>
        <p:spPr>
          <a:xfrm>
            <a:off x="3777933" y="5396230"/>
            <a:ext cx="633412" cy="269875"/>
          </a:xfrm>
          <a:prstGeom prst="rightArrow">
            <a:avLst>
              <a:gd name="adj1" fmla="val 50000"/>
              <a:gd name="adj2" fmla="val 5867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 descr="srchttp___s9.rr_.itc_.cn_f_wapChange_20178_2_22_a21cyh4768738743619.jpgreferhttp___s9.rr_.itc_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1705" y="1752600"/>
            <a:ext cx="3306445" cy="26454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12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12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 fill="hold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  <p:bldP spid="11278" grpId="1" animBg="1"/>
      <p:bldP spid="11279" grpId="0" animBg="1"/>
      <p:bldP spid="11280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6.xml><?xml version="1.0" encoding="utf-8"?>
<p:tagLst xmlns:p="http://schemas.openxmlformats.org/presentationml/2006/main">
  <p:tag name="COMMONDATA" val="eyJoZGlkIjoiOTZkNzlmNmM0ZmUzNTJiZmI0ZDg1OGQ1N2NkZTA3ZTEifQ=="/>
  <p:tag name="KSO_WPP_MARK_KEY" val="ffc008c5-6697-43f1-a4e8-4c88f70be83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  <p:tag name="KSO_WM_UNIT_PLACING_PICTURE_USER_VIEWPORT" val="{&quot;height&quot;:4638,&quot;width&quot;:192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UNIT_PLACING_PICTURE_USER_VIEWPORT" val="{&quot;height&quot;:8165,&quot;width&quot;:5897.499212598425}"/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AS_UNIQUEID" val="48"/>
  <p:tag name="KSO_WM_BEAUTIFY_FLAG" val=""/>
</p:tagLst>
</file>

<file path=ppt/tags/tag77.xml><?xml version="1.0" encoding="utf-8"?>
<p:tagLst xmlns:p="http://schemas.openxmlformats.org/presentationml/2006/main">
  <p:tag name="AS_UNIQUEID" val="49"/>
  <p:tag name="KSO_WM_BEAUTIFY_FLAG" val=""/>
</p:tagLst>
</file>

<file path=ppt/tags/tag78.xml><?xml version="1.0" encoding="utf-8"?>
<p:tagLst xmlns:p="http://schemas.openxmlformats.org/presentationml/2006/main">
  <p:tag name="AS_UNIQUEID" val="50"/>
  <p:tag name="KSO_WM_BEAUTIFY_FLAG" val=""/>
</p:tagLst>
</file>

<file path=ppt/tags/tag79.xml><?xml version="1.0" encoding="utf-8"?>
<p:tagLst xmlns:p="http://schemas.openxmlformats.org/presentationml/2006/main">
  <p:tag name="AS_UNIQUEID" val="51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52"/>
  <p:tag name="KSO_WM_BEAUTIFY_FLAG" val=""/>
</p:tagLst>
</file>

<file path=ppt/tags/tag81.xml><?xml version="1.0" encoding="utf-8"?>
<p:tagLst xmlns:p="http://schemas.openxmlformats.org/presentationml/2006/main">
  <p:tag name="AS_UNIQUEID" val="53"/>
  <p:tag name="KSO_WM_BEAUTIFY_FLAG" val=""/>
</p:tagLst>
</file>

<file path=ppt/tags/tag82.xml><?xml version="1.0" encoding="utf-8"?>
<p:tagLst xmlns:p="http://schemas.openxmlformats.org/presentationml/2006/main">
  <p:tag name="AS_UNIQUEID" val="54"/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AS_UNIQUEID" val="38"/>
</p:tagLst>
</file>

<file path=ppt/tags/tag85.xml><?xml version="1.0" encoding="utf-8"?>
<p:tagLst xmlns:p="http://schemas.openxmlformats.org/presentationml/2006/main">
  <p:tag name="AS_UNIQUEID" val="39"/>
</p:tagLst>
</file>

<file path=ppt/tags/tag86.xml><?xml version="1.0" encoding="utf-8"?>
<p:tagLst xmlns:p="http://schemas.openxmlformats.org/presentationml/2006/main">
  <p:tag name="AS_UNIQUEID" val="40"/>
</p:tagLst>
</file>

<file path=ppt/tags/tag87.xml><?xml version="1.0" encoding="utf-8"?>
<p:tagLst xmlns:p="http://schemas.openxmlformats.org/presentationml/2006/main">
  <p:tag name="AS_UNIQUEID" val="41"/>
</p:tagLst>
</file>

<file path=ppt/tags/tag88.xml><?xml version="1.0" encoding="utf-8"?>
<p:tagLst xmlns:p="http://schemas.openxmlformats.org/presentationml/2006/main">
  <p:tag name="AS_UNIQUEID" val="42"/>
</p:tagLst>
</file>

<file path=ppt/tags/tag89.xml><?xml version="1.0" encoding="utf-8"?>
<p:tagLst xmlns:p="http://schemas.openxmlformats.org/presentationml/2006/main">
  <p:tag name="AS_UNIQUEID" val="43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44"/>
</p:tagLst>
</file>

<file path=ppt/tags/tag91.xml><?xml version="1.0" encoding="utf-8"?>
<p:tagLst xmlns:p="http://schemas.openxmlformats.org/presentationml/2006/main">
  <p:tag name="AS_UNIQUEID" val="45"/>
</p:tagLst>
</file>

<file path=ppt/tags/tag92.xml><?xml version="1.0" encoding="utf-8"?>
<p:tagLst xmlns:p="http://schemas.openxmlformats.org/presentationml/2006/main">
  <p:tag name="AS_UNIQUEID" val="46"/>
</p:tagLst>
</file>

<file path=ppt/tags/tag93.xml><?xml version="1.0" encoding="utf-8"?>
<p:tagLst xmlns:p="http://schemas.openxmlformats.org/presentationml/2006/main">
  <p:tag name="AS_UNIQUEID" val="55"/>
</p:tagLst>
</file>

<file path=ppt/tags/tag94.xml><?xml version="1.0" encoding="utf-8"?>
<p:tagLst xmlns:p="http://schemas.openxmlformats.org/presentationml/2006/main">
  <p:tag name="AS_UNIQUEID" val="56"/>
</p:tagLst>
</file>

<file path=ppt/tags/tag95.xml><?xml version="1.0" encoding="utf-8"?>
<p:tagLst xmlns:p="http://schemas.openxmlformats.org/presentationml/2006/main">
  <p:tag name="AS_UNIQUEID" val="57"/>
</p:tagLst>
</file>

<file path=ppt/tags/tag96.xml><?xml version="1.0" encoding="utf-8"?>
<p:tagLst xmlns:p="http://schemas.openxmlformats.org/presentationml/2006/main">
  <p:tag name="AS_UNIQUEID" val="58"/>
</p:tagLst>
</file>

<file path=ppt/tags/tag97.xml><?xml version="1.0" encoding="utf-8"?>
<p:tagLst xmlns:p="http://schemas.openxmlformats.org/presentationml/2006/main">
  <p:tag name="AS_UNIQUEID" val="59"/>
</p:tagLst>
</file>

<file path=ppt/tags/tag98.xml><?xml version="1.0" encoding="utf-8"?>
<p:tagLst xmlns:p="http://schemas.openxmlformats.org/presentationml/2006/main">
  <p:tag name="KSO_WM_SPECIAL_SOURCE" val="bdnull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宽屏</PresentationFormat>
  <Paragraphs>108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汉仪颜楷简</vt:lpstr>
      <vt:lpstr>汉仪劲楷简</vt:lpstr>
      <vt:lpstr>锦绣宋体</vt:lpstr>
      <vt:lpstr>汉仪颜楷W</vt:lpstr>
      <vt:lpstr>方正盛世楷书简体_粗</vt:lpstr>
      <vt:lpstr>Wingdings 2</vt:lpstr>
      <vt:lpstr>微软雅黑</vt:lpstr>
      <vt:lpstr>Arial Unicode MS</vt:lpstr>
      <vt:lpstr>Calibri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164</cp:revision>
  <dcterms:created xsi:type="dcterms:W3CDTF">2019-06-19T02:08:00Z</dcterms:created>
  <dcterms:modified xsi:type="dcterms:W3CDTF">2023-08-25T04:25:10Z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12075E9719784D4E8828DD6AE09A77A7_13</vt:lpwstr>
  </property>
</Properties>
</file>