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3" r:id="rId3"/>
    <p:sldId id="293" r:id="rId4"/>
    <p:sldId id="294" r:id="rId5"/>
    <p:sldId id="260" r:id="rId6"/>
    <p:sldId id="303" r:id="rId7"/>
    <p:sldId id="304" r:id="rId8"/>
    <p:sldId id="292" r:id="rId9"/>
    <p:sldId id="295" r:id="rId11"/>
    <p:sldId id="305" r:id="rId12"/>
    <p:sldId id="319" r:id="rId13"/>
    <p:sldId id="314" r:id="rId14"/>
    <p:sldId id="316" r:id="rId15"/>
    <p:sldId id="315" r:id="rId16"/>
    <p:sldId id="318" r:id="rId17"/>
    <p:sldId id="321" r:id="rId18"/>
    <p:sldId id="322" r:id="rId19"/>
    <p:sldId id="308" r:id="rId20"/>
    <p:sldId id="320" r:id="rId21"/>
    <p:sldId id="288" r:id="rId22"/>
    <p:sldId id="291" r:id="rId23"/>
    <p:sldId id="323" r:id="rId24"/>
    <p:sldId id="324" r:id="rId25"/>
    <p:sldId id="350" r:id="rId26"/>
    <p:sldId id="325" r:id="rId27"/>
    <p:sldId id="326" r:id="rId28"/>
    <p:sldId id="327" r:id="rId29"/>
    <p:sldId id="328" r:id="rId30"/>
    <p:sldId id="329" r:id="rId31"/>
    <p:sldId id="330" r:id="rId32"/>
    <p:sldId id="289" r:id="rId33"/>
    <p:sldId id="332" r:id="rId34"/>
    <p:sldId id="331" r:id="rId35"/>
    <p:sldId id="333" r:id="rId36"/>
    <p:sldId id="334" r:id="rId37"/>
    <p:sldId id="336" r:id="rId38"/>
    <p:sldId id="341" r:id="rId39"/>
    <p:sldId id="338" r:id="rId40"/>
    <p:sldId id="337" r:id="rId41"/>
    <p:sldId id="342" r:id="rId42"/>
    <p:sldId id="340" r:id="rId43"/>
    <p:sldId id="258" r:id="rId44"/>
  </p:sldIdLst>
  <p:sldSz cx="12192000" cy="6858000"/>
  <p:notesSz cx="6858000" cy="9144000"/>
  <p:embeddedFontLst>
    <p:embeddedFont>
      <p:font typeface="汉仪颜楷W" panose="00020600040101010101" charset="-122"/>
      <p:regular r:id="rId49"/>
    </p:embeddedFont>
    <p:embeddedFont>
      <p:font typeface="汉仪劲楷简" panose="00020600040101010101" charset="-122"/>
      <p:regular r:id="rId50"/>
    </p:embeddedFont>
    <p:embeddedFont>
      <p:font typeface="方正盛世楷书简体_粗" panose="02000000000000000000" charset="-122"/>
      <p:regular r:id="rId51"/>
    </p:embeddedFont>
    <p:embeddedFont>
      <p:font typeface="微软雅黑" panose="020B0503020204020204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7EE"/>
    <a:srgbClr val="954F3A"/>
    <a:srgbClr val="D2B39A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4012DFC-8463-4643-AA12-E8146D964042}" styleName="{1858bdec-0888-4f23-97dd-cf9ef9a29742}">
    <a:wholeTbl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wholeTbl>
    <a:band2H>
      <a:tcTxStyle>
        <a:fontRef idx="none">
          <a:prstClr val="black"/>
        </a:fontRef>
      </a:tcTxStyle>
      <a:tcStyle>
        <a:tcBdr/>
        <a:fill>
          <a:solidFill>
            <a:srgbClr val="D2E9E1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D2E9E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gs" Target="tags/tag130.xml"/><Relationship Id="rId56" Type="http://schemas.openxmlformats.org/officeDocument/2006/relationships/font" Target="fonts/font8.fntdata"/><Relationship Id="rId55" Type="http://schemas.openxmlformats.org/officeDocument/2006/relationships/font" Target="fonts/font7.fntdata"/><Relationship Id="rId54" Type="http://schemas.openxmlformats.org/officeDocument/2006/relationships/font" Target="fonts/font6.fntdata"/><Relationship Id="rId53" Type="http://schemas.openxmlformats.org/officeDocument/2006/relationships/font" Target="fonts/font5.fntdata"/><Relationship Id="rId52" Type="http://schemas.openxmlformats.org/officeDocument/2006/relationships/font" Target="fonts/font4.fntdata"/><Relationship Id="rId51" Type="http://schemas.openxmlformats.org/officeDocument/2006/relationships/font" Target="fonts/font3.fntdata"/><Relationship Id="rId50" Type="http://schemas.openxmlformats.org/officeDocument/2006/relationships/font" Target="fonts/font2.fntdata"/><Relationship Id="rId5" Type="http://schemas.openxmlformats.org/officeDocument/2006/relationships/slide" Target="slides/slide3.xml"/><Relationship Id="rId49" Type="http://schemas.openxmlformats.org/officeDocument/2006/relationships/font" Target="fonts/font1.fntdata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1.jpeg"/><Relationship Id="rId1" Type="http://schemas.openxmlformats.org/officeDocument/2006/relationships/tags" Target="../tags/tag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9.xml"/><Relationship Id="rId4" Type="http://schemas.openxmlformats.org/officeDocument/2006/relationships/image" Target="../media/image5.png"/><Relationship Id="rId3" Type="http://schemas.openxmlformats.org/officeDocument/2006/relationships/tags" Target="../tags/tag7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9.png"/><Relationship Id="rId1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3.xml"/><Relationship Id="rId2" Type="http://schemas.openxmlformats.org/officeDocument/2006/relationships/image" Target="../media/image2.png"/><Relationship Id="rId1" Type="http://schemas.openxmlformats.org/officeDocument/2006/relationships/tags" Target="../tags/tag5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17.png"/><Relationship Id="rId4" Type="http://schemas.openxmlformats.org/officeDocument/2006/relationships/tags" Target="../tags/tag10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8.xml"/><Relationship Id="rId7" Type="http://schemas.openxmlformats.org/officeDocument/2006/relationships/image" Target="../media/image20.wmf"/><Relationship Id="rId6" Type="http://schemas.openxmlformats.org/officeDocument/2006/relationships/oleObject" Target="../embeddings/oleObject2.bin"/><Relationship Id="rId5" Type="http://schemas.openxmlformats.org/officeDocument/2006/relationships/tags" Target="../tags/tag107.xml"/><Relationship Id="rId4" Type="http://schemas.openxmlformats.org/officeDocument/2006/relationships/image" Target="../media/image19.wmf"/><Relationship Id="rId3" Type="http://schemas.openxmlformats.org/officeDocument/2006/relationships/oleObject" Target="../embeddings/oleObject1.bin"/><Relationship Id="rId2" Type="http://schemas.openxmlformats.org/officeDocument/2006/relationships/tags" Target="../tags/tag106.xml"/><Relationship Id="rId10" Type="http://schemas.openxmlformats.org/officeDocument/2006/relationships/vmlDrawing" Target="../drawings/vmlDrawing1.vml"/><Relationship Id="rId1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8" Type="http://schemas.openxmlformats.org/officeDocument/2006/relationships/oleObject" Target="../embeddings/oleObject5.bin"/><Relationship Id="rId7" Type="http://schemas.openxmlformats.org/officeDocument/2006/relationships/tags" Target="../tags/tag115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tags" Target="../tags/tag114.xml"/><Relationship Id="rId3" Type="http://schemas.openxmlformats.org/officeDocument/2006/relationships/image" Target="../media/image21.wmf"/><Relationship Id="rId2" Type="http://schemas.openxmlformats.org/officeDocument/2006/relationships/oleObject" Target="../embeddings/oleObject3.bin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3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4.wmf"/><Relationship Id="rId3" Type="http://schemas.openxmlformats.org/officeDocument/2006/relationships/oleObject" Target="../embeddings/oleObject6.bin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5.jpeg"/><Relationship Id="rId1" Type="http://schemas.openxmlformats.org/officeDocument/2006/relationships/tags" Target="../tags/tag1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http://photo-static-api.fotomore.com/creative/vcg/400/new/VCG41N1053810430.jpg" descr="C:\Users\samon-ks\Desktop\1.jpg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1787" b="10008"/>
          <a:stretch>
            <a:fillRect/>
          </a:stretch>
        </p:blipFill>
        <p:spPr>
          <a:xfrm>
            <a:off x="0" y="3912870"/>
            <a:ext cx="12192000" cy="2945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汉仪颜楷W" panose="00020600040101010101" charset="-122"/>
                <a:ea typeface="汉仪颜楷W" panose="00020600040101010101" charset="-122"/>
                <a:cs typeface="汉仪劲楷简" panose="00020600040101010101" charset="-122"/>
              </a:rPr>
              <a:t>12.3 研究物质的比热容</a:t>
            </a:r>
            <a:endParaRPr lang="zh-CN" altLang="en-US" sz="8000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汉仪颜楷W" panose="00020600040101010101" charset="-122"/>
              <a:ea typeface="汉仪颜楷W" panose="00020600040101010101" charset="-122"/>
              <a:cs typeface="汉仪劲楷简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比热容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11569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升高相同的温度时，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吸收热量的不同是因为物质的种类不同，物质的这种特性叫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做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比热容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，符号为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en-US" altLang="zh-CN" sz="3600" i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c 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2506980"/>
            <a:ext cx="111569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物质的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比热容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反映了物质的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吸、放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热性能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602615" y="2921635"/>
            <a:ext cx="1115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升高相同的温度时，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比热容大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的，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吸收热量多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68350" y="1610360"/>
            <a:ext cx="1115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物质的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比热容大，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反映了物质不但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吸热能力强，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而且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放热能力也强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095184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【分析】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根据实验数据，当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水和油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吸收热量相同时，水的温度变化相比油的温度变化哪个更大？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11569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实验表明：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吸收相同的热量，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比热容大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的物质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温度变化小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比较不同物质的吸热情况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1925" y="107950"/>
            <a:ext cx="11868150" cy="6504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用比热容解释生活中现象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115" y="2090420"/>
            <a:ext cx="6902450" cy="431419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854710"/>
            <a:ext cx="10250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夏日中午，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沙子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很烫而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海水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很凉，为什么？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33855" y="624840"/>
            <a:ext cx="940435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前置知识：</a:t>
            </a:r>
            <a:endParaRPr lang="zh-CN" altLang="en-US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如何判断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吸收热量的多少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2042795" y="368998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622880ae686472aca07e7fc2db9dffab.jpeg622880ae686472aca07e7fc2db9dffa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99665" y="1840230"/>
            <a:ext cx="6988175" cy="466852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781685"/>
            <a:ext cx="10250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傍晚时分，沙子变凉了而海水仍很温暖，为什么？</a:t>
            </a:r>
            <a:endParaRPr lang="zh-CN" altLang="en-US" sz="36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78efd31cb17affe2f1f350035418f109.jpg78efd31cb17affe2f1f350035418f109"/>
          <p:cNvPicPr>
            <a:picLocks noChangeAspect="1"/>
          </p:cNvPicPr>
          <p:nvPr/>
        </p:nvPicPr>
        <p:blipFill>
          <a:blip r:embed="rId1"/>
          <a:srcRect b="7339"/>
          <a:stretch>
            <a:fillRect/>
          </a:stretch>
        </p:blipFill>
        <p:spPr>
          <a:xfrm>
            <a:off x="2353310" y="2168525"/>
            <a:ext cx="7171690" cy="44310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323215"/>
            <a:ext cx="102501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西北地区为什么会出现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“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早穿棉袄午穿纱，围着火炉吃西瓜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”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现象？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699f022bfe96651edeb02f7c066ba31b (1).jpeg699f022bfe96651edeb02f7c066ba31b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95980" y="1824355"/>
            <a:ext cx="5086350" cy="44310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323215"/>
            <a:ext cx="10250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西藏人穿衣服为什么只穿一只胳膊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8f695853215cfb28617cadf5fa19a816.png8f695853215cfb28617cadf5fa19a8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870585" y="1931670"/>
            <a:ext cx="10201275" cy="427799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870585" y="323215"/>
            <a:ext cx="10250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海陆风的形成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生活和生产中用比热容的事例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24526161a0cfead045c45dfbf16be18d.jpg24526161a0cfead045c45dfbf16be18d"/>
          <p:cNvPicPr>
            <a:picLocks noChangeAspect="1"/>
          </p:cNvPicPr>
          <p:nvPr/>
        </p:nvPicPr>
        <p:blipFill>
          <a:blip r:embed="rId1"/>
          <a:srcRect b="4772"/>
          <a:stretch>
            <a:fillRect/>
          </a:stretch>
        </p:blipFill>
        <p:spPr>
          <a:xfrm>
            <a:off x="2051685" y="1541145"/>
            <a:ext cx="7887970" cy="501078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323215"/>
            <a:ext cx="10250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城市中的人工湖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调节气候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27800106.jpg278001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755583" y="1541145"/>
            <a:ext cx="6680835" cy="501078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323215"/>
            <a:ext cx="10250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传热介质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北方取暖器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samon-ks\Desktop\ac551d6496de1cdb98dbabcd4a1116ad.jpgac551d6496de1cdb98dbabcd4a1116a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78710" y="1570355"/>
            <a:ext cx="7474585" cy="495744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70585" y="323215"/>
            <a:ext cx="10250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农业育种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夜间往田里充水，白天放水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有关比热容的图像分析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35" y="647700"/>
            <a:ext cx="5570220" cy="556260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6668770" y="1657350"/>
            <a:ext cx="51098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质量相等的甲与乙，哪个比热容更大？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647" b="13954"/>
          <a:stretch>
            <a:fillRect/>
          </a:stretch>
        </p:blipFill>
        <p:spPr>
          <a:xfrm>
            <a:off x="481330" y="1468120"/>
            <a:ext cx="11415395" cy="33788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27545" y="1739265"/>
            <a:ext cx="4476750" cy="3576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72465" y="2168525"/>
            <a:ext cx="51098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冰熔化成水后，比热容是否发生了改变？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有关比热容的计算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30824005715"/>
          <p:cNvPicPr>
            <a:picLocks noChangeAspect="1"/>
          </p:cNvPicPr>
          <p:nvPr/>
        </p:nvPicPr>
        <p:blipFill>
          <a:blip r:embed="rId1"/>
          <a:srcRect b="27672"/>
          <a:stretch>
            <a:fillRect/>
          </a:stretch>
        </p:blipFill>
        <p:spPr>
          <a:xfrm>
            <a:off x="2023110" y="507365"/>
            <a:ext cx="8146415" cy="25825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10615" y="4982845"/>
            <a:ext cx="95942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比热容的单位是组合单位：</a:t>
            </a:r>
            <a:r>
              <a:rPr 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J/(kg℃)</a:t>
            </a:r>
            <a:endParaRPr lang="en-US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489835" y="3197860"/>
          <a:ext cx="2570480" cy="167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622300" imgH="405765" progId="Equation.KSEE3">
                  <p:embed/>
                </p:oleObj>
              </mc:Choice>
              <mc:Fallback>
                <p:oleObj name="" r:id="rId3" imgW="622300" imgH="4057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9835" y="3197860"/>
                        <a:ext cx="2570480" cy="1677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673850" y="3324860"/>
          <a:ext cx="2570480" cy="167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6" imgW="622300" imgH="405765" progId="Equation.KSEE3">
                  <p:embed/>
                </p:oleObj>
              </mc:Choice>
              <mc:Fallback>
                <p:oleObj name="" r:id="rId6" imgW="622300" imgH="4057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3850" y="3324860"/>
                        <a:ext cx="2570480" cy="1677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8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55040" y="1969135"/>
            <a:ext cx="95942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水的比热容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</a:t>
            </a:r>
            <a:r>
              <a:rPr lang="en-US" altLang="zh-CN" sz="4000" i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c</a:t>
            </a:r>
            <a:r>
              <a:rPr lang="zh-CN" altLang="en-US" sz="40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</a:t>
            </a:r>
            <a:r>
              <a:rPr lang="en-US" alt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=4.2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×</a:t>
            </a:r>
            <a:r>
              <a:rPr lang="en-US" alt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10</a:t>
            </a:r>
            <a:r>
              <a:rPr lang="en-US" altLang="zh-CN" sz="4000" baseline="30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J/(kg℃)</a:t>
            </a:r>
            <a:r>
              <a:rPr 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的物理意义是什么？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99210" y="2094230"/>
            <a:ext cx="95942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试根据上面实验的数据求出油的比热容是多少？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095184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公式变形：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变形公式分别用于求解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吸收的热量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温度差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质量。</a:t>
            </a: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10030" y="2678430"/>
          <a:ext cx="2871470" cy="90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2" imgW="723900" imgH="228600" progId="Equation.KSEE3">
                  <p:embed/>
                </p:oleObj>
              </mc:Choice>
              <mc:Fallback>
                <p:oleObj name="" r:id="rId2" imgW="723900" imgH="2286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10030" y="2678430"/>
                        <a:ext cx="2871470" cy="90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140960" y="2326323"/>
          <a:ext cx="226695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5" imgW="571500" imgH="405765" progId="Equation.KSEE3">
                  <p:embed/>
                </p:oleObj>
              </mc:Choice>
              <mc:Fallback>
                <p:oleObj name="" r:id="rId5" imgW="571500" imgH="405765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0960" y="2326323"/>
                        <a:ext cx="2266950" cy="160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472805" y="2453323"/>
          <a:ext cx="216408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8" imgW="545465" imgH="405765" progId="Equation.KSEE3">
                  <p:embed/>
                </p:oleObj>
              </mc:Choice>
              <mc:Fallback>
                <p:oleObj name="" r:id="rId8" imgW="545465" imgH="405765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72805" y="2453323"/>
                        <a:ext cx="2164080" cy="160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0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095184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热效率：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公式可用于求解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炉灶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的热效率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615373" y="2502853"/>
          <a:ext cx="3879215" cy="181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977900" imgH="457200" progId="Equation.KSEE3">
                  <p:embed/>
                </p:oleObj>
              </mc:Choice>
              <mc:Fallback>
                <p:oleObj name="" r:id="rId3" imgW="977900" imgH="457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5373" y="2502853"/>
                        <a:ext cx="3879215" cy="181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793240"/>
            <a:ext cx="988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水常用来调节气温、取暖、作制冷剂、散热剂，是因为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________________________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793240"/>
            <a:ext cx="98869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有甲、乙两个物体，它们质量之比是3:1，吸收热量之比是2:1，升高的温度之比是5:3，则它们的比热之比是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________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793240"/>
            <a:ext cx="98869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10kg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、初温为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20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℃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水，在一个标准大气压下吸收的热量为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3.78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×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10</a:t>
            </a:r>
            <a:r>
              <a:rPr lang="en-US" altLang="zh-CN" sz="4000" baseline="30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J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，水的温度升高到多少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℃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比较不同物质的吸热情况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793240"/>
            <a:ext cx="98869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4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完全燃烧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210g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汽油，放出的热量是多少？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若放出的热量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50%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被水吸收，温度从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30℃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升至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55℃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，求水的质量是多少？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汉仪颜楷W" panose="00020600040101010101" charset="-122"/>
                <a:ea typeface="汉仪颜楷W" panose="00020600040101010101" charset="-122"/>
                <a:cs typeface="汉仪劲楷简" panose="00020600040101010101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汉仪颜楷W" panose="00020600040101010101" charset="-122"/>
                <a:ea typeface="汉仪颜楷W" panose="00020600040101010101" charset="-122"/>
                <a:cs typeface="汉仪劲楷简" panose="00020600040101010101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汉仪颜楷W" panose="00020600040101010101" charset="-122"/>
              <a:ea typeface="汉仪颜楷W" panose="00020600040101010101" charset="-122"/>
              <a:cs typeface="汉仪劲楷简" panose="00020600040101010101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4320" y="1038225"/>
            <a:ext cx="6309995" cy="492125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5935980" y="1649730"/>
            <a:ext cx="59512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汽车发动机工作时，为什么要用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冷却，而不是用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油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c974f76176b7633a9843fbeb599c9d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750060"/>
            <a:ext cx="4800600" cy="320040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6523990" y="1536700"/>
            <a:ext cx="53035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 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取相同质量水和油让它们升高相同的温度，记录水和油的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加热时间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42315" y="749935"/>
            <a:ext cx="105003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数据记录：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014095" y="2837815"/>
          <a:ext cx="9726295" cy="2157730"/>
        </p:xfrm>
        <a:graphic>
          <a:graphicData uri="http://schemas.openxmlformats.org/drawingml/2006/table">
            <a:tbl>
              <a:tblPr firstRow="1" bandRow="1">
                <a:tableStyleId>{94012DFC-8463-4643-AA12-E8146D964042}</a:tableStyleId>
              </a:tblPr>
              <a:tblGrid>
                <a:gridCol w="1652270"/>
                <a:gridCol w="1153795"/>
                <a:gridCol w="1153160"/>
                <a:gridCol w="1153160"/>
                <a:gridCol w="1153795"/>
                <a:gridCol w="1153160"/>
                <a:gridCol w="1153795"/>
                <a:gridCol w="1153160"/>
              </a:tblGrid>
              <a:tr h="9848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加热时间（</a:t>
                      </a:r>
                      <a:r>
                        <a:rPr lang="en-US" altLang="zh-CN" sz="2400"/>
                        <a:t>min</a:t>
                      </a:r>
                      <a:r>
                        <a:rPr lang="zh-CN" altLang="en-US" sz="2400"/>
                        <a:t>）</a:t>
                      </a: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4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5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7</a:t>
                      </a:r>
                      <a:endParaRPr lang="en-US" altLang="zh-CN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6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油</a:t>
                      </a: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水</a:t>
                      </a: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09518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现象：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水和油升高相同的温度时，水吸收的热量更多。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74370" y="1240790"/>
            <a:ext cx="11156950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实验表明：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物质种类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不同，升高相同的温度时，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吸收热量的多少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是不相同的。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COMMONDATA" val="eyJoZGlkIjoiOTZkNzlmNmM0ZmUzNTJiZmI0ZDg1OGQ1N2NkZTA3ZTEifQ=="/>
  <p:tag name="KSO_WPP_MARK_KEY" val="c26fc127-33de-4bc7-bb34-b98ebe8c19c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UNIT_PLACING_PICTURE_USER_VIEWPORT" val="{&quot;height&quot;:5321,&quot;width&quot;:17977}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ABLE_BEAUTIFY" val="smartTable{7dddc01a-1b6d-44f9-90b6-6a17e2b0051e}"/>
  <p:tag name="TABLE_ENDDRAG_ORIGIN_RECT" val="765*169"/>
  <p:tag name="TABLE_ENDDRAG_RECT" val="79*223*765*169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67*4744*755*75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UNIT_PLACING_PICTURE_USER_VIEWPORT" val="{&quot;height&quot;:6978,&quot;width&quot;:8010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WPS 演示</Application>
  <PresentationFormat>宽屏</PresentationFormat>
  <Paragraphs>134</Paragraphs>
  <Slides>41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41</vt:i4>
      </vt:variant>
    </vt:vector>
  </HeadingPairs>
  <TitlesOfParts>
    <vt:vector size="58" baseType="lpstr">
      <vt:lpstr>Arial</vt:lpstr>
      <vt:lpstr>宋体</vt:lpstr>
      <vt:lpstr>Wingdings</vt:lpstr>
      <vt:lpstr>Wingdings</vt:lpstr>
      <vt:lpstr>汉仪颜楷W</vt:lpstr>
      <vt:lpstr>汉仪劲楷简</vt:lpstr>
      <vt:lpstr>方正盛世楷书简体_粗</vt:lpstr>
      <vt:lpstr>微软雅黑</vt:lpstr>
      <vt:lpstr>Arial Unicode MS</vt:lpstr>
      <vt:lpstr>Calibri</vt:lpstr>
      <vt:lpstr>Office 主题​​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174</cp:revision>
  <dcterms:created xsi:type="dcterms:W3CDTF">2019-06-19T02:08:00Z</dcterms:created>
  <dcterms:modified xsi:type="dcterms:W3CDTF">2023-08-25T04:13:40Z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88310CA5B8D14ECD8D3779CE7E63B4F5_13</vt:lpwstr>
  </property>
</Properties>
</file>