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62" r:id="rId5"/>
    <p:sldId id="258" r:id="rId6"/>
    <p:sldId id="267" r:id="rId7"/>
    <p:sldId id="268" r:id="rId8"/>
    <p:sldId id="269" r:id="rId9"/>
    <p:sldId id="283" r:id="rId10"/>
    <p:sldId id="266" r:id="rId11"/>
    <p:sldId id="271" r:id="rId12"/>
    <p:sldId id="270" r:id="rId13"/>
    <p:sldId id="273" r:id="rId14"/>
    <p:sldId id="274" r:id="rId15"/>
    <p:sldId id="275" r:id="rId16"/>
    <p:sldId id="272" r:id="rId17"/>
    <p:sldId id="279" r:id="rId18"/>
    <p:sldId id="280" r:id="rId19"/>
    <p:sldId id="282" r:id="rId20"/>
    <p:sldId id="284" r:id="rId21"/>
    <p:sldId id="281" r:id="rId22"/>
    <p:sldId id="298" r:id="rId23"/>
    <p:sldId id="299" r:id="rId24"/>
    <p:sldId id="300" r:id="rId25"/>
    <p:sldId id="259" r:id="rId26"/>
    <p:sldId id="260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24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2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3" name="图片 2" descr="wgergtr_画板 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 l="13615" t="21891" r="54214" b="22521"/>
          <a:stretch>
            <a:fillRect/>
          </a:stretch>
        </p:blipFill>
        <p:spPr>
          <a:xfrm>
            <a:off x="1719580" y="1449705"/>
            <a:ext cx="4066540" cy="3958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标题，文本与媒体剪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媒体占位符 3"/>
          <p:cNvSpPr>
            <a:spLocks noGrp="1"/>
          </p:cNvSpPr>
          <p:nvPr>
            <p:ph type="media"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4.xml"/><Relationship Id="rId2" Type="http://schemas.openxmlformats.org/officeDocument/2006/relationships/image" Target="../media/image3.jpeg"/><Relationship Id="rId1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3" Type="http://schemas.openxmlformats.org/officeDocument/2006/relationships/tags" Target="../tags/tag15.xml"/><Relationship Id="rId2" Type="http://schemas.openxmlformats.org/officeDocument/2006/relationships/image" Target="../media/image7.jpeg"/><Relationship Id="rId1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11.GIF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3.png"/><Relationship Id="rId2" Type="http://schemas.microsoft.com/office/2007/relationships/media" Target="file:///G:\&#20843;&#24180;&#32423;&#29289;&#29702;&#36164;&#26009;\&#20843;&#24180;&#32423;&#19978;&#20876;\&#31532;&#20108;&#31456;\&#35838;&#20214;\&#26032;&#24314;&#25991;&#20214;&#22841;%20(2)\&#22312;&#35805;&#31570;&#21069;&#25171;&#20987;&#38899;&#21449;&#22312;&#31034;&#27874;&#22120;&#19978;&#20135;&#29983;&#30340;&#22270;&#35937;.mpg" TargetMode="External"/><Relationship Id="rId1" Type="http://schemas.openxmlformats.org/officeDocument/2006/relationships/video" Target="file:///G:\&#20843;&#24180;&#32423;&#29289;&#29702;&#36164;&#26009;\&#20843;&#24180;&#32423;&#19978;&#20876;\&#31532;&#20108;&#31456;\&#35838;&#20214;\&#26032;&#24314;&#25991;&#20214;&#22841;%20(2)\&#22312;&#35805;&#31570;&#21069;&#25171;&#20987;&#38899;&#21449;&#22312;&#31034;&#27874;&#22120;&#19978;&#20135;&#29983;&#30340;&#22270;&#35937;.mpg" TargetMode="Externa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tags" Target="../tags/tag2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3" Type="http://schemas.openxmlformats.org/officeDocument/2006/relationships/tags" Target="../tags/tag23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tags" Target="../tags/tag8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40362"/>
          <a:stretch>
            <a:fillRect/>
          </a:stretch>
        </p:blipFill>
        <p:spPr>
          <a:xfrm>
            <a:off x="0" y="1"/>
            <a:ext cx="5364480" cy="602128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6693363"/>
            <a:ext cx="12192000" cy="1646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400">
              <a:cs typeface="+mn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634235" y="0"/>
            <a:ext cx="96011" cy="6021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400">
              <a:cs typeface="+mn-ea"/>
            </a:endParaRPr>
          </a:p>
        </p:txBody>
      </p:sp>
      <p:sp>
        <p:nvSpPr>
          <p:cNvPr id="32" name="矩形 31"/>
          <p:cNvSpPr/>
          <p:nvPr/>
        </p:nvSpPr>
        <p:spPr>
          <a:xfrm rot="16200000">
            <a:off x="2962639" y="3"/>
            <a:ext cx="96011" cy="6021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400">
              <a:cs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5745480" y="2047240"/>
            <a:ext cx="6174740" cy="2527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spc="225" dirty="0" smtClean="0">
                <a:gradFill>
                  <a:gsLst>
                    <a:gs pos="100000">
                      <a:srgbClr val="04528B">
                        <a:lumMod val="60000"/>
                        <a:lumOff val="40000"/>
                      </a:srgbClr>
                    </a:gs>
                    <a:gs pos="0">
                      <a:srgbClr val="0CA45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cs typeface="微软雅黑" panose="020B0503020204020204" charset="-122"/>
              </a:rPr>
              <a:t>2.1 </a:t>
            </a:r>
            <a:r>
              <a:rPr lang="zh-CN" altLang="en-US" sz="6600" b="1" spc="225" dirty="0" smtClean="0">
                <a:gradFill>
                  <a:gsLst>
                    <a:gs pos="100000">
                      <a:srgbClr val="04528B">
                        <a:lumMod val="60000"/>
                        <a:lumOff val="40000"/>
                      </a:srgbClr>
                    </a:gs>
                    <a:gs pos="0">
                      <a:srgbClr val="0CA45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微软雅黑" panose="020B0503020204020204" charset="-122"/>
                <a:cs typeface="微软雅黑" panose="020B0503020204020204" charset="-122"/>
              </a:rPr>
              <a:t>我们怎样听见声音</a:t>
            </a:r>
            <a:endParaRPr lang="zh-CN" altLang="en-US" sz="6600" b="1" spc="225" dirty="0" smtClean="0">
              <a:gradFill>
                <a:gsLst>
                  <a:gs pos="100000">
                    <a:srgbClr val="04528B">
                      <a:lumMod val="60000"/>
                      <a:lumOff val="40000"/>
                    </a:srgbClr>
                  </a:gs>
                  <a:gs pos="0">
                    <a:srgbClr val="0CA451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99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618105" y="2472690"/>
            <a:ext cx="8134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8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声源：</a:t>
            </a:r>
            <a:r>
              <a:rPr lang="zh-CN" altLang="en-US" sz="48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正在</a:t>
            </a:r>
            <a:r>
              <a:rPr lang="zh-CN" altLang="en-US" sz="48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发声的物体。</a:t>
            </a:r>
            <a:endParaRPr lang="zh-CN" altLang="en-US" sz="48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28420" y="830580"/>
            <a:ext cx="9645015" cy="46462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8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请说出下列声音的声源是什么？</a:t>
            </a:r>
            <a:endParaRPr lang="zh-CN" altLang="en-US" sz="48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endParaRPr lang="zh-CN" altLang="en-US" sz="48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r>
              <a:rPr lang="zh-CN" altLang="en-US" sz="44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风声、雨声、读书声，</a:t>
            </a:r>
            <a:r>
              <a:rPr lang="en-US" altLang="zh-CN" sz="44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……</a:t>
            </a:r>
            <a:endParaRPr lang="en-US" altLang="zh-CN" sz="44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endParaRPr lang="en-US" altLang="zh-CN" sz="48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r>
              <a:rPr lang="zh-CN" altLang="en-US" sz="36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结论：</a:t>
            </a:r>
            <a:r>
              <a:rPr lang="zh-CN" altLang="en-US" sz="3600" b="1" dirty="0">
                <a:latin typeface="Arial" panose="020B0604020202020204" pitchFamily="34" charset="0"/>
                <a:ea typeface="楷体_GB2312" panose="02010609030101010101" pitchFamily="49" charset="-122"/>
                <a:sym typeface="+mn-ea"/>
              </a:rPr>
              <a:t>固体、液体、气体都可以因振动而发出声音，即都可以成为声源。</a:t>
            </a:r>
            <a:endParaRPr lang="zh-CN" altLang="en-US" sz="3600" b="1" dirty="0">
              <a:latin typeface="Arial" panose="020B0604020202020204" pitchFamily="34" charset="0"/>
              <a:ea typeface="楷体_GB2312" panose="02010609030101010101" pitchFamily="49" charset="-122"/>
            </a:endParaRPr>
          </a:p>
          <a:p>
            <a:endParaRPr lang="zh-CN" altLang="en-US" sz="3600" b="1" dirty="0">
              <a:latin typeface="Arial" panose="020B0604020202020204" pitchFamily="34" charset="0"/>
              <a:ea typeface="楷体_GB2312" panose="02010609030101010101" pitchFamily="49" charset="-122"/>
              <a:cs typeface="方正盛世楷书简体_粗" panose="02000000000000000000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矩形 36865"/>
          <p:cNvSpPr/>
          <p:nvPr/>
        </p:nvSpPr>
        <p:spPr>
          <a:xfrm>
            <a:off x="1350433" y="423333"/>
            <a:ext cx="9152467" cy="127211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5865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5865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41375" y="1770380"/>
            <a:ext cx="1064196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55600" indent="-355600" fontAlgn="base">
              <a:lnSpc>
                <a:spcPct val="150000"/>
              </a:lnSpc>
              <a:buNone/>
            </a:pP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</a:t>
            </a:r>
            <a:r>
              <a:rPr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苍蝇、蚊子靠_______振动发声</a:t>
            </a:r>
            <a:r>
              <a:rPr 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；</a:t>
            </a:r>
            <a:endParaRPr lang="zh-CN" sz="3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355600" indent="-355600" fontAlgn="base">
              <a:lnSpc>
                <a:spcPct val="150000"/>
              </a:lnSpc>
              <a:buNone/>
            </a:pP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2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、弦乐器</a:t>
            </a:r>
            <a:r>
              <a:rPr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靠_______振动发声</a:t>
            </a:r>
            <a:r>
              <a:rPr 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；管乐器靠</a:t>
            </a:r>
            <a:r>
              <a:rPr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靠_______振动发声</a:t>
            </a:r>
            <a:r>
              <a:rPr 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。</a:t>
            </a:r>
            <a:endParaRPr sz="3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355600" indent="-355600" fontAlgn="base">
              <a:lnSpc>
                <a:spcPct val="150000"/>
              </a:lnSpc>
              <a:buNone/>
            </a:pPr>
            <a:endParaRPr sz="3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52830" y="3295015"/>
            <a:ext cx="3896360" cy="35629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471920" y="3385820"/>
            <a:ext cx="4030980" cy="3314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4294967295"/>
            <p:custDataLst>
              <p:tags r:id="rId1"/>
            </p:custDataLst>
          </p:nvPr>
        </p:nvSpPr>
        <p:spPr>
          <a:xfrm>
            <a:off x="5443855" y="3751580"/>
            <a:ext cx="6143625" cy="1028065"/>
          </a:xfrm>
        </p:spPr>
        <p:txBody>
          <a:bodyPr/>
          <a:p>
            <a:pPr marL="0" indent="0" algn="ctr"/>
            <a:r>
              <a:rPr lang="zh-CN" altLang="en-US" sz="4265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</a:rPr>
              <a:t>声音是怎样传播的？</a:t>
            </a:r>
            <a:endParaRPr lang="zh-CN" altLang="en-US" sz="4265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5789030" y="2084323"/>
            <a:ext cx="5452621" cy="1374460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i="0" u="none" strike="noStrike" kern="0" cap="none" spc="700" normalizeH="0" noProof="0" dirty="0">
                <a:ln>
                  <a:noFill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3</a:t>
            </a:r>
            <a:endParaRPr kumimoji="0" lang="en-US" altLang="zh-CN" i="0" u="none" strike="noStrike" kern="0" cap="none" spc="700" normalizeH="0" noProof="0" dirty="0">
              <a:ln>
                <a:noFill/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026160" y="1439545"/>
            <a:ext cx="10139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我们明明对着前方发出声音，为什么身后的人也可以听见声音？</a:t>
            </a:r>
            <a:endParaRPr lang="zh-CN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4" name="图片 3" descr="zqYveKsuR3hPAQMY8buwMQLZSrIClTr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95345" y="2388870"/>
            <a:ext cx="4627880" cy="367728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902335" y="998220"/>
            <a:ext cx="103879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   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这说明声音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应该是以</a:t>
            </a:r>
            <a:r>
              <a:rPr lang="zh-CN" altLang="en-US" sz="32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类似水波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的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波的形式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向四周传播。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66563" name="图片 66562" descr="MLMTO_zhu_20091002085948829ca60b42a3236f"/>
          <p:cNvPicPr>
            <a:picLocks noChangeAspect="1"/>
          </p:cNvPicPr>
          <p:nvPr/>
        </p:nvPicPr>
        <p:blipFill>
          <a:blip r:embed="rId1"/>
          <a:srcRect t="11207"/>
          <a:stretch>
            <a:fillRect/>
          </a:stretch>
        </p:blipFill>
        <p:spPr>
          <a:xfrm>
            <a:off x="7221220" y="2566670"/>
            <a:ext cx="4069080" cy="37426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902335" y="998220"/>
            <a:ext cx="1038796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   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声音与水波不同之处是：水波是水以上下起伏的形式传播，声音是</a:t>
            </a:r>
            <a:r>
              <a:rPr lang="zh-CN" altLang="en-US" sz="32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疏密相间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的形式传播。</a:t>
            </a:r>
            <a:endParaRPr lang="zh-CN" altLang="en-US" sz="3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2" name="图片 1" descr="86ec8c4654976ad6f27e10bc91c09aa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72100" y="3554730"/>
            <a:ext cx="5918200" cy="1532255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2"/>
          <a:srcRect l="1300" t="-14928" r="57014" b="14928"/>
          <a:stretch>
            <a:fillRect/>
          </a:stretch>
        </p:blipFill>
        <p:spPr>
          <a:xfrm>
            <a:off x="1266190" y="2435860"/>
            <a:ext cx="3470910" cy="2971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0658" name="标题 70657"/>
          <p:cNvSpPr>
            <a:spLocks noGrp="1"/>
          </p:cNvSpPr>
          <p:nvPr>
            <p:ph type="title"/>
          </p:nvPr>
        </p:nvSpPr>
        <p:spPr>
          <a:xfrm>
            <a:off x="838200" y="374650"/>
            <a:ext cx="10515600" cy="1325563"/>
          </a:xfrm>
        </p:spPr>
        <p:txBody>
          <a:bodyPr anchor="ctr" anchorCtr="0"/>
          <a:p>
            <a:r>
              <a:rPr lang="en-US" altLang="zh-CN" b="1" dirty="0">
                <a:solidFill>
                  <a:schemeClr val="hlink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  </a:t>
            </a:r>
            <a:r>
              <a:rPr lang="zh-CN" altLang="en-US" b="1" dirty="0">
                <a:solidFill>
                  <a:schemeClr val="hlink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把声音显示出来</a:t>
            </a:r>
            <a:endParaRPr lang="zh-CN" altLang="en-US" b="1" dirty="0">
              <a:solidFill>
                <a:schemeClr val="hlink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sp>
        <p:nvSpPr>
          <p:cNvPr id="70659" name="文本占位符 70658"/>
          <p:cNvSpPr>
            <a:spLocks noGrp="1"/>
          </p:cNvSpPr>
          <p:nvPr>
            <p:ph type="body" sz="half" idx="1"/>
          </p:nvPr>
        </p:nvSpPr>
        <p:spPr>
          <a:xfrm>
            <a:off x="1050290" y="1885950"/>
            <a:ext cx="4664075" cy="4530725"/>
          </a:xfrm>
        </p:spPr>
        <p:txBody>
          <a:bodyPr>
            <a:normAutofit fontScale="90000"/>
          </a:bodyPr>
          <a:p>
            <a:pPr algn="l">
              <a:lnSpc>
                <a:spcPct val="150000"/>
              </a:lnSpc>
              <a:buClr>
                <a:schemeClr val="accent1"/>
              </a:buClr>
              <a:buSzTx/>
              <a:buFont typeface="Wingdings" panose="05000000000000000000" pitchFamily="2" charset="2"/>
              <a:buNone/>
            </a:pPr>
            <a:r>
              <a:rPr lang="en-US" alt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声音是一种波，能够被人听到，但不能被人用眼睛直接看到。我们可以将声音信号通过话筒转化为电信号，再通过</a:t>
            </a:r>
            <a:r>
              <a:rPr lang="zh-CN" altLang="en-US" sz="28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示波器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显示出声音的波形，这样就可以看到“声波”了。</a:t>
            </a:r>
            <a:r>
              <a:rPr lang="zh-CN" altLang="en-US" sz="2800" dirty="0">
                <a:solidFill>
                  <a:schemeClr val="accent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</a:t>
            </a:r>
            <a:endParaRPr lang="zh-CN" altLang="en-US" sz="2800" dirty="0">
              <a:solidFill>
                <a:schemeClr val="accent2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>
              <a:lnSpc>
                <a:spcPct val="150000"/>
              </a:lnSpc>
              <a:buClr>
                <a:schemeClr val="accent1"/>
              </a:buClr>
              <a:buSzTx/>
              <a:buFont typeface="Wingdings" panose="05000000000000000000" pitchFamily="2" charset="2"/>
              <a:buNone/>
            </a:pPr>
            <a:r>
              <a:rPr lang="zh-CN" altLang="en-US" sz="2800" dirty="0">
                <a:solidFill>
                  <a:schemeClr val="accent2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    </a:t>
            </a:r>
            <a:endParaRPr lang="zh-CN" altLang="en-US" sz="2800">
              <a:solidFill>
                <a:srgbClr val="FF0000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pic>
        <p:nvPicPr>
          <p:cNvPr id="70660" name="在话筒前打击音叉在示波器上产生的图象.mpg">
            <a:hlinkClick r:id="" action="ppaction://media"/>
          </p:cNvPr>
          <p:cNvPicPr>
            <a:picLocks noRot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024563" y="1700213"/>
            <a:ext cx="4319587" cy="35337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06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06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6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0660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4294967295"/>
            <p:custDataLst>
              <p:tags r:id="rId1"/>
            </p:custDataLst>
          </p:nvPr>
        </p:nvSpPr>
        <p:spPr>
          <a:xfrm>
            <a:off x="5443855" y="3751580"/>
            <a:ext cx="6143625" cy="1028065"/>
          </a:xfrm>
        </p:spPr>
        <p:txBody>
          <a:bodyPr/>
          <a:p>
            <a:pPr marL="0" indent="0" algn="ctr"/>
            <a:r>
              <a:rPr lang="zh-CN" altLang="en-US" sz="4265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</a:rPr>
              <a:t>声音的传播需要介质吗？</a:t>
            </a:r>
            <a:endParaRPr lang="zh-CN" altLang="en-US" sz="4265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5789030" y="2084323"/>
            <a:ext cx="5452621" cy="1374460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i="0" u="none" strike="noStrike" kern="0" cap="none" spc="700" normalizeH="0" noProof="0" dirty="0">
                <a:ln>
                  <a:noFill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4</a:t>
            </a:r>
            <a:endParaRPr kumimoji="0" lang="en-US" altLang="zh-CN" i="0" u="none" strike="noStrike" kern="0" cap="none" spc="700" normalizeH="0" noProof="0" dirty="0">
              <a:ln>
                <a:noFill/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真空不能传声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85265" y="1294130"/>
            <a:ext cx="9344660" cy="52590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50285" y="406400"/>
            <a:ext cx="477393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600" b="1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声音传播需要介质吗？</a:t>
            </a:r>
            <a:endParaRPr lang="zh-CN" altLang="en-US" sz="3600" b="1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4294967295"/>
            <p:custDataLst>
              <p:tags r:id="rId1"/>
            </p:custDataLst>
          </p:nvPr>
        </p:nvSpPr>
        <p:spPr>
          <a:xfrm>
            <a:off x="5443855" y="3751580"/>
            <a:ext cx="6143625" cy="1028065"/>
          </a:xfrm>
        </p:spPr>
        <p:txBody>
          <a:bodyPr/>
          <a:p>
            <a:pPr marL="0" indent="0" algn="ctr"/>
            <a:r>
              <a:rPr lang="zh-CN" altLang="en-US" sz="4265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</a:rPr>
              <a:t>声音是怎样产生的？</a:t>
            </a:r>
            <a:endParaRPr lang="zh-CN" altLang="en-US" sz="4265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5789030" y="2084323"/>
            <a:ext cx="5452621" cy="1374460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i="0" u="none" strike="noStrike" kern="0" cap="none" spc="700" normalizeH="0" noProof="0" dirty="0">
                <a:ln>
                  <a:noFill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1</a:t>
            </a:r>
            <a:endParaRPr kumimoji="0" lang="en-US" altLang="zh-CN" i="0" u="none" strike="noStrike" kern="0" cap="none" spc="700" normalizeH="0" noProof="0" dirty="0">
              <a:ln>
                <a:noFill/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407285" y="2378075"/>
            <a:ext cx="752856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600" b="1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声音传播需要介质，</a:t>
            </a:r>
            <a:r>
              <a:rPr lang="zh-CN" altLang="en-US" sz="3600" b="1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真空不能传声</a:t>
            </a:r>
            <a:r>
              <a:rPr lang="zh-CN" altLang="en-US" sz="3600" b="1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3600" b="1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852170" y="1816100"/>
            <a:ext cx="1035304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600" b="1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   </a:t>
            </a:r>
            <a:r>
              <a:rPr lang="zh-CN" altLang="en-US" sz="3600" b="1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上课时能听见老师授课的声音，这是因为空气可以传播声音。</a:t>
            </a:r>
            <a:endParaRPr lang="zh-CN" altLang="en-US" sz="3600" b="1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36720" y="403860"/>
            <a:ext cx="4314825" cy="922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600" b="1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液体是否可以传声？</a:t>
            </a:r>
            <a:endParaRPr lang="zh-CN" altLang="en-US" sz="3600" b="1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3" name="声音在水中传播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42695" y="1408430"/>
            <a:ext cx="9820910" cy="5306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矩形 36865"/>
          <p:cNvSpPr/>
          <p:nvPr/>
        </p:nvSpPr>
        <p:spPr>
          <a:xfrm>
            <a:off x="1350433" y="423333"/>
            <a:ext cx="9152467" cy="127211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5865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5865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9607" y="1604433"/>
            <a:ext cx="11644207" cy="4404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55600" lvl="0" indent="-355600" fontAlgn="base">
              <a:lnSpc>
                <a:spcPct val="150000"/>
              </a:lnSpc>
              <a:buNone/>
            </a:pPr>
            <a:r>
              <a:rPr lang="en-US" altLang="zh-CN" sz="2665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</a:t>
            </a:r>
            <a:r>
              <a:rPr lang="zh-CN" altLang="en-US" sz="2665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、</a:t>
            </a:r>
            <a:r>
              <a:rPr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如图所示，保持凸透镜的位置不变，先后把烛焰放在a、b、c、d、e各点，并分别调整光屏的位置。则：</a:t>
            </a:r>
            <a:r>
              <a:rPr lang="zh-CN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（</a:t>
            </a:r>
            <a:r>
              <a:rPr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</a:t>
            </a:r>
            <a:r>
              <a:rPr lang="zh-CN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）</a:t>
            </a:r>
            <a:r>
              <a:rPr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把烛焰放在</a:t>
            </a:r>
            <a:r>
              <a:rPr lang="en-US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_____</a:t>
            </a:r>
            <a:r>
              <a:rPr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点，屏上出现的像最大；把烛焰放在 </a:t>
            </a:r>
            <a:r>
              <a:rPr lang="en-US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_____</a:t>
            </a:r>
            <a:r>
              <a:rPr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点，屏上出现的像最小。</a:t>
            </a:r>
            <a:r>
              <a:rPr lang="zh-CN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（</a:t>
            </a:r>
            <a:r>
              <a:rPr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2</a:t>
            </a:r>
            <a:r>
              <a:rPr lang="zh-CN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）</a:t>
            </a:r>
            <a:r>
              <a:rPr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把烛焰放在</a:t>
            </a:r>
            <a:r>
              <a:rPr lang="en-US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_____</a:t>
            </a:r>
            <a:r>
              <a:rPr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点，屏上出现清晰的像时，</a:t>
            </a:r>
            <a:r>
              <a:rPr lang="en-US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_____</a:t>
            </a:r>
            <a:r>
              <a:rPr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屏距凸透镜最远。</a:t>
            </a:r>
            <a:r>
              <a:rPr lang="zh-CN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（</a:t>
            </a:r>
            <a:r>
              <a:rPr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3</a:t>
            </a:r>
            <a:r>
              <a:rPr lang="zh-CN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）</a:t>
            </a:r>
            <a:r>
              <a:rPr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把烛焰放在 </a:t>
            </a:r>
            <a:r>
              <a:rPr lang="en-US"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_____</a:t>
            </a:r>
            <a:r>
              <a:rPr sz="266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点，屏上不会出现像。</a:t>
            </a:r>
            <a:endParaRPr sz="266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endParaRPr sz="266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marL="355600" lvl="0" indent="-355600" fontAlgn="base">
              <a:lnSpc>
                <a:spcPct val="150000"/>
              </a:lnSpc>
              <a:buNone/>
            </a:pPr>
            <a:endParaRPr sz="266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grpSp>
        <p:nvGrpSpPr>
          <p:cNvPr id="41987" name="组合 41986"/>
          <p:cNvGrpSpPr/>
          <p:nvPr/>
        </p:nvGrpSpPr>
        <p:grpSpPr>
          <a:xfrm>
            <a:off x="5725160" y="4384887"/>
            <a:ext cx="4946227" cy="1847300"/>
            <a:chOff x="0" y="0"/>
            <a:chExt cx="6357982" cy="2473931"/>
          </a:xfrm>
        </p:grpSpPr>
        <p:sp>
          <p:nvSpPr>
            <p:cNvPr id="41988" name="椭圆 3"/>
            <p:cNvSpPr/>
            <p:nvPr/>
          </p:nvSpPr>
          <p:spPr>
            <a:xfrm>
              <a:off x="2992458" y="46048"/>
              <a:ext cx="373066" cy="1271899"/>
            </a:xfrm>
            <a:prstGeom prst="ellipse">
              <a:avLst/>
            </a:prstGeom>
            <a:solidFill>
              <a:srgbClr val="C6D9F1"/>
            </a:solidFill>
            <a:ln w="25400" cap="flat" cmpd="sng">
              <a:solidFill>
                <a:srgbClr val="385D8A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 anchorCtr="0"/>
            <a:p>
              <a:pPr algn="ctr"/>
              <a:endParaRPr lang="zh-CN" altLang="en-US" sz="2135" dirty="0">
                <a:solidFill>
                  <a:srgbClr val="FFFFFF"/>
                </a:solidFill>
                <a:latin typeface="方正大标宋简体" panose="02000000000000000000" charset="-122"/>
                <a:ea typeface="方正大标宋简体" panose="02000000000000000000" charset="-122"/>
              </a:endParaRPr>
            </a:p>
          </p:txBody>
        </p:sp>
        <p:sp>
          <p:nvSpPr>
            <p:cNvPr id="41989" name="TextBox 4"/>
            <p:cNvSpPr txBox="1"/>
            <p:nvPr/>
          </p:nvSpPr>
          <p:spPr>
            <a:xfrm>
              <a:off x="42410" y="16778"/>
              <a:ext cx="455574" cy="56296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135">
                  <a:latin typeface="方正大标宋简体" panose="02000000000000000000" charset="-122"/>
                  <a:ea typeface="方正大标宋简体" panose="02000000000000000000" charset="-122"/>
                </a:rPr>
                <a:t>a</a:t>
              </a:r>
              <a:endParaRPr lang="en-US" altLang="zh-CN" sz="2135" dirty="0">
                <a:latin typeface="方正大标宋简体" panose="02000000000000000000" charset="-122"/>
                <a:ea typeface="方正大标宋简体" panose="02000000000000000000" charset="-122"/>
              </a:endParaRPr>
            </a:p>
          </p:txBody>
        </p:sp>
        <p:sp>
          <p:nvSpPr>
            <p:cNvPr id="41990" name="TextBox 5"/>
            <p:cNvSpPr txBox="1"/>
            <p:nvPr/>
          </p:nvSpPr>
          <p:spPr>
            <a:xfrm>
              <a:off x="629560" y="17910"/>
              <a:ext cx="455574" cy="56296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135">
                  <a:latin typeface="方正大标宋简体" panose="02000000000000000000" charset="-122"/>
                  <a:ea typeface="方正大标宋简体" panose="02000000000000000000" charset="-122"/>
                </a:rPr>
                <a:t>b</a:t>
              </a:r>
              <a:endParaRPr lang="en-US" altLang="zh-CN" sz="2135" dirty="0">
                <a:latin typeface="方正大标宋简体" panose="02000000000000000000" charset="-122"/>
                <a:ea typeface="方正大标宋简体" panose="02000000000000000000" charset="-122"/>
              </a:endParaRPr>
            </a:p>
          </p:txBody>
        </p:sp>
        <p:sp>
          <p:nvSpPr>
            <p:cNvPr id="41991" name="TextBox 6"/>
            <p:cNvSpPr txBox="1"/>
            <p:nvPr/>
          </p:nvSpPr>
          <p:spPr>
            <a:xfrm>
              <a:off x="1000132" y="3396"/>
              <a:ext cx="455574" cy="56296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135">
                  <a:latin typeface="方正大标宋简体" panose="02000000000000000000" charset="-122"/>
                  <a:ea typeface="方正大标宋简体" panose="02000000000000000000" charset="-122"/>
                </a:rPr>
                <a:t>c</a:t>
              </a:r>
              <a:endParaRPr lang="en-US" altLang="zh-CN" sz="2135" dirty="0">
                <a:latin typeface="方正大标宋简体" panose="02000000000000000000" charset="-122"/>
                <a:ea typeface="方正大标宋简体" panose="02000000000000000000" charset="-122"/>
              </a:endParaRPr>
            </a:p>
          </p:txBody>
        </p:sp>
        <p:sp>
          <p:nvSpPr>
            <p:cNvPr id="41992" name="TextBox 7"/>
            <p:cNvSpPr txBox="1"/>
            <p:nvPr/>
          </p:nvSpPr>
          <p:spPr>
            <a:xfrm>
              <a:off x="1829492" y="17910"/>
              <a:ext cx="455574" cy="56296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135">
                  <a:latin typeface="方正大标宋简体" panose="02000000000000000000" charset="-122"/>
                  <a:ea typeface="方正大标宋简体" panose="02000000000000000000" charset="-122"/>
                </a:rPr>
                <a:t>d</a:t>
              </a:r>
              <a:endParaRPr lang="en-US" altLang="zh-CN" sz="2135" dirty="0">
                <a:latin typeface="方正大标宋简体" panose="02000000000000000000" charset="-122"/>
                <a:ea typeface="方正大标宋简体" panose="02000000000000000000" charset="-122"/>
              </a:endParaRPr>
            </a:p>
          </p:txBody>
        </p:sp>
        <p:sp>
          <p:nvSpPr>
            <p:cNvPr id="41993" name="TextBox 8"/>
            <p:cNvSpPr txBox="1"/>
            <p:nvPr/>
          </p:nvSpPr>
          <p:spPr>
            <a:xfrm>
              <a:off x="2300530" y="0"/>
              <a:ext cx="455574" cy="56296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en-US" altLang="zh-CN" sz="2135">
                  <a:latin typeface="方正大标宋简体" panose="02000000000000000000" charset="-122"/>
                  <a:ea typeface="方正大标宋简体" panose="02000000000000000000" charset="-122"/>
                </a:rPr>
                <a:t>e</a:t>
              </a:r>
              <a:endParaRPr lang="en-US" altLang="zh-CN" sz="2135" dirty="0">
                <a:latin typeface="方正大标宋简体" panose="02000000000000000000" charset="-122"/>
                <a:ea typeface="方正大标宋简体" panose="02000000000000000000" charset="-122"/>
              </a:endParaRPr>
            </a:p>
          </p:txBody>
        </p:sp>
        <p:grpSp>
          <p:nvGrpSpPr>
            <p:cNvPr id="41994" name="组合 41993"/>
            <p:cNvGrpSpPr/>
            <p:nvPr/>
          </p:nvGrpSpPr>
          <p:grpSpPr>
            <a:xfrm>
              <a:off x="0" y="171991"/>
              <a:ext cx="6357982" cy="2301940"/>
              <a:chOff x="0" y="0"/>
              <a:chExt cx="6357982" cy="2301940"/>
            </a:xfrm>
          </p:grpSpPr>
          <p:sp>
            <p:nvSpPr>
              <p:cNvPr id="41995" name="TextBox 35"/>
              <p:cNvSpPr txBox="1"/>
              <p:nvPr/>
            </p:nvSpPr>
            <p:spPr>
              <a:xfrm>
                <a:off x="4120398" y="0"/>
                <a:ext cx="373999" cy="3979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r>
                  <a:rPr lang="en-US" altLang="zh-CN" sz="1335">
                    <a:latin typeface="方正大标宋简体" panose="02000000000000000000" charset="-122"/>
                    <a:ea typeface="方正大标宋简体" panose="02000000000000000000" charset="-122"/>
                  </a:rPr>
                  <a:t>F</a:t>
                </a:r>
                <a:endParaRPr lang="en-US" altLang="zh-CN" sz="1335" dirty="0">
                  <a:latin typeface="方正大标宋简体" panose="02000000000000000000" charset="-122"/>
                  <a:ea typeface="方正大标宋简体" panose="02000000000000000000" charset="-122"/>
                </a:endParaRPr>
              </a:p>
            </p:txBody>
          </p:sp>
          <p:cxnSp>
            <p:nvCxnSpPr>
              <p:cNvPr id="41996" name="直接连接符 11"/>
              <p:cNvCxnSpPr/>
              <p:nvPr/>
            </p:nvCxnSpPr>
            <p:spPr>
              <a:xfrm>
                <a:off x="0" y="493334"/>
                <a:ext cx="6357982" cy="0"/>
              </a:xfrm>
              <a:prstGeom prst="line">
                <a:avLst/>
              </a:prstGeom>
              <a:ln w="25400" cap="flat" cmpd="sng">
                <a:solidFill>
                  <a:srgbClr val="4A7EBB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41997" name="直接连接符 12"/>
              <p:cNvCxnSpPr/>
              <p:nvPr/>
            </p:nvCxnSpPr>
            <p:spPr>
              <a:xfrm rot="5400000">
                <a:off x="2032005" y="456811"/>
                <a:ext cx="69867" cy="3175"/>
              </a:xfrm>
              <a:prstGeom prst="line">
                <a:avLst/>
              </a:prstGeom>
              <a:ln w="25400" cap="flat" cmpd="sng">
                <a:solidFill>
                  <a:srgbClr val="4A7EBB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41998" name="直接连接符 13"/>
              <p:cNvCxnSpPr/>
              <p:nvPr/>
            </p:nvCxnSpPr>
            <p:spPr>
              <a:xfrm rot="5400000">
                <a:off x="4285477" y="457604"/>
                <a:ext cx="69867" cy="1588"/>
              </a:xfrm>
              <a:prstGeom prst="line">
                <a:avLst/>
              </a:prstGeom>
              <a:ln w="25400" cap="flat" cmpd="sng">
                <a:solidFill>
                  <a:srgbClr val="4A7EBB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41999" name="直接连接符 14"/>
              <p:cNvCxnSpPr/>
              <p:nvPr/>
            </p:nvCxnSpPr>
            <p:spPr>
              <a:xfrm rot="5400000">
                <a:off x="786593" y="444903"/>
                <a:ext cx="142910" cy="1587"/>
              </a:xfrm>
              <a:prstGeom prst="line">
                <a:avLst/>
              </a:prstGeom>
              <a:ln w="25400" cap="flat" cmpd="sng">
                <a:solidFill>
                  <a:srgbClr val="4A7EBB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42000" name="直接连接符 15"/>
              <p:cNvCxnSpPr/>
              <p:nvPr/>
            </p:nvCxnSpPr>
            <p:spPr>
              <a:xfrm rot="5400000">
                <a:off x="5399115" y="453636"/>
                <a:ext cx="68280" cy="1587"/>
              </a:xfrm>
              <a:prstGeom prst="line">
                <a:avLst/>
              </a:prstGeom>
              <a:ln w="25400" cap="flat" cmpd="sng">
                <a:solidFill>
                  <a:srgbClr val="4A7EBB"/>
                </a:solidFill>
                <a:prstDash val="solid"/>
                <a:headEnd type="none" w="med" len="med"/>
                <a:tailEnd type="none" w="med" len="med"/>
              </a:ln>
            </p:spPr>
          </p:cxnSp>
          <p:sp>
            <p:nvSpPr>
              <p:cNvPr id="42001" name="TextBox 43"/>
              <p:cNvSpPr txBox="1"/>
              <p:nvPr/>
            </p:nvSpPr>
            <p:spPr>
              <a:xfrm>
                <a:off x="1842210" y="499923"/>
                <a:ext cx="373999" cy="3979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r>
                  <a:rPr lang="en-US" altLang="zh-CN" sz="1335">
                    <a:latin typeface="方正大标宋简体" panose="02000000000000000000" charset="-122"/>
                    <a:ea typeface="方正大标宋简体" panose="02000000000000000000" charset="-122"/>
                  </a:rPr>
                  <a:t>F</a:t>
                </a:r>
                <a:endParaRPr lang="en-US" altLang="zh-CN" sz="1335" dirty="0">
                  <a:latin typeface="方正大标宋简体" panose="02000000000000000000" charset="-122"/>
                  <a:ea typeface="方正大标宋简体" panose="02000000000000000000" charset="-122"/>
                </a:endParaRPr>
              </a:p>
            </p:txBody>
          </p:sp>
          <p:cxnSp>
            <p:nvCxnSpPr>
              <p:cNvPr id="42002" name="直接连接符 17"/>
              <p:cNvCxnSpPr/>
              <p:nvPr/>
            </p:nvCxnSpPr>
            <p:spPr>
              <a:xfrm rot="5400000">
                <a:off x="1585019" y="1265841"/>
                <a:ext cx="927327" cy="1587"/>
              </a:xfrm>
              <a:prstGeom prst="line">
                <a:avLst/>
              </a:prstGeom>
              <a:ln w="25400" cap="flat" cmpd="sng">
                <a:solidFill>
                  <a:srgbClr val="4A7EBB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42003" name="直接连接符 18"/>
              <p:cNvCxnSpPr/>
              <p:nvPr/>
            </p:nvCxnSpPr>
            <p:spPr>
              <a:xfrm rot="-5400000" flipH="1">
                <a:off x="2329468" y="1445274"/>
                <a:ext cx="1713332" cy="0"/>
              </a:xfrm>
              <a:prstGeom prst="line">
                <a:avLst/>
              </a:prstGeom>
              <a:ln w="25400" cap="flat" cmpd="sng">
                <a:solidFill>
                  <a:srgbClr val="4A7EBB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42004" name="直接箭头连接符 19"/>
              <p:cNvCxnSpPr/>
              <p:nvPr/>
            </p:nvCxnSpPr>
            <p:spPr>
              <a:xfrm>
                <a:off x="2809895" y="1358734"/>
                <a:ext cx="373065" cy="1587"/>
              </a:xfrm>
              <a:prstGeom prst="straightConnector1">
                <a:avLst/>
              </a:prstGeom>
              <a:ln w="25400" cap="flat" cmpd="sng">
                <a:solidFill>
                  <a:srgbClr val="4A7EBB"/>
                </a:solidFill>
                <a:prstDash val="solid"/>
                <a:headEnd type="none" w="med" len="med"/>
                <a:tailEnd type="arrow" w="med" len="med"/>
              </a:ln>
            </p:spPr>
          </p:cxnSp>
          <p:cxnSp>
            <p:nvCxnSpPr>
              <p:cNvPr id="42005" name="直接箭头连接符 20"/>
              <p:cNvCxnSpPr/>
              <p:nvPr/>
            </p:nvCxnSpPr>
            <p:spPr>
              <a:xfrm rot="10800000">
                <a:off x="2049477" y="1360321"/>
                <a:ext cx="350840" cy="4764"/>
              </a:xfrm>
              <a:prstGeom prst="straightConnector1">
                <a:avLst/>
              </a:prstGeom>
              <a:ln w="25400" cap="flat" cmpd="sng">
                <a:solidFill>
                  <a:srgbClr val="4A7EBB"/>
                </a:solidFill>
                <a:prstDash val="solid"/>
                <a:headEnd type="none" w="med" len="med"/>
                <a:tailEnd type="arrow" w="med" len="med"/>
              </a:ln>
            </p:spPr>
          </p:cxnSp>
          <p:sp>
            <p:nvSpPr>
              <p:cNvPr id="42006" name="TextBox 48"/>
              <p:cNvSpPr txBox="1"/>
              <p:nvPr/>
            </p:nvSpPr>
            <p:spPr>
              <a:xfrm>
                <a:off x="2444089" y="1051191"/>
                <a:ext cx="362879" cy="56296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r>
                  <a:rPr lang="en-US" altLang="zh-CN" sz="2135">
                    <a:latin typeface="方正大标宋简体" panose="02000000000000000000" charset="-122"/>
                    <a:ea typeface="方正大标宋简体" panose="02000000000000000000" charset="-122"/>
                  </a:rPr>
                  <a:t>f</a:t>
                </a:r>
                <a:endParaRPr lang="en-US" altLang="zh-CN" sz="2135" dirty="0">
                  <a:latin typeface="方正大标宋简体" panose="02000000000000000000" charset="-122"/>
                  <a:ea typeface="方正大标宋简体" panose="02000000000000000000" charset="-122"/>
                </a:endParaRPr>
              </a:p>
            </p:txBody>
          </p:sp>
          <p:sp>
            <p:nvSpPr>
              <p:cNvPr id="42007" name="椭圆 22"/>
              <p:cNvSpPr/>
              <p:nvPr/>
            </p:nvSpPr>
            <p:spPr>
              <a:xfrm>
                <a:off x="3151209" y="472692"/>
                <a:ext cx="63500" cy="46048"/>
              </a:xfrm>
              <a:prstGeom prst="ellipse">
                <a:avLst/>
              </a:prstGeom>
              <a:solidFill>
                <a:schemeClr val="accent1"/>
              </a:solidFill>
              <a:ln w="25400" cap="flat" cmpd="sng">
                <a:solidFill>
                  <a:srgbClr val="385D8A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anchor="ctr" anchorCtr="0"/>
              <a:p>
                <a:pPr algn="ctr"/>
                <a:endParaRPr lang="zh-CN" altLang="en-US" sz="2135" dirty="0">
                  <a:solidFill>
                    <a:srgbClr val="FFFFFF"/>
                  </a:solidFill>
                  <a:latin typeface="方正大标宋简体" panose="02000000000000000000" charset="-122"/>
                  <a:ea typeface="方正大标宋简体" panose="02000000000000000000" charset="-122"/>
                </a:endParaRPr>
              </a:p>
            </p:txBody>
          </p:sp>
          <p:sp>
            <p:nvSpPr>
              <p:cNvPr id="42008" name="椭圆 23"/>
              <p:cNvSpPr/>
              <p:nvPr/>
            </p:nvSpPr>
            <p:spPr>
              <a:xfrm>
                <a:off x="823918" y="455224"/>
                <a:ext cx="71439" cy="71455"/>
              </a:xfrm>
              <a:prstGeom prst="ellipse">
                <a:avLst/>
              </a:prstGeom>
              <a:solidFill>
                <a:schemeClr val="accent1"/>
              </a:solidFill>
              <a:ln w="25400" cap="flat" cmpd="sng">
                <a:solidFill>
                  <a:srgbClr val="385D8A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anchor="ctr" anchorCtr="0"/>
              <a:p>
                <a:pPr algn="ctr"/>
                <a:endParaRPr lang="zh-CN" altLang="en-US" sz="2135" dirty="0">
                  <a:solidFill>
                    <a:srgbClr val="FFFFFF"/>
                  </a:solidFill>
                  <a:latin typeface="方正大标宋简体" panose="02000000000000000000" charset="-122"/>
                  <a:ea typeface="方正大标宋简体" panose="02000000000000000000" charset="-122"/>
                </a:endParaRPr>
              </a:p>
            </p:txBody>
          </p:sp>
          <p:sp>
            <p:nvSpPr>
              <p:cNvPr id="42009" name="椭圆 24"/>
              <p:cNvSpPr/>
              <p:nvPr/>
            </p:nvSpPr>
            <p:spPr>
              <a:xfrm>
                <a:off x="214314" y="455224"/>
                <a:ext cx="71439" cy="71455"/>
              </a:xfrm>
              <a:prstGeom prst="ellipse">
                <a:avLst/>
              </a:prstGeom>
              <a:solidFill>
                <a:schemeClr val="accent1"/>
              </a:solidFill>
              <a:ln w="25400" cap="flat" cmpd="sng">
                <a:solidFill>
                  <a:srgbClr val="385D8A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anchor="ctr" anchorCtr="0"/>
              <a:p>
                <a:pPr algn="ctr"/>
                <a:endParaRPr lang="zh-CN" altLang="en-US" sz="2135" dirty="0">
                  <a:solidFill>
                    <a:srgbClr val="FFFFFF"/>
                  </a:solidFill>
                  <a:latin typeface="方正大标宋简体" panose="02000000000000000000" charset="-122"/>
                  <a:ea typeface="方正大标宋简体" panose="02000000000000000000" charset="-122"/>
                </a:endParaRPr>
              </a:p>
            </p:txBody>
          </p:sp>
          <p:sp>
            <p:nvSpPr>
              <p:cNvPr id="42010" name="椭圆 25"/>
              <p:cNvSpPr/>
              <p:nvPr/>
            </p:nvSpPr>
            <p:spPr>
              <a:xfrm>
                <a:off x="1200158" y="455224"/>
                <a:ext cx="71438" cy="71455"/>
              </a:xfrm>
              <a:prstGeom prst="ellipse">
                <a:avLst/>
              </a:prstGeom>
              <a:solidFill>
                <a:schemeClr val="accent1"/>
              </a:solidFill>
              <a:ln w="25400" cap="flat" cmpd="sng">
                <a:solidFill>
                  <a:srgbClr val="385D8A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anchor="ctr" anchorCtr="0"/>
              <a:p>
                <a:pPr algn="ctr"/>
                <a:endParaRPr lang="zh-CN" altLang="en-US" sz="2135" dirty="0">
                  <a:solidFill>
                    <a:srgbClr val="FFFFFF"/>
                  </a:solidFill>
                  <a:latin typeface="方正大标宋简体" panose="02000000000000000000" charset="-122"/>
                  <a:ea typeface="方正大标宋简体" panose="02000000000000000000" charset="-122"/>
                </a:endParaRPr>
              </a:p>
            </p:txBody>
          </p:sp>
          <p:sp>
            <p:nvSpPr>
              <p:cNvPr id="42011" name="椭圆 26"/>
              <p:cNvSpPr/>
              <p:nvPr/>
            </p:nvSpPr>
            <p:spPr>
              <a:xfrm>
                <a:off x="2028839" y="455224"/>
                <a:ext cx="71438" cy="71455"/>
              </a:xfrm>
              <a:prstGeom prst="ellipse">
                <a:avLst/>
              </a:prstGeom>
              <a:solidFill>
                <a:schemeClr val="accent1"/>
              </a:solidFill>
              <a:ln w="25400" cap="flat" cmpd="sng">
                <a:solidFill>
                  <a:srgbClr val="385D8A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anchor="ctr" anchorCtr="0"/>
              <a:p>
                <a:pPr algn="ctr"/>
                <a:endParaRPr lang="zh-CN" altLang="en-US" sz="2135" dirty="0">
                  <a:solidFill>
                    <a:srgbClr val="FFFFFF"/>
                  </a:solidFill>
                  <a:latin typeface="方正大标宋简体" panose="02000000000000000000" charset="-122"/>
                  <a:ea typeface="方正大标宋简体" panose="02000000000000000000" charset="-122"/>
                </a:endParaRPr>
              </a:p>
            </p:txBody>
          </p:sp>
          <p:cxnSp>
            <p:nvCxnSpPr>
              <p:cNvPr id="42012" name="直接连接符 27"/>
              <p:cNvCxnSpPr/>
              <p:nvPr/>
            </p:nvCxnSpPr>
            <p:spPr>
              <a:xfrm rot="5400000">
                <a:off x="1995482" y="434582"/>
                <a:ext cx="144498" cy="1587"/>
              </a:xfrm>
              <a:prstGeom prst="line">
                <a:avLst/>
              </a:prstGeom>
              <a:ln w="25400" cap="flat" cmpd="sng">
                <a:solidFill>
                  <a:srgbClr val="4A7EBB"/>
                </a:solidFill>
                <a:prstDash val="solid"/>
                <a:headEnd type="none" w="med" len="med"/>
                <a:tailEnd type="none" w="med" len="med"/>
              </a:ln>
            </p:spPr>
          </p:cxnSp>
          <p:sp>
            <p:nvSpPr>
              <p:cNvPr id="42013" name="椭圆 28"/>
              <p:cNvSpPr/>
              <p:nvPr/>
            </p:nvSpPr>
            <p:spPr>
              <a:xfrm>
                <a:off x="2500330" y="450461"/>
                <a:ext cx="71439" cy="71454"/>
              </a:xfrm>
              <a:prstGeom prst="ellipse">
                <a:avLst/>
              </a:prstGeom>
              <a:solidFill>
                <a:schemeClr val="accent1"/>
              </a:solidFill>
              <a:ln w="25400" cap="flat" cmpd="sng">
                <a:solidFill>
                  <a:srgbClr val="385D8A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anchor="ctr" anchorCtr="0"/>
              <a:p>
                <a:pPr algn="ctr"/>
                <a:endParaRPr lang="zh-CN" altLang="en-US" sz="2135" dirty="0">
                  <a:solidFill>
                    <a:srgbClr val="FFFFFF"/>
                  </a:solidFill>
                  <a:latin typeface="方正大标宋简体" panose="02000000000000000000" charset="-122"/>
                  <a:ea typeface="方正大标宋简体" panose="02000000000000000000" charset="-122"/>
                </a:endParaRPr>
              </a:p>
            </p:txBody>
          </p:sp>
          <p:cxnSp>
            <p:nvCxnSpPr>
              <p:cNvPr id="42014" name="直接连接符 29"/>
              <p:cNvCxnSpPr/>
              <p:nvPr/>
            </p:nvCxnSpPr>
            <p:spPr>
              <a:xfrm rot="-5400000" flipH="1">
                <a:off x="-204" y="1430188"/>
                <a:ext cx="1714920" cy="0"/>
              </a:xfrm>
              <a:prstGeom prst="line">
                <a:avLst/>
              </a:prstGeom>
              <a:ln w="25400" cap="flat" cmpd="sng">
                <a:solidFill>
                  <a:srgbClr val="4A7EBB"/>
                </a:solidFill>
                <a:prstDash val="solid"/>
                <a:headEnd type="none" w="med" len="med"/>
                <a:tailEnd type="none" w="med" len="med"/>
              </a:ln>
            </p:spPr>
          </p:cxnSp>
          <p:cxnSp>
            <p:nvCxnSpPr>
              <p:cNvPr id="42015" name="直接箭头连接符 30"/>
              <p:cNvCxnSpPr/>
              <p:nvPr/>
            </p:nvCxnSpPr>
            <p:spPr>
              <a:xfrm>
                <a:off x="2357454" y="2016119"/>
                <a:ext cx="830269" cy="1587"/>
              </a:xfrm>
              <a:prstGeom prst="straightConnector1">
                <a:avLst/>
              </a:prstGeom>
              <a:ln w="25400" cap="flat" cmpd="sng">
                <a:solidFill>
                  <a:srgbClr val="4A7EBB"/>
                </a:solidFill>
                <a:prstDash val="solid"/>
                <a:headEnd type="none" w="med" len="med"/>
                <a:tailEnd type="arrow" w="med" len="med"/>
              </a:ln>
            </p:spPr>
          </p:cxnSp>
          <p:cxnSp>
            <p:nvCxnSpPr>
              <p:cNvPr id="42016" name="直接箭头连接符 31"/>
              <p:cNvCxnSpPr/>
              <p:nvPr/>
            </p:nvCxnSpPr>
            <p:spPr>
              <a:xfrm rot="10800000">
                <a:off x="857256" y="2016119"/>
                <a:ext cx="857256" cy="1587"/>
              </a:xfrm>
              <a:prstGeom prst="straightConnector1">
                <a:avLst/>
              </a:prstGeom>
              <a:ln w="25400" cap="flat" cmpd="sng">
                <a:solidFill>
                  <a:srgbClr val="4A7EBB"/>
                </a:solidFill>
                <a:prstDash val="solid"/>
                <a:headEnd type="none" w="med" len="med"/>
                <a:tailEnd type="arrow" w="med" len="med"/>
              </a:ln>
            </p:spPr>
          </p:cxnSp>
          <p:sp>
            <p:nvSpPr>
              <p:cNvPr id="42017" name="TextBox 32"/>
              <p:cNvSpPr txBox="1"/>
              <p:nvPr/>
            </p:nvSpPr>
            <p:spPr>
              <a:xfrm>
                <a:off x="1714457" y="1660082"/>
                <a:ext cx="799507" cy="56296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r>
                  <a:rPr lang="en-US" altLang="zh-CN" sz="2135">
                    <a:latin typeface="方正大标宋简体" panose="02000000000000000000" charset="-122"/>
                    <a:ea typeface="方正大标宋简体" panose="02000000000000000000" charset="-122"/>
                  </a:rPr>
                  <a:t>2f</a:t>
                </a:r>
                <a:endParaRPr lang="en-US" altLang="zh-CN" sz="2135" dirty="0">
                  <a:latin typeface="方正大标宋简体" panose="02000000000000000000" charset="-122"/>
                  <a:ea typeface="方正大标宋简体" panose="02000000000000000000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40362"/>
          <a:stretch>
            <a:fillRect/>
          </a:stretch>
        </p:blipFill>
        <p:spPr>
          <a:xfrm>
            <a:off x="0" y="1"/>
            <a:ext cx="5364480" cy="602128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6693363"/>
            <a:ext cx="12192000" cy="1646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400">
              <a:cs typeface="+mn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634235" y="0"/>
            <a:ext cx="96011" cy="6021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400">
              <a:cs typeface="+mn-ea"/>
            </a:endParaRPr>
          </a:p>
        </p:txBody>
      </p:sp>
      <p:sp>
        <p:nvSpPr>
          <p:cNvPr id="32" name="矩形 31"/>
          <p:cNvSpPr/>
          <p:nvPr/>
        </p:nvSpPr>
        <p:spPr>
          <a:xfrm rot="16200000">
            <a:off x="2962639" y="3"/>
            <a:ext cx="96011" cy="60212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2400">
              <a:cs typeface="+mn-ea"/>
            </a:endParaRPr>
          </a:p>
        </p:txBody>
      </p:sp>
      <p:sp>
        <p:nvSpPr>
          <p:cNvPr id="6" name="PA-文本框 3"/>
          <p:cNvSpPr/>
          <p:nvPr/>
        </p:nvSpPr>
        <p:spPr>
          <a:xfrm>
            <a:off x="2633980" y="2281767"/>
            <a:ext cx="8954347" cy="1457960"/>
          </a:xfrm>
          <a:prstGeom prst="rect">
            <a:avLst/>
          </a:prstGeom>
        </p:spPr>
        <p:txBody>
          <a:bodyPr vert="horz" lIns="120000" tIns="62400" rIns="120000" bIns="62400" rtlCol="0" anchor="b" anchorCtr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72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rPr>
              <a:t>有梦想</a:t>
            </a:r>
            <a:r>
              <a:rPr lang="en-US" altLang="zh-CN" sz="72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rPr>
              <a:t>   </a:t>
            </a:r>
            <a:r>
              <a:rPr lang="zh-CN" altLang="en-US" sz="72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rPr>
              <a:t>才有力量</a:t>
            </a:r>
            <a:endParaRPr lang="zh-CN" altLang="en-US" sz="7200" b="1" dirty="0">
              <a:solidFill>
                <a:srgbClr val="04528B"/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cs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699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decel="7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855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998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" dur="998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500000" y="50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1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787400" y="194945"/>
            <a:ext cx="10617200" cy="9544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50000"/>
              </a:lnSpc>
            </a:pPr>
            <a:r>
              <a:rPr lang="zh-CN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鼓面上洒泡沫颗粒，</a:t>
            </a:r>
            <a:r>
              <a:rPr lang="zh-CN" sz="373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敲击</a:t>
            </a:r>
            <a:r>
              <a:rPr lang="zh-CN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时，你发现什么？</a:t>
            </a:r>
            <a:endParaRPr lang="zh-CN" sz="373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pic>
        <p:nvPicPr>
          <p:cNvPr id="2" name="鼓面振动发声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19200" y="1215390"/>
            <a:ext cx="9753600" cy="548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986155" y="1226185"/>
            <a:ext cx="10617200" cy="44062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50000"/>
              </a:lnSpc>
            </a:pPr>
            <a:r>
              <a:rPr lang="zh-CN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现象：听到</a:t>
            </a:r>
            <a:r>
              <a:rPr lang="en-US" altLang="zh-CN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__________;</a:t>
            </a: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看到</a:t>
            </a:r>
            <a:r>
              <a:rPr lang="zh-CN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泡沫颗粒</a:t>
            </a:r>
            <a:r>
              <a:rPr lang="en-US" altLang="zh-CN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__________</a:t>
            </a: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。</a:t>
            </a:r>
            <a:endParaRPr lang="zh-CN" altLang="en-US" sz="373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分析：</a:t>
            </a:r>
            <a:r>
              <a:rPr lang="zh-CN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泡沫颗粒跳起，说明鼓面在</a:t>
            </a:r>
            <a:r>
              <a:rPr lang="en-US" altLang="zh-CN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__________</a:t>
            </a: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。</a:t>
            </a:r>
            <a:endParaRPr lang="zh-CN" altLang="en-US" sz="373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结论：声音是由于物体</a:t>
            </a:r>
            <a:r>
              <a:rPr lang="en-US" altLang="zh-CN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__________</a:t>
            </a: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而产生的。</a:t>
            </a:r>
            <a:endParaRPr lang="zh-CN" altLang="en-US" sz="373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评估：泡沫颗粒的跳动可放大鼓面的微小的振动，这是</a:t>
            </a:r>
            <a:r>
              <a:rPr lang="en-US" altLang="zh-CN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__________</a:t>
            </a: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法</a:t>
            </a:r>
            <a:endParaRPr lang="zh-CN" sz="373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6052185" y="1656715"/>
            <a:ext cx="5914390" cy="397002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p>
            <a:pPr algn="l">
              <a:lnSpc>
                <a:spcPct val="150000"/>
              </a:lnSpc>
            </a:pPr>
            <a:r>
              <a:rPr lang="zh-CN" sz="4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让正在发声的音叉靠近一个静止的乒乓球，试分析，你将看到什么现象？</a:t>
            </a:r>
            <a:endParaRPr lang="zh-CN" sz="40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pic>
        <p:nvPicPr>
          <p:cNvPr id="12292" name="Picture 9" descr="暴风截屏201204240235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6260" y="1656715"/>
            <a:ext cx="4964430" cy="39700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986155" y="1226185"/>
            <a:ext cx="10617200" cy="44062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50000"/>
              </a:lnSpc>
            </a:pPr>
            <a:r>
              <a:rPr lang="zh-CN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看到的现象：乒乓球会被</a:t>
            </a:r>
            <a:r>
              <a:rPr lang="en-US" altLang="zh-CN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__________</a:t>
            </a: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。</a:t>
            </a:r>
            <a:endParaRPr lang="zh-CN" altLang="en-US" sz="373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分析：</a:t>
            </a:r>
            <a:r>
              <a:rPr lang="zh-CN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乒乓球被弹开</a:t>
            </a:r>
            <a:r>
              <a:rPr lang="zh-CN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，说明音叉正在</a:t>
            </a:r>
            <a:r>
              <a:rPr lang="en-US" altLang="zh-CN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__________</a:t>
            </a: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。</a:t>
            </a:r>
            <a:endParaRPr lang="zh-CN" altLang="en-US" sz="373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结论：声音是由于物体</a:t>
            </a:r>
            <a:r>
              <a:rPr lang="en-US" altLang="zh-CN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__________</a:t>
            </a: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而产生的。或者说，正在发声的物体一定在</a:t>
            </a:r>
            <a:r>
              <a:rPr lang="en-US" altLang="zh-CN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__________</a:t>
            </a: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。</a:t>
            </a:r>
            <a:endParaRPr lang="zh-CN" altLang="en-US" sz="373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评估：这个实验同样利用了</a:t>
            </a:r>
            <a:r>
              <a:rPr lang="en-US" altLang="zh-CN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__________</a:t>
            </a:r>
            <a:r>
              <a:rPr lang="zh-CN" altLang="en-US" sz="3735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法。</a:t>
            </a:r>
            <a:endParaRPr lang="zh-CN" sz="3735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2760345" y="1872615"/>
            <a:ext cx="6500495" cy="4270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575435" y="753110"/>
            <a:ext cx="88696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正在发声的音叉接触水面时，会激起水花。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5" name="文本框 35844"/>
          <p:cNvSpPr txBox="1"/>
          <p:nvPr>
            <p:custDataLst>
              <p:tags r:id="rId1"/>
            </p:custDataLst>
          </p:nvPr>
        </p:nvSpPr>
        <p:spPr>
          <a:xfrm>
            <a:off x="915670" y="1225550"/>
            <a:ext cx="10857230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4800" b="1" dirty="0">
                <a:solidFill>
                  <a:srgbClr val="00B0F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思考：</a:t>
            </a:r>
            <a:r>
              <a:rPr lang="zh-CN" altLang="en-US" sz="40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按住</a:t>
            </a:r>
            <a:r>
              <a:rPr lang="zh-CN" altLang="en-US" sz="40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正在发声的鼓又会出现什么现象？</a:t>
            </a:r>
            <a:endParaRPr lang="zh-CN" altLang="en-US" sz="40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endParaRPr lang="zh-CN" altLang="en-US" sz="44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振动停止，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发声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(声音的产生)也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停止</a:t>
            </a:r>
            <a:r>
              <a:rPr lang="zh-CN" altLang="en-US" sz="36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。</a:t>
            </a:r>
            <a:endParaRPr lang="zh-CN" altLang="en-US" sz="36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4294967295"/>
            <p:custDataLst>
              <p:tags r:id="rId1"/>
            </p:custDataLst>
          </p:nvPr>
        </p:nvSpPr>
        <p:spPr>
          <a:xfrm>
            <a:off x="5443855" y="3751580"/>
            <a:ext cx="6143625" cy="1028065"/>
          </a:xfrm>
        </p:spPr>
        <p:txBody>
          <a:bodyPr/>
          <a:p>
            <a:pPr marL="0" indent="0" algn="ctr"/>
            <a:r>
              <a:rPr lang="zh-CN" altLang="en-US" sz="4265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方正盛世楷书简体_粗" panose="02000000000000000000" charset="-122"/>
                <a:ea typeface="方正盛世楷书简体_粗" panose="02000000000000000000" charset="-122"/>
              </a:rPr>
              <a:t>什么是声源？</a:t>
            </a:r>
            <a:endParaRPr lang="zh-CN" altLang="en-US" sz="4265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5789030" y="2084323"/>
            <a:ext cx="5452621" cy="1374460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i="0" u="none" strike="noStrike" kern="0" cap="none" spc="700" normalizeH="0" noProof="0" dirty="0">
                <a:ln>
                  <a:noFill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2</a:t>
            </a:r>
            <a:endParaRPr kumimoji="0" lang="en-US" altLang="zh-CN" i="0" u="none" strike="noStrike" kern="0" cap="none" spc="700" normalizeH="0" noProof="0" dirty="0">
              <a:ln>
                <a:noFill/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1*i*1"/>
  <p:tag name="KSO_WM_BEAUTIFY_FLAG" val=""/>
  <p:tag name="KSO_WM_TAG_VERSION" val="1.0"/>
  <p:tag name="KSO_WM_CHIP_GROUPID" val="62f9ee69295c1bf6da923790"/>
  <p:tag name="KSO_WM_CHIP_XID" val="62f9eeb6295c1bf6da9237a0"/>
  <p:tag name="KSO_WM_UNIT_DEC_AREA_ID" val="7c1aed2094c84b0e8c962fb02855ff08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94d61ccb6164efb9f38496ecffd48be"/>
  <p:tag name="KSO_WM_UNIT_PLACING_PICTURE_USER_VIEWPORT" val="{&quot;height&quot;:8099.625196850394,&quot;width&quot;:14400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2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7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1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2.xml><?xml version="1.0" encoding="utf-8"?>
<p:tagLst xmlns:p="http://schemas.openxmlformats.org/presentationml/2006/main">
  <p:tag name="KSO_WM_UNIT_SUBTYPE" val="u"/>
  <p:tag name="KSO_WM_TEMPLATE_CATEGORY" val="chip"/>
  <p:tag name="KSO_WM_TEMPLATE_INDEX" val="20226299"/>
  <p:tag name="KSO_WM_UNIT_TYPE" val="i"/>
  <p:tag name="KSO_WM_UNIT_INDEX" val="1"/>
  <p:tag name="KSO_WM_UNIT_ID" val="chip20226299_12*i*1"/>
  <p:tag name="KSO_WM_BEAUTIFY_FLAG" val=""/>
  <p:tag name="KSO_WM_TAG_VERSION" val="1.0"/>
  <p:tag name="KSO_WM_CHIP_GROUPID" val="62f9ee69295c1bf6da923790"/>
  <p:tag name="KSO_WM_CHIP_XID" val="62f9eeb6295c1bf6da92379f"/>
  <p:tag name="KSO_WM_UNIT_DEC_AREA_ID" val="da6db079681647d8872ac207672e77aa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5be0ebccc86479cb9eb3feaed9d37d4"/>
</p:tagLst>
</file>

<file path=ppt/tags/tag20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2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4.xml><?xml version="1.0" encoding="utf-8"?>
<p:tagLst xmlns:p="http://schemas.openxmlformats.org/presentationml/2006/main">
  <p:tag name="COMMONDATA" val="eyJoZGlkIjoiOTZkNzlmNmM0ZmUzNTJiZmI0ZDg1OGQ1N2NkZTA3ZTEifQ=="/>
  <p:tag name="KSO_WPP_MARK_KEY" val="ca6c0081-74be-4252-a7b0-8f68374e7b07"/>
</p:tagLst>
</file>

<file path=ppt/tags/tag3.xml><?xml version="1.0" encoding="utf-8"?>
<p:tagLst xmlns:p="http://schemas.openxmlformats.org/presentationml/2006/main">
  <p:tag name="KSO_WM_UNIT_PLACING_PICTURE_USER_VIEWPORT" val="{&quot;height&quot;:7111.757480314961,&quot;width&quot;:6336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6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324*3964*710*71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9.xml><?xml version="1.0" encoding="utf-8"?>
<p:tagLst xmlns:p="http://schemas.openxmlformats.org/presentationml/2006/main">
  <p:tag name="KSO_WM_BEAUTIFY_FLAG" val=""/>
  <p:tag name="KSO_WM_UNIT_PLACING_PICTURE_USER_VIEWPORT" val="{&quot;height&quot;:5170,&quot;width&quot;:6465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964</Words>
  <Application>WPS 演示</Application>
  <PresentationFormat>宽屏</PresentationFormat>
  <Paragraphs>98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方正盛世楷书简体_粗</vt:lpstr>
      <vt:lpstr>Times New Roman</vt:lpstr>
      <vt:lpstr>汉仪铁线黑-35简</vt:lpstr>
      <vt:lpstr>黑体</vt:lpstr>
      <vt:lpstr>Calibri</vt:lpstr>
      <vt:lpstr>Arial Unicode MS</vt:lpstr>
      <vt:lpstr>楷体_GB2312</vt:lpstr>
      <vt:lpstr>Candara</vt:lpstr>
      <vt:lpstr>华文新魏</vt:lpstr>
      <vt:lpstr>方正大标宋简体</vt:lpstr>
      <vt:lpstr>方正舒体</vt:lpstr>
      <vt:lpstr>华文仿宋</vt:lpstr>
      <vt:lpstr>Office 主题</vt:lpstr>
      <vt:lpstr>PowerPoint 演示文稿</vt:lpstr>
      <vt:lpstr>声音是怎样产生的？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什么是声源？</vt:lpstr>
      <vt:lpstr>PowerPoint 演示文稿</vt:lpstr>
      <vt:lpstr>PowerPoint 演示文稿</vt:lpstr>
      <vt:lpstr>PowerPoint 演示文稿</vt:lpstr>
      <vt:lpstr>声音是怎样传播的？</vt:lpstr>
      <vt:lpstr>PowerPoint 演示文稿</vt:lpstr>
      <vt:lpstr>PowerPoint 演示文稿</vt:lpstr>
      <vt:lpstr>PowerPoint 演示文稿</vt:lpstr>
      <vt:lpstr>   把声音显示出来</vt:lpstr>
      <vt:lpstr>声音的传播需要介质吗？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xiongsongyan</cp:lastModifiedBy>
  <cp:revision>6</cp:revision>
  <dcterms:created xsi:type="dcterms:W3CDTF">2022-12-16T02:29:00Z</dcterms:created>
  <dcterms:modified xsi:type="dcterms:W3CDTF">2023-02-09T10:29:27Z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930C9FFD840840288F292F1D53BAF55D</vt:lpwstr>
  </property>
  <property fmtid="{D5CDD505-2E9C-101B-9397-08002B2CF9AE}" pid="3" name="KSOProductBuildVer">
    <vt:lpwstr>2052-11.1.0.12358</vt:lpwstr>
  </property>
</Properties>
</file>