
<file path=[Content_Types].xml><?xml version="1.0" encoding="utf-8"?>
<Types xmlns="http://schemas.openxmlformats.org/package/2006/content-types">
  <Default Extension="xml" ContentType="application/xml"/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rels" ContentType="application/vnd.openxmlformats-package.relationships+xml"/>
  <Override PartName="/customXml/itemProps3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49"/>
  </p:handoutMasterIdLst>
  <p:sldIdLst>
    <p:sldId id="5942" r:id="rId3"/>
    <p:sldId id="6023" r:id="rId5"/>
    <p:sldId id="6058" r:id="rId6"/>
    <p:sldId id="6061" r:id="rId7"/>
    <p:sldId id="6059" r:id="rId8"/>
    <p:sldId id="6044" r:id="rId9"/>
    <p:sldId id="6062" r:id="rId10"/>
    <p:sldId id="6070" r:id="rId11"/>
    <p:sldId id="6049" r:id="rId12"/>
    <p:sldId id="6047" r:id="rId13"/>
    <p:sldId id="6050" r:id="rId14"/>
    <p:sldId id="6067" r:id="rId15"/>
    <p:sldId id="6069" r:id="rId16"/>
    <p:sldId id="6072" r:id="rId17"/>
    <p:sldId id="6055" r:id="rId18"/>
    <p:sldId id="6040" r:id="rId19"/>
    <p:sldId id="6068" r:id="rId20"/>
    <p:sldId id="6076" r:id="rId21"/>
    <p:sldId id="6051" r:id="rId22"/>
    <p:sldId id="6077" r:id="rId23"/>
    <p:sldId id="6074" r:id="rId24"/>
    <p:sldId id="6079" r:id="rId25"/>
    <p:sldId id="6080" r:id="rId26"/>
    <p:sldId id="6078" r:id="rId27"/>
    <p:sldId id="6075" r:id="rId28"/>
    <p:sldId id="6081" r:id="rId29"/>
    <p:sldId id="6083" r:id="rId30"/>
    <p:sldId id="6084" r:id="rId31"/>
    <p:sldId id="6082" r:id="rId32"/>
    <p:sldId id="6066" r:id="rId33"/>
    <p:sldId id="6088" r:id="rId34"/>
    <p:sldId id="6089" r:id="rId35"/>
    <p:sldId id="6092" r:id="rId36"/>
    <p:sldId id="6091" r:id="rId37"/>
    <p:sldId id="6093" r:id="rId38"/>
    <p:sldId id="6090" r:id="rId39"/>
    <p:sldId id="6085" r:id="rId40"/>
    <p:sldId id="6094" r:id="rId41"/>
    <p:sldId id="6086" r:id="rId42"/>
    <p:sldId id="6087" r:id="rId43"/>
    <p:sldId id="6097" r:id="rId44"/>
    <p:sldId id="6099" r:id="rId45"/>
    <p:sldId id="6095" r:id="rId46"/>
    <p:sldId id="6100" r:id="rId47"/>
    <p:sldId id="5949" r:id="rId48"/>
  </p:sldIdLst>
  <p:sldSz cx="9144000" cy="5143500" type="screen16x9"/>
  <p:notesSz cx="6858000" cy="9144000"/>
  <p:embeddedFontLst>
    <p:embeddedFont>
      <p:font typeface="方正盛世楷书简体_粗" panose="02000000000000000000" charset="-122"/>
      <p:regular r:id="rId56"/>
    </p:embeddedFont>
    <p:embeddedFont>
      <p:font typeface="微软雅黑" panose="020B0503020204020204" pitchFamily="34" charset="-122"/>
      <p:regular r:id="rId57"/>
    </p:embeddedFont>
    <p:embeddedFont>
      <p:font typeface="方正大标宋简体" panose="02000000000000000000" charset="-122"/>
      <p:regular r:id="rId58"/>
    </p:embeddedFont>
    <p:embeddedFont>
      <p:font typeface="方正粗黑宋简体" panose="02000000000000000000" charset="-122"/>
      <p:regular r:id="rId59"/>
    </p:embeddedFont>
    <p:embeddedFont>
      <p:font typeface="Candara" panose="020E0502030303020204" pitchFamily="2" charset="0"/>
      <p:regular r:id="rId60"/>
      <p:bold r:id="rId61"/>
      <p:italic r:id="rId62"/>
      <p:boldItalic r:id="rId63"/>
    </p:embeddedFont>
    <p:embeddedFont>
      <p:font typeface="华文新魏" panose="02010800040101010101" charset="-122"/>
      <p:regular r:id="rId64"/>
    </p:embeddedFont>
    <p:embeddedFont>
      <p:font typeface="方正公文小标宋" panose="02000500000000000000" charset="-122"/>
      <p:regular r:id="rId65"/>
    </p:embeddedFont>
    <p:embeddedFont>
      <p:font typeface="Calibri" panose="020F0502020204030204" charset="0"/>
      <p:regular r:id="rId66"/>
      <p:bold r:id="rId67"/>
      <p:italic r:id="rId68"/>
      <p:boldItalic r:id="rId69"/>
    </p:embeddedFont>
    <p:embeddedFont>
      <p:font typeface="楷体" panose="02010609060101010101" pitchFamily="1" charset="-122"/>
      <p:regular r:id="rId70"/>
    </p:embeddedFont>
  </p:embeddedFontLst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28B"/>
    <a:srgbClr val="6361A5"/>
    <a:srgbClr val="ECECEC"/>
    <a:srgbClr val="F2F2F2"/>
    <a:srgbClr val="60C7CA"/>
    <a:srgbClr val="67A18F"/>
    <a:srgbClr val="568B7A"/>
    <a:srgbClr val="A3A3A3"/>
    <a:srgbClr val="ABABAB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800"/>
        <p:guide orient="horz" pos="200"/>
        <p:guide pos="5365"/>
        <p:guide orient="horz" pos="1634"/>
        <p:guide pos="385"/>
        <p:guide pos="2217"/>
        <p:guide pos="4252"/>
        <p:guide pos="2625"/>
        <p:guide orient="horz" pos="1212"/>
        <p:guide orient="horz" pos="2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tags" Target="tags/tag35.xml"/><Relationship Id="rId70" Type="http://schemas.openxmlformats.org/officeDocument/2006/relationships/font" Target="fonts/font15.fntdata"/><Relationship Id="rId7" Type="http://schemas.openxmlformats.org/officeDocument/2006/relationships/slide" Target="slides/slide4.xml"/><Relationship Id="rId69" Type="http://schemas.openxmlformats.org/officeDocument/2006/relationships/font" Target="fonts/font14.fntdata"/><Relationship Id="rId68" Type="http://schemas.openxmlformats.org/officeDocument/2006/relationships/font" Target="fonts/font13.fntdata"/><Relationship Id="rId67" Type="http://schemas.openxmlformats.org/officeDocument/2006/relationships/font" Target="fonts/font12.fntdata"/><Relationship Id="rId66" Type="http://schemas.openxmlformats.org/officeDocument/2006/relationships/font" Target="fonts/font11.fntdata"/><Relationship Id="rId65" Type="http://schemas.openxmlformats.org/officeDocument/2006/relationships/font" Target="fonts/font10.fntdata"/><Relationship Id="rId64" Type="http://schemas.openxmlformats.org/officeDocument/2006/relationships/font" Target="fonts/font9.fntdata"/><Relationship Id="rId63" Type="http://schemas.openxmlformats.org/officeDocument/2006/relationships/font" Target="fonts/font8.fntdata"/><Relationship Id="rId62" Type="http://schemas.openxmlformats.org/officeDocument/2006/relationships/font" Target="fonts/font7.fntdata"/><Relationship Id="rId61" Type="http://schemas.openxmlformats.org/officeDocument/2006/relationships/font" Target="fonts/font6.fntdata"/><Relationship Id="rId60" Type="http://schemas.openxmlformats.org/officeDocument/2006/relationships/font" Target="fonts/font5.fntdata"/><Relationship Id="rId6" Type="http://schemas.openxmlformats.org/officeDocument/2006/relationships/slide" Target="slides/slide3.xml"/><Relationship Id="rId59" Type="http://schemas.openxmlformats.org/officeDocument/2006/relationships/font" Target="fonts/font4.fntdata"/><Relationship Id="rId58" Type="http://schemas.openxmlformats.org/officeDocument/2006/relationships/font" Target="fonts/font3.fntdata"/><Relationship Id="rId57" Type="http://schemas.openxmlformats.org/officeDocument/2006/relationships/font" Target="fonts/font2.fntdata"/><Relationship Id="rId56" Type="http://schemas.openxmlformats.org/officeDocument/2006/relationships/font" Target="fonts/font1.fntdata"/><Relationship Id="rId55" Type="http://schemas.openxmlformats.org/officeDocument/2006/relationships/customXml" Target="../customXml/item1.xml"/><Relationship Id="rId54" Type="http://schemas.openxmlformats.org/officeDocument/2006/relationships/customXmlProps" Target="../customXml/itemProps34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24.xml"/><Relationship Id="rId2" Type="http://schemas.openxmlformats.org/officeDocument/2006/relationships/image" Target="../media/image14.jpeg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6.wmf"/><Relationship Id="rId1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14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w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17.wmf"/><Relationship Id="rId1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16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5.2 探究物质的密度 </a:t>
            </a:r>
            <a:endParaRPr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55930" y="699770"/>
            <a:ext cx="84258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相同体积的铜块、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铝块、木块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，它们的质量会一样吗？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0" y="1995170"/>
            <a:ext cx="5717540" cy="2792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554990"/>
            <a:ext cx="80492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现象：相同体积的铜块、铝块、木块，它们的质量不相同。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5385" y="2211705"/>
            <a:ext cx="3527425" cy="2646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4181"/>
          <a:stretch>
            <a:fillRect/>
          </a:stretch>
        </p:blipFill>
        <p:spPr>
          <a:xfrm>
            <a:off x="612140" y="2211705"/>
            <a:ext cx="3716020" cy="2672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71550" y="1707515"/>
            <a:ext cx="76968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这说明，相同体积的不同物质，质量一般是不相同的。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3260" y="411480"/>
            <a:ext cx="83527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进一步分别计算出铜块、铝块、木块的</a:t>
            </a:r>
            <a:r>
              <a:rPr lang="zh-CN" altLang="en-US" sz="32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质量与体积的比值</a:t>
            </a:r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，有什么发现？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331595" y="2283460"/>
          <a:ext cx="6444615" cy="2141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/>
                <a:gridCol w="1599565"/>
                <a:gridCol w="1599565"/>
                <a:gridCol w="1599565"/>
              </a:tblGrid>
              <a:tr h="7689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物质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质量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体积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质量与体积的比值</a:t>
                      </a:r>
                      <a:endParaRPr lang="zh-CN" altLang="en-US"/>
                    </a:p>
                  </a:txBody>
                  <a:tcPr/>
                </a:tc>
              </a:tr>
              <a:tr h="4578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铜块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铝块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4578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木块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1325" y="1707515"/>
            <a:ext cx="84004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结论：不同种物质，质量与体积的比值不相同。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23900" y="411480"/>
            <a:ext cx="76968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取不同体积的水，用天平分别测出它们的</a:t>
            </a:r>
            <a:r>
              <a:rPr lang="zh-CN" altLang="en-US" sz="28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质量与体积的比值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，我们将又有什么发现？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485" y="1923415"/>
            <a:ext cx="3941445" cy="2958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59840" y="627380"/>
            <a:ext cx="73463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2065" algn="l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求出不同体积的水的质量与体积比值</a:t>
            </a:r>
            <a:endParaRPr lang="zh-CN" altLang="en-US" sz="280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187450" y="2283460"/>
          <a:ext cx="7275195" cy="1937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8010"/>
                <a:gridCol w="1805940"/>
                <a:gridCol w="1805305"/>
                <a:gridCol w="1805940"/>
              </a:tblGrid>
              <a:tr h="7188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实验次数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水的质量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水的体积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水的质量与体积的比值</a:t>
                      </a:r>
                      <a:endParaRPr lang="zh-CN" altLang="en-US" sz="2000"/>
                    </a:p>
                  </a:txBody>
                  <a:tcPr/>
                </a:tc>
              </a:tr>
              <a:tr h="406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1</a:t>
                      </a:r>
                      <a:endParaRPr lang="en-US" altLang="zh-CN" sz="20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  <a:tr h="4057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2</a:t>
                      </a:r>
                      <a:endParaRPr lang="en-US" altLang="zh-CN" sz="20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  <a:tr h="406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3</a:t>
                      </a:r>
                      <a:endParaRPr lang="en-US" altLang="zh-CN" sz="20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1505" y="1347470"/>
            <a:ext cx="816165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2065" algn="l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我们发现：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indent="12065" algn="l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     </a:t>
            </a:r>
            <a:r>
              <a:rPr lang="zh-CN" altLang="en-US" sz="28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相同物质，质量与体积的</a:t>
            </a:r>
            <a:r>
              <a:rPr lang="zh-CN" altLang="en-US" sz="28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比值</a:t>
            </a:r>
            <a:r>
              <a:rPr lang="zh-CN" altLang="en-US" sz="28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是</a:t>
            </a:r>
            <a:r>
              <a:rPr lang="zh-CN" altLang="en-US" sz="28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相同的。</a:t>
            </a:r>
            <a:endParaRPr lang="zh-CN" altLang="en-US" sz="280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051685" y="411480"/>
            <a:ext cx="4953000" cy="4589780"/>
            <a:chOff x="7654" y="739"/>
            <a:chExt cx="7800" cy="7228"/>
          </a:xfrm>
        </p:grpSpPr>
        <p:pic>
          <p:nvPicPr>
            <p:cNvPr id="17427" name="Picture 3" descr="W0200703083436295242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8000"/>
            </a:blip>
            <a:srcRect b="11304"/>
            <a:stretch>
              <a:fillRect/>
            </a:stretch>
          </p:blipFill>
          <p:spPr>
            <a:xfrm>
              <a:off x="7654" y="739"/>
              <a:ext cx="7800" cy="66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28" name="Text Box 4"/>
            <p:cNvSpPr txBox="1"/>
            <p:nvPr>
              <p:custDataLst>
                <p:tags r:id="rId3"/>
              </p:custDataLst>
            </p:nvPr>
          </p:nvSpPr>
          <p:spPr>
            <a:xfrm>
              <a:off x="9581" y="7339"/>
              <a:ext cx="2075" cy="6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en-US" altLang="zh-CN" sz="2000">
                  <a:latin typeface="方正公文小标宋" panose="02000500000000000000" charset="-122"/>
                  <a:ea typeface="方正公文小标宋" panose="02000500000000000000" charset="-122"/>
                </a:rPr>
                <a:t>V/cm</a:t>
              </a:r>
              <a:r>
                <a:rPr lang="en-US" altLang="zh-CN" sz="2000" baseline="30000">
                  <a:latin typeface="方正公文小标宋" panose="02000500000000000000" charset="-122"/>
                  <a:ea typeface="方正公文小标宋" panose="02000500000000000000" charset="-122"/>
                </a:rPr>
                <a:t>3</a:t>
              </a:r>
              <a:endParaRPr lang="en-US" altLang="zh-CN" sz="2000" baseline="30000"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</p:grpSp>
      <p:cxnSp>
        <p:nvCxnSpPr>
          <p:cNvPr id="2" name="直接连接符 1"/>
          <p:cNvCxnSpPr/>
          <p:nvPr/>
        </p:nvCxnSpPr>
        <p:spPr>
          <a:xfrm flipV="1">
            <a:off x="2316480" y="1275715"/>
            <a:ext cx="3479800" cy="323151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5605" y="1131570"/>
            <a:ext cx="84505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 </a:t>
            </a:r>
            <a:r>
              <a:rPr lang="zh-CN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小结：</a:t>
            </a:r>
            <a:endParaRPr lang="zh-CN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质量与体积的比值的大小与物质种类有关，与质量、体积无关</a:t>
            </a:r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。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认识密度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635125"/>
            <a:ext cx="76574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这说明，物质的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质量和体积的比值</a:t>
            </a: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的确能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反映出物质的一种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特性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。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密度公式与单位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23900" y="411480"/>
            <a:ext cx="76968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用天平和量筒分别测出油和水的</a:t>
            </a:r>
            <a:r>
              <a:rPr lang="zh-CN" altLang="en-US" sz="28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质量和体积，</a:t>
            </a:r>
            <a:r>
              <a:rPr lang="zh-CN" altLang="en-US" sz="280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并算出</a:t>
            </a:r>
            <a:r>
              <a:rPr lang="zh-CN" altLang="en-US" sz="28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质量与体积的比值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，我们将又有什么发现？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7585" y="1923415"/>
            <a:ext cx="4122420" cy="3091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635125"/>
            <a:ext cx="76574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我们发现，油的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质量与体积比值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比水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质量与体积比值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小。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635125"/>
            <a:ext cx="76574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我们发现，油的密度小，油的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质量与体积比值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也一定小。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65835" y="1563370"/>
            <a:ext cx="73748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所以，我们将密度定义为质量与体积的比值。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3215" y="771525"/>
            <a:ext cx="73748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即，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627630" y="771525"/>
          <a:ext cx="2122170" cy="107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825500" imgH="419100" progId="Equation.KSEE3">
                  <p:embed/>
                </p:oleObj>
              </mc:Choice>
              <mc:Fallback>
                <p:oleObj name="" r:id="rId1" imgW="8255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27630" y="771525"/>
                        <a:ext cx="2122170" cy="1077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060065" y="2139315"/>
          <a:ext cx="1355725" cy="120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3" imgW="444500" imgH="393700" progId="Equation.KSEE3">
                  <p:embed/>
                </p:oleObj>
              </mc:Choice>
              <mc:Fallback>
                <p:oleObj name="" r:id="rId3" imgW="4445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60065" y="2139315"/>
                        <a:ext cx="1355725" cy="120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1505" y="411480"/>
            <a:ext cx="737489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密度的单位：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楷体" panose="02010609060101010101" pitchFamily="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、国际制单位：千克 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/ </a:t>
            </a:r>
            <a:r>
              <a:rPr lang="zh-CN" altLang="en-US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米</a:t>
            </a:r>
            <a:r>
              <a:rPr lang="en-US" altLang="zh-CN" sz="2400" baseline="300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(kg/m</a:t>
            </a:r>
            <a:r>
              <a:rPr lang="en-US" altLang="zh-CN" sz="2400" baseline="300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)</a:t>
            </a:r>
            <a:endParaRPr lang="en-US" altLang="zh-CN" sz="24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楷体" panose="02010609060101010101" pitchFamily="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、常用单位：克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/</a:t>
            </a:r>
            <a:r>
              <a:rPr lang="zh-CN" altLang="en-US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厘米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(g/cm</a:t>
            </a:r>
            <a:r>
              <a:rPr lang="en-US" altLang="zh-CN" sz="2400" baseline="300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)</a:t>
            </a:r>
            <a:endParaRPr lang="en-US" altLang="zh-CN" sz="24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楷体" panose="02010609060101010101" pitchFamily="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4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楷体" panose="02010609060101010101" pitchFamily="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   </a:t>
            </a:r>
            <a:r>
              <a:rPr lang="zh-CN" altLang="en-US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换算关系：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1g/cm</a:t>
            </a:r>
            <a:r>
              <a:rPr lang="en-US" altLang="zh-CN" sz="2400" baseline="300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=10</a:t>
            </a:r>
            <a:r>
              <a:rPr lang="en-US" altLang="zh-CN" sz="2400" baseline="300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kg/m</a:t>
            </a:r>
            <a:r>
              <a:rPr lang="en-US" altLang="zh-CN" sz="2400" baseline="300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endParaRPr lang="zh-CN" altLang="en-US" sz="2400" baseline="300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楷体" panose="02010609060101010101" pitchFamily="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   注：</a:t>
            </a:r>
            <a:r>
              <a:rPr lang="en-US" altLang="zh-CN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1g/cm</a:t>
            </a:r>
            <a:r>
              <a:rPr lang="en-US" altLang="zh-CN" sz="2400" baseline="30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=10</a:t>
            </a:r>
            <a:r>
              <a:rPr lang="en-US" altLang="zh-CN" sz="2400" baseline="30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-3</a:t>
            </a:r>
            <a:r>
              <a:rPr lang="en-US" altLang="zh-CN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kg/10</a:t>
            </a:r>
            <a:r>
              <a:rPr lang="en-US" altLang="zh-CN" sz="2400" baseline="30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-6</a:t>
            </a:r>
            <a:r>
              <a:rPr lang="en-US" altLang="zh-CN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cm</a:t>
            </a:r>
            <a:r>
              <a:rPr lang="en-US" altLang="zh-CN" sz="2400" baseline="30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=10</a:t>
            </a:r>
            <a:r>
              <a:rPr lang="en-US" altLang="zh-CN" sz="2400" baseline="30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r>
              <a:rPr lang="en-US" altLang="zh-CN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kg/m</a:t>
            </a:r>
            <a:r>
              <a:rPr lang="en-US" altLang="zh-CN" sz="2400" baseline="30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楷体" panose="02010609060101010101" pitchFamily="1" charset="-122"/>
              </a:rPr>
              <a:t>3</a:t>
            </a:r>
            <a:endParaRPr lang="zh-CN" altLang="en-US" sz="24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" y="1203325"/>
            <a:ext cx="8733155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、单位换算</a:t>
            </a:r>
            <a:endParaRPr sz="20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marL="355600" lvl="0" indent="0" fontAlgn="base">
              <a:lnSpc>
                <a:spcPct val="150000"/>
              </a:lnSpc>
              <a:buNone/>
            </a:pP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 m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=10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 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dm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=</a:t>
            </a:r>
            <a:r>
              <a:rPr sz="2000" u="sng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              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cm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endParaRPr sz="2000" baseline="300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marL="355600" lvl="0" indent="0" fontAlgn="base">
              <a:lnSpc>
                <a:spcPct val="150000"/>
              </a:lnSpc>
              <a:buNone/>
            </a:pP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 L=10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mL=</a:t>
            </a:r>
            <a:r>
              <a:rPr sz="2000" u="sng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             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m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endParaRPr lang="zh-CN" sz="20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marL="355600" lvl="0" indent="0" fontAlgn="base">
              <a:lnSpc>
                <a:spcPct val="150000"/>
              </a:lnSpc>
              <a:buNone/>
            </a:pP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 mL=</a:t>
            </a:r>
            <a:r>
              <a:rPr sz="2000" u="sng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      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cm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endParaRPr sz="20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marL="355600" lvl="0" indent="0" fontAlgn="base">
              <a:lnSpc>
                <a:spcPct val="150000"/>
              </a:lnSpc>
              <a:buNone/>
            </a:pP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1</a:t>
            </a: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×</a:t>
            </a:r>
            <a:r>
              <a:rPr lang="en-US" altLang="zh-CN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10</a:t>
            </a:r>
            <a:r>
              <a:rPr lang="en-US" altLang="zh-CN" sz="2000" baseline="30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3</a:t>
            </a: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kg/m</a:t>
            </a:r>
            <a:r>
              <a:rPr lang="en-US" sz="2000" baseline="30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3 </a:t>
            </a: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=</a:t>
            </a:r>
            <a:r>
              <a:rPr lang="en-US" sz="2000" u="sng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               </a:t>
            </a: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g/cm</a:t>
            </a:r>
            <a:r>
              <a:rPr lang="en-US" sz="2000" baseline="30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3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  <a:p>
            <a:pPr marL="355600" lvl="0" indent="0" fontAlgn="base">
              <a:lnSpc>
                <a:spcPct val="150000"/>
              </a:lnSpc>
              <a:buNone/>
            </a:pP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2.7 g/cm</a:t>
            </a:r>
            <a:r>
              <a:rPr lang="en-US" sz="2000" baseline="30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3</a:t>
            </a: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=</a:t>
            </a:r>
            <a:r>
              <a:rPr lang="en-US" sz="2000" u="sng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                </a:t>
            </a:r>
            <a:r>
              <a:rPr lang="en-US" sz="2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kg/m</a:t>
            </a:r>
            <a:r>
              <a:rPr lang="en-US" sz="2000" baseline="30000"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3</a:t>
            </a:r>
            <a:endParaRPr 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marL="355600" lvl="0" indent="0" fontAlgn="base">
              <a:lnSpc>
                <a:spcPct val="150000"/>
              </a:lnSpc>
              <a:buNone/>
            </a:pP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3305" y="1131570"/>
            <a:ext cx="73748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质量与体积的比值</a:t>
            </a:r>
            <a:r>
              <a:rPr lang="en-US" alt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=</a:t>
            </a: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单位体积的质量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，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所以，密度可以定义为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单位体积的质量</a:t>
            </a:r>
            <a:r>
              <a:rPr lang="zh-CN" altLang="en-US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。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90550" y="411480"/>
            <a:ext cx="7962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每种物质都有独特的属性（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特性</a:t>
            </a: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）。</a:t>
            </a:r>
            <a:endParaRPr lang="zh-CN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69992" name="Text Box 8"/>
          <p:cNvSpPr txBox="1"/>
          <p:nvPr>
            <p:custDataLst>
              <p:tags r:id="rId1"/>
            </p:custDataLst>
          </p:nvPr>
        </p:nvSpPr>
        <p:spPr>
          <a:xfrm>
            <a:off x="6228080" y="4299268"/>
            <a:ext cx="15113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</a:rPr>
              <a:t>铜导线</a:t>
            </a:r>
            <a:endParaRPr lang="zh-CN" altLang="en-US" sz="3200" b="1">
              <a:latin typeface="Times New Roman" panose="02020603050405020304" pitchFamily="2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l="10065" r="14129"/>
          <a:stretch>
            <a:fillRect/>
          </a:stretch>
        </p:blipFill>
        <p:spPr>
          <a:xfrm>
            <a:off x="5003800" y="1436370"/>
            <a:ext cx="2683510" cy="275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293495" y="1436370"/>
            <a:ext cx="2848610" cy="2707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8"/>
          <p:cNvSpPr txBox="1"/>
          <p:nvPr>
            <p:custDataLst>
              <p:tags r:id="rId4"/>
            </p:custDataLst>
          </p:nvPr>
        </p:nvSpPr>
        <p:spPr>
          <a:xfrm>
            <a:off x="1835785" y="4371023"/>
            <a:ext cx="15113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</a:rPr>
              <a:t>铝导线</a:t>
            </a:r>
            <a:endParaRPr lang="zh-CN" altLang="en-US" sz="3200" b="1">
              <a:latin typeface="Times New Roman" panose="020206030504050203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ECB019B1-382A-4266-B25C-5B523AA43C14-2" descr="C:/Users/samon-ks/AppData/Local/Temp/wpp.tnSlca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0615" y="-165100"/>
            <a:ext cx="3570605" cy="5240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71550" y="699135"/>
            <a:ext cx="737489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40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小结：</a:t>
            </a:r>
            <a:endParaRPr lang="zh-CN" sz="40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    </a:t>
            </a:r>
            <a:r>
              <a:rPr lang="zh-CN" sz="28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密度是物质的一种特性，它与物体的质量与体积无关，不同物质的密度一般不同。</a:t>
            </a:r>
            <a:endParaRPr lang="zh-CN" sz="28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27405" y="771525"/>
            <a:ext cx="412496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   </a:t>
            </a:r>
            <a:r>
              <a:rPr 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冰浮在水面上，说明了冰的密度与水的密度是否相同？</a:t>
            </a:r>
            <a:endParaRPr lang="zh-CN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rcRect b="4830"/>
          <a:stretch>
            <a:fillRect/>
          </a:stretch>
        </p:blipFill>
        <p:spPr>
          <a:xfrm>
            <a:off x="5652135" y="513080"/>
            <a:ext cx="2933065" cy="41167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27405" y="771525"/>
            <a:ext cx="412496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   </a:t>
            </a:r>
            <a:r>
              <a:rPr 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温度计内的液体热胀冷缩的现象，是否可以说明了液体的密度与温度有关？</a:t>
            </a:r>
            <a:endParaRPr lang="zh-CN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5003800" y="864235"/>
            <a:ext cx="3635375" cy="3414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5760" y="1347470"/>
            <a:ext cx="83273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36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结论：</a:t>
            </a:r>
            <a:endParaRPr lang="zh-CN" sz="36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  <a:p>
            <a:pPr>
              <a:lnSpc>
                <a:spcPct val="150000"/>
              </a:lnSpc>
            </a:pPr>
            <a:r>
              <a:rPr lang="zh-CN" sz="28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同种物质的密度随物体的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温度、状态</a:t>
            </a:r>
            <a:r>
              <a:rPr lang="zh-CN" sz="28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的改变而改变。</a:t>
            </a:r>
            <a:endParaRPr lang="zh-CN" altLang="en-US" sz="28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48690" y="771525"/>
            <a:ext cx="408559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    </a:t>
            </a:r>
            <a:r>
              <a:rPr 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医院里的氧气瓶的氧气越用越少，瓶内的氧气密度是否发生改变？你是如何判断的？</a:t>
            </a:r>
            <a:endParaRPr lang="zh-CN" altLang="en-US" sz="3200" dirty="0">
              <a:solidFill>
                <a:srgbClr val="000000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5580380" y="616585"/>
            <a:ext cx="3137535" cy="3910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3305" y="1563370"/>
            <a:ext cx="7246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3200" dirty="0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同种气体的密度与</a:t>
            </a:r>
            <a:r>
              <a:rPr lang="zh-CN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气压</a:t>
            </a:r>
            <a:r>
              <a:rPr lang="zh-CN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sym typeface="楷体" panose="02010609060101010101" pitchFamily="1" charset="-122"/>
              </a:rPr>
              <a:t>有关。气压越大，密度越大，气压越小，密度越小。</a:t>
            </a:r>
            <a:endParaRPr lang="zh-CN" altLang="en-US" sz="32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sym typeface="楷体" panose="020106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密度公式的计算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" y="1203325"/>
            <a:ext cx="873315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(1)一杯水结冰后，水的质量________，密度________．(均选填“变大”、“变小”或“不变”)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(2)不漏气的橡皮氢气球由地面上升到高空的过程中，球内气体的质量________、密度________．(均选填“变大”、“变小”或“不变”)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691640" y="2067560"/>
          <a:ext cx="1355725" cy="120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444500" imgH="393700" progId="Equation.KSEE3">
                  <p:embed/>
                </p:oleObj>
              </mc:Choice>
              <mc:Fallback>
                <p:oleObj name="" r:id="rId1" imgW="4445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91640" y="2067560"/>
                        <a:ext cx="1355725" cy="120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787900" y="1203325"/>
          <a:ext cx="1355725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444500" imgH="419100" progId="Equation.KSEE3">
                  <p:embed/>
                </p:oleObj>
              </mc:Choice>
              <mc:Fallback>
                <p:oleObj name="" r:id="rId3" imgW="444500" imgH="4191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7900" y="1203325"/>
                        <a:ext cx="1355725" cy="128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787900" y="3507423"/>
          <a:ext cx="1588135" cy="62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5" imgW="520700" imgH="203200" progId="Equation.KSEE3">
                  <p:embed/>
                </p:oleObj>
              </mc:Choice>
              <mc:Fallback>
                <p:oleObj name="" r:id="rId5" imgW="5207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7900" y="3507423"/>
                        <a:ext cx="1588135" cy="620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11505" y="411480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公式的变形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90550" y="411480"/>
            <a:ext cx="7962900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依据特性可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区分</a:t>
            </a: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不同的物质。</a:t>
            </a:r>
            <a:endParaRPr lang="zh-CN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69992" name="Text Box 8"/>
          <p:cNvSpPr txBox="1"/>
          <p:nvPr>
            <p:custDataLst>
              <p:tags r:id="rId1"/>
            </p:custDataLst>
          </p:nvPr>
        </p:nvSpPr>
        <p:spPr>
          <a:xfrm>
            <a:off x="6228080" y="4299268"/>
            <a:ext cx="15113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</a:rPr>
              <a:t>铜导线</a:t>
            </a:r>
            <a:endParaRPr lang="zh-CN" altLang="en-US" sz="3200" b="1">
              <a:latin typeface="Times New Roman" panose="02020603050405020304" pitchFamily="2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l="10065" r="14129"/>
          <a:stretch>
            <a:fillRect/>
          </a:stretch>
        </p:blipFill>
        <p:spPr>
          <a:xfrm>
            <a:off x="5003800" y="1436370"/>
            <a:ext cx="2683510" cy="275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293495" y="1436370"/>
            <a:ext cx="2848610" cy="2707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8"/>
          <p:cNvSpPr txBox="1"/>
          <p:nvPr>
            <p:custDataLst>
              <p:tags r:id="rId4"/>
            </p:custDataLst>
          </p:nvPr>
        </p:nvSpPr>
        <p:spPr>
          <a:xfrm>
            <a:off x="1835785" y="4371023"/>
            <a:ext cx="15113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>
                <a:latin typeface="方正大标宋简体" panose="02000000000000000000" charset="-122"/>
                <a:ea typeface="方正大标宋简体" panose="02000000000000000000" charset="-122"/>
              </a:rPr>
              <a:t>铝导线</a:t>
            </a:r>
            <a:endParaRPr lang="zh-CN" altLang="en-US" sz="3200" b="1">
              <a:latin typeface="Times New Roman" panose="020206030504050203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1505" y="627380"/>
            <a:ext cx="79209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例：</a:t>
            </a:r>
            <a:r>
              <a:rPr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酸奶以其口感细腻、味道纯正而深受人们喜爱．现测得某盒酸奶净含量约为100 g，体积约为80 cm</a:t>
            </a:r>
            <a:r>
              <a:rPr sz="24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，则酸奶密度为</a:t>
            </a:r>
            <a:r>
              <a:rPr lang="zh-CN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多少</a:t>
            </a:r>
            <a:r>
              <a:rPr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g/cm</a:t>
            </a:r>
            <a:r>
              <a:rPr sz="24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，即</a:t>
            </a:r>
            <a:r>
              <a:rPr lang="zh-CN"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合多少</a:t>
            </a:r>
            <a:r>
              <a:rPr sz="24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kg/m</a:t>
            </a:r>
            <a:r>
              <a:rPr sz="24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lang="zh-CN" sz="24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？</a:t>
            </a:r>
            <a:endParaRPr lang="zh-CN" sz="2400" baseline="300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" y="1203325"/>
            <a:ext cx="873315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某品牌桶装调和油体积为5 L</a:t>
            </a:r>
            <a:r>
              <a:rPr lang="zh-CN"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密度为0.92×10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kg/m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，则该桶油的净重为_____kg；用该空油桶________(选填“能”或“不能”)装下相同质量的酒精．(已知酒精的密度为0.8×10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kg/m</a:t>
            </a:r>
            <a:r>
              <a:rPr sz="20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sz="2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)</a:t>
            </a:r>
            <a:endParaRPr sz="20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>
            <a:normAutofit fontScale="90000"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对密度公式的进一步理解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5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787900" y="123190"/>
          <a:ext cx="1355725" cy="120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444500" imgH="393700" progId="Equation.KSEE3">
                  <p:embed/>
                </p:oleObj>
              </mc:Choice>
              <mc:Fallback>
                <p:oleObj name="" r:id="rId1" imgW="4445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787900" y="123190"/>
                        <a:ext cx="1355725" cy="120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11505" y="411480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对公式的进一步理解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1550" y="1851660"/>
            <a:ext cx="63938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m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一定，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ρ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与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V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是否成反比？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2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V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一定，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ρ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与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m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是否成正比？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ρ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一定，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m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与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V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是否成正比？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787900" y="123190"/>
          <a:ext cx="1355725" cy="120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444500" imgH="393700" progId="Equation.KSEE3">
                  <p:embed/>
                </p:oleObj>
              </mc:Choice>
              <mc:Fallback>
                <p:oleObj name="" r:id="rId1" imgW="4445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787900" y="123190"/>
                        <a:ext cx="1355725" cy="120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11505" y="411480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对公式的进一步理解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1550" y="1851660"/>
            <a:ext cx="639381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、不同物质，质量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m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一定时，体积大的，密度小；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2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、不同物质，体积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V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一定时，质量大的，密度大。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15695" y="1635125"/>
            <a:ext cx="695134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密度</a:t>
            </a: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，也是物质的一种属性，它反映物质的疏密程度。</a:t>
            </a:r>
            <a:endParaRPr lang="zh-CN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575310"/>
            <a:ext cx="2994660" cy="3992880"/>
          </a:xfrm>
          <a:prstGeom prst="rect">
            <a:avLst/>
          </a:prstGeom>
        </p:spPr>
      </p:pic>
      <p:sp>
        <p:nvSpPr>
          <p:cNvPr id="20483" name="Text Box 3"/>
          <p:cNvSpPr txBox="1"/>
          <p:nvPr>
            <p:custDataLst>
              <p:tags r:id="rId2"/>
            </p:custDataLst>
          </p:nvPr>
        </p:nvSpPr>
        <p:spPr>
          <a:xfrm>
            <a:off x="3563620" y="1347470"/>
            <a:ext cx="5297805" cy="2080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   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油与水的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轻浮重沉</a:t>
            </a:r>
            <a:r>
              <a:rPr lang="en-US" altLang="zh-CN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”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的分层现象就是因为油与水的</a:t>
            </a:r>
            <a:r>
              <a:rPr lang="zh-CN" altLang="en-US" sz="280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密度不同</a:t>
            </a: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造成的。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 indent="457200" algn="l">
              <a:lnSpc>
                <a:spcPct val="150000"/>
              </a:lnSpc>
              <a:spcBef>
                <a:spcPct val="50000"/>
              </a:spcBef>
            </a:pP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33425" y="915035"/>
            <a:ext cx="78238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密度可区分油和水，是否可以区分水和酒精呢？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8747"/>
          <a:stretch>
            <a:fillRect/>
          </a:stretch>
        </p:blipFill>
        <p:spPr>
          <a:xfrm>
            <a:off x="2700020" y="1923415"/>
            <a:ext cx="4199255" cy="2874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3260" y="1635125"/>
            <a:ext cx="77628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密度不同，不仅仅表现为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“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轻浮重沉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”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的现象，也能通过其他方式来体现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质量与体积的比值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>
            <a:normAutofit fontScale="90000"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探究物质的质量与体积的比值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067929" y="1563242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1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3.xml><?xml version="1.0" encoding="utf-8"?>
<p:tagLst xmlns:p="http://schemas.openxmlformats.org/presentationml/2006/main">
  <p:tag name="AS_UNIQUEID" val="354"/>
</p:tagLst>
</file>

<file path=ppt/tags/tag14.xml><?xml version="1.0" encoding="utf-8"?>
<p:tagLst xmlns:p="http://schemas.openxmlformats.org/presentationml/2006/main">
  <p:tag name="AS_UNIQUEID" val="354"/>
</p:tagLst>
</file>

<file path=ppt/tags/tag15.xml><?xml version="1.0" encoding="utf-8"?>
<p:tagLst xmlns:p="http://schemas.openxmlformats.org/presentationml/2006/main">
  <p:tag name="AS_UNIQUEID" val="354"/>
</p:tagLst>
</file>

<file path=ppt/tags/tag16.xml><?xml version="1.0" encoding="utf-8"?>
<p:tagLst xmlns:p="http://schemas.openxmlformats.org/presentationml/2006/main">
  <p:tag name="AS_UNIQUEID" val="354"/>
</p:tagLst>
</file>

<file path=ppt/tags/tag17.xml><?xml version="1.0" encoding="utf-8"?>
<p:tagLst xmlns:p="http://schemas.openxmlformats.org/presentationml/2006/main">
  <p:tag name="AS_UNIQUEID" val="338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1.xml><?xml version="1.0" encoding="utf-8"?>
<p:tagLst xmlns:p="http://schemas.openxmlformats.org/presentationml/2006/main">
  <p:tag name="KSO_WM_UNIT_TABLE_BEAUTIFY" val="smartTable{6bc7c560-8068-41c7-a229-cca1966a3b2b}"/>
  <p:tag name="TABLE_EMPHASIZE_COLOR" val="1140122"/>
  <p:tag name="TABLE_SKINIDX" val="7"/>
  <p:tag name="TABLE_COLORIDX" val="25"/>
  <p:tag name="TABLE_COLOR_RGB" val="0x000000*0xFFFFFF*0x212121*0xFFFFFF*0x11659A*0x1BA8C9*0x22C29C*0x91CE24*0xF4B720*0xDA542A"/>
  <p:tag name="TABLE_ENDDRAG_ORIGIN_RECT" val="507*168"/>
  <p:tag name="TABLE_ENDDRAG_RECT" val="104*179*507*168"/>
</p:tagLst>
</file>

<file path=ppt/tags/tag22.xml><?xml version="1.0" encoding="utf-8"?>
<p:tagLst xmlns:p="http://schemas.openxmlformats.org/presentationml/2006/main">
  <p:tag name="KSO_WM_UNIT_TABLE_BEAUTIFY" val="smartTable{6bc7c560-8068-41c7-a229-cca1966a3b2b}"/>
  <p:tag name="TABLE_EMPHASIZE_COLOR" val="1140122"/>
  <p:tag name="TABLE_SKINIDX" val="7"/>
  <p:tag name="TABLE_COLORIDX" val="25"/>
  <p:tag name="TABLE_COLOR_RGB" val="0x000000*0xFFFFFF*0x212121*0xFFFFFF*0x11659A*0x1BA8C9*0x22C29C*0x91CE24*0xF4B720*0xDA542A"/>
  <p:tag name="TABLE_ENDDRAG_ORIGIN_RECT" val="572*152"/>
  <p:tag name="TABLE_ENDDRAG_RECT" val="104*179*572*152"/>
</p:tagLst>
</file>

<file path=ppt/tags/tag23.xml><?xml version="1.0" encoding="utf-8"?>
<p:tagLst xmlns:p="http://schemas.openxmlformats.org/presentationml/2006/main">
  <p:tag name="AS_UNIQUEID" val="377"/>
</p:tagLst>
</file>

<file path=ppt/tags/tag24.xml><?xml version="1.0" encoding="utf-8"?>
<p:tagLst xmlns:p="http://schemas.openxmlformats.org/presentationml/2006/main">
  <p:tag name="AS_UNIQUEID" val="378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6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9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32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35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KSO_WPP_MARK_KEY" val="ddd549fb-e265-48a4-b612-013bfa32ac1d"/>
  <p:tag name="COMMONDATA" val="eyJjb3VudCI6MTAsImhkaWQiOiJkYmNkNzZjMGUxYzFkMzk3MTlkMzVkMTM4MTljZGNjZSIsInVzZXJDb3VudCI6Nn0="/>
</p:tagLst>
</file>

<file path=ppt/tags/tag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9.xml><?xml version="1.0" encoding="utf-8"?>
<p:tagLst xmlns:p="http://schemas.openxmlformats.org/presentationml/2006/main">
  <p:tag name="KSO_WM_UNIT_PLACING_PICTURE_USER_VIEWPORT" val="{&quot;height&quot;:7111.757480314961,&quot;width&quot;:6336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A3MDU3Nzc2MTM0IiwKCSJHcm91cElkIiA6ICI0NzQ3Mzc5MTAiLAoJIkltYWdlIiA6ICJpVkJPUncwS0dnb0FBQUFOU1VoRVVnQUFBUVlBQUFGNENBWUFBQUMySFZlTkFBQUFDWEJJV1hNQUFBc1RBQUFMRXdFQW1wd1lBQUFnQUVsRVFWUjRuTzNkZjFCVTlmNC84T2RaZm9RZ2l0TEZTdFBwbW5jU1J4dVdVRWxJcjZtRVA2NSttSEtHcm5yOWNjUElhQWJNL0phVjQ1Um0rS3ZTY3ZKcXFTa1drQmhJZWlOL2NNM3I5UWRRK2R2d1JwZ29DcWl3d0FKN3p2djdCNWZUTHUvbGh5YTdDendmTTAxN1h1Zkh2bFoybi9zK1ozZlBBWWlJaUlpSWlJaUlpSWlJaUlpSWlJaUlpSWlJaUlpSWlJaUlpSWlJaUlpSWlJaUlpSWlJaUlpSWlJaUlpSWlJaUlpSWlJaUlpSWlJaUlpSWlJaUlpSWlJaUlpSWlJaUlpSWlJaUlpSWlJaUlpSWlJaUlpSWlJaUlpSWlJaUlpSXFBbUtzeHNnbmJ2UmFKd3VoUGc3Z0VjVlJmRnhka1B0UUpVUTRqU0FUL0x5OGpZQnFITjJReDBGZzhFMXVCdU54bVFBLytmc1J0b3JJY1Mrdkx5OFNEQWM3Z29HZ3dzd0dvMnpBSHp5MEVNUFlkR2lSWGo0NFlmaDYrdnI3TFpjbnNsa3dzOC8vNHpFeEVTY09YTUdRb2hYOC9MeWxqdTdMNks3SWlnbzZMRFJhQlM1dWJtQ2J0KzVjK2VFMFdnVVJxUHhCMmYvTFRzS2c3TWJJQURBb3dEdzhNTVBPN3VQZHFsUG56NE5Od2M0czQrT2hNSGdBaG9PTkhMMzRjNzQrT2pIYWJzNHM0K09oTUZBUkJJR0F4RkpHQXhFSkdFd0VKR0V3VUJFRWdZREVVa1lERVFrWVRBUWtZVEJRTHFyVjY4NnV3VnlFUXdHQWxBZkN0SFIwYmgxNjFhcjE3bDE2eGIyN3QzYmhsMlJzN2c3dXdGeXZOcmFXa3lZTUVHcW0wd21USjQ4R1I0ZUh0SzhyS3dzcVZaWFY0ZDMzbmtIZm41K0dENThlSnYwU3M3QllPaWt5c3JLa0pPVG8wLy84TU1QdUg3OU9zYU1HYVBYekdZekRBWURRa05EQVFBaElTSG8xYXNYQU9ES2xTdTQvLzc3NGV2cmk3ZmZmdHVtQmdDYk5tM1NseVdpTy9DL253dzc3R2ZLcXFxS3ZYdjNpcXlzTEZGU1VpSSsvZlJUVVZoWUtDSWpJOFdKRXlkRVZWV1ZlTys5OThTc1diTkVaV1dsMkx0M3J4QkNpTWNlZTB6Znh2RGh3Nlh0MnFzNVNzTy9vYlAvbGgwRmp6RjBRZ2FEQVNOR2pNQTc3N3dEZzhHQTdkdTM0OEVISDhTMmJkdHc1Y29WUFB2c3MvRHg4Y0dHRFJ1d1lNRUMrUHY3Nit1KzlkWmJtRHAxS3VycTZqQjE2bFNiLzZ4cjFMNXhWNktUK3V5enp6QnExQ2owNk5FRFFnanMzcjBiVzdkdXhZQUJBL0RSUngvaDh1WEwrTWMvL29FWk0yWmcwYUpGU0U1T0JnQzg4Y1liQUlEUTBGQzkxc0JlamRvbkJrTW45ZWlqajZKNzkrN1l2SGt6YnR5NGdheXNMQ3hkdWhRREJ0U2Y2eVExTlJYNStmbUlqWTFGZEhRMGFtcHFwRzF3Wk5CeE1SZzZvUjkrK0FIYnQyL0hxVk9uTUhic1dEejc3TFBZdTNjdjR1UGpBUUNhcGtGVlZTeGR1aFFBTUhQbVRGZ3NGcmk1dWVuYnlNek1STStlUFcyMmV6c2ZkWkpyWXpCMFF2NysvaGc3ZGl3U0V4UDFzeC9Obno4ZlVWRlJTRTFOaGNFZ0gzcTZjZU1HdW5YckJnQ1lPSEVpYnQ2OGlZQ0FBR2taSVFRT0hqelk1bytCMmhZUFBuWkNmZnIwd1pRcFV4QVJFV0ZULytXWFh5Q0U3WUg5aG84cWYvNzVaLzNjaXVucDZRZ09Ec2JVcVZQeDVaZGZZdWZPbllpSmlZRzN0emRXclZybG1BZEJiWW9qQm1xVlk4ZU9ZY2lRSVFEcVA5VjQ5OTEzc1dUSkV2enpuLytFbTVzYjdybm5IbXphdEFuMzNYZWZrenVsdTRIQjBJbXBxb3JSbzBmYjFNYU9IU3N0VjExZGpmVDBkS3hac3dZMU5UVTRkZW9VL3YzdmYrUFVxVk40NElFSFlMRlljT25TSmV6WXNRTkJRVUY0NktHSDhPQ0REOXJkSmFIMmdjSFFpUjA1Y3FURlpmNzYxNy9peXBVck1CcU5BSUF4WThiZ2tVY2VRV2hvS0Q3ODhFUDA3ZHNYQUZCUVVJRHM3R3lrcGFXaHFLZ0lXN2R1UlpjdVBHbHplOFVyVWJtQWhtL3NXWDlGMmRVSUlhQW9DbFJWdGZsMHdsVUVCd2NEQUhKemMvbWN2Z3M0MXFOV1VaVDYxNXNyaGdMZGZRd0dJcEl3R0loSXdtQWdJZ21EZ1lna0RBWWlrakFZaUVqQ1lDQWlDWVBCTlZRQjlTZGpwZHRYVlZYVmNOUHN6RDQ2RWdhREN4QkNuQWJxZjhGSXQrL0tsU3NBQUNIRWY1M2NTb2ZCWUhBTm53QkFZbUlpenA4L2o4cktTbWYzMHk1VVZWWGg0c1dMV0xseVpVTXAxWm45ZENUOFhybHI4QWdLQ3RxaktNcVR6bTZrSFR0YVUxUHp4T25UcDJ1ZDNVaEh3QysrdXdidDZ0V3JPKzY3Nzc0cVJWRUNBSFFESUYvMWhSb3pDeUV1QUZoZlcxczdtNkZBNUdDOGJrUG53bU1NUkNSaE1CQ1JoTUZBUkJJR0F4RkpHQXhFSkdFd0VKR0V3VUJFRWdZREVVa1lERVFrWVRBUWtZVEJRRVFTQmdNUlNSZ01SQ1JoTUJDUmhNRkFSQklHQXhGSmVHbzNzaXNvS09oSkFKRU4wNHFpekFjQUljUXFxOFdPNU9YbGZlbm8zcWp0dVR1N0FYSlpsb1l3c0daZFUxVTF5ckV0a2FOd1Y0THN5c3ZMT3l5RUtHdG1rWEtMeFpMcHNJYklvUmdNMUJRTGdDK2FtZjh0VDc3YWNURVlxRGs3bTVvaGhFaHhaQ1BrV0F3R2FsSkZSY1VoQU9XTjYwS0l5aHMzYnV4eVFrdmtJQXdHYWxKK2ZuNk5FRUs2dXBPaUtQc0xDZ3A0bmNnT2pNRkF6UkpDU0I5SGFwckdqeWc3T0FZRE5ldmF0V3NIQVZoZlRMTzZycTZPd2REQk1SaW9XVVZGUlZVQXJJOG5aSjgrZmRya3JIN0lNUmdNMUNKTjA2eVBNL0NnWXlmQVlLQVdWVmRYNzBQOUJXUnI2K3Jxa3AzZEQ3VTlCZ08xNlB6NTh4VkNpTjJLb254Mzh1VEpHODd1aDlvZWZ5dEJyU0tFU0Fad243UDdJTWZncnl2Ym1ORm8zQWRndExQN29OOElJWTdsNWVVTmMzWWZyb3k3RW0yUG9lQmlGRVVaNnV3ZVhCMTNKUndrSnlmSDJTMFFnT0RnWUdlMzBDNXd4RUJFRWdZREVVa1lERVFrWVRBUWtZVEJRRVFTQmdNUlNSZ01SQ1JoTUJDUmhNRkFSQklHQXhGSkdBeEVKR0V3RUpHRXdVQkVFZ1lERVVrWURKMmNFQUxGeGNVMnRacWFHcGhNUEJGMFo4Wmc2RUNPSGoyS0JRc1dvTHE2MnFhZW1abUpyNzc2eXU0Nlo4NmN3YlJwMDZCcG1sNzc1Sk5QOE1vcnI5alVyQWtoWUxGWVVGVlZoYkt5TWhRVkZlSENoUXZJeWNuQmdRTUhrSktTZ3JTMHRMdjN3TWpoZUtLV0RzUm9OQ0k1T1JseGNYSFlzR0VEREFZRHlzdkw4ZkhISDJQdDJyVjIxemx3NEFER2pSc0hnK0czOTRnNWMrWmcxcXhaT0h2MkxBWU5HbVN6ZkVoSUNBSUNBdUR1N2c0UER3OTRlbnJDeThzTFhsNWU2TktsQzN4OGZPRHI2d3MvUHo5b21xWnZOeUlpQXYzNjliUGJnOFZpZ2FxcTJMSmx5MTM2bDZEZmk4SFFRVVJGUmFHNnVob1dpd1dWbFpXWU1HRUNBTUJzTnNOc051UDU1NThIQU96WnMwZGZSOU0wWkdabVl0MjZkUmc1Y3FUTjlvUVFlT0dGRi9UcFljT0dJVEV4RVpxbUlUMDlIVzV1YmpiYm1UZHZIbGF0V3RXV0Q1RWNpTUhRUVZ5N2RnM2ZmZmVkVFMwNE9Oam1sSEpoWVdFMjgvZnYzNCtLaWdyMDc5OGYyZG5aVUZYVjVnVVBBTlhWMVJCQ3dOdmJXNi90MkxFRDI3ZHZsKzQvTWpMU3BtWWRRdFMrTUJnNmtNbVRKemRiTTV0L3UwQzFwbW5ZdUhHalBsMWFXb3JwMDZjakl5UERKaHkrL2ZaYjdOaXhBMGxKU1hvdE9qb2EwNlpOMDZkVlZjWFFvVVB0QmtGQ1FnSnUzcnlKa3BJUzlPN2QyMjdmbFpXVnlNL1B4K3pac3hFVkZZV0pFeWUyOGhGVFcyRXdkQ0NORHpBR0J3ZmIxS3hIREdscGFmRDA5TlNuL2YzOTBhMWJOeHcvZmh6RGh3L1g2MGVQSHNXSUVTTnN0cXNvcmIvcXdPclZxMXU5TExrT0JrTW5WVmhZaVBuejUyUGV2SGw2YmRTb1VkaTNiNThlREVJSUhEdDJETys5OXg0QTZKOVNHQXdHaElTRTRONTc3OVhYRFFnSTBIY2xybDI3SnAwVk96UTBGSU1IRDlhblQ1NDhhVE5kVkZTRTNidDMzK1ZIU1hlS3dkQ0JOTjdIYjF5ejNwV0lqWTJGbDVlWHpiTGg0ZUZJU0VqQWE2KzlCa1ZSY09IQ0JiaTd1eU13TUZCZjMzb2Q2MTJIYmR1MjZic1hQRVY3KzhkZzZDRGVmLzk5NlFVWkhCeHM4K0sxZmhkdkhBb0FFQmdZQ0UzVGNPYk1HUXdhTkFpSER4L0dxRkdqOVBsbFpXWG8yYk9udEo2bWFYai8vZmR0ampzMEZoQVFnQTBiTnVqVEV5ZE9sS2JKZFRBWU9vQ3hZOGZlMXJ3Wk0yWmcrdlRwVWwxUkZJU0hoNk9nb0FDREJnMUNkblkyWG56eFJYMStZV0VoK3ZUcEk2MVhVbElDUHorL1puc3NLeXREVEV5TVBsMWFXbW96M2ZqVEVISXVCa01Ia0pXVlpiY2VIQnpjNUx5bXZQbm1td0NBNHVKaVhMcDBDVWFqVVorWGs1T2pmK0hKT2pDU2twSlFVMU9EMk5oWXpKa3pCM0Z4Y2ZvOGs4bUVoSVFFREJ3NHNObjc3ZFdyRjJKaVlteEdFZVE4REFiQytmUG5iZDY5Z2ZxUElHdHFhakI2OUcrWDN2VHg4Y0dLRlNzQTFCKzdTRTlQUjFwYUd0emMzSkNlbm83dnYvOGVpWW1KNk42OU80WU1HUUtqMFlpWFhucXB5ZnUxV0N4U0xUVTFGVTgvL2ZSZGVtUkVMc3BvTkFxajBTaWNJU0Vob2NWbFhuLzk5Vlp0NitMRml5SXVMazVVVkZTSVNaTW1pVEZqeG9oWFgzMVZIRHAwU0dpYXBpK25xcXBJVGs0VzQ4ZVBGMlZsWlhmY2UxdHArSHM0KzNuaDZsci9nVFRka1lZbllVZTRxRzNEYng5TUpoTzZkdTNhcW1WZFRjTUIydHpjWEQ3M20rRjZmemx5V1EwdjlKWkN3WHBaYXAvNDF5TWlDWU9CaUNRTUJpS1NNQmlJU01KZ0lDSUpnNEdJSkF3R0lwSXdHSWhJd21BZ0lnbURnWWdrREFZaWtqQVlpRWpDWUNBaUNZT0JpQ1E4ZzVPRDhNekoxSjV3eE5ER2hCREhuTjBEU1U0NXV3R2lEb0duUk90Y09HSWdJZ21EZ1lna0RBWWlrakFZaUVqQ1lDQWlDWU9CaUNRTUJpS1NNQmlJU01KZ0lDSUpnNEdJSkF3R0lwSXdHSWhJd21BZ0lnbURnWWdrREFZaWtqQVlpRWpDWUNBaUNZT0JpQ1FNQmlLU01CaUlTTUpnSUNJSmc0R0lKQXdHSXBJd0dJaEl3bUFnSWdtRGdZZ2tpck1iSU5jVUZCVDAveFJGZWFlRnhUN016YzE5MFNFTmtVTnh4RUIyR1F5R3pKYVcwVFF0eVJHOWtPTnh4RUJOTWhxTkZ3SDgwZDQ4SWNUbHZMeThQZzV1aVJ5RUl3WnFraEJpY3pPemR6dXFEM0k4QmdNMVNkTzA1bDc4M0kzb3dMZ3JRYzB5R28yL0FPamJxSHcxTnpmM2ZtZjBRNDdCRVFNMVM5TzB6K3lVdjNaNEkrUlFEQVpxbHFJb3V4clhMQllMZHlNNk9PNUtVSXVDZ29KK1ZSU2w5LzhtcitmbTVnWTR0U0ZxY3h3eFVJc01Cc08yaHR0Q2lEM083SVVjZzhGQUxhcXJxMHRydUswb0NuY2pPZ0h1U3JReG85RzREOEJvWi9kQnZ4RkNITXZMeXh2bTdENWNHVWNNYlkraDRHSVVSUm5xN0I1Y25idXpHK2dzY25KeW5OMENBUWdPRG5aMkMrMENSd3hFSkdFd0VKR0V3VUJFRWdZREVVa1lERVFrWVRBUWtZVEJRRVFTQmdNUlNSZ01SQ1JoTUJDUmhNRkFSQklHQXhGSkdBeEVKR0V3ZENCQ0NCUVhGOXZVYW1wcVlES1puTlFSdFZjTUJoZDE5T2hSTEZpd0FOWFYxVGIxek14TWZQWFZWM2JYT1hQbURLWk5td1pOMC9UYUo1OThnbGRlZWNXbVpxMnlzaEpQUGZVVVNrdExiZW9qUjQ1c3NqZVR5WVNDZ2dLY08zZXV0UThIUWdoWUxCWlVWVldockt3TVJVVkZ1SERoQW5KeWNuRGd3QUdrcEtRZ0xTMnQ1UTJSUS9COERDN0thRFFpT1RrWmNYRngyTEJoQXd3R0E4ckx5L0h4eHg5ajdkcTFkdGM1Y09BQXhvMGJCNFBodDd5Zk0yY09aczJhaGJObnoyTFFvRUhTT2tlT0hFSDM3dDNoNysvZllrOExGeTdFOGVQSFVWNWVqc0RBUUF3WU1BQnZ2UEVHbm56eVNYVHQydFZtV1pQSmhIMzc5Z0VBUWtKQ0VCQVFBSGQzZDNoNGVNRFQweE5lWGw3dzh2SkNseTVkNE9QakExOWZYL2o1K1VIVE5MMy9pSWdJOU92WHoyNHZGb3NGcXFwaXk1WXRMZlpOdDQvQjRJS2lvcUpRWFYwTmk4V0N5c3BLVEpnd0FRQmdOcHRoTnB2eC9QUFBBd0QyN1BudHZLeWFwaUV6TXhQcjFxMlQzdTJGRUhqaGhSZjA2V0hEaGlFeE1SRUE4UFhYWDJQeTVNbXQ2bXY1OHVWUUZBVmhZV0hZdW5XclhxK3BxZEZEb0VGb2FLaE5iK25wNlhCemM3T3B6WnMzRDZ0V3JXclZmWk5qTVJoYzBMVnIxL0RkZDkvWjFJS0RnMjNPQWhVV0ZtWXpmLy8rL2Fpb3FFRC8vdjJSblowTlZWVnRYb2dBVUYxZERTRUV2TDI5OWZzNWV2UW9saXhaZ3RHamZ6c0QzYTFidHdEVUI0aVBqdzhBd04vZkh5a3BLWGY4bUhiczJJSHQyN2RManpNeU10S21aaDEyNUR3TUJoZGw3MTNjdW1ZMm0vWGJtcVpoNDhhTituUnBhU21tVDUrT2pJd01tM0Q0OXR0dnNXUEhEaVFsMVovb2VldldyWEIzZDRldnJ5LzI3OThQQU1qTnpjV0hIMzZJL1B4ODlPdlhENXMzYjlhSDlqTm56a1J4Y1RITVpyUCtnbTd0Q3prNk9oclRwazNUcDFWVnhkQ2hRKzJ1bjVDUWdKczNiNktrcEFTOWUvZVc1Z1AxeDBieTgvTXhlL1pzUkVWRlllTEVpYTNxZzFxSHdlQ2lHaDlnREE0T3RxbFpqeGpTMHRMZzZlbXBUL3Y3KzZOYnQyNDRmdnc0aGc4ZnJ0ZVBIajJLRVNOR0FBQisvZlZYZlBQTk45TDlmdkhGRjRpTWpNVGF0V3NSR0JpSXc0Y1BJenc4SEFDd2VmTm01T1RrSUNZbTVyYmYyUldsOVNja1g3MTY5VzF0bSs0K0JrTUhVRmhZaVBuejUyUGV2SGw2YmRTb1VkaTNiNThlREVJSUhEdDJETys5OXg0QVlOZXVYWmc3ZHk0KytPQURmWjNUcDA4ak56Y1hpeGN2eHRxMWF6Rmx5aFFzVzdZTVlXRmgrZ3M3SXlNRGlxSWdQajRlOGZIeDZOdTNMOHhtc3pUQ3FhdXJBd0Q5MHhDRHdZQ1FrQkRjZSsrOStqSUJBUUg2eU9QYXRXdlNDWE5EUTBNeGVQQmdmZnJreVpNMjAwVkZSZGk5dTdrTGN0T2RZakM0cU1iNzNvMXIxcnNTc2JHeDhQTHlzbGsyUER3Y0NRa0plTzIxMTZBb0NpNWN1QUIzZDNjRUJnWUNxQi9hKy92NzY4RlFXMXVMcFV1WFl1Yk1tZm94aUVjZWVRUitmbjc0L1BQUEVSMGRqWktTRWx5K2ZCbGVYbDZJaUlqQWM4ODloMDJiTm1IY3VIRll0bXlaemYwdlhMaFE3OU82Tit1UnhyWnQyL1RkQzU2OW1Ub1ZvOUVvakVhanVCMG5UcHlRYW8yM1lXK1pFU05HNkxjMVRSTmp4b3dScDA2ZEVrSUlzV25USnZIdXUrOUs2enp4eEJOQ0NDR1dMRmtpNXN5WkkxUlZ0YWtYRkJTSWtTTkhpdXpzYlBIV1cyK0pqSXdNL1g3Kzg1Ly9DSXZGSWxSVkZjZU9IUk5DQ0tHcXFqaDM3cHkrL1V1WExvbUpFeWNLSVlSNDdMSEg5THFxcWpiVDl2Nk4vdktYdjloTVQ1Z3dvZG5wMW1qNGV6ajdlZUhxT0dKd01XUEhqcjJ0ZVRObXpNRDA2ZE9sdXFJb0NBOFBSMEZCQVFZTkdvVHM3R3k4K09LTGRyZTdidDA2bkRoeEFoczNia1JFUkFTQStvTjdZOGVPeFJOUFBJSEZpeGRqMGFKRkNBOFBSMlJrSkpZdlh3NmcvbE1MQUZpMmJCbEtTMHNSRWhLQ216ZHZJajQrSGl0WHJrUmdZQ0FLQ3d2UnAwOGY2VDVMU2tyZzUrZlg3TDlGV1ZrWlltSmk5T25TMGxLYjZjYWZ1dERkdzJCd01WbFpXWGJyd2NIQlRjNXJ5cHR2dmdrQUtDNHV4cVZMbDJBMEd1MHVOMlhLRkR6enpETUlDQWpRNzJQa3lKRTI5N2RyMXk3MDZOSEQ1c3RUQUxCbXpScms1K2RqL2ZyMUFJQ2VQWHRpMGFKRldMQmdBWktTa3BDVGs2Ti9zY282bUpLU2tsQlRVNFBZMkZqTW1UTUhjWEZ4K2p5VHlZU0VoQVFNSERpdzJjZlhxMWN2eE1URVlNT0dEYTM5SjZGV1lqQjBNT2ZQbjdkNVZ3WHFQeHFzcWFteCthNUNkbmEyZnR2ZU8zcGo5cjRadVdYTEZ1VGw1ZUdqano3Q1BmZmNvOWRIakJpQnh4OS9IRnUzYnNXZVBYdXdZc1VLQVBYSFNOTFQwNUdXbGdZM056ZWtwNmZqKysrL1IySmlJcnAzNzQ0aFE0YkFhRFRpcFpkZWFySVBpOFVpMVZKVFUvSDAwMCszK0JpSVhNYWRIR093SnlFaG9jVmxYbi85OWR2ZTdzNmRPKzNXVTFKU21seG4vZnIxUWdnaFRDYVRLQzh2dDd1TTJXd1crZm41SWk0dVRsUlVWSWhKa3lhSk1XUEdpRmRmZlZVY09uUklhSnFtTDZ1cXFraE9UaGJqeDQ4WFpXVmx0LzBZYmdlUE1iUU9yM2JkeGhxZWhKMzEycFVOdjMwd21VelM3eW1hV3JZdE5YejZrWnVieStkK00vanJTbXBURFMvMGxrTEJlbGx5UHY0bGlFakNZQ0FpQ1lPQmlDUU1CaUtTTUJpSVNNSmdJQ0lKZzRHSUpBd0dJcEl3R0loSXdtQWdJZ21EZ1lna0RBWWlrdkI4REE3Q2N4cFNlOElSUXhzVFFoeHpkZzhrT2VYc0JvZzZCSjdncEhQaGlJR0lKQXdHSXBJd0dJaEl3bUFnSWdtRGdZZ2tEQVlpa2pBWWlFakNZQ0FpQ1lPQmlDUU1CaUtTTUJpSVNNSmdJQ0lKZzRHSUpBd0dJcEl3R0loSXdtQWdJZ21EZ1lna0RBWWlrakFZaUVqQ1lDQWlDWU9CaUNRTUJpS1NNQmlJU01KZ0lDSUpnNEdJSkF3R0lwSXdHSWhJd21BZ0lnbURnWWdrREFZaWtqQVlpRWpDWUNBaUNZT0JpQ1FNQmlLU01CaUlTTUpnSUNLSjR1d0d5RFVGQlFYTlVCVGxKYXRTOFAvK24yTlZTODdOelUxMFlGdmtJTzdPYm9CY2s2SW9wL0ZiR0ZqVGF4YUw1UlhIZFVTT3hCRUROY1ZnTkJvTEFEeG9iNllRb2pndkwrOEJBSnBEdXlLSDRERUdhb29taEVocVp2NDNZQ2gwV0F3R2FwSVFJcU9wZVlxaUpEdXlGM0lzN2twUWM5eUNnb0t1S0lyeUIrdWlFT0pHWGw1ZUFBQ0xrL3FpTnNZUkF6VkhCYkNqY1ZGUmxDd3dGRG8wQmdNMVM5TzBYWTFyUWdqdVJuUndEQVpxbHNWaU9RemdWc08wRU1KMDQ4YU5UQ2UyUkE3QVlLQm1uVDU5dWxZSWtXSlYybDlRVUdCMldrUGtFQXdHYW8yZFZyZS9kRm9YNURBTUJtclI5ZXZYRHdvaEtnRlVxNnJLWU9nRUdBelVvbDkvL2JVYXdGY0Evdlhqano5V09yc2ZhbnY4clFTMWloQWlSVkdVWHM3dWd4eWpYWC9CeVdnMDdnTXcydGw5RU4xbEpiVzF0Y1pUcDA1ZGNsWUQ3WDFYZ3FGQUhkRzlucDZlZjNGbUF4MWlWeUluSjZmbGhZamFnUmRmZkJGSGpod0JnSXZPN0tPOWp4aUlxQTB3R0loSXdtQWdJZ21EZ1lna0RBWWlrakFZaUVqQ1lDQWlDWU9CaUNRTUJpS1NNQmlJU01KZ0lDSUpnNEhhaFlxS0NnZ2hXbHpPYkpiUE9uZnUzTG0yYUtsRFl6QzBNU0VFTEJZTHFxcXFVRlpXaHFLaUlseTRjQUU1T1RrNGNPQUFVbEpTa0phVzlydnZaOWFzV2ZqMjIyOXZhNTNLeWtvODlkUlRLQzB0dGFtUEhEbXl5WFZNSmhNS0NncHU2OFZXWEZ5TThlUEhvNnFxU3E4VkZCUmc5dXpaZHBlUGpZMUZiVzJ0VFczVXFGRXdtVXpOM2s5UlVSRW1USmdBVlZWdDZyTm16V3AxcjFTdlEveTYwbFdGaElRZ0lDQUE3dTd1OFBEd2dLZW5KN3k4dk9EbDVZVXVYYnJBeDhjSHZyNis4UFB6ZzZacE1CanFjem9pSWdMOSt2V3p1MDJMeFFKVlZiRmx5eGFiK3RXclYvR0hQL3pCN2pwTk9YTGtDTHAzN3c1L2YvOFdsMTI0Y0NHT0h6K084dkp5QkFZR1lzQ0FBWGpqalRmdzVKTlBvbXZYcmpiTG1rd203TnUzVDUvT3lNakFvNDgrQ205dmI3MTI4T0JCREJreXhPNTlIVHQyREJhTEJaNmVuazMyWXphYmNmbnlaZlR2MzErdkhUcDBDT0hoNGZqZ2d3OXc4T0JCdlY1WFY0ZkpreWZiclAvVlYxKzErSmc3TXdaREc5STBEZW5wNlhCemM3T3B6WnMzRDZ0V3JicXI5MU5TVW9MWTJGZzlYSnFTbHBhbUI4alhYMzh0dldDYXNuejVjaWlLZ3JDd01HemR1bFd2MTlUVTJJUUFBSVNHaHVwOWpSa3pCcFdWbGZEdzhNRG8wZlduejlpL2Z6LzI3Tm1Ed3NKQ3BLYW02dXR0Mzc2OXlVQzBWbGRYaDRVTEY4SmdNR0RObWpWNi9ldXZ2OGJMTDcrTXdZTUhJejQrM3FZZkJzSHRZVEMwc1IwN2RtRDc5dTAydFd2WHJpRXlNdEttdG1mUG5qdStqNUtTRW1pYWhvTUhEemI3THR1NGg2TkhqMkxKa2lYNkN4WUFidDJxdjRURXNHSEQ0T1BqQXdEdzkvZEhTa3FLM2UwMFJ3aUJXN2R1Tlp4ZkFLcXFJaXdzRExtNXVmRDI5dGJyQVBEblAvOFo3dTR0UHgycnE2dXhjT0ZDcUtxSzFhdFg2L1VMRnk2Z3NMQVFnd2NQQmdCRVJVWHA4K3JxNnZUcHJsMjcyZ1FiMmNkZ2FHUFIwZEdZTm0yYVBxMnFLb1lPSFdvM0NCSVNFbkR6NWsyVWxKU2dkKy9lZHJkWFdWbUovUHg4eko0OUcxRlJVWmc0Y1NLdVg3K09idDI2dFRvVUFHRHIxcTF3ZDNlSHI2OHY5dS9mRHdESXpjM0ZoeDkraVB6OGZQVHIxdytiTjIvV1J5QXpaODVFY1hFeHpHYXpIbXF0RGJPR3ZocjIvVE16TTZYakN4YUxCUjRlSHZyMHVISGo5TnZqeDQ4SFVIOE1ZY21TSmVqZnZ6OFdMMTVzRXlTZmZ2b3BGT1czTXhXV2xwWWlPenRiNnFXNTR5ZjBHd1pERzdOK3NyYkUraDN3ZHBoTUpwU1hsK3REK0taOC92bm42TmV2SDM3OTlWZDg4ODAzMHZ3dnZ2Z0NrWkdSV0x0MkxRSURBM0g0OEdHRWg0Y0RBRFp2M295Y25CekV4TVQ4cnRFTkFDeGF0QWlyVjYrR3Fxb1lOV29VZ1ByUXNBNjJiNzc1eHVhWXhKZGZmb25ubjM4ZXMyZlB4dlRwMDIyMmQvTGtTUlFVRk5qVXFxcXFNSFhxMU4vVloyZkdZR2dqbXFZQkFBd0dBMEpDUW5EdnZmZnE4d0lDQXZSMzNXdlhya21ucGdzTkRkV0h4RUQ5RTk5NnVxaW9DTHQzNzlhbmh3MGIxdUxwN1VKRFErSHI2d3NBMkxWckYrYk9uWXNQUHZoQW4zLzY5R25rNXVaaThlTEZXTHQyTGFaTW1ZSmx5NVloTEN4TUQ3ZU1qQXdvaW9MNCtIakV4OGVqYjkrK01Kdk4wbkdLdXJvNm0ybnJYWldHZjVPb3FDakV4c1ppNE1DQjZOV3JWNHNIR3dGZzVjcVZDQTRPbHVxLy9QSUxYbjc1WlN4WXNFQ3ZlWHQ3SXpsWnZzUW1Sd3l0dzJCb0kyYXpHVjVlWHZxMDlidnN0bTNiOU4wTGUwLzB1NjIydGhhMXRiVjZNRVJIUjhQZjMxOFBodHJhV2l4ZHVoUXpaODdVMzZVZmVlUVIrUG41NGZQUFAwZDBkRFJLU2twdytmSmxlSGw1SVNJaUFzODk5eHcyYmRxRWNlUEdZZG15WlRiM3QzRGhRcHZwaGwyVmh0MG9BUGpqSC8rSVo1NTVCb21KaVZpeFlnVlVWYlhabGJEblQzLzZrOTM2aEFrVHBKRVpSd3kvRDRPaGpaU1ZsYUZuejU1U1hkTTB2UC8rK3piSEhSb0xDQWpBaGcwYjlPbUpFeWRLMHcxYTJuMEE2ai9IOS9iMjFsOTRqVCtlWEw1OE9ieTl2UkVkSFcxVG56OS9QdjcydDcraGQrL2UrTmUvL29YSmt5Zmo3Tm16ZU9xcHA5Q2pSdy9jZi8vOWVQdnR0M0g4K0hHRWhJUkEwelQ4OU5OUGVQZmRkMXZzQ1FCbXpKaUI2OWV2bzdhMkZnYURvY2xnYUR3Q3NlNTc5dXpaQ0FnSWtPWnh4UEQ3TUJqYVNHRmhJZnIwNlNQVlMwcEs0T2ZuMSt5NlpXVmxpSW1KMGFkTFMwdHRwcTAvL3JRK3N0K1VzMmZQMnV4NldGdTNiaDFPbkRpQmpSczNJaUlpQWtEOUFjNnhZOGZpaVNlZXdPTEZpN0ZvMFNLRWg0Y2pNaklTeTVjdkIxQy8rd0lBeTVZdFEybHBLVUpDUW5EejVrM0V4OGRqNWNxVkNBd01iTEV2VDA5UDlPN2RHMlZsWmJqbm5udWsrU2RQbnNTV0xWdHN2cXRnTFQwOXZjbUE1WWpoOTJFd3RKR2NuQndNR2pRSVFQMHB3UnNrSlNXaHBxWUdzYkd4bURObkR1TGk0dlI1SnBNSkNRa0pHRGh3WUxQYjd0V3JGMkppWW14R0VkWXFLaXJnNGVFQkx5OHZXQ3dXWkdabTR1R0hIN2E3N0pRcFUvRE1NODhnSUNBQVdWbFpBT3JmVlJ0dUEvWEhKSHIwNkNGOVIyTE5talhJejgvSCt2WHJBUUE5ZS9iRW9rV0xzR0RCQWlRbEplbGZmQW9MQzJ2MjhmejAwMC82Nk9yR2pSc0FnTGx6NTZLaW9nTFIwZEdZTkdrU05tL2VqRnUzYnVtN1F4Y3ZYb1NpS0hqZ2dRZnNicE1qaHQrSHdkQUdhbXRyc1dmUEhxeFlzUUlBRUJrWmlmVDBkS1NscGNITnpRM3A2ZW40L3Z2dmtaaVlpTzdkdTJQSWtDRXdHbzE0NmFXWG10eW14V0tSYXFtcHFYajY2YWVsK3VyVnE1R1JrUUdnL2xPUnZuMzdZdW5TcFhhM2EyOVUwNWk5YjBadTJiSUZlWGw1K09pamoyemU3VWVNR0lISEgzOGMyN2R2eDl5NWN3RUEzNExqUVgwQUFBR2hTVVJCVkgzM0hRRGJZd3hIamh6QjRzV0wwYlZyVjF5OWVoWFBQZmNjZ1BwUTY5ZXZINTU5OWxsRVJFVG9ZVFJwMGlSRVIwZnJ1eHNXaXdWLy8vdmZwYkQ2N0xQUGtKcWFpcXFxS3J0ZjNtcW84d3RQSFpqUmFCUkdvMUc0bW9zWEw0cTR1RGhSVVZFaEprMmFKTWFNR1NOZWZmVlZjZWpRSWFGcG1yNmNxcW9pT1RsWmpCOC9YcFNWbGQzMVBsUlZ0Ym0veG5idTNHbTNucEtTMHVRNjY5ZXZGMElJWVRLWlJIbDV1ZDFsekdhelVGVlZDQ0hFanovK2FET3ZzTEJRQ0NGRWJXMnQrTzkvL3l2T25qMHJybHk1SXZWOUo3S3lzdTVvUFZjeWI5NDg4Yi9uOVZQT2ZHMjE5MnRYQ3NBMXIwVFY4TnNIazhray9aYWdxV1dKcks1RUZabWJtN3ZYV1gzdzJkaEdHbDdvTFlXQzliSkVyb0xQU0NLU01CaUlTTUpnSUNJSmc0R0lKQXdHSXBJd0dJaEl3bUFnSWdtRGdZZ2tEQVlpa2pBWWlFalNJWDVkNllpeklCRjFKdTE2eENDRU9PYnNIb2phd0UxRlVYNXlkaE5FUkVSRVJFUkVSRVJFUkVSRVJFUkVSRVJFUkVSRVJFUkVSRVJFUkVSRVJFUkVSRVJFUkVSRVJFUkVSRVJFUkVSRVJFUkVSRVJFUkVSRVJFVFVXZjEva05LNll6WjJpMElBQUFBQVNVVk9SSzVDWUlJPSIsCgkiVGhlbWUiIDogIiIsCgkiVHlwZSIgOiAiZmxvdyIsCgkiVmVyc2lvbiIgOiAiNiIKfQo="/>
    </extobj>
    <extobj name="ECB019B1-382A-4266-B25C-5B523AA43C14-2">
      <extobjdata type="ECB019B1-382A-4266-B25C-5B523AA43C14" data="ewoJIkZpbGVJZCIgOiAiMjA3MDU3Nzc2MTM0IiwKCSJHcm91cElkIiA6ICI0NzQ3Mzc5MTAiLAoJIkltYWdlIiA6ICJpVkJPUncwS0dnb0FBQUFOU1VoRVVnQUFBUVlBQUFGNENBWUFBQUMySFZlTkFBQUFDWEJJV1hNQUFBc1RBQUFMRXdFQW1wd1lBQUFnQUVsRVFWUjRuTzNkZjFCVTlmNC84T2RaZm9RZ2l0TEZTdFBwbW5jU1J4dVdVRWxJcjZtRVA2NSttSEtHcm5yOWNjUElhQWJNL0phVjQ1Um0rS3ZTY3ZKcXFTa1drQmhJZWlOL2NNM3I5UWRRK2R2d1JwZ29DcWl3d0FKN3p2djdCNWZUTHUvbGh5YTdDendmTTAxN1h1Zkh2bFoybi9zK1ozZlBBWWlJaUlpSWlJaUlpSWlJaUlpSWlJaUlpSWlJaUlpSWlJaUlpSWlJaUlpSWlJaUlpSWlJaUlpSWlJaUlpSWlJaUlpSWlJaUlpSWlJaUlpSWlJaUlpSWlJaUlpSWlJaUlpSWlJaUlpSWlJaUlpSWlJaUlpSWlJaUlpSWlJaUlpSXFBbUtzeHNnbmJ2UmFKd3VoUGc3Z0VjVlJmRnhka1B0UUpVUTRqU0FUL0x5OGpZQnFITjJReDBGZzhFMXVCdU54bVFBLytmc1J0b3JJY1Mrdkx5OFNEQWM3Z29HZ3dzd0dvMnpBSHp5MEVNUFlkR2lSWGo0NFlmaDYrdnI3TFpjbnNsa3dzOC8vNHpFeEVTY09YTUdRb2hYOC9MeWxqdTdMNks3SWlnbzZMRFJhQlM1dWJtQ2J0KzVjK2VFMFdnVVJxUHhCMmYvTFRzS2c3TWJJQURBb3dEdzhNTVBPN3VQZHFsUG56NE5Od2M0czQrT2hNSGdBaG9PTkhMMzRjNzQrT2pIYWJzNHM0K09oTUZBUkJJR0F4RkpHQXhFSkdFd0VKR0V3VUJFRWdZREVVa1lERVFrWVRBUWtZVEJRTHFyVjY4NnV3VnlFUXdHQWxBZkN0SFIwYmgxNjFhcjE3bDE2eGIyN3QzYmhsMlJzN2c3dXdGeXZOcmFXa3lZTUVHcW0wd21USjQ4R1I0ZUh0SzhyS3dzcVZaWFY0ZDMzbmtIZm41K0dENThlSnYwU3M3QllPaWt5c3JLa0pPVG8wLy84TU1QdUg3OU9zYU1HYVBYekdZekRBWURRa05EQVFBaElTSG8xYXNYQU9ES2xTdTQvLzc3NGV2cmk3ZmZmdHVtQmdDYk5tM1NseVdpTy9DL253dzc3R2ZLcXFxS3ZYdjNpcXlzTEZGU1VpSSsvZlJUVVZoWUtDSWpJOFdKRXlkRVZWV1ZlTys5OThTc1diTkVaV1dsMkx0M3J4QkNpTWNlZTB6Znh2RGh3Nlh0MnFzNVNzTy9vYlAvbGgwRmp6RjBRZ2FEQVNOR2pNQTc3N3dEZzhHQTdkdTM0OEVISDhTMmJkdHc1Y29WUFB2c3MvRHg4Y0dHRFJ1d1lNRUMrUHY3Nit1KzlkWmJtRHAxS3VycTZqQjE2bFNiLzZ4cjFMNXhWNktUK3V5enp6QnExQ2owNk5FRFFnanMzcjBiVzdkdXhZQUJBL0RSUngvaDh1WEwrTWMvL29FWk0yWmcwYUpGU0U1T0JnQzg4Y1liQUlEUTBGQzkxc0JlamRvbkJrTW45ZWlqajZKNzkrN1l2SGt6YnR5NGdheXNMQ3hkdWhRREJ0U2Y2eVExTlJYNStmbUlqWTFGZEhRMGFtcHFwRzF3Wk5CeE1SZzZvUjkrK0FIYnQyL0hxVk9uTUhic1dEejc3TFBZdTNjdjR1UGpBUUNhcGtGVlZTeGR1aFFBTUhQbVRGZ3NGcmk1dWVuYnlNek1STStlUFcyMmV6c2ZkWkpyWXpCMFF2NysvaGc3ZGl3U0V4UDFzeC9Obno4ZlVWRlJTRTFOaGNFZ0gzcTZjZU1HdW5YckJnQ1lPSEVpYnQ2OGlZQ0FBR2taSVFRT0hqelk1bytCMmhZUFBuWkNmZnIwd1pRcFV4QVJFV0ZULytXWFh5Q0U3WUg5aG84cWYvNzVaLzNjaXVucDZRZ09Ec2JVcVZQeDVaZGZZdWZPbllpSmlZRzN0emRXclZybG1BZEJiWW9qQm1xVlk4ZU9ZY2lRSVFEcVA5VjQ5OTEzc1dUSkV2enpuLytFbTVzYjdybm5IbXphdEFuMzNYZWZrenVsdTRIQjBJbXBxb3JSbzBmYjFNYU9IU3N0VjExZGpmVDBkS3hac3dZMU5UVTRkZW9VL3YzdmYrUFVxVk40NElFSFlMRlljT25TSmV6WXNRTkJRVUY0NktHSDhPQ0REOXJkSmFIMmdjSFFpUjA1Y3FURlpmNzYxNy9peXBVck1CcU5BSUF4WThiZ2tVY2VRV2hvS0Q3ODhFUDA3ZHNYQUZCUVVJRHM3R3lrcGFXaHFLZ0lXN2R1UlpjdVBHbHplOFVyVWJtQWhtL3NXWDlGMmRVSUlhQW9DbFJWdGZsMHdsVUVCd2NEQUhKemMvbWN2Z3M0MXFOV1VaVDYxNXNyaGdMZGZRd0dJcEl3R0loSXdtQWdJZ21EZ1lna0RBWWlrakFZaUVqQ1lDQWlDWVBCTlZRQjlTZGpwZHRYVlZYVmNOUHN6RDQ2RWdhREN4QkNuQWJxZjhGSXQrL0tsU3NBQUNIRWY1M2NTb2ZCWUhBTm53QkFZbUlpenA4L2o4cktTbWYzMHk1VVZWWGg0c1dMV0xseVpVTXAxWm45ZENUOFhybHI4QWdLQ3RxaktNcVR6bTZrSFR0YVUxUHp4T25UcDJ1ZDNVaEh3QysrdXdidDZ0V3JPKzY3Nzc0cVJWRUNBSFFESUYvMWhSb3pDeUV1QUZoZlcxczdtNkZBNUdDOGJrUG53bU1NUkNSaE1CQ1JoTUZBUkJJR0F4RkpHQXhFSkdFd0VKR0V3VUJFRWdZREVVa1lERVFrWVRBUWtZVEJRRVFTQmdNUlNSZ01SQ1JoTUJDUmhNRkFSQklHQXhGSmVHbzNzaXNvS09oSkFKRU4wNHFpekFjQUljUXFxOFdPNU9YbGZlbm8zcWp0dVR1N0FYSlpsb1l3c0daZFUxVTF5ckV0a2FOd1Y0THN5c3ZMT3l5RUtHdG1rWEtMeFpMcHNJYklvUmdNMUJRTGdDK2FtZjh0VDc3YWNURVlxRGs3bTVvaGhFaHhaQ1BrV0F3R2FsSkZSY1VoQU9XTjYwS0l5aHMzYnV4eVFrdmtJQXdHYWxKK2ZuNk5FRUs2dXBPaUtQc0xDZ3A0bmNnT2pNRkF6UkpDU0I5SGFwckdqeWc3T0FZRE5ldmF0V3NIQVZoZlRMTzZycTZPd2REQk1SaW9XVVZGUlZVQXJJOG5aSjgrZmRya3JIN0lNUmdNMUNKTjA2eVBNL0NnWXlmQVlLQVdWVmRYNzBQOUJXUnI2K3Jxa3AzZEQ3VTlCZ08xNlB6NTh4VkNpTjJLb254Mzh1VEpHODd1aDlvZWZ5dEJyU0tFU0Fad243UDdJTWZncnl2Ym1ORm8zQWRndExQN29OOElJWTdsNWVVTmMzWWZyb3k3RW0yUG9lQmlGRVVaNnV3ZVhCMTNKUndrSnlmSDJTMFFnT0RnWUdlMzBDNXd4RUJFRWdZREVVa1lERVFrWVRBUWtZVEJRRVFTQmdNUlNSZ01SQ1JoTUJDUmhNRkFSQklHQXhGSkdBeEVKR0V3RUpHRXdVQkVFZ1lERVVrWURKMmNFQUxGeGNVMnRacWFHcGhNUEJGMFo4Wmc2RUNPSGoyS0JRc1dvTHE2MnFhZW1abUpyNzc2eXU0Nlo4NmN3YlJwMDZCcG1sNzc1Sk5QOE1vcnI5alVyQWtoWUxGWVVGVlZoYkt5TWhRVkZlSENoUXZJeWNuQmdRTUhrSktTZ3JTMHRMdjN3TWpoZUtLV0RzUm9OQ0k1T1JseGNYSFlzR0VEREFZRHlzdkw4ZkhISDJQdDJyVjIxemx3NEFER2pSc0hnK0czOTRnNWMrWmcxcXhaT0h2MkxBWU5HbVN6ZkVoSUNBSUNBdUR1N2c0UER3OTRlbnJDeThzTFhsNWU2TktsQzN4OGZPRHI2d3MvUHo5b21xWnZOeUlpQXYzNjliUGJnOFZpZ2FxcTJMSmx5MTM2bDZEZmk4SFFRVVJGUmFHNnVob1dpd1dWbFpXWU1HRUNBTUJzTnNOc051UDU1NThIQU96WnMwZGZSOU0wWkdabVl0MjZkUmc1Y3FUTjlvUVFlT0dGRi9UcFljT0dJVEV4RVpxbUlUMDlIVzV1YmpiYm1UZHZIbGF0V3RXV0Q1RWNpTUhRUVZ5N2RnM2ZmZmVkVFMwNE9Oam1sSEpoWVdFMjgvZnYzNCtLaWdyMDc5OGYyZG5aVUZYVjVnVVBBTlhWMVJCQ3dOdmJXNi90MkxFRDI3ZHZsKzQvTWpMU3BtWWRRdFMrTUJnNmtNbVRKemRiTTV0L3UwQzFwbW5ZdUhHalBsMWFXb3JwMDZjakl5UERKaHkrL2ZaYjdOaXhBMGxKU1hvdE9qb2EwNlpOMDZkVlZjWFFvVVB0QmtGQ1FnSnUzcnlKa3BJUzlPN2QyMjdmbFpXVnlNL1B4K3pac3hFVkZZV0pFeWUyOGhGVFcyRXdkQ0NORHpBR0J3ZmIxS3hIREdscGFmRDA5TlNuL2YzOTBhMWJOeHcvZmh6RGh3L1g2MGVQSHNXSUVTTnN0cXNvcmIvcXdPclZxMXU5TExrT0JrTW5WVmhZaVBuejUyUGV2SGw2YmRTb1VkaTNiNThlREVJSUhEdDJETys5OXg0QTZKOVNHQXdHaElTRTRONTc3OVhYRFFnSTBIY2xybDI3SnAwVk96UTBGSU1IRDlhblQ1NDhhVE5kVkZTRTNidDMzK1ZIU1hlS3dkQ0JOTjdIYjF5ejNwV0lqWTJGbDVlWHpiTGg0ZUZJU0VqQWE2KzlCa1ZSY09IQ0JiaTd1eU13TUZCZjMzb2Q2MTJIYmR1MjZic1hQRVY3KzhkZzZDRGVmLzk5NlFVWkhCeHM4K0sxZmhkdkhBb0FFQmdZQ0UzVGNPYk1HUXdhTkFpSER4L0dxRkdqOVBsbFpXWG8yYk9udEo2bWFYai8vZmR0ampzMEZoQVFnQTBiTnVqVEV5ZE9sS2JKZFRBWU9vQ3hZOGZlMXJ3Wk0yWmcrdlRwVWwxUkZJU0hoNk9nb0FDREJnMUNkblkyWG56eFJYMStZV0VoK3ZUcEk2MVhVbElDUHorL1puc3NLeXREVEV5TVBsMWFXbW96M2ZqVEVISXVCa01Ia0pXVlpiY2VIQnpjNUx5bXZQbm1td0NBNHVKaVhMcDBDVWFqVVorWGs1T2pmK0hKT2pDU2twSlFVMU9EMk5oWXpKa3pCM0Z4Y2ZvOGs4bUVoSVFFREJ3NHNObjc3ZFdyRjJKaVlteEdFZVE4REFiQytmUG5iZDY5Z2ZxUElHdHFhakI2OUcrWDN2VHg4Y0dLRlNzQTFCKzdTRTlQUjFwYUd0emMzSkNlbm83dnYvOGVpWW1KNk42OU80WU1HUUtqMFlpWFhucXB5ZnUxV0N4U0xUVTFGVTgvL2ZSZGVtUkVMc3BvTkFxajBTaWNJU0Vob2NWbFhuLzk5Vlp0NitMRml5SXVMazVVVkZTSVNaTW1pVEZqeG9oWFgzMVZIRHAwU0dpYXBpK25xcXBJVGs0VzQ4ZVBGMlZsWlhmY2UxdHArSHM0KzNuaDZsci9nVFRka1lZbllVZTRxRzNEYng5TUpoTzZkdTNhcW1WZFRjTUIydHpjWEQ3M20rRjZmemx5V1EwdjlKWkN3WHBaYXAvNDF5TWlDWU9CaUNRTUJpS1NNQmlJU01KZ0lDSUpnNEdJSkF3R0lwSXdHSWhJd21BZ0lnbURnWWdrREFZaWtqQVlpRWpDWUNBaUNZT0JpQ1E4ZzVPRDhNekoxSjV3eE5ER2hCREhuTjBEU1U0NXV3R2lEb0duUk90Y09HSWdJZ21EZ1lna0RBWWlrakFZaUVqQ1lDQWlDWU9CaUNRTUJpS1NNQmlJU01KZ0lDSUpnNEdJSkF3R0lwSXdHSWhJd21BZ0lnbURnWWdrREFZaWtqQVlpRWpDWUNBaUNZT0JpQ1FNQmlLU01CaUlTTUpnSUNJSmc0R0lKQXdHSXBJd0dJaEl3bUFnSWdtRGdZZ2tpck1iSU5jVUZCVDAveFJGZWFlRnhUN016YzE5MFNFTmtVTnh4RUIyR1F5R3pKYVcwVFF0eVJHOWtPTnh4RUJOTWhxTkZ3SDgwZDQ4SWNUbHZMeThQZzV1aVJ5RUl3WnFraEJpY3pPemR6dXFEM0k4QmdNMVNkTzA1bDc4M0kzb3dMZ3JRYzB5R28yL0FPamJxSHcxTnpmM2ZtZjBRNDdCRVFNMVM5TzB6K3lVdjNaNEkrUlFEQVpxbHFJb3V4clhMQllMZHlNNk9PNUtVSXVDZ29KK1ZSU2w5LzhtcitmbTVnWTR0U0ZxY3h3eFVJc01Cc08yaHR0Q2lEM083SVVjZzhGQUxhcXJxMHRydUswb0NuY2pPZ0h1U3JReG85RzREOEJvWi9kQnZ4RkNITXZMeXh2bTdENWNHVWNNYlkraDRHSVVSUm5xN0I1Y25idXpHK2dzY25KeW5OMENBUWdPRG5aMkMrMENSd3hFSkdFd0VKR0V3VUJFRWdZREVVa1lERVFrWVRBUWtZVEJRRVFTQmdNUlNSZ01SQ1JoTUJDUmhNRkFSQklHQXhGSkdBeEVKR0V3ZENCQ0NCUVhGOXZVYW1wcVlES1puTlFSdFZjTUJoZDE5T2hSTEZpd0FOWFYxVGIxek14TWZQWFZWM2JYT1hQbURLWk5td1pOMC9UYUo1OThnbGRlZWNXbVpxMnlzaEpQUGZVVVNrdExiZW9qUjQ1c3NqZVR5WVNDZ2dLY08zZXV0UThIUWdoWUxCWlVWVldockt3TVJVVkZ1SERoQW5KeWNuRGd3QUdrcEtRZ0xTMnQ1UTJSUS9COERDN0thRFFpT1RrWmNYRngyTEJoQXd3R0E4ckx5L0h4eHg5ajdkcTFkdGM1Y09BQXhvMGJCNFBodDd5Zk0yY09aczJhaGJObnoyTFFvRUhTT2tlT0hFSDM3dDNoNysvZllrOExGeTdFOGVQSFVWNWVqc0RBUUF3WU1BQnZ2UEVHbm56eVNYVHQydFZtV1pQSmhIMzc5Z0VBUWtKQ0VCQVFBSGQzZDNoNGVNRFQweE5lWGw3dzh2SkNseTVkNE9QakExOWZYL2o1K1VIVE5MMy9pSWdJOU92WHoyNHZGb3NGcXFwaXk1WXRMZlpOdDQvQjRJS2lvcUpRWFYwTmk4V0N5c3BLVEpnd0FRQmdOcHRoTnB2eC9QUFBBd0QyN1BudHZLeWFwaUV6TXhQcjFxMlQzdTJGRUhqaGhSZjA2V0hEaGlFeE1SRUE4UFhYWDJQeTVNbXQ2bXY1OHVWUUZBVmhZV0hZdW5XclhxK3BxZEZEb0VGb2FLaE5iK25wNlhCemM3T3B6WnMzRDZ0V3JXclZmWk5qTVJoYzBMVnIxL0RkZDkvWjFJS0RnMjNPQWhVV0ZtWXpmLy8rL2Fpb3FFRC8vdjJSblowTlZWVnRYb2dBVUYxZERTRUV2TDI5OWZzNWV2UW9saXhaZ3RHamZ6c0QzYTFidHdEVUI0aVBqdzhBd04vZkh5a3BLWGY4bUhiczJJSHQyN2RManpNeU10S21aaDEyNUR3TUJoZGw3MTNjdW1ZMm0vWGJtcVpoNDhhTituUnBhU21tVDUrT2pJd01tM0Q0OXR0dnNXUEhEaVFsMVovb2VldldyWEIzZDRldnJ5LzI3OThQQU1qTnpjV0hIMzZJL1B4ODlPdlhENXMzYjlhSDlqTm56a1J4Y1RITVpyUCtnbTd0Q3prNk9oclRwazNUcDFWVnhkQ2hRKzJ1bjVDUWdKczNiNktrcEFTOWUvZVc1Z1AxeDBieTgvTXhlL1pzUkVWRlllTEVpYTNxZzFxSHdlQ2lHaDlnREE0T3RxbFpqeGpTMHRMZzZlbXBUL3Y3KzZOYnQyNDRmdnc0aGc4ZnJ0ZVBIajJLRVNOR0FBQisvZlZYZlBQTk45TDlmdkhGRjRpTWpNVGF0V3NSR0JpSXc0Y1BJenc4SEFDd2VmTm01T1RrSUNZbTVyYmYyUldsOVNja1g3MTY5VzF0bSs0K0JrTUhVRmhZaVBuejUyUGV2SGw2YmRTb1VkaTNiNThlREVJSUhEdDJETys5OXg0QVlOZXVYWmc3ZHk0KytPQURmWjNUcDA4ak56Y1hpeGN2eHRxMWF6Rmx5aFFzVzdZTVlXRmgrZ3M3SXlNRGlxSWdQajRlOGZIeDZOdTNMOHhtc3pUQ3FhdXJBd0Q5MHhDRHdZQ1FrQkRjZSsrOStqSUJBUUg2eU9QYXRXdlNDWE5EUTBNeGVQQmdmZnJreVpNMjAwVkZSZGk5dTdrTGN0T2RZakM0cU1iNzNvMXIxcnNTc2JHeDhQTHlzbGsyUER3Y0NRa0plTzIxMTZBb0NpNWN1QUIzZDNjRUJnWUNxQi9hKy92NzY4RlFXMXVMcFV1WFl1Yk1tZm94aUVjZWVRUitmbjc0L1BQUEVSMGRqWktTRWx5K2ZCbGVYbDZJaUlqQWM4ODloMDJiTm1IY3VIRll0bXlaemYwdlhMaFE3OU82Tit1UnhyWnQyL1RkQzU2OW1Ub1ZvOUVvakVhanVCMG5UcHlRYW8yM1lXK1pFU05HNkxjMVRSTmp4b3dScDA2ZEVrSUlzV25USnZIdXUrOUs2enp4eEJOQ0NDR1dMRmtpNXN5WkkxUlZ0YWtYRkJTSWtTTkhpdXpzYlBIV1cyK0pqSXdNL1g3Kzg1Ly9DSXZGSWxSVkZjZU9IUk5DQ0tHcXFqaDM3cHkrL1V1WExvbUpFeWNLSVlSNDdMSEg5THFxcWpiVDl2Nk4vdktYdjloTVQ1Z3dvZG5wMW1qNGV6ajdlZUhxT0dKd01XUEhqcjJ0ZVRObXpNRDA2ZE9sdXFJb0NBOFBSMEZCQVFZTkdvVHM3R3k4K09LTGRyZTdidDA2bkRoeEFoczNia1JFUkFTQStvTjdZOGVPeFJOUFBJSEZpeGRqMGFKRkNBOFBSMlJrSkpZdlh3NmcvbE1MQUZpMmJCbEtTMHNSRWhLQ216ZHZJajQrSGl0WHJrUmdZQ0FLQ3d2UnAwOGY2VDVMU2tyZzUrZlg3TDlGV1ZrWlltSmk5T25TMGxLYjZjYWZ1dERkdzJCd01WbFpXWGJyd2NIQlRjNXJ5cHR2dmdrQUtDNHV4cVZMbDJBMEd1MHVOMlhLRkR6enpETUlDQWpRNzJQa3lKRTI5N2RyMXk3MDZOSEQ1c3RUQUxCbXpScms1K2RqL2ZyMUFJQ2VQWHRpMGFKRldMQmdBWktTa3BDVGs2Ti9zY282bUpLU2tsQlRVNFBZMkZqTW1UTUhjWEZ4K2p5VHlZU0VoQVFNSERpdzJjZlhxMWN2eE1URVlNT0dEYTM5SjZGV1lqQjBNT2ZQbjdkNVZ3WHFQeHFzcWFteCthNUNkbmEyZnR2ZU8zcGo5cjRadVdYTEZ1VGw1ZUdqano3Q1BmZmNvOWRIakJpQnh4OS9IRnUzYnNXZVBYdXdZc1VLQVBYSFNOTFQwNUdXbGdZM056ZWtwNmZqKysrL1IySmlJcnAzNzQ0aFE0YkFhRFRpcFpkZWFySVBpOFVpMVZKVFUvSDAwMCszK0JpSVhNYWRIR093SnlFaG9jVmxYbi85OWR2ZTdzNmRPKzNXVTFKU21seG4vZnIxUWdnaFRDYVRLQzh2dDd1TTJXd1crZm41SWk0dVRsUlVWSWhKa3lhSk1XUEdpRmRmZlZVY09uUklhSnFtTDZ1cXFraE9UaGJqeDQ4WFpXVmx0LzBZYmdlUE1iUU9yM2JkeGhxZWhKMzEycFVOdjMwd21VelM3eW1hV3JZdE5YejZrWnVieStkK00vanJTbXBURFMvMGxrTEJlbGx5UHY0bGlFakNZQ0FpQ1lPQmlDUU1CaUtTTUJpSVNNSmdJQ0lKZzRHSUpBd0dJcEl3R0loSXdtQWdJZ21EZ1lna0RBWWlrdkI4REE3Q2N4cFNlOElSUXhzVFFoeHpkZzhrT2VYc0JvZzZCSjdncEhQaGlJR0lKQXdHSXBJd0dJaEl3bUFnSWdtRGdZZ2tEQVlpa2pBWWlFakNZQ0FpQ1lPQmlDUU1CaUtTTUJpSVNNSmdJQ0lKZzRHSUpBd0dJcEl3R0loSXdtQWdJZ21EZ1lna0RBWWlrakFZaUVqQ1lDQWlDWU9CaUNRTUJpS1NNQmlJU01KZ0lDSUpnNEdJSkF3R0lwSXdHSWhJd21BZ0lnbURnWWdrREFZaWtqQVlpRWpDWUNBaUNZT0JpQ1FNQmlLU01CaUlTTUpnSUNLSjR1d0d5RFVGQlFYTlVCVGxKYXRTOFAvK24yTlZTODdOelUxMFlGdmtJTzdPYm9CY2s2SW9wL0ZiR0ZqVGF4YUw1UlhIZFVTT3hCRUROY1ZnTkJvTEFEeG9iNllRb2pndkwrOEJBSnBEdXlLSDRERUdhb29taEVocVp2NDNZQ2gwV0F3R2FwSVFJcU9wZVlxaUpEdXlGM0lzN2twUWM5eUNnb0t1S0lyeUIrdWlFT0pHWGw1ZUFBQ0xrL3FpTnNZUkF6VkhCYkNqY1ZGUmxDd3dGRG8wQmdNMVM5TzBYWTFyUWdqdVJuUndEQVpxbHNWaU9RemdWc08wRU1KMDQ4YU5UQ2UyUkE3QVlLQm1uVDU5dWxZSWtXSlYybDlRVUdCMldrUGtFQXdHYW8yZFZyZS9kRm9YNURBTUJtclI5ZXZYRHdvaEtnRlVxNnJLWU9nRUdBelVvbDkvL2JVYXdGY0Evdlhqano5V09yc2ZhbnY4clFTMWloQWlSVkdVWHM3dWd4eWpYWC9CeVdnMDdnTXcydGw5RU4xbEpiVzF0Y1pUcDA1ZGNsWUQ3WDFYZ3FGQUhkRzlucDZlZjNGbUF4MWlWeUluSjZmbGhZamFnUmRmZkJGSGpod0JnSXZPN0tPOWp4aUlxQTB3R0loSXdtQWdJZ21EZ1lna0RBWWlrakFZaUVqQ1lDQWlDWU9CaUNRTUJpS1NNQmlJU01KZ0lDSUpnNEhhaFlxS0NnZ2hXbHpPYkpiUE9uZnUzTG0yYUtsRFl6QzBNU0VFTEJZTHFxcXFVRlpXaHFLaUlseTRjQUU1T1RrNGNPQUFVbEpTa0phVzlydnZaOWFzV2ZqMjIyOXZhNTNLeWtvODlkUlRLQzB0dGFtUEhEbXl5WFZNSmhNS0NncHU2OFZXWEZ5TThlUEhvNnFxU3E4VkZCUmc5dXpaZHBlUGpZMUZiVzJ0VFczVXFGRXdtVXpOM2s5UlVSRW1USmdBVlZWdDZyTm16V3AxcjFTdlEveTYwbFdGaElRZ0lDQUE3dTd1OFBEd2dLZW5KN3k4dk9EbDVZVXVYYnJBeDhjSHZyNis4UFB6ZzZacE1CanFjem9pSWdMOSt2V3p1MDJMeFFKVlZiRmx5eGFiK3RXclYvR0hQL3pCN2pwTk9YTGtDTHAzN3c1L2YvOFdsMTI0Y0NHT0h6K084dkp5QkFZR1lzQ0FBWGpqalRmdzVKTlBvbXZYcmpiTG1rd203TnUzVDUvT3lNakFvNDgrQ205dmI3MTI4T0JCREJreXhPNTlIVHQyREJhTEJaNmVuazMyWXphYmNmbnlaZlR2MzErdkhUcDBDT0hoNGZqZ2d3OXc4T0JCdlY1WFY0ZkpreWZiclAvVlYxKzErSmc3TXdaREc5STBEZW5wNlhCemM3T3B6WnMzRDZ0V3JicXI5MU5TVW9MWTJGZzlYSnFTbHBhbUI4alhYMzh0dldDYXNuejVjaWlLZ3JDd01HemR1bFd2MTlUVTJJUUFBSVNHaHVwOWpSa3pCcFdWbGZEdzhNRG8wZlduejlpL2Z6LzI3Tm1Ed3NKQ3BLYW02dXR0Mzc2OXlVQzBWbGRYaDRVTEY4SmdNR0RObWpWNi9ldXZ2OGJMTDcrTXdZTUhJejQrM3FZZkJzSHRZVEMwc1IwN2RtRDc5dTAydFd2WHJpRXlNdEttdG1mUG5qdStqNUtTRW1pYWhvTUhEemI3THR1NGg2TkhqMkxKa2lYNkN4WUFidDJxdjRURXNHSEQ0T1BqQXdEdzkvZEhTa3FLM2UwMFJ3aUJXN2R1Tlp4ZkFLcXFJaXdzRExtNXVmRDI5dGJyQVBEblAvOFo3dTR0UHgycnE2dXhjT0ZDcUtxSzFhdFg2L1VMRnk2Z3NMQVFnd2NQQmdCRVJVWHA4K3JxNnZUcHJsMjcyZ1FiMmNkZ2FHUFIwZEdZTm0yYVBxMnFLb1lPSFdvM0NCSVNFbkR6NWsyVWxKU2dkKy9lZHJkWFdWbUovUHg4eko0OUcxRlJVWmc0Y1NLdVg3K09idDI2dFRvVUFHRHIxcTF3ZDNlSHI2OHY5dS9mRHdESXpjM0ZoeDkraVB6OGZQVHIxdytiTjIvV1J5QXpaODVFY1hFeHpHYXpIbXF0RGJPR3ZocjIvVE16TTZYakN4YUxCUjRlSHZyMHVISGo5TnZqeDQ4SFVIOE1ZY21TSmVqZnZ6OFdMMTVzRXlTZmZ2b3BGT1czTXhXV2xwWWlPenRiNnFXNTR5ZjBHd1pERzdOK3NyYkUraDN3ZHBoTUpwU1hsK3REK0taOC92bm42TmV2SDM3OTlWZDg4ODAzMHZ3dnZ2Z0NrWkdSV0x0MkxRSURBM0g0OEdHRWg0Y0RBRFp2M295Y25CekV4TVQ4cnRFTkFDeGF0QWlyVjYrR3Fxb1lOV29VZ1ByUXNBNjJiNzc1eHVhWXhKZGZmb25ubjM4ZXMyZlB4dlRwMDIyMmQvTGtTUlFVRk5qVXFxcXFNSFhxMU4vVloyZkdZR2dqbXFZQkFBd0dBMEpDUW5EdnZmZnE4d0lDQXZSMzNXdlhya21ucGdzTkRkV0h4RUQ5RTk5NnVxaW9DTHQzNzlhbmh3MGIxdUxwN1VKRFErSHI2d3NBMkxWckYrYk9uWXNQUHZoQW4zLzY5R25rNXVaaThlTEZXTHQyTGFaTW1ZSmx5NVloTEN4TUQ3ZU1qQXdvaW9MNCtIakV4OGVqYjkrK01Kdk4wbkdLdXJvNm0ybnJYWldHZjVPb3FDakV4c1ppNE1DQjZOV3JWNHNIR3dGZzVjcVZDQTRPbHVxLy9QSUxYbjc1WlN4WXNFQ3ZlWHQ3SXpsWnZzUW1Sd3l0dzJCb0kyYXpHVjVlWHZxMDlidnN0bTNiOU4wTGUwLzB1NjIydGhhMXRiVjZNRVJIUjhQZjMxOFBodHJhV2l4ZHVoUXpaODdVMzZVZmVlUVIrUG41NGZQUFAwZDBkRFJLU2twdytmSmxlSGw1SVNJaUFzODk5eHcyYmRxRWNlUEdZZG15WlRiM3QzRGhRcHZwaGwyVmh0MG9BUGpqSC8rSVo1NTVCb21KaVZpeFlnVlVWYlhabGJEblQzLzZrOTM2aEFrVHBKRVpSd3kvRDRPaGpaU1ZsYUZuejU1U1hkTTB2UC8rK3piSEhSb0xDQWpBaGcwYjlPbUpFeWRLMHcxYTJuMEE2ai9IOS9iMjFsOTRqVCtlWEw1OE9ieTl2UkVkSFcxVG56OS9QdjcydDcraGQrL2UrTmUvL29YSmt5Zmo3Tm16ZU9xcHA5Q2pSdy9jZi8vOWVQdnR0M0g4K0hHRWhJUkEwelQ4OU5OUGVQZmRkMXZzQ1FCbXpKaUI2OWV2bzdhMkZnYURvY2xnYUR3Q3NlNTc5dXpaQ0FnSWtPWnh4UEQ3TUJqYVNHRmhJZnIwNlNQVlMwcEs0T2ZuMSt5NlpXVmxpSW1KMGFkTFMwdHRwcTAvL3JRK3N0K1VzMmZQMnV4NldGdTNiaDFPbkRpQmpSczNJaUlpQWtEOUFjNnhZOGZpaVNlZXdPTEZpN0ZvMFNLRWg0Y2pNaklTeTVjdkIxQy8rd0lBeTVZdFEybHBLVUpDUW5EejVrM0V4OGRqNWNxVkNBd01iTEV2VDA5UDlPN2RHMlZsWmJqbm5udWsrU2RQbnNTV0xWdHN2cXRnTFQwOXZjbUE1WWpoOTJFd3RKR2NuQndNR2pRSVFQMHB3UnNrSlNXaHBxWUdzYkd4bURObkR1TGk0dlI1SnBNSkNRa0pHRGh3WUxQYjd0V3JGMkppWW14R0VkWXFLaXJnNGVFQkx5OHZXQ3dXWkdabTR1R0hIN2E3N0pRcFUvRE1NODhnSUNBQVdWbFpBT3JmVlJ0dUEvWEhKSHIwNkNGOVIyTE5talhJejgvSCt2WHJBUUE5ZS9iRW9rV0xzR0RCQWlRbEplbGZmQW9MQzJ2MjhmejAwMC82Nk9yR2pSc0FnTGx6NTZLaW9nTFIwZEdZTkdrU05tL2VqRnUzYnVtN1F4Y3ZYb1NpS0hqZ2dRZnNicE1qaHQrSHdkQUdhbXRyc1dmUEhxeFlzUUlBRUJrWmlmVDBkS1NscGNITnpRM3A2ZW40L3Z2dmtaaVlpTzdkdTJQSWtDRXdHbzE0NmFXWG10eW14V0tSYXFtcHFYajY2YWVsK3VyVnE1R1JrUUdnL2xPUnZuMzdZdW5TcFhhM2EyOVUwNWk5YjBadTJiSUZlWGw1K09pamoyemU3VWVNR0lISEgzOGMyN2R2eDl5NWN3RUEzNExqUVgwQUFBR2hTVVJCVkgzM0hRRGJZd3hIamh6QjRzV0wwYlZyVjF5OWVoWFBQZmNjZ1BwUTY5ZXZINTU5OWxsRVJFVG9ZVFJwMGlSRVIwZnJ1eHNXaXdWLy8vdmZwYkQ2N0xQUGtKcWFpcXFxS3J0ZjNtcW84d3RQSFpqUmFCUkdvMUc0bW9zWEw0cTR1RGhSVVZFaEprMmFKTWFNR1NOZWZmVlZjZWpRSWFGcG1yNmNxcW9pT1RsWmpCOC9YcFNWbGQzMVBsUlZ0Ym0veG5idTNHbTNucEtTMHVRNjY5ZXZGMElJWVRLWlJIbDV1ZDFsekdhelVGVlZDQ0hFanovK2FET3ZzTEJRQ0NGRWJXMnQrTzkvL3l2T25qMHJybHk1SXZWOUo3S3lzdTVvUFZjeWI5NDg4Yi9uOVZQT2ZHMjE5MnRYQ3NBMXIwVFY4TnNIazhray9aYWdxV1dKcks1RUZabWJtN3ZYV1gzdzJkaEdHbDdvTFlXQzliSkVyb0xQU0NLU01CaUlTTUpnSUNJSmc0R0lKQXdHSXBJd0dJaEl3bUFnSWdtRGdZZ2tEQVlpa2pBWWlFalNJWDVkNllpeklCRjFKdTE2eENDRU9PYnNIb2phd0UxRlVYNXlkaE5FUkVSRVJFUkVSRVJFUkVSRVJFUkVSRVJFUkVSRVJFUkVSRVJFUkVSRVJFUkVSRVJFUkVSRVJFUkVSRVJFUkVSRVJFUkVSRVJFUkVSRVJFVFVXZjEva05LNll6WjJpMElBQUFBQVNVVk9SSzVDWUlJPSIsCgkiVGhlbWUiIDogIiIsCgkiVHlwZSIgOiAiZmxvdyIsCgkiVmVyc2lvbiIgOiAiIgp9Cg=="/>
    </extobj>
  </extobjs>
</s:customData>
</file>

<file path=customXml/itemProps3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1607</Words>
  <Application>WPS 演示</Application>
  <PresentationFormat>全屏显示(16:9)</PresentationFormat>
  <Paragraphs>169</Paragraphs>
  <Slides>45</Slides>
  <Notes>27</Notes>
  <HiddenSlides>0</HiddenSlides>
  <MMClips>1</MMClips>
  <ScaleCrop>false</ScaleCrop>
  <HeadingPairs>
    <vt:vector size="8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45</vt:i4>
      </vt:variant>
    </vt:vector>
  </HeadingPairs>
  <TitlesOfParts>
    <vt:vector size="84" baseType="lpstr">
      <vt:lpstr>Arial</vt:lpstr>
      <vt:lpstr>宋体</vt:lpstr>
      <vt:lpstr>Wingdings</vt:lpstr>
      <vt:lpstr>汉仪铁线黑-35简</vt:lpstr>
      <vt:lpstr>黑体</vt:lpstr>
      <vt:lpstr>汉仪宋韵朗黑简</vt:lpstr>
      <vt:lpstr>方正盛世楷书简体_粗</vt:lpstr>
      <vt:lpstr>微软雅黑</vt:lpstr>
      <vt:lpstr>Times New Roman</vt:lpstr>
      <vt:lpstr>方正大标宋简体</vt:lpstr>
      <vt:lpstr>方正粗黑宋简体</vt:lpstr>
      <vt:lpstr>Candara</vt:lpstr>
      <vt:lpstr>华文新魏</vt:lpstr>
      <vt:lpstr>方正公文小标宋</vt:lpstr>
      <vt:lpstr>汉仪小麦体简</vt:lpstr>
      <vt:lpstr>AmpleSoundTab</vt:lpstr>
      <vt:lpstr>Arial Unicode MS</vt:lpstr>
      <vt:lpstr>Calibri</vt:lpstr>
      <vt:lpstr>Comic Sans MS</vt:lpstr>
      <vt:lpstr>Calibri Light</vt:lpstr>
      <vt:lpstr>Bahnschrift SemiLight SemiCondensed</vt:lpstr>
      <vt:lpstr>Dubai Light</vt:lpstr>
      <vt:lpstr>楷体</vt:lpstr>
      <vt:lpstr>方正姚体</vt:lpstr>
      <vt:lpstr>华文行楷</vt:lpstr>
      <vt:lpstr>华文宋体</vt:lpstr>
      <vt:lpstr>方正小标宋简体</vt:lpstr>
      <vt:lpstr>明康欧楷</vt:lpstr>
      <vt:lpstr>Segoe UI Emoji</vt:lpstr>
      <vt:lpstr>Segoe UI Semibold</vt:lpstr>
      <vt:lpstr>Segoe UI Black</vt:lpstr>
      <vt:lpstr>Office 主题​​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什么是密度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情境引入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探究物质的质量与体积的比值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密度公式与单位</vt:lpstr>
      <vt:lpstr>PowerPoint 演示文稿</vt:lpstr>
      <vt:lpstr>PowerPoint 演示文稿</vt:lpstr>
      <vt:lpstr>PowerPoint 演示文稿</vt:lpstr>
      <vt:lpstr>PowerPoint 演示文稿</vt:lpstr>
      <vt:lpstr>密度公式的变形与应用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13480</cp:revision>
  <dcterms:created xsi:type="dcterms:W3CDTF">2016-03-09T04:37:00Z</dcterms:created>
  <dcterms:modified xsi:type="dcterms:W3CDTF">2022-12-08T12:22:44Z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287377FD2A2444B294BCD96B3FA2F02A</vt:lpwstr>
  </property>
</Properties>
</file>