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942" r:id="rId3"/>
    <p:sldId id="5990" r:id="rId4"/>
    <p:sldId id="5991" r:id="rId5"/>
    <p:sldId id="5995" r:id="rId6"/>
    <p:sldId id="5992" r:id="rId7"/>
    <p:sldId id="6001" r:id="rId8"/>
    <p:sldId id="5994" r:id="rId9"/>
    <p:sldId id="5996" r:id="rId10"/>
    <p:sldId id="6002" r:id="rId11"/>
    <p:sldId id="6024" r:id="rId12"/>
    <p:sldId id="6003" r:id="rId13"/>
    <p:sldId id="6006" r:id="rId14"/>
    <p:sldId id="6007" r:id="rId15"/>
    <p:sldId id="6010" r:id="rId16"/>
    <p:sldId id="6012" r:id="rId17"/>
    <p:sldId id="6023" r:id="rId18"/>
    <p:sldId id="6008" r:id="rId19"/>
    <p:sldId id="6014" r:id="rId20"/>
    <p:sldId id="6016" r:id="rId21"/>
    <p:sldId id="5997" r:id="rId22"/>
    <p:sldId id="5999" r:id="rId23"/>
    <p:sldId id="6017" r:id="rId24"/>
    <p:sldId id="6019" r:id="rId25"/>
    <p:sldId id="6020" r:id="rId26"/>
    <p:sldId id="5949" r:id="rId27"/>
  </p:sldIdLst>
  <p:sldSz cx="9144000" cy="5143500" type="screen16x9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28B"/>
    <a:srgbClr val="6361A5"/>
    <a:srgbClr val="ECECEC"/>
    <a:srgbClr val="F2F2F2"/>
    <a:srgbClr val="60C7CA"/>
    <a:srgbClr val="67A18F"/>
    <a:srgbClr val="568B7A"/>
    <a:srgbClr val="A3A3A3"/>
    <a:srgbClr val="ABABAB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863"/>
        <p:guide orient="horz" pos="200"/>
        <p:guide pos="5399"/>
        <p:guide orient="horz" pos="1659"/>
        <p:guide pos="390"/>
        <p:guide pos="2217"/>
        <p:guide pos="4230"/>
        <p:guide pos="2644"/>
        <p:guide orient="horz" pos="1198"/>
        <p:guide orient="horz" pos="2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2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557"/>
            <a:ext cx="8229600" cy="857917"/>
          </a:xfrm>
        </p:spPr>
        <p:txBody>
          <a:bodyPr/>
          <a:lstStyle/>
          <a:p>
            <a:pPr fontAlgn="base"/>
            <a:r>
              <a:rPr lang="zh-CN" altLang="en-US" sz="26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67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3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35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.png"/><Relationship Id="rId3" Type="http://schemas.openxmlformats.org/officeDocument/2006/relationships/tags" Target="../tags/tag1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GIF"/><Relationship Id="rId1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275715"/>
            <a:ext cx="4641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4.3 </a:t>
            </a:r>
            <a:r>
              <a:rPr lang="zh-CN" altLang="en-US"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探究熔化与凝固的特点</a:t>
            </a:r>
            <a:endParaRPr lang="zh-CN" altLang="en-US" sz="48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海波熔化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文本框 15361"/>
          <p:cNvSpPr txBox="1"/>
          <p:nvPr/>
        </p:nvSpPr>
        <p:spPr>
          <a:xfrm>
            <a:off x="1028992" y="35687"/>
            <a:ext cx="309880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980199" y="375494"/>
            <a:ext cx="1692993" cy="46037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分析数据</a:t>
            </a:r>
            <a:endParaRPr kumimoji="0" lang="zh-CN" altLang="en-US" sz="24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80367" y="886942"/>
            <a:ext cx="7952009" cy="4285822"/>
            <a:chOff x="233" y="283"/>
            <a:chExt cx="13672" cy="7873"/>
          </a:xfrm>
        </p:grpSpPr>
        <p:sp>
          <p:nvSpPr>
            <p:cNvPr id="13314" name="直接连接符 15362"/>
            <p:cNvSpPr/>
            <p:nvPr/>
          </p:nvSpPr>
          <p:spPr>
            <a:xfrm flipV="1">
              <a:off x="1998" y="677"/>
              <a:ext cx="0" cy="519"/>
            </a:xfrm>
            <a:prstGeom prst="line">
              <a:avLst/>
            </a:prstGeom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3315" name="矩形 15363"/>
            <p:cNvSpPr/>
            <p:nvPr/>
          </p:nvSpPr>
          <p:spPr>
            <a:xfrm>
              <a:off x="1910" y="522"/>
              <a:ext cx="5849" cy="1553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62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316" name="直接连接符 15364"/>
            <p:cNvSpPr/>
            <p:nvPr/>
          </p:nvSpPr>
          <p:spPr>
            <a:xfrm flipH="1">
              <a:off x="11048" y="807"/>
              <a:ext cx="7" cy="6284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17" name="直接连接符 15365"/>
            <p:cNvSpPr/>
            <p:nvPr/>
          </p:nvSpPr>
          <p:spPr>
            <a:xfrm flipH="1">
              <a:off x="11345" y="1042"/>
              <a:ext cx="46" cy="5843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18" name="直接连接符 15366"/>
            <p:cNvSpPr/>
            <p:nvPr/>
          </p:nvSpPr>
          <p:spPr>
            <a:xfrm>
              <a:off x="11723" y="807"/>
              <a:ext cx="0" cy="6079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19" name="直接连接符 15367"/>
            <p:cNvSpPr/>
            <p:nvPr/>
          </p:nvSpPr>
          <p:spPr>
            <a:xfrm>
              <a:off x="12056" y="807"/>
              <a:ext cx="0" cy="6079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20" name="直接连接符 15368"/>
            <p:cNvSpPr/>
            <p:nvPr/>
          </p:nvSpPr>
          <p:spPr>
            <a:xfrm>
              <a:off x="12422" y="807"/>
              <a:ext cx="0" cy="6079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3324" name="组合 15372"/>
            <p:cNvGrpSpPr/>
            <p:nvPr/>
          </p:nvGrpSpPr>
          <p:grpSpPr>
            <a:xfrm>
              <a:off x="233" y="283"/>
              <a:ext cx="13672" cy="7873"/>
              <a:chOff x="-499" y="-338"/>
              <a:chExt cx="6082" cy="3502"/>
            </a:xfrm>
          </p:grpSpPr>
          <p:grpSp>
            <p:nvGrpSpPr>
              <p:cNvPr id="13325" name="组合 15373"/>
              <p:cNvGrpSpPr/>
              <p:nvPr/>
            </p:nvGrpSpPr>
            <p:grpSpPr>
              <a:xfrm>
                <a:off x="286" y="24"/>
                <a:ext cx="2169" cy="2638"/>
                <a:chOff x="0" y="0"/>
                <a:chExt cx="3048" cy="3272"/>
              </a:xfrm>
            </p:grpSpPr>
            <p:grpSp>
              <p:nvGrpSpPr>
                <p:cNvPr id="13326" name="组合 15374"/>
                <p:cNvGrpSpPr/>
                <p:nvPr/>
              </p:nvGrpSpPr>
              <p:grpSpPr>
                <a:xfrm>
                  <a:off x="4" y="12"/>
                  <a:ext cx="1928" cy="3260"/>
                  <a:chOff x="0" y="0"/>
                  <a:chExt cx="1928" cy="3260"/>
                </a:xfrm>
              </p:grpSpPr>
              <p:sp>
                <p:nvSpPr>
                  <p:cNvPr id="13327" name="矩形 15375"/>
                  <p:cNvSpPr/>
                  <p:nvPr/>
                </p:nvSpPr>
                <p:spPr>
                  <a:xfrm>
                    <a:off x="1748" y="2934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28" name="矩形 15376"/>
                  <p:cNvSpPr/>
                  <p:nvPr/>
                </p:nvSpPr>
                <p:spPr>
                  <a:xfrm>
                    <a:off x="1536" y="2934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29" name="矩形 15377"/>
                  <p:cNvSpPr/>
                  <p:nvPr/>
                </p:nvSpPr>
                <p:spPr>
                  <a:xfrm>
                    <a:off x="1344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0" name="矩形 15378"/>
                  <p:cNvSpPr/>
                  <p:nvPr/>
                </p:nvSpPr>
                <p:spPr>
                  <a:xfrm>
                    <a:off x="1152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1" name="矩形 15379"/>
                  <p:cNvSpPr/>
                  <p:nvPr/>
                </p:nvSpPr>
                <p:spPr>
                  <a:xfrm>
                    <a:off x="960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2" name="矩形 15380"/>
                  <p:cNvSpPr/>
                  <p:nvPr/>
                </p:nvSpPr>
                <p:spPr>
                  <a:xfrm>
                    <a:off x="768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3" name="矩形 15381"/>
                  <p:cNvSpPr/>
                  <p:nvPr/>
                </p:nvSpPr>
                <p:spPr>
                  <a:xfrm>
                    <a:off x="576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4" name="矩形 15382"/>
                  <p:cNvSpPr/>
                  <p:nvPr/>
                </p:nvSpPr>
                <p:spPr>
                  <a:xfrm>
                    <a:off x="384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5" name="矩形 15383"/>
                  <p:cNvSpPr/>
                  <p:nvPr/>
                </p:nvSpPr>
                <p:spPr>
                  <a:xfrm>
                    <a:off x="192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6" name="矩形 15384"/>
                  <p:cNvSpPr/>
                  <p:nvPr/>
                </p:nvSpPr>
                <p:spPr>
                  <a:xfrm>
                    <a:off x="0" y="293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7" name="矩形 15385"/>
                  <p:cNvSpPr/>
                  <p:nvPr/>
                </p:nvSpPr>
                <p:spPr>
                  <a:xfrm>
                    <a:off x="1748" y="2608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8" name="矩形 15386"/>
                  <p:cNvSpPr/>
                  <p:nvPr/>
                </p:nvSpPr>
                <p:spPr>
                  <a:xfrm>
                    <a:off x="1536" y="2608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39" name="矩形 15387"/>
                  <p:cNvSpPr/>
                  <p:nvPr/>
                </p:nvSpPr>
                <p:spPr>
                  <a:xfrm>
                    <a:off x="1344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0" name="矩形 15388"/>
                  <p:cNvSpPr/>
                  <p:nvPr/>
                </p:nvSpPr>
                <p:spPr>
                  <a:xfrm>
                    <a:off x="1152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1" name="矩形 15389"/>
                  <p:cNvSpPr/>
                  <p:nvPr/>
                </p:nvSpPr>
                <p:spPr>
                  <a:xfrm>
                    <a:off x="960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2" name="矩形 15390"/>
                  <p:cNvSpPr/>
                  <p:nvPr/>
                </p:nvSpPr>
                <p:spPr>
                  <a:xfrm>
                    <a:off x="768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3" name="矩形 15391"/>
                  <p:cNvSpPr/>
                  <p:nvPr/>
                </p:nvSpPr>
                <p:spPr>
                  <a:xfrm>
                    <a:off x="576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4" name="矩形 15392"/>
                  <p:cNvSpPr/>
                  <p:nvPr/>
                </p:nvSpPr>
                <p:spPr>
                  <a:xfrm>
                    <a:off x="384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5" name="矩形 15393"/>
                  <p:cNvSpPr/>
                  <p:nvPr/>
                </p:nvSpPr>
                <p:spPr>
                  <a:xfrm>
                    <a:off x="192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6" name="矩形 15394"/>
                  <p:cNvSpPr/>
                  <p:nvPr/>
                </p:nvSpPr>
                <p:spPr>
                  <a:xfrm>
                    <a:off x="0" y="260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7" name="矩形 15395"/>
                  <p:cNvSpPr/>
                  <p:nvPr/>
                </p:nvSpPr>
                <p:spPr>
                  <a:xfrm>
                    <a:off x="1748" y="2282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8" name="矩形 15396"/>
                  <p:cNvSpPr/>
                  <p:nvPr/>
                </p:nvSpPr>
                <p:spPr>
                  <a:xfrm>
                    <a:off x="1536" y="2282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49" name="矩形 15397"/>
                  <p:cNvSpPr/>
                  <p:nvPr/>
                </p:nvSpPr>
                <p:spPr>
                  <a:xfrm>
                    <a:off x="1344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0" name="矩形 15398"/>
                  <p:cNvSpPr/>
                  <p:nvPr/>
                </p:nvSpPr>
                <p:spPr>
                  <a:xfrm>
                    <a:off x="1152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1" name="矩形 15399"/>
                  <p:cNvSpPr/>
                  <p:nvPr/>
                </p:nvSpPr>
                <p:spPr>
                  <a:xfrm>
                    <a:off x="960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2" name="矩形 15400"/>
                  <p:cNvSpPr/>
                  <p:nvPr/>
                </p:nvSpPr>
                <p:spPr>
                  <a:xfrm>
                    <a:off x="768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3" name="矩形 15401"/>
                  <p:cNvSpPr/>
                  <p:nvPr/>
                </p:nvSpPr>
                <p:spPr>
                  <a:xfrm>
                    <a:off x="576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4" name="矩形 15402"/>
                  <p:cNvSpPr/>
                  <p:nvPr/>
                </p:nvSpPr>
                <p:spPr>
                  <a:xfrm>
                    <a:off x="384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5" name="矩形 15403"/>
                  <p:cNvSpPr/>
                  <p:nvPr/>
                </p:nvSpPr>
                <p:spPr>
                  <a:xfrm>
                    <a:off x="192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6" name="矩形 15404"/>
                  <p:cNvSpPr/>
                  <p:nvPr/>
                </p:nvSpPr>
                <p:spPr>
                  <a:xfrm>
                    <a:off x="0" y="228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7" name="矩形 15405"/>
                  <p:cNvSpPr/>
                  <p:nvPr/>
                </p:nvSpPr>
                <p:spPr>
                  <a:xfrm>
                    <a:off x="1748" y="1956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8" name="矩形 15406"/>
                  <p:cNvSpPr/>
                  <p:nvPr/>
                </p:nvSpPr>
                <p:spPr>
                  <a:xfrm>
                    <a:off x="1536" y="1956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59" name="矩形 15407"/>
                  <p:cNvSpPr/>
                  <p:nvPr/>
                </p:nvSpPr>
                <p:spPr>
                  <a:xfrm>
                    <a:off x="1344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0" name="矩形 15408"/>
                  <p:cNvSpPr/>
                  <p:nvPr/>
                </p:nvSpPr>
                <p:spPr>
                  <a:xfrm>
                    <a:off x="1152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1" name="矩形 15409"/>
                  <p:cNvSpPr/>
                  <p:nvPr/>
                </p:nvSpPr>
                <p:spPr>
                  <a:xfrm>
                    <a:off x="960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2" name="矩形 15410"/>
                  <p:cNvSpPr/>
                  <p:nvPr/>
                </p:nvSpPr>
                <p:spPr>
                  <a:xfrm>
                    <a:off x="768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3" name="矩形 15411"/>
                  <p:cNvSpPr/>
                  <p:nvPr/>
                </p:nvSpPr>
                <p:spPr>
                  <a:xfrm>
                    <a:off x="576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4" name="矩形 15412"/>
                  <p:cNvSpPr/>
                  <p:nvPr/>
                </p:nvSpPr>
                <p:spPr>
                  <a:xfrm>
                    <a:off x="384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5" name="矩形 15413"/>
                  <p:cNvSpPr/>
                  <p:nvPr/>
                </p:nvSpPr>
                <p:spPr>
                  <a:xfrm>
                    <a:off x="192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6" name="矩形 15414"/>
                  <p:cNvSpPr/>
                  <p:nvPr/>
                </p:nvSpPr>
                <p:spPr>
                  <a:xfrm>
                    <a:off x="0" y="195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7" name="矩形 15415"/>
                  <p:cNvSpPr/>
                  <p:nvPr/>
                </p:nvSpPr>
                <p:spPr>
                  <a:xfrm>
                    <a:off x="1748" y="1630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8" name="矩形 15416"/>
                  <p:cNvSpPr/>
                  <p:nvPr/>
                </p:nvSpPr>
                <p:spPr>
                  <a:xfrm>
                    <a:off x="1536" y="1630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69" name="矩形 15417"/>
                  <p:cNvSpPr/>
                  <p:nvPr/>
                </p:nvSpPr>
                <p:spPr>
                  <a:xfrm>
                    <a:off x="1344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0" name="矩形 15418"/>
                  <p:cNvSpPr/>
                  <p:nvPr/>
                </p:nvSpPr>
                <p:spPr>
                  <a:xfrm>
                    <a:off x="1152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1" name="矩形 15419"/>
                  <p:cNvSpPr/>
                  <p:nvPr/>
                </p:nvSpPr>
                <p:spPr>
                  <a:xfrm>
                    <a:off x="960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2" name="矩形 15420"/>
                  <p:cNvSpPr/>
                  <p:nvPr/>
                </p:nvSpPr>
                <p:spPr>
                  <a:xfrm>
                    <a:off x="768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3" name="矩形 15421"/>
                  <p:cNvSpPr/>
                  <p:nvPr/>
                </p:nvSpPr>
                <p:spPr>
                  <a:xfrm>
                    <a:off x="576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4" name="矩形 15422"/>
                  <p:cNvSpPr/>
                  <p:nvPr/>
                </p:nvSpPr>
                <p:spPr>
                  <a:xfrm>
                    <a:off x="384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5" name="矩形 15423"/>
                  <p:cNvSpPr/>
                  <p:nvPr/>
                </p:nvSpPr>
                <p:spPr>
                  <a:xfrm>
                    <a:off x="192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6" name="矩形 15424"/>
                  <p:cNvSpPr/>
                  <p:nvPr/>
                </p:nvSpPr>
                <p:spPr>
                  <a:xfrm>
                    <a:off x="0" y="163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7" name="矩形 15425"/>
                  <p:cNvSpPr/>
                  <p:nvPr/>
                </p:nvSpPr>
                <p:spPr>
                  <a:xfrm>
                    <a:off x="1748" y="1304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8" name="矩形 15426"/>
                  <p:cNvSpPr/>
                  <p:nvPr/>
                </p:nvSpPr>
                <p:spPr>
                  <a:xfrm>
                    <a:off x="1536" y="1304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79" name="矩形 15427"/>
                  <p:cNvSpPr/>
                  <p:nvPr/>
                </p:nvSpPr>
                <p:spPr>
                  <a:xfrm>
                    <a:off x="1344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0" name="矩形 15428"/>
                  <p:cNvSpPr/>
                  <p:nvPr/>
                </p:nvSpPr>
                <p:spPr>
                  <a:xfrm>
                    <a:off x="1152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1" name="矩形 15429"/>
                  <p:cNvSpPr/>
                  <p:nvPr/>
                </p:nvSpPr>
                <p:spPr>
                  <a:xfrm>
                    <a:off x="960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2" name="矩形 15430"/>
                  <p:cNvSpPr/>
                  <p:nvPr/>
                </p:nvSpPr>
                <p:spPr>
                  <a:xfrm>
                    <a:off x="768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3" name="矩形 15431"/>
                  <p:cNvSpPr/>
                  <p:nvPr/>
                </p:nvSpPr>
                <p:spPr>
                  <a:xfrm>
                    <a:off x="576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4" name="矩形 15432"/>
                  <p:cNvSpPr/>
                  <p:nvPr/>
                </p:nvSpPr>
                <p:spPr>
                  <a:xfrm>
                    <a:off x="384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5" name="矩形 15433"/>
                  <p:cNvSpPr/>
                  <p:nvPr/>
                </p:nvSpPr>
                <p:spPr>
                  <a:xfrm>
                    <a:off x="192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6" name="矩形 15434"/>
                  <p:cNvSpPr/>
                  <p:nvPr/>
                </p:nvSpPr>
                <p:spPr>
                  <a:xfrm>
                    <a:off x="0" y="1304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7" name="矩形 15435"/>
                  <p:cNvSpPr/>
                  <p:nvPr/>
                </p:nvSpPr>
                <p:spPr>
                  <a:xfrm>
                    <a:off x="1748" y="978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8" name="矩形 15436"/>
                  <p:cNvSpPr/>
                  <p:nvPr/>
                </p:nvSpPr>
                <p:spPr>
                  <a:xfrm>
                    <a:off x="1536" y="978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89" name="矩形 15437"/>
                  <p:cNvSpPr/>
                  <p:nvPr/>
                </p:nvSpPr>
                <p:spPr>
                  <a:xfrm>
                    <a:off x="1344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0" name="矩形 15438"/>
                  <p:cNvSpPr/>
                  <p:nvPr/>
                </p:nvSpPr>
                <p:spPr>
                  <a:xfrm>
                    <a:off x="1152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1" name="矩形 15439"/>
                  <p:cNvSpPr/>
                  <p:nvPr/>
                </p:nvSpPr>
                <p:spPr>
                  <a:xfrm>
                    <a:off x="960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2" name="矩形 15440"/>
                  <p:cNvSpPr/>
                  <p:nvPr/>
                </p:nvSpPr>
                <p:spPr>
                  <a:xfrm>
                    <a:off x="768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3" name="矩形 15441"/>
                  <p:cNvSpPr/>
                  <p:nvPr/>
                </p:nvSpPr>
                <p:spPr>
                  <a:xfrm>
                    <a:off x="576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4" name="矩形 15442"/>
                  <p:cNvSpPr/>
                  <p:nvPr/>
                </p:nvSpPr>
                <p:spPr>
                  <a:xfrm>
                    <a:off x="384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5" name="矩形 15443"/>
                  <p:cNvSpPr/>
                  <p:nvPr/>
                </p:nvSpPr>
                <p:spPr>
                  <a:xfrm>
                    <a:off x="192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6" name="矩形 15444"/>
                  <p:cNvSpPr/>
                  <p:nvPr/>
                </p:nvSpPr>
                <p:spPr>
                  <a:xfrm>
                    <a:off x="0" y="978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7" name="矩形 15445"/>
                  <p:cNvSpPr/>
                  <p:nvPr/>
                </p:nvSpPr>
                <p:spPr>
                  <a:xfrm>
                    <a:off x="1748" y="652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8" name="矩形 15446"/>
                  <p:cNvSpPr/>
                  <p:nvPr/>
                </p:nvSpPr>
                <p:spPr>
                  <a:xfrm>
                    <a:off x="1536" y="652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99" name="矩形 15447"/>
                  <p:cNvSpPr/>
                  <p:nvPr/>
                </p:nvSpPr>
                <p:spPr>
                  <a:xfrm>
                    <a:off x="1344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0" name="矩形 15448"/>
                  <p:cNvSpPr/>
                  <p:nvPr/>
                </p:nvSpPr>
                <p:spPr>
                  <a:xfrm>
                    <a:off x="1152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1" name="矩形 15449"/>
                  <p:cNvSpPr/>
                  <p:nvPr/>
                </p:nvSpPr>
                <p:spPr>
                  <a:xfrm>
                    <a:off x="960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2" name="矩形 15450"/>
                  <p:cNvSpPr/>
                  <p:nvPr/>
                </p:nvSpPr>
                <p:spPr>
                  <a:xfrm>
                    <a:off x="768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3" name="矩形 15451"/>
                  <p:cNvSpPr/>
                  <p:nvPr/>
                </p:nvSpPr>
                <p:spPr>
                  <a:xfrm>
                    <a:off x="576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4" name="矩形 15452"/>
                  <p:cNvSpPr/>
                  <p:nvPr/>
                </p:nvSpPr>
                <p:spPr>
                  <a:xfrm>
                    <a:off x="384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5" name="矩形 15453"/>
                  <p:cNvSpPr/>
                  <p:nvPr/>
                </p:nvSpPr>
                <p:spPr>
                  <a:xfrm>
                    <a:off x="192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6" name="矩形 15454"/>
                  <p:cNvSpPr/>
                  <p:nvPr/>
                </p:nvSpPr>
                <p:spPr>
                  <a:xfrm>
                    <a:off x="0" y="652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7" name="矩形 15455"/>
                  <p:cNvSpPr/>
                  <p:nvPr/>
                </p:nvSpPr>
                <p:spPr>
                  <a:xfrm>
                    <a:off x="1748" y="326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8" name="矩形 15456"/>
                  <p:cNvSpPr/>
                  <p:nvPr/>
                </p:nvSpPr>
                <p:spPr>
                  <a:xfrm>
                    <a:off x="1536" y="326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09" name="矩形 15457"/>
                  <p:cNvSpPr/>
                  <p:nvPr/>
                </p:nvSpPr>
                <p:spPr>
                  <a:xfrm>
                    <a:off x="1344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0" name="矩形 15458"/>
                  <p:cNvSpPr/>
                  <p:nvPr/>
                </p:nvSpPr>
                <p:spPr>
                  <a:xfrm>
                    <a:off x="1152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1" name="矩形 15459"/>
                  <p:cNvSpPr/>
                  <p:nvPr/>
                </p:nvSpPr>
                <p:spPr>
                  <a:xfrm>
                    <a:off x="960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2" name="矩形 15460"/>
                  <p:cNvSpPr/>
                  <p:nvPr/>
                </p:nvSpPr>
                <p:spPr>
                  <a:xfrm>
                    <a:off x="768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3" name="矩形 15461"/>
                  <p:cNvSpPr/>
                  <p:nvPr/>
                </p:nvSpPr>
                <p:spPr>
                  <a:xfrm>
                    <a:off x="576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4" name="矩形 15462"/>
                  <p:cNvSpPr/>
                  <p:nvPr/>
                </p:nvSpPr>
                <p:spPr>
                  <a:xfrm>
                    <a:off x="384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5" name="矩形 15463"/>
                  <p:cNvSpPr/>
                  <p:nvPr/>
                </p:nvSpPr>
                <p:spPr>
                  <a:xfrm>
                    <a:off x="192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6" name="矩形 15464"/>
                  <p:cNvSpPr/>
                  <p:nvPr/>
                </p:nvSpPr>
                <p:spPr>
                  <a:xfrm>
                    <a:off x="0" y="326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7" name="矩形 15465"/>
                  <p:cNvSpPr/>
                  <p:nvPr/>
                </p:nvSpPr>
                <p:spPr>
                  <a:xfrm>
                    <a:off x="1748" y="0"/>
                    <a:ext cx="17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8" name="矩形 15466"/>
                  <p:cNvSpPr/>
                  <p:nvPr/>
                </p:nvSpPr>
                <p:spPr>
                  <a:xfrm>
                    <a:off x="1536" y="0"/>
                    <a:ext cx="21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19" name="矩形 15467"/>
                  <p:cNvSpPr/>
                  <p:nvPr/>
                </p:nvSpPr>
                <p:spPr>
                  <a:xfrm>
                    <a:off x="1344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20" name="矩形 15468"/>
                  <p:cNvSpPr/>
                  <p:nvPr/>
                </p:nvSpPr>
                <p:spPr>
                  <a:xfrm>
                    <a:off x="1152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21" name="矩形 15469"/>
                  <p:cNvSpPr/>
                  <p:nvPr/>
                </p:nvSpPr>
                <p:spPr>
                  <a:xfrm>
                    <a:off x="960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22" name="矩形 15470"/>
                  <p:cNvSpPr/>
                  <p:nvPr/>
                </p:nvSpPr>
                <p:spPr>
                  <a:xfrm>
                    <a:off x="768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23" name="矩形 15471"/>
                  <p:cNvSpPr/>
                  <p:nvPr/>
                </p:nvSpPr>
                <p:spPr>
                  <a:xfrm>
                    <a:off x="576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24" name="矩形 15472"/>
                  <p:cNvSpPr/>
                  <p:nvPr/>
                </p:nvSpPr>
                <p:spPr>
                  <a:xfrm>
                    <a:off x="384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25" name="矩形 15473"/>
                  <p:cNvSpPr/>
                  <p:nvPr/>
                </p:nvSpPr>
                <p:spPr>
                  <a:xfrm>
                    <a:off x="192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26" name="矩形 15474"/>
                  <p:cNvSpPr/>
                  <p:nvPr/>
                </p:nvSpPr>
                <p:spPr>
                  <a:xfrm>
                    <a:off x="0" y="0"/>
                    <a:ext cx="192" cy="32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/>
                  <a:p>
                    <a:pPr>
                      <a:spcBef>
                        <a:spcPct val="20000"/>
                      </a:spcBef>
                    </a:pPr>
                    <a:endParaRPr lang="zh-CN" altLang="en-US" sz="2520" dirty="0">
                      <a:solidFill>
                        <a:schemeClr val="bg2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427" name="直接连接符 15475"/>
                  <p:cNvSpPr/>
                  <p:nvPr/>
                </p:nvSpPr>
                <p:spPr>
                  <a:xfrm>
                    <a:off x="0" y="0"/>
                    <a:ext cx="1920" cy="0"/>
                  </a:xfrm>
                  <a:prstGeom prst="line">
                    <a:avLst/>
                  </a:prstGeom>
                  <a:ln w="12700" cap="sq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28" name="直接连接符 15476"/>
                  <p:cNvSpPr/>
                  <p:nvPr/>
                </p:nvSpPr>
                <p:spPr>
                  <a:xfrm>
                    <a:off x="0" y="326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29" name="直接连接符 15477"/>
                  <p:cNvSpPr/>
                  <p:nvPr/>
                </p:nvSpPr>
                <p:spPr>
                  <a:xfrm>
                    <a:off x="0" y="652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0" name="直接连接符 15478"/>
                  <p:cNvSpPr/>
                  <p:nvPr/>
                </p:nvSpPr>
                <p:spPr>
                  <a:xfrm>
                    <a:off x="0" y="978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1" name="直接连接符 15479"/>
                  <p:cNvSpPr/>
                  <p:nvPr/>
                </p:nvSpPr>
                <p:spPr>
                  <a:xfrm>
                    <a:off x="0" y="1304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2" name="直接连接符 15480"/>
                  <p:cNvSpPr/>
                  <p:nvPr/>
                </p:nvSpPr>
                <p:spPr>
                  <a:xfrm>
                    <a:off x="0" y="1630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3" name="直接连接符 15481"/>
                  <p:cNvSpPr/>
                  <p:nvPr/>
                </p:nvSpPr>
                <p:spPr>
                  <a:xfrm>
                    <a:off x="0" y="1956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4" name="直接连接符 15482"/>
                  <p:cNvSpPr/>
                  <p:nvPr/>
                </p:nvSpPr>
                <p:spPr>
                  <a:xfrm>
                    <a:off x="0" y="2282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5" name="直接连接符 15483"/>
                  <p:cNvSpPr/>
                  <p:nvPr/>
                </p:nvSpPr>
                <p:spPr>
                  <a:xfrm>
                    <a:off x="0" y="2608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6" name="直接连接符 15484"/>
                  <p:cNvSpPr/>
                  <p:nvPr/>
                </p:nvSpPr>
                <p:spPr>
                  <a:xfrm>
                    <a:off x="0" y="2934"/>
                    <a:ext cx="1920" cy="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7" name="直接连接符 15485"/>
                  <p:cNvSpPr/>
                  <p:nvPr/>
                </p:nvSpPr>
                <p:spPr>
                  <a:xfrm>
                    <a:off x="0" y="3260"/>
                    <a:ext cx="1920" cy="0"/>
                  </a:xfrm>
                  <a:prstGeom prst="line">
                    <a:avLst/>
                  </a:prstGeom>
                  <a:ln w="12700" cap="sq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8" name="直接连接符 15486"/>
                  <p:cNvSpPr/>
                  <p:nvPr/>
                </p:nvSpPr>
                <p:spPr>
                  <a:xfrm>
                    <a:off x="0" y="0"/>
                    <a:ext cx="0" cy="3260"/>
                  </a:xfrm>
                  <a:prstGeom prst="line">
                    <a:avLst/>
                  </a:prstGeom>
                  <a:ln w="12700" cap="sq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9" name="直接连接符 15487"/>
                  <p:cNvSpPr/>
                  <p:nvPr/>
                </p:nvSpPr>
                <p:spPr>
                  <a:xfrm>
                    <a:off x="192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0" name="直接连接符 15488"/>
                  <p:cNvSpPr/>
                  <p:nvPr/>
                </p:nvSpPr>
                <p:spPr>
                  <a:xfrm>
                    <a:off x="384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1" name="直接连接符 15489"/>
                  <p:cNvSpPr/>
                  <p:nvPr/>
                </p:nvSpPr>
                <p:spPr>
                  <a:xfrm>
                    <a:off x="576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2" name="直接连接符 15490"/>
                  <p:cNvSpPr/>
                  <p:nvPr/>
                </p:nvSpPr>
                <p:spPr>
                  <a:xfrm>
                    <a:off x="768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3" name="直接连接符 15491"/>
                  <p:cNvSpPr/>
                  <p:nvPr/>
                </p:nvSpPr>
                <p:spPr>
                  <a:xfrm>
                    <a:off x="968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4" name="直接连接符 15492"/>
                  <p:cNvSpPr/>
                  <p:nvPr/>
                </p:nvSpPr>
                <p:spPr>
                  <a:xfrm>
                    <a:off x="1160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5" name="直接连接符 15493"/>
                  <p:cNvSpPr/>
                  <p:nvPr/>
                </p:nvSpPr>
                <p:spPr>
                  <a:xfrm>
                    <a:off x="1352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6" name="直接连接符 15494"/>
                  <p:cNvSpPr/>
                  <p:nvPr/>
                </p:nvSpPr>
                <p:spPr>
                  <a:xfrm>
                    <a:off x="1544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7" name="直接连接符 15495"/>
                  <p:cNvSpPr/>
                  <p:nvPr/>
                </p:nvSpPr>
                <p:spPr>
                  <a:xfrm>
                    <a:off x="1744" y="0"/>
                    <a:ext cx="0" cy="3260"/>
                  </a:xfrm>
                  <a:prstGeom prst="line">
                    <a:avLst/>
                  </a:prstGeom>
                  <a:ln w="1270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8" name="直接连接符 15496"/>
                  <p:cNvSpPr/>
                  <p:nvPr/>
                </p:nvSpPr>
                <p:spPr>
                  <a:xfrm>
                    <a:off x="1928" y="0"/>
                    <a:ext cx="0" cy="3260"/>
                  </a:xfrm>
                  <a:prstGeom prst="line">
                    <a:avLst/>
                  </a:prstGeom>
                  <a:ln w="12700" cap="sq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449" name="直接连接符 15497"/>
                <p:cNvSpPr/>
                <p:nvPr/>
              </p:nvSpPr>
              <p:spPr>
                <a:xfrm>
                  <a:off x="12" y="311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0" name="直接连接符 15498"/>
                <p:cNvSpPr/>
                <p:nvPr/>
              </p:nvSpPr>
              <p:spPr>
                <a:xfrm>
                  <a:off x="0" y="278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1" name="直接连接符 15499"/>
                <p:cNvSpPr/>
                <p:nvPr/>
              </p:nvSpPr>
              <p:spPr>
                <a:xfrm>
                  <a:off x="12" y="245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2" name="直接连接符 15500"/>
                <p:cNvSpPr/>
                <p:nvPr/>
              </p:nvSpPr>
              <p:spPr>
                <a:xfrm>
                  <a:off x="12" y="214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3" name="直接连接符 15501"/>
                <p:cNvSpPr/>
                <p:nvPr/>
              </p:nvSpPr>
              <p:spPr>
                <a:xfrm>
                  <a:off x="0" y="181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4" name="直接连接符 15502"/>
                <p:cNvSpPr/>
                <p:nvPr/>
              </p:nvSpPr>
              <p:spPr>
                <a:xfrm>
                  <a:off x="12" y="148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5" name="直接连接符 15503"/>
                <p:cNvSpPr/>
                <p:nvPr/>
              </p:nvSpPr>
              <p:spPr>
                <a:xfrm>
                  <a:off x="12" y="115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6" name="直接连接符 15504"/>
                <p:cNvSpPr/>
                <p:nvPr/>
              </p:nvSpPr>
              <p:spPr>
                <a:xfrm>
                  <a:off x="0" y="83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7" name="直接连接符 15505"/>
                <p:cNvSpPr/>
                <p:nvPr/>
              </p:nvSpPr>
              <p:spPr>
                <a:xfrm>
                  <a:off x="12" y="49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8" name="直接连接符 15506"/>
                <p:cNvSpPr/>
                <p:nvPr/>
              </p:nvSpPr>
              <p:spPr>
                <a:xfrm>
                  <a:off x="16" y="18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9" name="直接连接符 15507"/>
                <p:cNvSpPr/>
                <p:nvPr/>
              </p:nvSpPr>
              <p:spPr>
                <a:xfrm>
                  <a:off x="1116" y="12"/>
                  <a:ext cx="1920" cy="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0" name="直接连接符 15508"/>
                <p:cNvSpPr/>
                <p:nvPr/>
              </p:nvSpPr>
              <p:spPr>
                <a:xfrm>
                  <a:off x="1116" y="33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1" name="直接连接符 15509"/>
                <p:cNvSpPr/>
                <p:nvPr/>
              </p:nvSpPr>
              <p:spPr>
                <a:xfrm>
                  <a:off x="1116" y="66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2" name="直接连接符 15510"/>
                <p:cNvSpPr/>
                <p:nvPr/>
              </p:nvSpPr>
              <p:spPr>
                <a:xfrm>
                  <a:off x="1116" y="99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3" name="直接连接符 15511"/>
                <p:cNvSpPr/>
                <p:nvPr/>
              </p:nvSpPr>
              <p:spPr>
                <a:xfrm>
                  <a:off x="1116" y="131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4" name="直接连接符 15512"/>
                <p:cNvSpPr/>
                <p:nvPr/>
              </p:nvSpPr>
              <p:spPr>
                <a:xfrm>
                  <a:off x="1116" y="164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5" name="直接连接符 15513"/>
                <p:cNvSpPr/>
                <p:nvPr/>
              </p:nvSpPr>
              <p:spPr>
                <a:xfrm>
                  <a:off x="1116" y="196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6" name="直接连接符 15514"/>
                <p:cNvSpPr/>
                <p:nvPr/>
              </p:nvSpPr>
              <p:spPr>
                <a:xfrm>
                  <a:off x="1116" y="229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7" name="直接连接符 15515"/>
                <p:cNvSpPr/>
                <p:nvPr/>
              </p:nvSpPr>
              <p:spPr>
                <a:xfrm>
                  <a:off x="1116" y="262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8" name="直接连接符 15516"/>
                <p:cNvSpPr/>
                <p:nvPr/>
              </p:nvSpPr>
              <p:spPr>
                <a:xfrm>
                  <a:off x="1116" y="294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9" name="直接连接符 15517"/>
                <p:cNvSpPr/>
                <p:nvPr/>
              </p:nvSpPr>
              <p:spPr>
                <a:xfrm>
                  <a:off x="1116" y="3272"/>
                  <a:ext cx="1920" cy="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0" name="直接连接符 15518"/>
                <p:cNvSpPr/>
                <p:nvPr/>
              </p:nvSpPr>
              <p:spPr>
                <a:xfrm>
                  <a:off x="1124" y="311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1" name="直接连接符 15519"/>
                <p:cNvSpPr/>
                <p:nvPr/>
              </p:nvSpPr>
              <p:spPr>
                <a:xfrm>
                  <a:off x="1112" y="278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2" name="直接连接符 15520"/>
                <p:cNvSpPr/>
                <p:nvPr/>
              </p:nvSpPr>
              <p:spPr>
                <a:xfrm>
                  <a:off x="1124" y="245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3" name="直接连接符 15521"/>
                <p:cNvSpPr/>
                <p:nvPr/>
              </p:nvSpPr>
              <p:spPr>
                <a:xfrm>
                  <a:off x="1124" y="214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4" name="直接连接符 15522"/>
                <p:cNvSpPr/>
                <p:nvPr/>
              </p:nvSpPr>
              <p:spPr>
                <a:xfrm>
                  <a:off x="1112" y="181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5" name="直接连接符 15523"/>
                <p:cNvSpPr/>
                <p:nvPr/>
              </p:nvSpPr>
              <p:spPr>
                <a:xfrm>
                  <a:off x="1124" y="148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6" name="直接连接符 15524"/>
                <p:cNvSpPr/>
                <p:nvPr/>
              </p:nvSpPr>
              <p:spPr>
                <a:xfrm>
                  <a:off x="1124" y="115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7" name="直接连接符 15525"/>
                <p:cNvSpPr/>
                <p:nvPr/>
              </p:nvSpPr>
              <p:spPr>
                <a:xfrm>
                  <a:off x="1112" y="83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8" name="直接连接符 15526"/>
                <p:cNvSpPr/>
                <p:nvPr/>
              </p:nvSpPr>
              <p:spPr>
                <a:xfrm>
                  <a:off x="1124" y="49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9" name="直接连接符 15527"/>
                <p:cNvSpPr/>
                <p:nvPr/>
              </p:nvSpPr>
              <p:spPr>
                <a:xfrm>
                  <a:off x="1128" y="18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0" name="直接连接符 15528"/>
                <p:cNvSpPr/>
                <p:nvPr/>
              </p:nvSpPr>
              <p:spPr>
                <a:xfrm>
                  <a:off x="2100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1" name="直接连接符 15529"/>
                <p:cNvSpPr/>
                <p:nvPr/>
              </p:nvSpPr>
              <p:spPr>
                <a:xfrm>
                  <a:off x="2280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2" name="直接连接符 15530"/>
                <p:cNvSpPr/>
                <p:nvPr/>
              </p:nvSpPr>
              <p:spPr>
                <a:xfrm>
                  <a:off x="2472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3" name="直接连接符 15531"/>
                <p:cNvSpPr/>
                <p:nvPr/>
              </p:nvSpPr>
              <p:spPr>
                <a:xfrm>
                  <a:off x="2664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4" name="直接连接符 15532"/>
                <p:cNvSpPr/>
                <p:nvPr/>
              </p:nvSpPr>
              <p:spPr>
                <a:xfrm>
                  <a:off x="2876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5" name="直接连接符 15533"/>
                <p:cNvSpPr/>
                <p:nvPr/>
              </p:nvSpPr>
              <p:spPr>
                <a:xfrm>
                  <a:off x="3048" y="0"/>
                  <a:ext cx="0" cy="326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3486" name="组合 15534"/>
              <p:cNvGrpSpPr/>
              <p:nvPr/>
            </p:nvGrpSpPr>
            <p:grpSpPr>
              <a:xfrm>
                <a:off x="2714" y="-8"/>
                <a:ext cx="1483" cy="2712"/>
                <a:chOff x="0" y="-10"/>
                <a:chExt cx="1928" cy="3270"/>
              </a:xfrm>
            </p:grpSpPr>
            <p:sp>
              <p:nvSpPr>
                <p:cNvPr id="13487" name="矩形 15535"/>
                <p:cNvSpPr/>
                <p:nvPr/>
              </p:nvSpPr>
              <p:spPr>
                <a:xfrm>
                  <a:off x="1748" y="2934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88" name="矩形 15536"/>
                <p:cNvSpPr/>
                <p:nvPr/>
              </p:nvSpPr>
              <p:spPr>
                <a:xfrm>
                  <a:off x="1536" y="2934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89" name="矩形 15537"/>
                <p:cNvSpPr/>
                <p:nvPr/>
              </p:nvSpPr>
              <p:spPr>
                <a:xfrm>
                  <a:off x="1344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0" name="矩形 15538"/>
                <p:cNvSpPr/>
                <p:nvPr/>
              </p:nvSpPr>
              <p:spPr>
                <a:xfrm>
                  <a:off x="1152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1" name="矩形 15539"/>
                <p:cNvSpPr/>
                <p:nvPr/>
              </p:nvSpPr>
              <p:spPr>
                <a:xfrm>
                  <a:off x="960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2" name="矩形 15540"/>
                <p:cNvSpPr/>
                <p:nvPr/>
              </p:nvSpPr>
              <p:spPr>
                <a:xfrm>
                  <a:off x="768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3" name="矩形 15541"/>
                <p:cNvSpPr/>
                <p:nvPr/>
              </p:nvSpPr>
              <p:spPr>
                <a:xfrm>
                  <a:off x="576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4" name="矩形 15542"/>
                <p:cNvSpPr/>
                <p:nvPr/>
              </p:nvSpPr>
              <p:spPr>
                <a:xfrm>
                  <a:off x="384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5" name="矩形 15543"/>
                <p:cNvSpPr/>
                <p:nvPr/>
              </p:nvSpPr>
              <p:spPr>
                <a:xfrm>
                  <a:off x="192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6" name="矩形 15544"/>
                <p:cNvSpPr/>
                <p:nvPr/>
              </p:nvSpPr>
              <p:spPr>
                <a:xfrm>
                  <a:off x="0" y="293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7" name="矩形 15545"/>
                <p:cNvSpPr/>
                <p:nvPr/>
              </p:nvSpPr>
              <p:spPr>
                <a:xfrm>
                  <a:off x="1748" y="2608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8" name="矩形 15546"/>
                <p:cNvSpPr/>
                <p:nvPr/>
              </p:nvSpPr>
              <p:spPr>
                <a:xfrm>
                  <a:off x="1536" y="2608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99" name="矩形 15547"/>
                <p:cNvSpPr/>
                <p:nvPr/>
              </p:nvSpPr>
              <p:spPr>
                <a:xfrm>
                  <a:off x="1344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0" name="矩形 15548"/>
                <p:cNvSpPr/>
                <p:nvPr/>
              </p:nvSpPr>
              <p:spPr>
                <a:xfrm>
                  <a:off x="1152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1" name="矩形 15549"/>
                <p:cNvSpPr/>
                <p:nvPr/>
              </p:nvSpPr>
              <p:spPr>
                <a:xfrm>
                  <a:off x="960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2" name="矩形 15550"/>
                <p:cNvSpPr/>
                <p:nvPr/>
              </p:nvSpPr>
              <p:spPr>
                <a:xfrm>
                  <a:off x="768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3" name="矩形 15551"/>
                <p:cNvSpPr/>
                <p:nvPr/>
              </p:nvSpPr>
              <p:spPr>
                <a:xfrm>
                  <a:off x="576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4" name="矩形 15552"/>
                <p:cNvSpPr/>
                <p:nvPr/>
              </p:nvSpPr>
              <p:spPr>
                <a:xfrm>
                  <a:off x="384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5" name="矩形 15553"/>
                <p:cNvSpPr/>
                <p:nvPr/>
              </p:nvSpPr>
              <p:spPr>
                <a:xfrm>
                  <a:off x="192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6" name="矩形 15554"/>
                <p:cNvSpPr/>
                <p:nvPr/>
              </p:nvSpPr>
              <p:spPr>
                <a:xfrm>
                  <a:off x="0" y="260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7" name="矩形 15555"/>
                <p:cNvSpPr/>
                <p:nvPr/>
              </p:nvSpPr>
              <p:spPr>
                <a:xfrm>
                  <a:off x="1748" y="2282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8" name="矩形 15556"/>
                <p:cNvSpPr/>
                <p:nvPr/>
              </p:nvSpPr>
              <p:spPr>
                <a:xfrm>
                  <a:off x="1536" y="2282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09" name="矩形 15557"/>
                <p:cNvSpPr/>
                <p:nvPr/>
              </p:nvSpPr>
              <p:spPr>
                <a:xfrm>
                  <a:off x="1344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0" name="矩形 15558"/>
                <p:cNvSpPr/>
                <p:nvPr/>
              </p:nvSpPr>
              <p:spPr>
                <a:xfrm>
                  <a:off x="1152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1" name="矩形 15559"/>
                <p:cNvSpPr/>
                <p:nvPr/>
              </p:nvSpPr>
              <p:spPr>
                <a:xfrm>
                  <a:off x="960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2" name="矩形 15560"/>
                <p:cNvSpPr/>
                <p:nvPr/>
              </p:nvSpPr>
              <p:spPr>
                <a:xfrm>
                  <a:off x="768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3" name="矩形 15561"/>
                <p:cNvSpPr/>
                <p:nvPr/>
              </p:nvSpPr>
              <p:spPr>
                <a:xfrm>
                  <a:off x="576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4" name="矩形 15562"/>
                <p:cNvSpPr/>
                <p:nvPr/>
              </p:nvSpPr>
              <p:spPr>
                <a:xfrm>
                  <a:off x="384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5" name="矩形 15563"/>
                <p:cNvSpPr/>
                <p:nvPr/>
              </p:nvSpPr>
              <p:spPr>
                <a:xfrm>
                  <a:off x="192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6" name="矩形 15564"/>
                <p:cNvSpPr/>
                <p:nvPr/>
              </p:nvSpPr>
              <p:spPr>
                <a:xfrm>
                  <a:off x="0" y="228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7" name="矩形 15565"/>
                <p:cNvSpPr/>
                <p:nvPr/>
              </p:nvSpPr>
              <p:spPr>
                <a:xfrm>
                  <a:off x="1748" y="1956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8" name="矩形 15566"/>
                <p:cNvSpPr/>
                <p:nvPr/>
              </p:nvSpPr>
              <p:spPr>
                <a:xfrm>
                  <a:off x="1536" y="1956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19" name="矩形 15567"/>
                <p:cNvSpPr/>
                <p:nvPr/>
              </p:nvSpPr>
              <p:spPr>
                <a:xfrm>
                  <a:off x="1344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0" name="矩形 15568"/>
                <p:cNvSpPr/>
                <p:nvPr/>
              </p:nvSpPr>
              <p:spPr>
                <a:xfrm>
                  <a:off x="1152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1" name="矩形 15569"/>
                <p:cNvSpPr/>
                <p:nvPr/>
              </p:nvSpPr>
              <p:spPr>
                <a:xfrm>
                  <a:off x="960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2" name="矩形 15570"/>
                <p:cNvSpPr/>
                <p:nvPr/>
              </p:nvSpPr>
              <p:spPr>
                <a:xfrm>
                  <a:off x="768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3" name="矩形 15571"/>
                <p:cNvSpPr/>
                <p:nvPr/>
              </p:nvSpPr>
              <p:spPr>
                <a:xfrm>
                  <a:off x="576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4" name="矩形 15572"/>
                <p:cNvSpPr/>
                <p:nvPr/>
              </p:nvSpPr>
              <p:spPr>
                <a:xfrm>
                  <a:off x="384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5" name="矩形 15573"/>
                <p:cNvSpPr/>
                <p:nvPr/>
              </p:nvSpPr>
              <p:spPr>
                <a:xfrm>
                  <a:off x="192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6" name="矩形 15574"/>
                <p:cNvSpPr/>
                <p:nvPr/>
              </p:nvSpPr>
              <p:spPr>
                <a:xfrm>
                  <a:off x="0" y="195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7" name="矩形 15575"/>
                <p:cNvSpPr/>
                <p:nvPr/>
              </p:nvSpPr>
              <p:spPr>
                <a:xfrm>
                  <a:off x="1748" y="1630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8" name="矩形 15576"/>
                <p:cNvSpPr/>
                <p:nvPr/>
              </p:nvSpPr>
              <p:spPr>
                <a:xfrm>
                  <a:off x="1536" y="1630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29" name="矩形 15577"/>
                <p:cNvSpPr/>
                <p:nvPr/>
              </p:nvSpPr>
              <p:spPr>
                <a:xfrm>
                  <a:off x="1344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0" name="矩形 15578"/>
                <p:cNvSpPr/>
                <p:nvPr/>
              </p:nvSpPr>
              <p:spPr>
                <a:xfrm>
                  <a:off x="1152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1" name="矩形 15579"/>
                <p:cNvSpPr/>
                <p:nvPr/>
              </p:nvSpPr>
              <p:spPr>
                <a:xfrm>
                  <a:off x="960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2" name="矩形 15580"/>
                <p:cNvSpPr/>
                <p:nvPr/>
              </p:nvSpPr>
              <p:spPr>
                <a:xfrm>
                  <a:off x="768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3" name="矩形 15581"/>
                <p:cNvSpPr/>
                <p:nvPr/>
              </p:nvSpPr>
              <p:spPr>
                <a:xfrm>
                  <a:off x="576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4" name="矩形 15582"/>
                <p:cNvSpPr/>
                <p:nvPr/>
              </p:nvSpPr>
              <p:spPr>
                <a:xfrm>
                  <a:off x="384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5" name="矩形 15583"/>
                <p:cNvSpPr/>
                <p:nvPr/>
              </p:nvSpPr>
              <p:spPr>
                <a:xfrm>
                  <a:off x="192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6" name="矩形 15584"/>
                <p:cNvSpPr/>
                <p:nvPr/>
              </p:nvSpPr>
              <p:spPr>
                <a:xfrm>
                  <a:off x="0" y="163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7" name="矩形 15585"/>
                <p:cNvSpPr/>
                <p:nvPr/>
              </p:nvSpPr>
              <p:spPr>
                <a:xfrm>
                  <a:off x="1748" y="1304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8" name="矩形 15586"/>
                <p:cNvSpPr/>
                <p:nvPr/>
              </p:nvSpPr>
              <p:spPr>
                <a:xfrm>
                  <a:off x="1536" y="1304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39" name="矩形 15587"/>
                <p:cNvSpPr/>
                <p:nvPr/>
              </p:nvSpPr>
              <p:spPr>
                <a:xfrm>
                  <a:off x="1344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0" name="矩形 15588"/>
                <p:cNvSpPr/>
                <p:nvPr/>
              </p:nvSpPr>
              <p:spPr>
                <a:xfrm>
                  <a:off x="1152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1" name="矩形 15589"/>
                <p:cNvSpPr/>
                <p:nvPr/>
              </p:nvSpPr>
              <p:spPr>
                <a:xfrm>
                  <a:off x="960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2" name="矩形 15590"/>
                <p:cNvSpPr/>
                <p:nvPr/>
              </p:nvSpPr>
              <p:spPr>
                <a:xfrm>
                  <a:off x="768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3" name="矩形 15591"/>
                <p:cNvSpPr/>
                <p:nvPr/>
              </p:nvSpPr>
              <p:spPr>
                <a:xfrm>
                  <a:off x="576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4" name="矩形 15592"/>
                <p:cNvSpPr/>
                <p:nvPr/>
              </p:nvSpPr>
              <p:spPr>
                <a:xfrm>
                  <a:off x="384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5" name="矩形 15593"/>
                <p:cNvSpPr/>
                <p:nvPr/>
              </p:nvSpPr>
              <p:spPr>
                <a:xfrm>
                  <a:off x="192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6" name="矩形 15594"/>
                <p:cNvSpPr/>
                <p:nvPr/>
              </p:nvSpPr>
              <p:spPr>
                <a:xfrm>
                  <a:off x="0" y="1304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7" name="矩形 15595"/>
                <p:cNvSpPr/>
                <p:nvPr/>
              </p:nvSpPr>
              <p:spPr>
                <a:xfrm>
                  <a:off x="1748" y="978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8" name="矩形 15596"/>
                <p:cNvSpPr/>
                <p:nvPr/>
              </p:nvSpPr>
              <p:spPr>
                <a:xfrm>
                  <a:off x="1536" y="978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49" name="矩形 15597"/>
                <p:cNvSpPr/>
                <p:nvPr/>
              </p:nvSpPr>
              <p:spPr>
                <a:xfrm>
                  <a:off x="1344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0" name="矩形 15598"/>
                <p:cNvSpPr/>
                <p:nvPr/>
              </p:nvSpPr>
              <p:spPr>
                <a:xfrm>
                  <a:off x="1152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1" name="矩形 15599"/>
                <p:cNvSpPr/>
                <p:nvPr/>
              </p:nvSpPr>
              <p:spPr>
                <a:xfrm>
                  <a:off x="960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2" name="矩形 15600"/>
                <p:cNvSpPr/>
                <p:nvPr/>
              </p:nvSpPr>
              <p:spPr>
                <a:xfrm>
                  <a:off x="768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3" name="矩形 15601"/>
                <p:cNvSpPr/>
                <p:nvPr/>
              </p:nvSpPr>
              <p:spPr>
                <a:xfrm>
                  <a:off x="576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4" name="矩形 15602"/>
                <p:cNvSpPr/>
                <p:nvPr/>
              </p:nvSpPr>
              <p:spPr>
                <a:xfrm>
                  <a:off x="384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5" name="矩形 15603"/>
                <p:cNvSpPr/>
                <p:nvPr/>
              </p:nvSpPr>
              <p:spPr>
                <a:xfrm>
                  <a:off x="192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6" name="矩形 15604"/>
                <p:cNvSpPr/>
                <p:nvPr/>
              </p:nvSpPr>
              <p:spPr>
                <a:xfrm>
                  <a:off x="0" y="978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7" name="矩形 15605"/>
                <p:cNvSpPr/>
                <p:nvPr/>
              </p:nvSpPr>
              <p:spPr>
                <a:xfrm>
                  <a:off x="1748" y="652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8" name="矩形 15606"/>
                <p:cNvSpPr/>
                <p:nvPr/>
              </p:nvSpPr>
              <p:spPr>
                <a:xfrm>
                  <a:off x="1536" y="652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59" name="矩形 15607"/>
                <p:cNvSpPr/>
                <p:nvPr/>
              </p:nvSpPr>
              <p:spPr>
                <a:xfrm>
                  <a:off x="1344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0" name="矩形 15608"/>
                <p:cNvSpPr/>
                <p:nvPr/>
              </p:nvSpPr>
              <p:spPr>
                <a:xfrm>
                  <a:off x="1152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1" name="矩形 15609"/>
                <p:cNvSpPr/>
                <p:nvPr/>
              </p:nvSpPr>
              <p:spPr>
                <a:xfrm>
                  <a:off x="960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2" name="矩形 15610"/>
                <p:cNvSpPr/>
                <p:nvPr/>
              </p:nvSpPr>
              <p:spPr>
                <a:xfrm>
                  <a:off x="768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3" name="矩形 15611"/>
                <p:cNvSpPr/>
                <p:nvPr/>
              </p:nvSpPr>
              <p:spPr>
                <a:xfrm>
                  <a:off x="576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4" name="矩形 15612"/>
                <p:cNvSpPr/>
                <p:nvPr/>
              </p:nvSpPr>
              <p:spPr>
                <a:xfrm>
                  <a:off x="384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5" name="矩形 15613"/>
                <p:cNvSpPr/>
                <p:nvPr/>
              </p:nvSpPr>
              <p:spPr>
                <a:xfrm>
                  <a:off x="192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6" name="矩形 15614"/>
                <p:cNvSpPr/>
                <p:nvPr/>
              </p:nvSpPr>
              <p:spPr>
                <a:xfrm>
                  <a:off x="0" y="652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7" name="矩形 15615"/>
                <p:cNvSpPr/>
                <p:nvPr/>
              </p:nvSpPr>
              <p:spPr>
                <a:xfrm>
                  <a:off x="1748" y="326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8" name="矩形 15616"/>
                <p:cNvSpPr/>
                <p:nvPr/>
              </p:nvSpPr>
              <p:spPr>
                <a:xfrm>
                  <a:off x="1536" y="326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69" name="矩形 15617"/>
                <p:cNvSpPr/>
                <p:nvPr/>
              </p:nvSpPr>
              <p:spPr>
                <a:xfrm>
                  <a:off x="1344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0" name="矩形 15618"/>
                <p:cNvSpPr/>
                <p:nvPr/>
              </p:nvSpPr>
              <p:spPr>
                <a:xfrm>
                  <a:off x="1152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1" name="矩形 15619"/>
                <p:cNvSpPr/>
                <p:nvPr/>
              </p:nvSpPr>
              <p:spPr>
                <a:xfrm>
                  <a:off x="960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2" name="矩形 15620"/>
                <p:cNvSpPr/>
                <p:nvPr/>
              </p:nvSpPr>
              <p:spPr>
                <a:xfrm>
                  <a:off x="768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3" name="矩形 15621"/>
                <p:cNvSpPr/>
                <p:nvPr/>
              </p:nvSpPr>
              <p:spPr>
                <a:xfrm>
                  <a:off x="576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4" name="矩形 15622"/>
                <p:cNvSpPr/>
                <p:nvPr/>
              </p:nvSpPr>
              <p:spPr>
                <a:xfrm>
                  <a:off x="384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5" name="矩形 15623"/>
                <p:cNvSpPr/>
                <p:nvPr/>
              </p:nvSpPr>
              <p:spPr>
                <a:xfrm>
                  <a:off x="192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6" name="矩形 15624"/>
                <p:cNvSpPr/>
                <p:nvPr/>
              </p:nvSpPr>
              <p:spPr>
                <a:xfrm>
                  <a:off x="0" y="326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7" name="矩形 15625"/>
                <p:cNvSpPr/>
                <p:nvPr/>
              </p:nvSpPr>
              <p:spPr>
                <a:xfrm>
                  <a:off x="1748" y="0"/>
                  <a:ext cx="17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8" name="矩形 15626"/>
                <p:cNvSpPr/>
                <p:nvPr/>
              </p:nvSpPr>
              <p:spPr>
                <a:xfrm>
                  <a:off x="1536" y="0"/>
                  <a:ext cx="21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79" name="矩形 15627"/>
                <p:cNvSpPr/>
                <p:nvPr/>
              </p:nvSpPr>
              <p:spPr>
                <a:xfrm>
                  <a:off x="1344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80" name="矩形 15628"/>
                <p:cNvSpPr/>
                <p:nvPr/>
              </p:nvSpPr>
              <p:spPr>
                <a:xfrm>
                  <a:off x="1152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81" name="矩形 15629"/>
                <p:cNvSpPr/>
                <p:nvPr/>
              </p:nvSpPr>
              <p:spPr>
                <a:xfrm>
                  <a:off x="960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82" name="矩形 15630"/>
                <p:cNvSpPr/>
                <p:nvPr/>
              </p:nvSpPr>
              <p:spPr>
                <a:xfrm>
                  <a:off x="768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83" name="矩形 15631"/>
                <p:cNvSpPr/>
                <p:nvPr/>
              </p:nvSpPr>
              <p:spPr>
                <a:xfrm>
                  <a:off x="576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84" name="矩形 15632"/>
                <p:cNvSpPr/>
                <p:nvPr/>
              </p:nvSpPr>
              <p:spPr>
                <a:xfrm>
                  <a:off x="384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85" name="矩形 15633"/>
                <p:cNvSpPr/>
                <p:nvPr/>
              </p:nvSpPr>
              <p:spPr>
                <a:xfrm>
                  <a:off x="192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86" name="矩形 15634"/>
                <p:cNvSpPr/>
                <p:nvPr/>
              </p:nvSpPr>
              <p:spPr>
                <a:xfrm>
                  <a:off x="0" y="0"/>
                  <a:ext cx="192" cy="3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/>
                <a:p>
                  <a:pPr>
                    <a:spcBef>
                      <a:spcPct val="20000"/>
                    </a:spcBef>
                  </a:pPr>
                  <a:endParaRPr lang="zh-CN" altLang="en-US" sz="2520" dirty="0">
                    <a:solidFill>
                      <a:schemeClr val="bg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87" name="直接连接符 15635"/>
                <p:cNvSpPr/>
                <p:nvPr/>
              </p:nvSpPr>
              <p:spPr>
                <a:xfrm>
                  <a:off x="0" y="0"/>
                  <a:ext cx="1920" cy="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8" name="直接连接符 15636"/>
                <p:cNvSpPr/>
                <p:nvPr/>
              </p:nvSpPr>
              <p:spPr>
                <a:xfrm>
                  <a:off x="0" y="32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9" name="直接连接符 15637"/>
                <p:cNvSpPr/>
                <p:nvPr/>
              </p:nvSpPr>
              <p:spPr>
                <a:xfrm>
                  <a:off x="0" y="65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0" name="直接连接符 15638"/>
                <p:cNvSpPr/>
                <p:nvPr/>
              </p:nvSpPr>
              <p:spPr>
                <a:xfrm>
                  <a:off x="0" y="97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1" name="直接连接符 15639"/>
                <p:cNvSpPr/>
                <p:nvPr/>
              </p:nvSpPr>
              <p:spPr>
                <a:xfrm>
                  <a:off x="0" y="130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2" name="直接连接符 15640"/>
                <p:cNvSpPr/>
                <p:nvPr/>
              </p:nvSpPr>
              <p:spPr>
                <a:xfrm>
                  <a:off x="0" y="1630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3" name="直接连接符 15641"/>
                <p:cNvSpPr/>
                <p:nvPr/>
              </p:nvSpPr>
              <p:spPr>
                <a:xfrm>
                  <a:off x="0" y="1956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4" name="直接连接符 15642"/>
                <p:cNvSpPr/>
                <p:nvPr/>
              </p:nvSpPr>
              <p:spPr>
                <a:xfrm>
                  <a:off x="0" y="2282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5" name="直接连接符 15643"/>
                <p:cNvSpPr/>
                <p:nvPr/>
              </p:nvSpPr>
              <p:spPr>
                <a:xfrm>
                  <a:off x="0" y="2608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6" name="直接连接符 15644"/>
                <p:cNvSpPr/>
                <p:nvPr/>
              </p:nvSpPr>
              <p:spPr>
                <a:xfrm>
                  <a:off x="0" y="2934"/>
                  <a:ext cx="1920" cy="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7" name="直接连接符 15645"/>
                <p:cNvSpPr/>
                <p:nvPr/>
              </p:nvSpPr>
              <p:spPr>
                <a:xfrm>
                  <a:off x="0" y="3260"/>
                  <a:ext cx="1920" cy="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8" name="直接连接符 15646"/>
                <p:cNvSpPr/>
                <p:nvPr/>
              </p:nvSpPr>
              <p:spPr>
                <a:xfrm>
                  <a:off x="49" y="-10"/>
                  <a:ext cx="0" cy="326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9" name="直接连接符 15647"/>
                <p:cNvSpPr/>
                <p:nvPr/>
              </p:nvSpPr>
              <p:spPr>
                <a:xfrm>
                  <a:off x="192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0" name="直接连接符 15648"/>
                <p:cNvSpPr/>
                <p:nvPr/>
              </p:nvSpPr>
              <p:spPr>
                <a:xfrm>
                  <a:off x="384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1" name="直接连接符 15649"/>
                <p:cNvSpPr/>
                <p:nvPr/>
              </p:nvSpPr>
              <p:spPr>
                <a:xfrm>
                  <a:off x="576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2" name="直接连接符 15650"/>
                <p:cNvSpPr/>
                <p:nvPr/>
              </p:nvSpPr>
              <p:spPr>
                <a:xfrm>
                  <a:off x="768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3" name="直接连接符 15651"/>
                <p:cNvSpPr/>
                <p:nvPr/>
              </p:nvSpPr>
              <p:spPr>
                <a:xfrm>
                  <a:off x="968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4" name="直接连接符 15652"/>
                <p:cNvSpPr/>
                <p:nvPr/>
              </p:nvSpPr>
              <p:spPr>
                <a:xfrm>
                  <a:off x="1160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5" name="直接连接符 15653"/>
                <p:cNvSpPr/>
                <p:nvPr/>
              </p:nvSpPr>
              <p:spPr>
                <a:xfrm>
                  <a:off x="1352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6" name="直接连接符 15654"/>
                <p:cNvSpPr/>
                <p:nvPr/>
              </p:nvSpPr>
              <p:spPr>
                <a:xfrm>
                  <a:off x="1544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7" name="直接连接符 15655"/>
                <p:cNvSpPr/>
                <p:nvPr/>
              </p:nvSpPr>
              <p:spPr>
                <a:xfrm>
                  <a:off x="1744" y="0"/>
                  <a:ext cx="0" cy="3260"/>
                </a:xfrm>
                <a:prstGeom prst="line">
                  <a:avLst/>
                </a:prstGeom>
                <a:ln w="127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8" name="直接连接符 15656"/>
                <p:cNvSpPr/>
                <p:nvPr/>
              </p:nvSpPr>
              <p:spPr>
                <a:xfrm>
                  <a:off x="1928" y="0"/>
                  <a:ext cx="0" cy="3260"/>
                </a:xfrm>
                <a:prstGeom prst="line">
                  <a:avLst/>
                </a:prstGeom>
                <a:ln w="12700" cap="sq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3609" name="直接连接符 15657"/>
              <p:cNvSpPr/>
              <p:nvPr/>
            </p:nvSpPr>
            <p:spPr>
              <a:xfrm>
                <a:off x="3569" y="0"/>
                <a:ext cx="1477" cy="0"/>
              </a:xfrm>
              <a:prstGeom prst="line">
                <a:avLst/>
              </a:prstGeom>
              <a:ln w="12700" cap="sq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10" name="文本框 15658"/>
              <p:cNvSpPr txBox="1"/>
              <p:nvPr/>
            </p:nvSpPr>
            <p:spPr>
              <a:xfrm>
                <a:off x="2600" y="2569"/>
                <a:ext cx="2983" cy="50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0        2        4         6         8        10      12      14       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                                                                       </a:t>
                </a:r>
                <a:r>
                  <a:rPr lang="zh-CN" altLang="en-US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时间</a:t>
                </a:r>
                <a:r>
                  <a:rPr lang="en-US" altLang="zh-CN" sz="1440" dirty="0">
                    <a:latin typeface="Arial" panose="020B0604020202020204" pitchFamily="34" charset="0"/>
                    <a:ea typeface="宋体" panose="02010600030101010101" pitchFamily="2" charset="-122"/>
                  </a:rPr>
                  <a:t>/</a:t>
                </a:r>
                <a:r>
                  <a:rPr lang="zh-CN" altLang="en-US" sz="1440" dirty="0">
                    <a:latin typeface="Arial" panose="020B0604020202020204" pitchFamily="34" charset="0"/>
                    <a:ea typeface="宋体" panose="02010600030101010101" pitchFamily="2" charset="-122"/>
                  </a:rPr>
                  <a:t>分</a:t>
                </a:r>
                <a:r>
                  <a:rPr lang="zh-CN" altLang="en-US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  </a:t>
                </a:r>
                <a:endParaRPr lang="zh-CN" altLang="en-US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1" name="文本框 15659"/>
              <p:cNvSpPr txBox="1"/>
              <p:nvPr/>
            </p:nvSpPr>
            <p:spPr>
              <a:xfrm>
                <a:off x="144" y="2660"/>
                <a:ext cx="2760" cy="50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 0         2         4       6        8      10     12     14    </a:t>
                </a:r>
                <a:endParaRPr lang="zh-CN" altLang="en-US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                                                      </a:t>
                </a:r>
                <a:r>
                  <a:rPr lang="zh-CN" altLang="en-US" sz="1440" dirty="0">
                    <a:latin typeface="Arial" panose="020B0604020202020204" pitchFamily="34" charset="0"/>
                    <a:ea typeface="宋体" panose="02010600030101010101" pitchFamily="2" charset="-122"/>
                  </a:rPr>
                  <a:t>时间/分</a:t>
                </a:r>
                <a:r>
                  <a:rPr lang="zh-CN" altLang="en-US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  </a:t>
                </a:r>
                <a:endParaRPr lang="zh-CN" altLang="en-US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2" name="文本框 15660"/>
              <p:cNvSpPr txBox="1"/>
              <p:nvPr/>
            </p:nvSpPr>
            <p:spPr>
              <a:xfrm>
                <a:off x="56" y="2545"/>
                <a:ext cx="315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40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3" name="文本框 15661"/>
              <p:cNvSpPr txBox="1"/>
              <p:nvPr/>
            </p:nvSpPr>
            <p:spPr>
              <a:xfrm>
                <a:off x="56" y="1934"/>
                <a:ext cx="315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45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4" name="文本框 15662"/>
              <p:cNvSpPr txBox="1"/>
              <p:nvPr/>
            </p:nvSpPr>
            <p:spPr>
              <a:xfrm>
                <a:off x="56" y="1278"/>
                <a:ext cx="315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50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5" name="文本框 15663"/>
              <p:cNvSpPr txBox="1"/>
              <p:nvPr/>
            </p:nvSpPr>
            <p:spPr>
              <a:xfrm>
                <a:off x="56" y="631"/>
                <a:ext cx="315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55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6" name="文本框 15664"/>
              <p:cNvSpPr txBox="1"/>
              <p:nvPr/>
            </p:nvSpPr>
            <p:spPr>
              <a:xfrm>
                <a:off x="-499" y="-105"/>
                <a:ext cx="722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/>
                <a:r>
                  <a:rPr lang="zh-CN" altLang="en-US" sz="1440" dirty="0">
                    <a:latin typeface="Arial" panose="020B0604020202020204" pitchFamily="34" charset="0"/>
                    <a:ea typeface="宋体" panose="02010600030101010101" pitchFamily="2" charset="-122"/>
                  </a:rPr>
                  <a:t>温度/℃</a:t>
                </a:r>
                <a:endParaRPr lang="zh-CN" altLang="en-US" sz="144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17" name="直接连接符 15665"/>
              <p:cNvSpPr/>
              <p:nvPr/>
            </p:nvSpPr>
            <p:spPr>
              <a:xfrm flipH="1" flipV="1">
                <a:off x="223" y="-8"/>
                <a:ext cx="24" cy="2657"/>
              </a:xfrm>
              <a:prstGeom prst="line">
                <a:avLst/>
              </a:prstGeom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3618" name="直接连接符 15666"/>
              <p:cNvSpPr/>
              <p:nvPr/>
            </p:nvSpPr>
            <p:spPr>
              <a:xfrm>
                <a:off x="223" y="2661"/>
                <a:ext cx="2247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3619" name="文本框 15667"/>
              <p:cNvSpPr txBox="1"/>
              <p:nvPr/>
            </p:nvSpPr>
            <p:spPr>
              <a:xfrm>
                <a:off x="312" y="2799"/>
                <a:ext cx="2208" cy="23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endParaRPr lang="zh-CN" altLang="en-US" sz="162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0" name="椭圆 15668"/>
              <p:cNvSpPr/>
              <p:nvPr/>
            </p:nvSpPr>
            <p:spPr>
              <a:xfrm>
                <a:off x="211" y="2635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1" name="椭圆 15669"/>
              <p:cNvSpPr/>
              <p:nvPr/>
            </p:nvSpPr>
            <p:spPr>
              <a:xfrm>
                <a:off x="349" y="2385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2" name="椭圆 15670"/>
              <p:cNvSpPr/>
              <p:nvPr/>
            </p:nvSpPr>
            <p:spPr>
              <a:xfrm>
                <a:off x="487" y="2131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3" name="椭圆 15671"/>
              <p:cNvSpPr/>
              <p:nvPr/>
            </p:nvSpPr>
            <p:spPr>
              <a:xfrm>
                <a:off x="619" y="1867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4" name="椭圆 15672"/>
              <p:cNvSpPr/>
              <p:nvPr/>
            </p:nvSpPr>
            <p:spPr>
              <a:xfrm>
                <a:off x="767" y="1590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5" name="椭圆 15673"/>
              <p:cNvSpPr/>
              <p:nvPr/>
            </p:nvSpPr>
            <p:spPr>
              <a:xfrm>
                <a:off x="905" y="1590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6" name="椭圆 15674"/>
              <p:cNvSpPr/>
              <p:nvPr/>
            </p:nvSpPr>
            <p:spPr>
              <a:xfrm>
                <a:off x="1033" y="1592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7" name="椭圆 15675"/>
              <p:cNvSpPr/>
              <p:nvPr/>
            </p:nvSpPr>
            <p:spPr>
              <a:xfrm>
                <a:off x="1181" y="1602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8" name="椭圆 15676"/>
              <p:cNvSpPr/>
              <p:nvPr/>
            </p:nvSpPr>
            <p:spPr>
              <a:xfrm>
                <a:off x="1309" y="1602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29" name="椭圆 15677"/>
              <p:cNvSpPr/>
              <p:nvPr/>
            </p:nvSpPr>
            <p:spPr>
              <a:xfrm>
                <a:off x="1457" y="1337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0" name="椭圆 15678"/>
              <p:cNvSpPr/>
              <p:nvPr/>
            </p:nvSpPr>
            <p:spPr>
              <a:xfrm>
                <a:off x="1585" y="1084"/>
                <a:ext cx="28" cy="3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1" name="椭圆 15679"/>
              <p:cNvSpPr/>
              <p:nvPr/>
            </p:nvSpPr>
            <p:spPr>
              <a:xfrm>
                <a:off x="1703" y="807"/>
                <a:ext cx="28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2" name="直接连接符 15680"/>
              <p:cNvSpPr/>
              <p:nvPr/>
            </p:nvSpPr>
            <p:spPr>
              <a:xfrm rot="-96100" flipV="1">
                <a:off x="233" y="1625"/>
                <a:ext cx="552" cy="1013"/>
              </a:xfrm>
              <a:prstGeom prst="line">
                <a:avLst/>
              </a:prstGeom>
              <a:ln w="571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33" name="直接连接符 15681"/>
              <p:cNvSpPr/>
              <p:nvPr/>
            </p:nvSpPr>
            <p:spPr>
              <a:xfrm>
                <a:off x="785" y="1613"/>
                <a:ext cx="552" cy="0"/>
              </a:xfrm>
              <a:prstGeom prst="line">
                <a:avLst/>
              </a:prstGeom>
              <a:ln w="571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34" name="直接连接符 15682"/>
              <p:cNvSpPr/>
              <p:nvPr/>
            </p:nvSpPr>
            <p:spPr>
              <a:xfrm rot="92607" flipV="1">
                <a:off x="1337" y="704"/>
                <a:ext cx="434" cy="921"/>
              </a:xfrm>
              <a:prstGeom prst="line">
                <a:avLst/>
              </a:prstGeom>
              <a:ln w="5715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35" name="直接连接符 15683"/>
              <p:cNvSpPr/>
              <p:nvPr/>
            </p:nvSpPr>
            <p:spPr>
              <a:xfrm>
                <a:off x="232" y="558"/>
                <a:ext cx="2160" cy="0"/>
              </a:xfrm>
              <a:prstGeom prst="line">
                <a:avLst/>
              </a:prstGeom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36" name="文本框 15684"/>
              <p:cNvSpPr txBox="1"/>
              <p:nvPr/>
            </p:nvSpPr>
            <p:spPr>
              <a:xfrm>
                <a:off x="154" y="2452"/>
                <a:ext cx="197" cy="3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A</a:t>
                </a:r>
                <a:endParaRPr lang="en-US" altLang="zh-CN" b="1" dirty="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7" name="文本框 15685"/>
              <p:cNvSpPr txBox="1"/>
              <p:nvPr/>
            </p:nvSpPr>
            <p:spPr>
              <a:xfrm>
                <a:off x="627" y="1494"/>
                <a:ext cx="197" cy="3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B</a:t>
                </a:r>
                <a:endParaRPr lang="en-US" altLang="zh-CN" b="1" dirty="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8" name="文本框 15686"/>
              <p:cNvSpPr txBox="1"/>
              <p:nvPr/>
            </p:nvSpPr>
            <p:spPr>
              <a:xfrm>
                <a:off x="1219" y="1448"/>
                <a:ext cx="197" cy="3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C</a:t>
                </a:r>
                <a:endParaRPr lang="en-US" altLang="zh-CN" b="1" dirty="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39" name="文本框 15687"/>
              <p:cNvSpPr txBox="1"/>
              <p:nvPr/>
            </p:nvSpPr>
            <p:spPr>
              <a:xfrm>
                <a:off x="1573" y="664"/>
                <a:ext cx="198" cy="3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D</a:t>
                </a:r>
                <a:endParaRPr lang="en-US" altLang="zh-CN" b="1" dirty="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40" name="直接连接符 15688"/>
              <p:cNvSpPr/>
              <p:nvPr/>
            </p:nvSpPr>
            <p:spPr>
              <a:xfrm>
                <a:off x="2657" y="257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1" name="直接连接符 15689"/>
              <p:cNvSpPr/>
              <p:nvPr/>
            </p:nvSpPr>
            <p:spPr>
              <a:xfrm>
                <a:off x="2648" y="230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2" name="直接连接符 15690"/>
              <p:cNvSpPr/>
              <p:nvPr/>
            </p:nvSpPr>
            <p:spPr>
              <a:xfrm>
                <a:off x="2657" y="2024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3" name="直接连接符 15691"/>
              <p:cNvSpPr/>
              <p:nvPr/>
            </p:nvSpPr>
            <p:spPr>
              <a:xfrm>
                <a:off x="2657" y="1765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4" name="直接连接符 15692"/>
              <p:cNvSpPr/>
              <p:nvPr/>
            </p:nvSpPr>
            <p:spPr>
              <a:xfrm>
                <a:off x="2648" y="1496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5" name="直接连接符 15693"/>
              <p:cNvSpPr/>
              <p:nvPr/>
            </p:nvSpPr>
            <p:spPr>
              <a:xfrm>
                <a:off x="2657" y="1218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6" name="直接连接符 15694"/>
              <p:cNvSpPr/>
              <p:nvPr/>
            </p:nvSpPr>
            <p:spPr>
              <a:xfrm>
                <a:off x="2657" y="949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7" name="直接连接符 15695"/>
              <p:cNvSpPr/>
              <p:nvPr/>
            </p:nvSpPr>
            <p:spPr>
              <a:xfrm>
                <a:off x="2648" y="680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8" name="直接连接符 15696"/>
              <p:cNvSpPr/>
              <p:nvPr/>
            </p:nvSpPr>
            <p:spPr>
              <a:xfrm>
                <a:off x="2657" y="40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49" name="直接连接符 15697"/>
              <p:cNvSpPr/>
              <p:nvPr/>
            </p:nvSpPr>
            <p:spPr>
              <a:xfrm>
                <a:off x="2660" y="14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0" name="直接连接符 15698"/>
              <p:cNvSpPr/>
              <p:nvPr/>
            </p:nvSpPr>
            <p:spPr>
              <a:xfrm>
                <a:off x="3506" y="270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1" name="直接连接符 15699"/>
              <p:cNvSpPr/>
              <p:nvPr/>
            </p:nvSpPr>
            <p:spPr>
              <a:xfrm>
                <a:off x="3506" y="54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2" name="直接连接符 15700"/>
              <p:cNvSpPr/>
              <p:nvPr/>
            </p:nvSpPr>
            <p:spPr>
              <a:xfrm>
                <a:off x="3506" y="81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3" name="直接连接符 15701"/>
              <p:cNvSpPr/>
              <p:nvPr/>
            </p:nvSpPr>
            <p:spPr>
              <a:xfrm>
                <a:off x="3506" y="1082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4" name="直接连接符 15702"/>
              <p:cNvSpPr/>
              <p:nvPr/>
            </p:nvSpPr>
            <p:spPr>
              <a:xfrm>
                <a:off x="3506" y="1352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5" name="直接连接符 15703"/>
              <p:cNvSpPr/>
              <p:nvPr/>
            </p:nvSpPr>
            <p:spPr>
              <a:xfrm>
                <a:off x="3506" y="1622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6" name="直接连接符 15704"/>
              <p:cNvSpPr/>
              <p:nvPr/>
            </p:nvSpPr>
            <p:spPr>
              <a:xfrm>
                <a:off x="3506" y="189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7" name="直接连接符 15705"/>
              <p:cNvSpPr/>
              <p:nvPr/>
            </p:nvSpPr>
            <p:spPr>
              <a:xfrm>
                <a:off x="3506" y="216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8" name="直接连接符 15706"/>
              <p:cNvSpPr/>
              <p:nvPr/>
            </p:nvSpPr>
            <p:spPr>
              <a:xfrm>
                <a:off x="3506" y="2434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9" name="直接连接符 15707"/>
              <p:cNvSpPr/>
              <p:nvPr/>
            </p:nvSpPr>
            <p:spPr>
              <a:xfrm>
                <a:off x="3506" y="2704"/>
                <a:ext cx="1477" cy="0"/>
              </a:xfrm>
              <a:prstGeom prst="line">
                <a:avLst/>
              </a:prstGeom>
              <a:ln w="12700" cap="sq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0" name="直接连接符 15708"/>
              <p:cNvSpPr/>
              <p:nvPr/>
            </p:nvSpPr>
            <p:spPr>
              <a:xfrm>
                <a:off x="3512" y="257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1" name="直接连接符 15709"/>
              <p:cNvSpPr/>
              <p:nvPr/>
            </p:nvSpPr>
            <p:spPr>
              <a:xfrm>
                <a:off x="3503" y="230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2" name="直接连接符 15710"/>
              <p:cNvSpPr/>
              <p:nvPr/>
            </p:nvSpPr>
            <p:spPr>
              <a:xfrm>
                <a:off x="3512" y="2024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3" name="直接连接符 15711"/>
              <p:cNvSpPr/>
              <p:nvPr/>
            </p:nvSpPr>
            <p:spPr>
              <a:xfrm>
                <a:off x="3512" y="1765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4" name="直接连接符 15712"/>
              <p:cNvSpPr/>
              <p:nvPr/>
            </p:nvSpPr>
            <p:spPr>
              <a:xfrm>
                <a:off x="3503" y="1496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5" name="直接连接符 15713"/>
              <p:cNvSpPr/>
              <p:nvPr/>
            </p:nvSpPr>
            <p:spPr>
              <a:xfrm>
                <a:off x="3512" y="1218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6" name="直接连接符 15714"/>
              <p:cNvSpPr/>
              <p:nvPr/>
            </p:nvSpPr>
            <p:spPr>
              <a:xfrm>
                <a:off x="3512" y="949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7" name="直接连接符 15715"/>
              <p:cNvSpPr/>
              <p:nvPr/>
            </p:nvSpPr>
            <p:spPr>
              <a:xfrm>
                <a:off x="3503" y="680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8" name="直接连接符 15716"/>
              <p:cNvSpPr/>
              <p:nvPr/>
            </p:nvSpPr>
            <p:spPr>
              <a:xfrm>
                <a:off x="3512" y="401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9" name="直接连接符 15717"/>
              <p:cNvSpPr/>
              <p:nvPr/>
            </p:nvSpPr>
            <p:spPr>
              <a:xfrm>
                <a:off x="3515" y="143"/>
                <a:ext cx="1477" cy="0"/>
              </a:xfrm>
              <a:prstGeom prst="line">
                <a:avLst/>
              </a:prstGeom>
              <a:ln w="127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70" name="文本框 15718"/>
              <p:cNvSpPr txBox="1"/>
              <p:nvPr/>
            </p:nvSpPr>
            <p:spPr>
              <a:xfrm>
                <a:off x="2467" y="2583"/>
                <a:ext cx="341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40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1" name="文本框 15719"/>
              <p:cNvSpPr txBox="1"/>
              <p:nvPr/>
            </p:nvSpPr>
            <p:spPr>
              <a:xfrm>
                <a:off x="2467" y="1956"/>
                <a:ext cx="341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50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2" name="文本框 15720"/>
              <p:cNvSpPr txBox="1"/>
              <p:nvPr/>
            </p:nvSpPr>
            <p:spPr>
              <a:xfrm>
                <a:off x="2467" y="1280"/>
                <a:ext cx="341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60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3" name="文本框 15721"/>
              <p:cNvSpPr txBox="1"/>
              <p:nvPr/>
            </p:nvSpPr>
            <p:spPr>
              <a:xfrm>
                <a:off x="2456" y="605"/>
                <a:ext cx="341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260" dirty="0">
                    <a:latin typeface="Arial" panose="020B0604020202020204" pitchFamily="34" charset="0"/>
                    <a:ea typeface="宋体" panose="02010600030101010101" pitchFamily="2" charset="-122"/>
                  </a:rPr>
                  <a:t>70</a:t>
                </a:r>
                <a:endParaRPr lang="en-US" altLang="zh-CN" sz="126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4" name="文本框 15722"/>
              <p:cNvSpPr txBox="1"/>
              <p:nvPr/>
            </p:nvSpPr>
            <p:spPr>
              <a:xfrm>
                <a:off x="2392" y="-315"/>
                <a:ext cx="626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/>
                <a:r>
                  <a:rPr lang="zh-CN" altLang="en-US" sz="1440" dirty="0">
                    <a:latin typeface="Arial" panose="020B0604020202020204" pitchFamily="34" charset="0"/>
                    <a:ea typeface="宋体" panose="02010600030101010101" pitchFamily="2" charset="-122"/>
                  </a:rPr>
                  <a:t>温度/℃</a:t>
                </a:r>
                <a:endParaRPr lang="zh-CN" altLang="en-US" sz="144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5" name="直接连接符 15723"/>
              <p:cNvSpPr/>
              <p:nvPr/>
            </p:nvSpPr>
            <p:spPr>
              <a:xfrm flipV="1">
                <a:off x="2648" y="-58"/>
                <a:ext cx="17" cy="2749"/>
              </a:xfrm>
              <a:prstGeom prst="line">
                <a:avLst/>
              </a:prstGeom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3676" name="直接连接符 15724"/>
              <p:cNvSpPr/>
              <p:nvPr/>
            </p:nvSpPr>
            <p:spPr>
              <a:xfrm>
                <a:off x="2648" y="2703"/>
                <a:ext cx="2429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3677" name="文本框 15725"/>
              <p:cNvSpPr txBox="1"/>
              <p:nvPr/>
            </p:nvSpPr>
            <p:spPr>
              <a:xfrm>
                <a:off x="3032" y="2867"/>
                <a:ext cx="1534" cy="23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eaLnBrk="0" hangingPunct="0">
                  <a:spcBef>
                    <a:spcPct val="50000"/>
                  </a:spcBef>
                </a:pPr>
                <a:endParaRPr lang="zh-CN" altLang="en-US" sz="162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8" name="椭圆 15726"/>
              <p:cNvSpPr/>
              <p:nvPr/>
            </p:nvSpPr>
            <p:spPr>
              <a:xfrm>
                <a:off x="2635" y="2687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79" name="椭圆 15727"/>
              <p:cNvSpPr/>
              <p:nvPr/>
            </p:nvSpPr>
            <p:spPr>
              <a:xfrm>
                <a:off x="2779" y="2556"/>
                <a:ext cx="30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0" name="椭圆 15728"/>
              <p:cNvSpPr/>
              <p:nvPr/>
            </p:nvSpPr>
            <p:spPr>
              <a:xfrm>
                <a:off x="2926" y="2349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1" name="椭圆 15729"/>
              <p:cNvSpPr/>
              <p:nvPr/>
            </p:nvSpPr>
            <p:spPr>
              <a:xfrm>
                <a:off x="3073" y="2072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2" name="椭圆 15730"/>
              <p:cNvSpPr/>
              <p:nvPr/>
            </p:nvSpPr>
            <p:spPr>
              <a:xfrm>
                <a:off x="3218" y="1945"/>
                <a:ext cx="30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3" name="椭圆 15731"/>
              <p:cNvSpPr/>
              <p:nvPr/>
            </p:nvSpPr>
            <p:spPr>
              <a:xfrm>
                <a:off x="3385" y="1755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4" name="椭圆 15732"/>
              <p:cNvSpPr/>
              <p:nvPr/>
            </p:nvSpPr>
            <p:spPr>
              <a:xfrm>
                <a:off x="3526" y="1432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5" name="椭圆 15733"/>
              <p:cNvSpPr/>
              <p:nvPr/>
            </p:nvSpPr>
            <p:spPr>
              <a:xfrm>
                <a:off x="3680" y="1068"/>
                <a:ext cx="30" cy="3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6" name="椭圆 15734"/>
              <p:cNvSpPr/>
              <p:nvPr/>
            </p:nvSpPr>
            <p:spPr>
              <a:xfrm>
                <a:off x="3821" y="728"/>
                <a:ext cx="30" cy="33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 sz="162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87" name="未知"/>
              <p:cNvSpPr/>
              <p:nvPr/>
            </p:nvSpPr>
            <p:spPr>
              <a:xfrm>
                <a:off x="2648" y="556"/>
                <a:ext cx="1364" cy="2132"/>
              </a:xfrm>
              <a:custGeom>
                <a:avLst/>
                <a:gdLst/>
                <a:ahLst/>
                <a:cxnLst>
                  <a:cxn ang="0">
                    <a:pos x="0" y="2160"/>
                  </a:cxn>
                  <a:cxn ang="0">
                    <a:pos x="144" y="2064"/>
                  </a:cxn>
                  <a:cxn ang="0">
                    <a:pos x="336" y="1824"/>
                  </a:cxn>
                  <a:cxn ang="0">
                    <a:pos x="528" y="1536"/>
                  </a:cxn>
                  <a:cxn ang="0">
                    <a:pos x="672" y="1440"/>
                  </a:cxn>
                  <a:cxn ang="0">
                    <a:pos x="864" y="1248"/>
                  </a:cxn>
                  <a:cxn ang="0">
                    <a:pos x="1008" y="912"/>
                  </a:cxn>
                  <a:cxn ang="0">
                    <a:pos x="1200" y="528"/>
                  </a:cxn>
                  <a:cxn ang="0">
                    <a:pos x="1344" y="192"/>
                  </a:cxn>
                  <a:cxn ang="0">
                    <a:pos x="1536" y="0"/>
                  </a:cxn>
                </a:cxnLst>
                <a:pathLst>
                  <a:path w="1536" h="2160">
                    <a:moveTo>
                      <a:pt x="0" y="2160"/>
                    </a:moveTo>
                    <a:cubicBezTo>
                      <a:pt x="44" y="2140"/>
                      <a:pt x="88" y="2120"/>
                      <a:pt x="144" y="2064"/>
                    </a:cubicBezTo>
                    <a:cubicBezTo>
                      <a:pt x="200" y="2008"/>
                      <a:pt x="272" y="1912"/>
                      <a:pt x="336" y="1824"/>
                    </a:cubicBezTo>
                    <a:cubicBezTo>
                      <a:pt x="400" y="1736"/>
                      <a:pt x="472" y="1600"/>
                      <a:pt x="528" y="1536"/>
                    </a:cubicBezTo>
                    <a:cubicBezTo>
                      <a:pt x="584" y="1472"/>
                      <a:pt x="616" y="1488"/>
                      <a:pt x="672" y="1440"/>
                    </a:cubicBezTo>
                    <a:cubicBezTo>
                      <a:pt x="728" y="1392"/>
                      <a:pt x="808" y="1336"/>
                      <a:pt x="864" y="1248"/>
                    </a:cubicBezTo>
                    <a:cubicBezTo>
                      <a:pt x="920" y="1160"/>
                      <a:pt x="952" y="1032"/>
                      <a:pt x="1008" y="912"/>
                    </a:cubicBezTo>
                    <a:cubicBezTo>
                      <a:pt x="1064" y="792"/>
                      <a:pt x="1144" y="648"/>
                      <a:pt x="1200" y="528"/>
                    </a:cubicBezTo>
                    <a:cubicBezTo>
                      <a:pt x="1256" y="408"/>
                      <a:pt x="1288" y="280"/>
                      <a:pt x="1344" y="192"/>
                    </a:cubicBezTo>
                    <a:cubicBezTo>
                      <a:pt x="1400" y="104"/>
                      <a:pt x="1504" y="32"/>
                      <a:pt x="1536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1620"/>
              </a:p>
            </p:txBody>
          </p:sp>
          <p:sp>
            <p:nvSpPr>
              <p:cNvPr id="13688" name="直接连接符 15736"/>
              <p:cNvSpPr/>
              <p:nvPr/>
            </p:nvSpPr>
            <p:spPr>
              <a:xfrm>
                <a:off x="2652" y="539"/>
                <a:ext cx="2301" cy="0"/>
              </a:xfrm>
              <a:prstGeom prst="line">
                <a:avLst/>
              </a:prstGeom>
              <a:ln w="9525" cap="flat" cmpd="sng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89" name="文本框 15737"/>
              <p:cNvSpPr txBox="1"/>
              <p:nvPr/>
            </p:nvSpPr>
            <p:spPr>
              <a:xfrm>
                <a:off x="312" y="-336"/>
                <a:ext cx="2087" cy="2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 eaLnBrk="0" hangingPunct="0">
                  <a:spcBef>
                    <a:spcPct val="50000"/>
                  </a:spcBef>
                </a:pPr>
                <a:r>
                  <a:rPr lang="zh-CN" altLang="en-US" sz="1620" b="1" dirty="0">
                    <a:latin typeface="Arial" panose="020B0604020202020204" pitchFamily="34" charset="0"/>
                    <a:ea typeface="宋体" panose="02010600030101010101" pitchFamily="2" charset="-122"/>
                  </a:rPr>
                  <a:t>海波熔化图像</a:t>
                </a:r>
                <a:endParaRPr lang="zh-CN" altLang="en-US" sz="162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690" name="文本框 15738"/>
              <p:cNvSpPr txBox="1"/>
              <p:nvPr/>
            </p:nvSpPr>
            <p:spPr>
              <a:xfrm>
                <a:off x="2665" y="-338"/>
                <a:ext cx="2533" cy="2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 eaLnBrk="0" hangingPunct="0">
                  <a:spcBef>
                    <a:spcPct val="50000"/>
                  </a:spcBef>
                </a:pPr>
                <a:r>
                  <a:rPr lang="zh-CN" altLang="en-US" sz="1620" b="1" dirty="0">
                    <a:latin typeface="Arial" panose="020B0604020202020204" pitchFamily="34" charset="0"/>
                    <a:ea typeface="宋体" panose="02010600030101010101" pitchFamily="2" charset="-122"/>
                  </a:rPr>
                  <a:t>石蜡熔化的图像</a:t>
                </a:r>
                <a:endParaRPr lang="zh-CN" altLang="en-US" sz="162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" name="直接连接符 15531"/>
            <p:cNvSpPr/>
            <p:nvPr/>
          </p:nvSpPr>
          <p:spPr>
            <a:xfrm flipH="1">
              <a:off x="11048" y="1313"/>
              <a:ext cx="7" cy="5847"/>
            </a:xfrm>
            <a:prstGeom prst="line">
              <a:avLst/>
            </a:prstGeom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539509" y="411689"/>
            <a:ext cx="1692993" cy="52197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结论</a:t>
            </a:r>
            <a:endParaRPr kumimoji="0" lang="zh-CN" altLang="en-US" sz="28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650" y="1347470"/>
            <a:ext cx="83013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海波：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熔化时，不断吸热但温度不变，即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熔点是固定的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石蜡：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熔化时，不断吸热但温度不断升高，即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熔点是不固定的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539509" y="411689"/>
            <a:ext cx="1692993" cy="52197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结论</a:t>
            </a:r>
            <a:endParaRPr kumimoji="0" lang="zh-CN" altLang="en-US" sz="28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7405" y="1491615"/>
            <a:ext cx="72580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海波熔化的条件：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、达到熔点；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、不断吸热。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345440" y="843280"/>
            <a:ext cx="8453120" cy="212280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</a:rPr>
              <a:t>③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</a:rPr>
              <a:t>海波全部熔化为液体时，继续加热，</a:t>
            </a:r>
            <a:r>
              <a:rPr lang="zh-CN" altLang="en-US" sz="2400" dirty="0" smtClean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温度上升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</a:rPr>
              <a:t>；</a:t>
            </a:r>
            <a:endParaRPr lang="zh-CN" altLang="en-US" sz="2400" dirty="0" smtClean="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④液态海波放热降温，温度降低到</a:t>
            </a:r>
            <a:r>
              <a:rPr lang="zh-CN" altLang="en-US" sz="2400" dirty="0" smtClean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一定的温度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时开始凝固，凝固过程中，继续放热，</a:t>
            </a:r>
            <a:r>
              <a:rPr lang="zh-CN" altLang="en-US" sz="2400" dirty="0" smtClean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温度保持不变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grpSp>
        <p:nvGrpSpPr>
          <p:cNvPr id="4" name="Group 2156"/>
          <p:cNvGrpSpPr/>
          <p:nvPr/>
        </p:nvGrpSpPr>
        <p:grpSpPr bwMode="auto">
          <a:xfrm>
            <a:off x="5868035" y="2153552"/>
            <a:ext cx="2921000" cy="2665899"/>
            <a:chOff x="1650" y="435"/>
            <a:chExt cx="2790" cy="2873"/>
          </a:xfrm>
        </p:grpSpPr>
        <p:sp>
          <p:nvSpPr>
            <p:cNvPr id="19487" name="Rectangle 2157"/>
            <p:cNvSpPr>
              <a:spLocks noChangeArrowheads="1"/>
            </p:cNvSpPr>
            <p:nvPr/>
          </p:nvSpPr>
          <p:spPr bwMode="auto">
            <a:xfrm>
              <a:off x="1709" y="435"/>
              <a:ext cx="55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t/</a:t>
              </a:r>
              <a:r>
                <a:rPr lang="en-US" altLang="zh-CN" sz="2000" b="1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℃</a:t>
              </a:r>
              <a:endPara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488" name="Rectangle 2158"/>
            <p:cNvSpPr>
              <a:spLocks noChangeArrowheads="1"/>
            </p:cNvSpPr>
            <p:nvPr/>
          </p:nvSpPr>
          <p:spPr bwMode="auto">
            <a:xfrm>
              <a:off x="3846" y="3043"/>
              <a:ext cx="59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t/min</a:t>
              </a:r>
              <a:endParaRPr lang="en-US" altLang="zh-CN" sz="16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489" name="Line 2159"/>
            <p:cNvSpPr>
              <a:spLocks noChangeShapeType="1"/>
            </p:cNvSpPr>
            <p:nvPr/>
          </p:nvSpPr>
          <p:spPr bwMode="auto">
            <a:xfrm>
              <a:off x="3867" y="826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0" name="Line 2160"/>
            <p:cNvSpPr>
              <a:spLocks noChangeShapeType="1"/>
            </p:cNvSpPr>
            <p:nvPr/>
          </p:nvSpPr>
          <p:spPr bwMode="auto">
            <a:xfrm>
              <a:off x="1657" y="1119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1" name="Line 2161"/>
            <p:cNvSpPr>
              <a:spLocks noChangeShapeType="1"/>
            </p:cNvSpPr>
            <p:nvPr/>
          </p:nvSpPr>
          <p:spPr bwMode="auto">
            <a:xfrm>
              <a:off x="1652" y="1272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2" name="Line 2162"/>
            <p:cNvSpPr>
              <a:spLocks noChangeShapeType="1"/>
            </p:cNvSpPr>
            <p:nvPr/>
          </p:nvSpPr>
          <p:spPr bwMode="auto">
            <a:xfrm>
              <a:off x="1655" y="1415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3" name="Line 2163"/>
            <p:cNvSpPr>
              <a:spLocks noChangeShapeType="1"/>
            </p:cNvSpPr>
            <p:nvPr/>
          </p:nvSpPr>
          <p:spPr bwMode="auto">
            <a:xfrm>
              <a:off x="1653" y="1558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4" name="Line 2164"/>
            <p:cNvSpPr>
              <a:spLocks noChangeShapeType="1"/>
            </p:cNvSpPr>
            <p:nvPr/>
          </p:nvSpPr>
          <p:spPr bwMode="auto">
            <a:xfrm>
              <a:off x="1650" y="1698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5" name="Line 2165"/>
            <p:cNvSpPr>
              <a:spLocks noChangeShapeType="1"/>
            </p:cNvSpPr>
            <p:nvPr/>
          </p:nvSpPr>
          <p:spPr bwMode="auto">
            <a:xfrm>
              <a:off x="1655" y="1843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6" name="Line 2166"/>
            <p:cNvSpPr>
              <a:spLocks noChangeShapeType="1"/>
            </p:cNvSpPr>
            <p:nvPr/>
          </p:nvSpPr>
          <p:spPr bwMode="auto">
            <a:xfrm>
              <a:off x="1652" y="1988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7" name="Line 2167"/>
            <p:cNvSpPr>
              <a:spLocks noChangeShapeType="1"/>
            </p:cNvSpPr>
            <p:nvPr/>
          </p:nvSpPr>
          <p:spPr bwMode="auto">
            <a:xfrm>
              <a:off x="1650" y="2134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8" name="Line 2168"/>
            <p:cNvSpPr>
              <a:spLocks noChangeShapeType="1"/>
            </p:cNvSpPr>
            <p:nvPr/>
          </p:nvSpPr>
          <p:spPr bwMode="auto">
            <a:xfrm>
              <a:off x="1656" y="2262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9" name="Line 2169"/>
            <p:cNvSpPr>
              <a:spLocks noChangeShapeType="1"/>
            </p:cNvSpPr>
            <p:nvPr/>
          </p:nvSpPr>
          <p:spPr bwMode="auto">
            <a:xfrm>
              <a:off x="1657" y="2400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0" name="Line 2170"/>
            <p:cNvSpPr>
              <a:spLocks noChangeShapeType="1"/>
            </p:cNvSpPr>
            <p:nvPr/>
          </p:nvSpPr>
          <p:spPr bwMode="auto">
            <a:xfrm>
              <a:off x="1657" y="2552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1" name="Line 2171"/>
            <p:cNvSpPr>
              <a:spLocks noChangeShapeType="1"/>
            </p:cNvSpPr>
            <p:nvPr/>
          </p:nvSpPr>
          <p:spPr bwMode="auto">
            <a:xfrm>
              <a:off x="1657" y="2696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2" name="Line 2172"/>
            <p:cNvSpPr>
              <a:spLocks noChangeShapeType="1"/>
            </p:cNvSpPr>
            <p:nvPr/>
          </p:nvSpPr>
          <p:spPr bwMode="auto">
            <a:xfrm>
              <a:off x="1657" y="2840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3" name="Line 2173"/>
            <p:cNvSpPr>
              <a:spLocks noChangeShapeType="1"/>
            </p:cNvSpPr>
            <p:nvPr/>
          </p:nvSpPr>
          <p:spPr bwMode="auto">
            <a:xfrm>
              <a:off x="1657" y="2984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4" name="Line 2174"/>
            <p:cNvSpPr>
              <a:spLocks noChangeShapeType="1"/>
            </p:cNvSpPr>
            <p:nvPr/>
          </p:nvSpPr>
          <p:spPr bwMode="auto">
            <a:xfrm>
              <a:off x="1657" y="3128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5" name="Line 2175"/>
            <p:cNvSpPr>
              <a:spLocks noChangeShapeType="1"/>
            </p:cNvSpPr>
            <p:nvPr/>
          </p:nvSpPr>
          <p:spPr bwMode="auto">
            <a:xfrm>
              <a:off x="2841" y="830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6" name="Line 2176"/>
            <p:cNvSpPr>
              <a:spLocks noChangeShapeType="1"/>
            </p:cNvSpPr>
            <p:nvPr/>
          </p:nvSpPr>
          <p:spPr bwMode="auto">
            <a:xfrm>
              <a:off x="2694" y="830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7" name="Line 2177"/>
            <p:cNvSpPr>
              <a:spLocks noChangeShapeType="1"/>
            </p:cNvSpPr>
            <p:nvPr/>
          </p:nvSpPr>
          <p:spPr bwMode="auto">
            <a:xfrm>
              <a:off x="2553" y="826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8" name="Line 2178"/>
            <p:cNvSpPr>
              <a:spLocks noChangeShapeType="1"/>
            </p:cNvSpPr>
            <p:nvPr/>
          </p:nvSpPr>
          <p:spPr bwMode="auto">
            <a:xfrm>
              <a:off x="2412" y="831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9" name="Line 2179"/>
            <p:cNvSpPr>
              <a:spLocks noChangeShapeType="1"/>
            </p:cNvSpPr>
            <p:nvPr/>
          </p:nvSpPr>
          <p:spPr bwMode="auto">
            <a:xfrm>
              <a:off x="2264" y="828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0" name="Line 2180"/>
            <p:cNvSpPr>
              <a:spLocks noChangeShapeType="1"/>
            </p:cNvSpPr>
            <p:nvPr/>
          </p:nvSpPr>
          <p:spPr bwMode="auto">
            <a:xfrm>
              <a:off x="2119" y="825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1" name="Line 2181"/>
            <p:cNvSpPr>
              <a:spLocks noChangeShapeType="1"/>
            </p:cNvSpPr>
            <p:nvPr/>
          </p:nvSpPr>
          <p:spPr bwMode="auto">
            <a:xfrm>
              <a:off x="1964" y="829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2" name="Line 2182"/>
            <p:cNvSpPr>
              <a:spLocks noChangeShapeType="1"/>
            </p:cNvSpPr>
            <p:nvPr/>
          </p:nvSpPr>
          <p:spPr bwMode="auto">
            <a:xfrm>
              <a:off x="1815" y="836"/>
              <a:ext cx="0" cy="2444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3" name="Line 2183"/>
            <p:cNvSpPr>
              <a:spLocks noChangeShapeType="1"/>
            </p:cNvSpPr>
            <p:nvPr/>
          </p:nvSpPr>
          <p:spPr bwMode="auto">
            <a:xfrm>
              <a:off x="3567" y="831"/>
              <a:ext cx="0" cy="245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4" name="Line 2184"/>
            <p:cNvSpPr>
              <a:spLocks noChangeShapeType="1"/>
            </p:cNvSpPr>
            <p:nvPr/>
          </p:nvSpPr>
          <p:spPr bwMode="auto">
            <a:xfrm>
              <a:off x="3425" y="829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5" name="Line 2185"/>
            <p:cNvSpPr>
              <a:spLocks noChangeShapeType="1"/>
            </p:cNvSpPr>
            <p:nvPr/>
          </p:nvSpPr>
          <p:spPr bwMode="auto">
            <a:xfrm>
              <a:off x="3276" y="832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6" name="Line 2186"/>
            <p:cNvSpPr>
              <a:spLocks noChangeShapeType="1"/>
            </p:cNvSpPr>
            <p:nvPr/>
          </p:nvSpPr>
          <p:spPr bwMode="auto">
            <a:xfrm>
              <a:off x="3130" y="829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7" name="Line 2187"/>
            <p:cNvSpPr>
              <a:spLocks noChangeShapeType="1"/>
            </p:cNvSpPr>
            <p:nvPr/>
          </p:nvSpPr>
          <p:spPr bwMode="auto">
            <a:xfrm>
              <a:off x="2980" y="828"/>
              <a:ext cx="0" cy="245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8" name="Line 2188"/>
            <p:cNvSpPr>
              <a:spLocks noChangeShapeType="1"/>
            </p:cNvSpPr>
            <p:nvPr/>
          </p:nvSpPr>
          <p:spPr bwMode="auto">
            <a:xfrm>
              <a:off x="3715" y="836"/>
              <a:ext cx="0" cy="2444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9" name="Line 2189"/>
            <p:cNvSpPr>
              <a:spLocks noChangeShapeType="1"/>
            </p:cNvSpPr>
            <p:nvPr/>
          </p:nvSpPr>
          <p:spPr bwMode="auto">
            <a:xfrm>
              <a:off x="1656" y="980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0" name="Line 2190"/>
            <p:cNvSpPr>
              <a:spLocks noChangeShapeType="1"/>
            </p:cNvSpPr>
            <p:nvPr/>
          </p:nvSpPr>
          <p:spPr bwMode="auto">
            <a:xfrm>
              <a:off x="1653" y="829"/>
              <a:ext cx="221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1" name="Line 2191"/>
            <p:cNvSpPr>
              <a:spLocks noChangeShapeType="1"/>
            </p:cNvSpPr>
            <p:nvPr/>
          </p:nvSpPr>
          <p:spPr bwMode="auto">
            <a:xfrm flipV="1">
              <a:off x="1653" y="575"/>
              <a:ext cx="2" cy="27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2" name="Line 2192"/>
            <p:cNvSpPr>
              <a:spLocks noChangeShapeType="1"/>
            </p:cNvSpPr>
            <p:nvPr/>
          </p:nvSpPr>
          <p:spPr bwMode="auto">
            <a:xfrm>
              <a:off x="1655" y="3283"/>
              <a:ext cx="268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Group 2155"/>
          <p:cNvGrpSpPr/>
          <p:nvPr/>
        </p:nvGrpSpPr>
        <p:grpSpPr bwMode="auto">
          <a:xfrm>
            <a:off x="6118860" y="2776855"/>
            <a:ext cx="1856740" cy="1652905"/>
            <a:chOff x="2089" y="1041"/>
            <a:chExt cx="1806" cy="2111"/>
          </a:xfrm>
        </p:grpSpPr>
        <p:grpSp>
          <p:nvGrpSpPr>
            <p:cNvPr id="19470" name="Group 2138"/>
            <p:cNvGrpSpPr/>
            <p:nvPr/>
          </p:nvGrpSpPr>
          <p:grpSpPr bwMode="auto">
            <a:xfrm flipH="1">
              <a:off x="2113" y="1073"/>
              <a:ext cx="1760" cy="2065"/>
              <a:chOff x="1440" y="816"/>
              <a:chExt cx="1760" cy="2064"/>
            </a:xfrm>
          </p:grpSpPr>
          <p:sp>
            <p:nvSpPr>
              <p:cNvPr id="19484" name="Freeform 2139"/>
              <p:cNvSpPr/>
              <p:nvPr/>
            </p:nvSpPr>
            <p:spPr bwMode="auto">
              <a:xfrm>
                <a:off x="1440" y="2004"/>
                <a:ext cx="720" cy="876"/>
              </a:xfrm>
              <a:custGeom>
                <a:avLst/>
                <a:gdLst>
                  <a:gd name="T0" fmla="*/ 0 w 720"/>
                  <a:gd name="T1" fmla="*/ 876 h 876"/>
                  <a:gd name="T2" fmla="*/ 144 w 720"/>
                  <a:gd name="T3" fmla="*/ 572 h 876"/>
                  <a:gd name="T4" fmla="*/ 296 w 720"/>
                  <a:gd name="T5" fmla="*/ 448 h 876"/>
                  <a:gd name="T6" fmla="*/ 440 w 720"/>
                  <a:gd name="T7" fmla="*/ 296 h 876"/>
                  <a:gd name="T8" fmla="*/ 584 w 720"/>
                  <a:gd name="T9" fmla="*/ 152 h 876"/>
                  <a:gd name="T10" fmla="*/ 720 w 720"/>
                  <a:gd name="T11" fmla="*/ 0 h 8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0"/>
                  <a:gd name="T19" fmla="*/ 0 h 876"/>
                  <a:gd name="T20" fmla="*/ 720 w 720"/>
                  <a:gd name="T21" fmla="*/ 876 h 8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0" h="876">
                    <a:moveTo>
                      <a:pt x="0" y="876"/>
                    </a:moveTo>
                    <a:cubicBezTo>
                      <a:pt x="47" y="759"/>
                      <a:pt x="95" y="643"/>
                      <a:pt x="144" y="572"/>
                    </a:cubicBezTo>
                    <a:cubicBezTo>
                      <a:pt x="193" y="501"/>
                      <a:pt x="247" y="494"/>
                      <a:pt x="296" y="448"/>
                    </a:cubicBezTo>
                    <a:cubicBezTo>
                      <a:pt x="345" y="402"/>
                      <a:pt x="392" y="345"/>
                      <a:pt x="440" y="296"/>
                    </a:cubicBezTo>
                    <a:cubicBezTo>
                      <a:pt x="488" y="247"/>
                      <a:pt x="537" y="201"/>
                      <a:pt x="584" y="152"/>
                    </a:cubicBezTo>
                    <a:cubicBezTo>
                      <a:pt x="631" y="103"/>
                      <a:pt x="697" y="23"/>
                      <a:pt x="72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85" name="Line 2140"/>
              <p:cNvSpPr>
                <a:spLocks noChangeShapeType="1"/>
              </p:cNvSpPr>
              <p:nvPr/>
            </p:nvSpPr>
            <p:spPr bwMode="auto">
              <a:xfrm>
                <a:off x="2168" y="2000"/>
                <a:ext cx="28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86" name="Freeform 2141"/>
              <p:cNvSpPr/>
              <p:nvPr/>
            </p:nvSpPr>
            <p:spPr bwMode="auto">
              <a:xfrm>
                <a:off x="2448" y="816"/>
                <a:ext cx="752" cy="1204"/>
              </a:xfrm>
              <a:custGeom>
                <a:avLst/>
                <a:gdLst>
                  <a:gd name="T0" fmla="*/ 0 w 752"/>
                  <a:gd name="T1" fmla="*/ 1204 h 1204"/>
                  <a:gd name="T2" fmla="*/ 148 w 752"/>
                  <a:gd name="T3" fmla="*/ 1128 h 1204"/>
                  <a:gd name="T4" fmla="*/ 308 w 752"/>
                  <a:gd name="T5" fmla="*/ 1068 h 1204"/>
                  <a:gd name="T6" fmla="*/ 448 w 752"/>
                  <a:gd name="T7" fmla="*/ 556 h 1204"/>
                  <a:gd name="T8" fmla="*/ 600 w 752"/>
                  <a:gd name="T9" fmla="*/ 264 h 1204"/>
                  <a:gd name="T10" fmla="*/ 752 w 752"/>
                  <a:gd name="T11" fmla="*/ 0 h 12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2"/>
                  <a:gd name="T19" fmla="*/ 0 h 1204"/>
                  <a:gd name="T20" fmla="*/ 752 w 752"/>
                  <a:gd name="T21" fmla="*/ 1204 h 12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2" h="1204">
                    <a:moveTo>
                      <a:pt x="0" y="1204"/>
                    </a:moveTo>
                    <a:cubicBezTo>
                      <a:pt x="48" y="1177"/>
                      <a:pt x="97" y="1151"/>
                      <a:pt x="148" y="1128"/>
                    </a:cubicBezTo>
                    <a:cubicBezTo>
                      <a:pt x="199" y="1105"/>
                      <a:pt x="258" y="1163"/>
                      <a:pt x="308" y="1068"/>
                    </a:cubicBezTo>
                    <a:cubicBezTo>
                      <a:pt x="358" y="973"/>
                      <a:pt x="399" y="690"/>
                      <a:pt x="448" y="556"/>
                    </a:cubicBezTo>
                    <a:cubicBezTo>
                      <a:pt x="497" y="422"/>
                      <a:pt x="549" y="357"/>
                      <a:pt x="600" y="264"/>
                    </a:cubicBezTo>
                    <a:cubicBezTo>
                      <a:pt x="651" y="171"/>
                      <a:pt x="724" y="43"/>
                      <a:pt x="75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9471" name="AutoShape 2142"/>
            <p:cNvSpPr>
              <a:spLocks noChangeArrowheads="1"/>
            </p:cNvSpPr>
            <p:nvPr/>
          </p:nvSpPr>
          <p:spPr bwMode="auto">
            <a:xfrm flipH="1">
              <a:off x="2089" y="1041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2" name="AutoShape 2143"/>
            <p:cNvSpPr>
              <a:spLocks noChangeArrowheads="1"/>
            </p:cNvSpPr>
            <p:nvPr/>
          </p:nvSpPr>
          <p:spPr bwMode="auto">
            <a:xfrm flipH="1">
              <a:off x="3847" y="3102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3" name="AutoShape 2144"/>
            <p:cNvSpPr>
              <a:spLocks noChangeArrowheads="1"/>
            </p:cNvSpPr>
            <p:nvPr/>
          </p:nvSpPr>
          <p:spPr bwMode="auto">
            <a:xfrm flipH="1">
              <a:off x="3701" y="2808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4" name="AutoShape 2145"/>
            <p:cNvSpPr>
              <a:spLocks noChangeArrowheads="1"/>
            </p:cNvSpPr>
            <p:nvPr/>
          </p:nvSpPr>
          <p:spPr bwMode="auto">
            <a:xfrm flipH="1">
              <a:off x="3551" y="2678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5" name="AutoShape 2146"/>
            <p:cNvSpPr>
              <a:spLocks noChangeArrowheads="1"/>
            </p:cNvSpPr>
            <p:nvPr/>
          </p:nvSpPr>
          <p:spPr bwMode="auto">
            <a:xfrm flipH="1">
              <a:off x="3403" y="2526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6" name="AutoShape 2147"/>
            <p:cNvSpPr>
              <a:spLocks noChangeArrowheads="1"/>
            </p:cNvSpPr>
            <p:nvPr/>
          </p:nvSpPr>
          <p:spPr bwMode="auto">
            <a:xfrm flipH="1">
              <a:off x="3257" y="2384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7" name="AutoShape 2148"/>
            <p:cNvSpPr>
              <a:spLocks noChangeArrowheads="1"/>
            </p:cNvSpPr>
            <p:nvPr/>
          </p:nvSpPr>
          <p:spPr bwMode="auto">
            <a:xfrm flipH="1">
              <a:off x="3121" y="2232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8" name="AutoShape 2149"/>
            <p:cNvSpPr>
              <a:spLocks noChangeArrowheads="1"/>
            </p:cNvSpPr>
            <p:nvPr/>
          </p:nvSpPr>
          <p:spPr bwMode="auto">
            <a:xfrm flipH="1">
              <a:off x="2973" y="2230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79" name="AutoShape 2150"/>
            <p:cNvSpPr>
              <a:spLocks noChangeArrowheads="1"/>
            </p:cNvSpPr>
            <p:nvPr/>
          </p:nvSpPr>
          <p:spPr bwMode="auto">
            <a:xfrm flipH="1">
              <a:off x="2821" y="2238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0" name="AutoShape 2151"/>
            <p:cNvSpPr>
              <a:spLocks noChangeArrowheads="1"/>
            </p:cNvSpPr>
            <p:nvPr/>
          </p:nvSpPr>
          <p:spPr bwMode="auto">
            <a:xfrm flipH="1">
              <a:off x="2685" y="2172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1" name="AutoShape 2152"/>
            <p:cNvSpPr>
              <a:spLocks noChangeArrowheads="1"/>
            </p:cNvSpPr>
            <p:nvPr/>
          </p:nvSpPr>
          <p:spPr bwMode="auto">
            <a:xfrm flipH="1">
              <a:off x="2536" y="2116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2" name="AutoShape 2153"/>
            <p:cNvSpPr>
              <a:spLocks noChangeArrowheads="1"/>
            </p:cNvSpPr>
            <p:nvPr/>
          </p:nvSpPr>
          <p:spPr bwMode="auto">
            <a:xfrm flipH="1">
              <a:off x="2387" y="1601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83" name="AutoShape 2154"/>
            <p:cNvSpPr>
              <a:spLocks noChangeArrowheads="1"/>
            </p:cNvSpPr>
            <p:nvPr/>
          </p:nvSpPr>
          <p:spPr bwMode="auto">
            <a:xfrm flipH="1">
              <a:off x="2241" y="1307"/>
              <a:ext cx="48" cy="5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Rounded MT Bold" panose="020F070403050403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539509" y="411689"/>
            <a:ext cx="1692993" cy="52197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>
            <a:spAutoFit/>
            <a:flatTx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结论</a:t>
            </a:r>
            <a:endParaRPr kumimoji="0" lang="zh-CN" altLang="en-US" sz="28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7405" y="1491615"/>
            <a:ext cx="72580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、海波凝固的条件：达到凝固点；不断放热。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、凝固时，温度也保持不变；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、熔点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=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凝固点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15695" y="1347470"/>
            <a:ext cx="73177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深秋,果农经常在傍晚给果树喷水，这是为了避免树上的水果在夜间气温骤降时被冻伤。你能解释其中的物理道理吗？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b="12834"/>
          <a:stretch>
            <a:fillRect/>
          </a:stretch>
        </p:blipFill>
        <p:spPr>
          <a:xfrm>
            <a:off x="5069840" y="2860040"/>
            <a:ext cx="3608705" cy="2054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>
            <a:normAutofit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晶体与非晶体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563242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27405" y="1491615"/>
            <a:ext cx="72580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固体分为晶体和非晶体。</a:t>
            </a:r>
            <a:endParaRPr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晶体有一定的熔化温度，非晶体没有。</a:t>
            </a:r>
            <a:endParaRPr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文本框 18433"/>
          <p:cNvSpPr txBox="1"/>
          <p:nvPr/>
        </p:nvSpPr>
        <p:spPr>
          <a:xfrm>
            <a:off x="1899755" y="1133420"/>
            <a:ext cx="1301863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晶    体</a:t>
            </a:r>
            <a:endParaRPr lang="zh-CN" altLang="en-US" sz="28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18435" name="文本框 18434"/>
          <p:cNvSpPr txBox="1"/>
          <p:nvPr/>
        </p:nvSpPr>
        <p:spPr>
          <a:xfrm>
            <a:off x="212169" y="1338977"/>
            <a:ext cx="1413510" cy="3700031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固 体的分类</a:t>
            </a:r>
            <a:endParaRPr lang="zh-CN" altLang="en-US" sz="32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eaLnBrk="0" hangingPunct="0">
              <a:spcBef>
                <a:spcPct val="50000"/>
              </a:spcBef>
            </a:pPr>
            <a:endParaRPr lang="zh-CN" altLang="en-US" sz="32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18436" name="文本框 18435"/>
          <p:cNvSpPr txBox="1"/>
          <p:nvPr/>
        </p:nvSpPr>
        <p:spPr>
          <a:xfrm>
            <a:off x="1899755" y="3201841"/>
            <a:ext cx="150742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非晶体</a:t>
            </a:r>
            <a:endParaRPr lang="zh-CN" altLang="en-US" sz="28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37" name="文本框 18436"/>
          <p:cNvSpPr txBox="1"/>
          <p:nvPr/>
        </p:nvSpPr>
        <p:spPr>
          <a:xfrm>
            <a:off x="3201618" y="1256183"/>
            <a:ext cx="4316703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</a:rPr>
              <a:t>晶体熔化的条件：吸热，达到熔点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38" name="文本框 18437"/>
          <p:cNvSpPr txBox="1"/>
          <p:nvPr/>
        </p:nvSpPr>
        <p:spPr>
          <a:xfrm>
            <a:off x="3201670" y="1872615"/>
            <a:ext cx="56997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</a:rPr>
              <a:t>常见的晶体：海波、冰、食盐、奈、石英、各种金属等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39" name="文本框 18438"/>
          <p:cNvSpPr txBox="1"/>
          <p:nvPr/>
        </p:nvSpPr>
        <p:spPr>
          <a:xfrm>
            <a:off x="3270250" y="3311525"/>
            <a:ext cx="350710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</a:rPr>
              <a:t>非晶体熔化的条件：吸热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0" name="文本框 18439"/>
          <p:cNvSpPr txBox="1"/>
          <p:nvPr/>
        </p:nvSpPr>
        <p:spPr>
          <a:xfrm>
            <a:off x="3270250" y="3860165"/>
            <a:ext cx="54889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</a:rPr>
              <a:t>常见的非晶体：蜂蜡、松香、沥青、玻璃等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1" name="左大括号 18440"/>
          <p:cNvSpPr/>
          <p:nvPr/>
        </p:nvSpPr>
        <p:spPr>
          <a:xfrm>
            <a:off x="1831236" y="1407496"/>
            <a:ext cx="68519" cy="2055573"/>
          </a:xfrm>
          <a:prstGeom prst="leftBrace">
            <a:avLst>
              <a:gd name="adj1" fmla="val 250000"/>
              <a:gd name="adj2" fmla="val 50000"/>
            </a:avLst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2" name="文本框 18441"/>
          <p:cNvSpPr txBox="1"/>
          <p:nvPr/>
        </p:nvSpPr>
        <p:spPr>
          <a:xfrm>
            <a:off x="3201618" y="708031"/>
            <a:ext cx="2398168" cy="7067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</a:rPr>
              <a:t>有固定熔点的固体。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3" name="左大括号 18442"/>
          <p:cNvSpPr/>
          <p:nvPr/>
        </p:nvSpPr>
        <p:spPr>
          <a:xfrm>
            <a:off x="3064580" y="859344"/>
            <a:ext cx="137038" cy="1096306"/>
          </a:xfrm>
          <a:prstGeom prst="leftBrace">
            <a:avLst>
              <a:gd name="adj1" fmla="val 66518"/>
              <a:gd name="adj2" fmla="val 50000"/>
            </a:avLst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4" name="左大括号 18443"/>
          <p:cNvSpPr/>
          <p:nvPr/>
        </p:nvSpPr>
        <p:spPr>
          <a:xfrm>
            <a:off x="3133099" y="2914916"/>
            <a:ext cx="137038" cy="1096306"/>
          </a:xfrm>
          <a:prstGeom prst="leftBrace">
            <a:avLst>
              <a:gd name="adj1" fmla="val 66518"/>
              <a:gd name="adj2" fmla="val 50000"/>
            </a:avLst>
          </a:pr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45" name="文本框 18444"/>
          <p:cNvSpPr txBox="1"/>
          <p:nvPr/>
        </p:nvSpPr>
        <p:spPr>
          <a:xfrm>
            <a:off x="3270137" y="2763603"/>
            <a:ext cx="3357436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</a:rPr>
              <a:t>没有固定熔点的固体。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7" grpId="0"/>
      <p:bldP spid="18438" grpId="0"/>
      <p:bldP spid="18439" grpId="0"/>
      <p:bldP spid="18440" grpId="0"/>
      <p:bldP spid="18442" grpId="0"/>
      <p:bldP spid="184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熔化和凝固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563242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7900" y="627380"/>
            <a:ext cx="3789680" cy="2551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32560" y="3796030"/>
            <a:ext cx="627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冬天，路面结冰，为什么加入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“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融雪剂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”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就可以除冰？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65" y="612775"/>
            <a:ext cx="3420745" cy="2566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7360" y="1602740"/>
            <a:ext cx="81248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冰雪有固定的熔点，融雪剂其实一种盐，它之所以可以使冰雪熔化，是因为融雪剂可以</a:t>
            </a:r>
            <a:r>
              <a:rPr lang="zh-CN" altLang="en-US" sz="2400" dirty="0" smtClean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降低冰雪的熔点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algn="ctr"/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文本框 20481"/>
          <p:cNvSpPr txBox="1"/>
          <p:nvPr/>
        </p:nvSpPr>
        <p:spPr>
          <a:xfrm>
            <a:off x="971550" y="276225"/>
            <a:ext cx="75177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400" b="1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在</a:t>
            </a:r>
            <a:r>
              <a:rPr lang="en-US" altLang="zh-CN" sz="2400" b="1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1.01×10</a:t>
            </a:r>
            <a:r>
              <a:rPr lang="en-US" altLang="zh-CN" sz="2400" b="1" baseline="30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5</a:t>
            </a:r>
            <a:r>
              <a:rPr lang="en-US" altLang="zh-CN" sz="2400" b="1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Pa</a:t>
            </a:r>
            <a:r>
              <a:rPr lang="zh-CN" altLang="en-US" sz="2400" b="1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大气压下一些物质的</a:t>
            </a:r>
            <a:r>
              <a:rPr lang="zh-CN" altLang="en-US" sz="2400" b="1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熔点（凝固点）</a:t>
            </a:r>
            <a:endParaRPr lang="zh-CN" altLang="en-US" sz="2400" b="1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grpSp>
        <p:nvGrpSpPr>
          <p:cNvPr id="21507" name="组合 20482"/>
          <p:cNvGrpSpPr/>
          <p:nvPr/>
        </p:nvGrpSpPr>
        <p:grpSpPr>
          <a:xfrm>
            <a:off x="666412" y="996382"/>
            <a:ext cx="7948215" cy="2329649"/>
            <a:chOff x="0" y="0"/>
            <a:chExt cx="5568" cy="1632"/>
          </a:xfrm>
        </p:grpSpPr>
        <p:sp>
          <p:nvSpPr>
            <p:cNvPr id="21508" name="直接连接符 20483"/>
            <p:cNvSpPr/>
            <p:nvPr/>
          </p:nvSpPr>
          <p:spPr>
            <a:xfrm>
              <a:off x="0" y="0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09" name="直接连接符 20484"/>
            <p:cNvSpPr/>
            <p:nvPr/>
          </p:nvSpPr>
          <p:spPr>
            <a:xfrm>
              <a:off x="0" y="432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0" name="直接连接符 20485"/>
            <p:cNvSpPr/>
            <p:nvPr/>
          </p:nvSpPr>
          <p:spPr>
            <a:xfrm>
              <a:off x="0" y="816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1" name="直接连接符 20486"/>
            <p:cNvSpPr/>
            <p:nvPr/>
          </p:nvSpPr>
          <p:spPr>
            <a:xfrm>
              <a:off x="0" y="1200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2" name="直接连接符 20487"/>
            <p:cNvSpPr/>
            <p:nvPr/>
          </p:nvSpPr>
          <p:spPr>
            <a:xfrm>
              <a:off x="0" y="1632"/>
              <a:ext cx="53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3" name="直接连接符 20488"/>
            <p:cNvSpPr/>
            <p:nvPr/>
          </p:nvSpPr>
          <p:spPr>
            <a:xfrm>
              <a:off x="0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4" name="文本框 20489"/>
            <p:cNvSpPr txBox="1"/>
            <p:nvPr/>
          </p:nvSpPr>
          <p:spPr>
            <a:xfrm>
              <a:off x="96" y="144"/>
              <a:ext cx="91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钨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3410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15" name="文本框 20490"/>
            <p:cNvSpPr txBox="1"/>
            <p:nvPr/>
          </p:nvSpPr>
          <p:spPr>
            <a:xfrm>
              <a:off x="96" y="518"/>
              <a:ext cx="91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钢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1515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16" name="文本框 20491"/>
            <p:cNvSpPr txBox="1"/>
            <p:nvPr/>
          </p:nvSpPr>
          <p:spPr>
            <a:xfrm>
              <a:off x="96" y="854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铜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1083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17" name="文本框 20492"/>
            <p:cNvSpPr txBox="1"/>
            <p:nvPr/>
          </p:nvSpPr>
          <p:spPr>
            <a:xfrm>
              <a:off x="96" y="1238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金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1064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18" name="直接连接符 20493"/>
            <p:cNvSpPr/>
            <p:nvPr/>
          </p:nvSpPr>
          <p:spPr>
            <a:xfrm>
              <a:off x="1248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9" name="文本框 20494"/>
            <p:cNvSpPr txBox="1"/>
            <p:nvPr/>
          </p:nvSpPr>
          <p:spPr>
            <a:xfrm>
              <a:off x="1392" y="144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银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962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0" name="文本框 20495"/>
            <p:cNvSpPr txBox="1"/>
            <p:nvPr/>
          </p:nvSpPr>
          <p:spPr>
            <a:xfrm>
              <a:off x="1392" y="518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铝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660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1" name="文本框 20496"/>
            <p:cNvSpPr txBox="1"/>
            <p:nvPr/>
          </p:nvSpPr>
          <p:spPr>
            <a:xfrm>
              <a:off x="1392" y="864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铅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328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2" name="文本框 20497"/>
            <p:cNvSpPr txBox="1"/>
            <p:nvPr/>
          </p:nvSpPr>
          <p:spPr>
            <a:xfrm>
              <a:off x="1392" y="1296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锡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232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3" name="直接连接符 20498"/>
            <p:cNvSpPr/>
            <p:nvPr/>
          </p:nvSpPr>
          <p:spPr>
            <a:xfrm>
              <a:off x="5376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24" name="直接连接符 20499"/>
            <p:cNvSpPr/>
            <p:nvPr/>
          </p:nvSpPr>
          <p:spPr>
            <a:xfrm>
              <a:off x="2592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25" name="直接连接符 20500"/>
            <p:cNvSpPr/>
            <p:nvPr/>
          </p:nvSpPr>
          <p:spPr>
            <a:xfrm>
              <a:off x="4032" y="0"/>
              <a:ext cx="0" cy="163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26" name="文本框 20501"/>
            <p:cNvSpPr txBox="1"/>
            <p:nvPr/>
          </p:nvSpPr>
          <p:spPr>
            <a:xfrm>
              <a:off x="2688" y="144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奈   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80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7" name="文本框 20502"/>
            <p:cNvSpPr txBox="1"/>
            <p:nvPr/>
          </p:nvSpPr>
          <p:spPr>
            <a:xfrm>
              <a:off x="2640" y="518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海波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48 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8" name="文本框 20503"/>
            <p:cNvSpPr txBox="1"/>
            <p:nvPr/>
          </p:nvSpPr>
          <p:spPr>
            <a:xfrm>
              <a:off x="2688" y="902"/>
              <a:ext cx="115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冰   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0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29" name="文本框 20504"/>
            <p:cNvSpPr txBox="1"/>
            <p:nvPr/>
          </p:nvSpPr>
          <p:spPr>
            <a:xfrm>
              <a:off x="2592" y="1296"/>
              <a:ext cx="1584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固态水银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-38.3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30" name="文本框 20505"/>
            <p:cNvSpPr txBox="1"/>
            <p:nvPr/>
          </p:nvSpPr>
          <p:spPr>
            <a:xfrm>
              <a:off x="4032" y="182"/>
              <a:ext cx="1440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固态酒精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-117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31" name="文本框 20506"/>
            <p:cNvSpPr txBox="1"/>
            <p:nvPr/>
          </p:nvSpPr>
          <p:spPr>
            <a:xfrm>
              <a:off x="4032" y="518"/>
              <a:ext cx="1488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固态氮   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-210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32" name="文本框 20507"/>
            <p:cNvSpPr txBox="1"/>
            <p:nvPr/>
          </p:nvSpPr>
          <p:spPr>
            <a:xfrm>
              <a:off x="4032" y="912"/>
              <a:ext cx="1392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固态氧   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-218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33" name="文本框 20508"/>
            <p:cNvSpPr txBox="1"/>
            <p:nvPr/>
          </p:nvSpPr>
          <p:spPr>
            <a:xfrm>
              <a:off x="4032" y="1296"/>
              <a:ext cx="1536" cy="2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固态氢        </a:t>
              </a:r>
              <a:r>
                <a:rPr lang="en-US" altLang="zh-CN" b="1" dirty="0">
                  <a:latin typeface="Arial" panose="020B0604020202020204" pitchFamily="34" charset="0"/>
                  <a:ea typeface="宋体" panose="02010600030101010101" pitchFamily="2" charset="-122"/>
                </a:rPr>
                <a:t>-259</a:t>
              </a:r>
              <a:endParaRPr lang="en-US" altLang="zh-CN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1534" name="文本框 20509"/>
          <p:cNvSpPr txBox="1"/>
          <p:nvPr/>
        </p:nvSpPr>
        <p:spPr>
          <a:xfrm>
            <a:off x="666115" y="3463925"/>
            <a:ext cx="8041005" cy="10591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520" b="1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</a:rPr>
              <a:t>讨论：能否用铝制的容器熔化铜或锡？ </a:t>
            </a:r>
            <a:endParaRPr lang="zh-CN" altLang="en-US" sz="2520" b="1" dirty="0">
              <a:solidFill>
                <a:srgbClr val="0000FF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eaLnBrk="0" hangingPunct="0">
              <a:spcBef>
                <a:spcPct val="50000"/>
              </a:spcBef>
            </a:pPr>
            <a:r>
              <a:rPr lang="zh-CN" altLang="en-US" sz="2520" b="1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</a:rPr>
              <a:t>            在南极考察站能使用水银温度计测量气温吗？</a:t>
            </a:r>
            <a:r>
              <a:rPr lang="zh-CN" altLang="en-US" sz="2520" b="1" dirty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endParaRPr lang="zh-CN" altLang="en-US" sz="2520" b="1" dirty="0">
              <a:solidFill>
                <a:srgbClr val="0000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1535" name="文本框 20510"/>
          <p:cNvSpPr txBox="1"/>
          <p:nvPr/>
        </p:nvSpPr>
        <p:spPr>
          <a:xfrm>
            <a:off x="1691841" y="4587584"/>
            <a:ext cx="4659298" cy="4781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2520" b="1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</a:rPr>
              <a:t>（南极最低气温</a:t>
            </a:r>
            <a:r>
              <a:rPr lang="en-US" altLang="zh-CN" sz="2520" b="1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</a:rPr>
              <a:t>-94.3℃</a:t>
            </a:r>
            <a:r>
              <a:rPr lang="zh-CN" altLang="en-US" sz="2520" b="1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</a:rPr>
              <a:t>）</a:t>
            </a:r>
            <a:endParaRPr lang="zh-CN" altLang="en-US" sz="2520" b="1" dirty="0">
              <a:solidFill>
                <a:srgbClr val="0000FF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" y="1203325"/>
            <a:ext cx="873315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在北方的冬天，汽车驾驶员常用水和酒精的混合物作为汽车冷却系统中的冷却夜，这是因为这种液体具有（　）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Ａ.较高的沸点　　　　　Ｂ.较低的凝固点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Ｃ.吸热性好　　　　　　Ｄ.燃烧性好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" y="1203325"/>
            <a:ext cx="873315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如图4-6所示，烧杯中装的是冰水混合物试管中装的是-5°C的冰，它们与外界不发生热交换，那么试管中的冰是否会升温到0°C，试管中的冰是否会熔</a:t>
            </a:r>
            <a:r>
              <a:rPr 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化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？</a:t>
            </a:r>
            <a:r>
              <a:rPr 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pic>
        <p:nvPicPr>
          <p:cNvPr id="28675" name="Picture 6" descr="Image44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76415" y="2644140"/>
            <a:ext cx="1664970" cy="2308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22167" y="4147992"/>
            <a:ext cx="2158365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+mn-ea"/>
                <a:cs typeface="+mn-ea"/>
              </a:rPr>
              <a:t>田家炳理化组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+mn-ea"/>
              </a:rPr>
              <a:t> 2021</a:t>
            </a:r>
            <a:endParaRPr lang="en-US" altLang="zh-CN" dirty="0">
              <a:solidFill>
                <a:schemeClr val="tx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文本框 9220"/>
          <p:cNvSpPr txBox="1"/>
          <p:nvPr/>
        </p:nvSpPr>
        <p:spPr>
          <a:xfrm>
            <a:off x="1547495" y="3364230"/>
            <a:ext cx="1728788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火山爆发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9223" name="文本框 9222"/>
          <p:cNvSpPr txBox="1"/>
          <p:nvPr/>
        </p:nvSpPr>
        <p:spPr>
          <a:xfrm>
            <a:off x="899795" y="4011930"/>
            <a:ext cx="70827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熔化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—— 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物质从固态变成液态的过程。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pic>
        <p:nvPicPr>
          <p:cNvPr id="2" name="图片 1" descr="0d9d9541facfdf85208605aeb545c0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6040" y="1231900"/>
            <a:ext cx="3749040" cy="2017395"/>
          </a:xfrm>
          <a:prstGeom prst="rect">
            <a:avLst/>
          </a:prstGeom>
        </p:spPr>
      </p:pic>
      <p:sp>
        <p:nvSpPr>
          <p:cNvPr id="3" name="文本框 9220"/>
          <p:cNvSpPr txBox="1"/>
          <p:nvPr/>
        </p:nvSpPr>
        <p:spPr>
          <a:xfrm>
            <a:off x="6156325" y="3291840"/>
            <a:ext cx="1728788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冰雪消融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4" name="图片 3" descr="ce9d3e207de1fb9d1bcfbbe1e3cffed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95" y="1231900"/>
            <a:ext cx="3730625" cy="2007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文本框 9220"/>
          <p:cNvSpPr txBox="1"/>
          <p:nvPr/>
        </p:nvSpPr>
        <p:spPr>
          <a:xfrm>
            <a:off x="3648710" y="3687445"/>
            <a:ext cx="1728788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冰凌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9223" name="文本框 9222"/>
          <p:cNvSpPr txBox="1"/>
          <p:nvPr/>
        </p:nvSpPr>
        <p:spPr>
          <a:xfrm>
            <a:off x="971550" y="4371975"/>
            <a:ext cx="70827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凝固</a:t>
            </a:r>
            <a:r>
              <a:rPr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—— 物质从液态变成固态的过程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57" y="123119"/>
            <a:ext cx="2670911" cy="3476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>
            <a:normAutofit fontScale="90000"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探究固体的熔化和凝固的特点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563242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23" name="文本框 9222"/>
          <p:cNvSpPr txBox="1"/>
          <p:nvPr/>
        </p:nvSpPr>
        <p:spPr>
          <a:xfrm>
            <a:off x="1115695" y="1779270"/>
            <a:ext cx="70827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熔点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—— 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物质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熔化时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的温度，称为熔点。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2160" y="1707515"/>
            <a:ext cx="56692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实验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分别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探究</a:t>
            </a:r>
            <a:r>
              <a:rPr lang="zh-CN" altLang="en-US" sz="2400" dirty="0" smtClean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海波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和</a:t>
            </a:r>
            <a:r>
              <a:rPr lang="zh-CN" altLang="en-US" sz="2400" dirty="0" smtClean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石蜡</a:t>
            </a:r>
            <a:r>
              <a:rPr lang="zh-CN" altLang="en-US" sz="2400" dirty="0" smtClean="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的熔点是多少？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576" descr="图4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3"/>
          <a:stretch>
            <a:fillRect/>
          </a:stretch>
        </p:blipFill>
        <p:spPr bwMode="auto">
          <a:xfrm>
            <a:off x="6299835" y="409575"/>
            <a:ext cx="205930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23215" y="627380"/>
            <a:ext cx="5179695" cy="3507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加热方式：</a:t>
            </a:r>
            <a:endParaRPr lang="zh-CN" altLang="en-US" sz="2800" dirty="0" smtClean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 dirty="0" smtClean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水浴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法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使海波受热均匀，减缓物态变化的过程，便于观察。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玻璃棒的作用、固体粉末状的原因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14337"/>
          <p:cNvSpPr>
            <a:spLocks noChangeArrowheads="1"/>
          </p:cNvSpPr>
          <p:nvPr/>
        </p:nvSpPr>
        <p:spPr bwMode="auto">
          <a:xfrm>
            <a:off x="899554" y="339299"/>
            <a:ext cx="1692993" cy="52197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C0C0C0"/>
            </a:outerShdw>
          </a:effectLst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记录数据</a:t>
            </a:r>
            <a:endParaRPr kumimoji="0" lang="zh-CN" altLang="en-US" sz="28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sp>
        <p:nvSpPr>
          <p:cNvPr id="12290" name="矩形 14338"/>
          <p:cNvSpPr/>
          <p:nvPr/>
        </p:nvSpPr>
        <p:spPr>
          <a:xfrm>
            <a:off x="1148900" y="1299008"/>
            <a:ext cx="299771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1" name="矩形 14339"/>
          <p:cNvSpPr/>
          <p:nvPr/>
        </p:nvSpPr>
        <p:spPr>
          <a:xfrm>
            <a:off x="1090374" y="1299008"/>
            <a:ext cx="416824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2" name="矩形 14340"/>
          <p:cNvSpPr/>
          <p:nvPr/>
        </p:nvSpPr>
        <p:spPr>
          <a:xfrm>
            <a:off x="1565725" y="1299008"/>
            <a:ext cx="716596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时间</a:t>
            </a:r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(min)</a:t>
            </a:r>
            <a:endParaRPr lang="zh-CN" altLang="en-US" sz="108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3" name="矩形 14341"/>
          <p:cNvSpPr/>
          <p:nvPr/>
        </p:nvSpPr>
        <p:spPr>
          <a:xfrm>
            <a:off x="1507198" y="1299008"/>
            <a:ext cx="83364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4" name="矩形 14342"/>
          <p:cNvSpPr/>
          <p:nvPr/>
        </p:nvSpPr>
        <p:spPr>
          <a:xfrm>
            <a:off x="2399374" y="129900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5" name="矩形 14343"/>
          <p:cNvSpPr/>
          <p:nvPr/>
        </p:nvSpPr>
        <p:spPr>
          <a:xfrm>
            <a:off x="2340847" y="129900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6" name="矩形 14344"/>
          <p:cNvSpPr/>
          <p:nvPr/>
        </p:nvSpPr>
        <p:spPr>
          <a:xfrm>
            <a:off x="2696290" y="1309001"/>
            <a:ext cx="652359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0.5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7" name="矩形 14345"/>
          <p:cNvSpPr/>
          <p:nvPr/>
        </p:nvSpPr>
        <p:spPr>
          <a:xfrm>
            <a:off x="2817626" y="1299008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8" name="矩形 14346"/>
          <p:cNvSpPr/>
          <p:nvPr/>
        </p:nvSpPr>
        <p:spPr>
          <a:xfrm>
            <a:off x="3351504" y="129900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9" name="矩形 14347"/>
          <p:cNvSpPr/>
          <p:nvPr/>
        </p:nvSpPr>
        <p:spPr>
          <a:xfrm>
            <a:off x="3292977" y="129900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0" name="矩形 14348"/>
          <p:cNvSpPr/>
          <p:nvPr/>
        </p:nvSpPr>
        <p:spPr>
          <a:xfrm>
            <a:off x="3688390" y="1299008"/>
            <a:ext cx="553863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1.5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1" name="矩形 14349"/>
          <p:cNvSpPr/>
          <p:nvPr/>
        </p:nvSpPr>
        <p:spPr>
          <a:xfrm>
            <a:off x="3769756" y="1299008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2" name="矩形 14350"/>
          <p:cNvSpPr/>
          <p:nvPr/>
        </p:nvSpPr>
        <p:spPr>
          <a:xfrm>
            <a:off x="4303634" y="129900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3" name="矩形 14351"/>
          <p:cNvSpPr/>
          <p:nvPr/>
        </p:nvSpPr>
        <p:spPr>
          <a:xfrm>
            <a:off x="4245107" y="129900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4" name="矩形 14352"/>
          <p:cNvSpPr/>
          <p:nvPr/>
        </p:nvSpPr>
        <p:spPr>
          <a:xfrm>
            <a:off x="4670497" y="1299008"/>
            <a:ext cx="593832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2.5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5" name="矩形 14353"/>
          <p:cNvSpPr/>
          <p:nvPr/>
        </p:nvSpPr>
        <p:spPr>
          <a:xfrm>
            <a:off x="4721886" y="1299008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6" name="矩形 14354"/>
          <p:cNvSpPr/>
          <p:nvPr/>
        </p:nvSpPr>
        <p:spPr>
          <a:xfrm>
            <a:off x="5255764" y="129900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7" name="矩形 14355"/>
          <p:cNvSpPr/>
          <p:nvPr/>
        </p:nvSpPr>
        <p:spPr>
          <a:xfrm>
            <a:off x="5197237" y="129900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8" name="矩形 14356"/>
          <p:cNvSpPr/>
          <p:nvPr/>
        </p:nvSpPr>
        <p:spPr>
          <a:xfrm>
            <a:off x="5612634" y="1299008"/>
            <a:ext cx="553863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3.5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9" name="矩形 14357"/>
          <p:cNvSpPr/>
          <p:nvPr/>
        </p:nvSpPr>
        <p:spPr>
          <a:xfrm>
            <a:off x="5674015" y="1299008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0" name="矩形 14358"/>
          <p:cNvSpPr/>
          <p:nvPr/>
        </p:nvSpPr>
        <p:spPr>
          <a:xfrm>
            <a:off x="6207893" y="129900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1" name="矩形 14359"/>
          <p:cNvSpPr/>
          <p:nvPr/>
        </p:nvSpPr>
        <p:spPr>
          <a:xfrm>
            <a:off x="6149367" y="129900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2" name="矩形 14360"/>
          <p:cNvSpPr/>
          <p:nvPr/>
        </p:nvSpPr>
        <p:spPr>
          <a:xfrm>
            <a:off x="6554772" y="1299008"/>
            <a:ext cx="57384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4.5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3" name="矩形 14361"/>
          <p:cNvSpPr/>
          <p:nvPr/>
        </p:nvSpPr>
        <p:spPr>
          <a:xfrm>
            <a:off x="6626146" y="1299008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4" name="矩形 14362"/>
          <p:cNvSpPr/>
          <p:nvPr/>
        </p:nvSpPr>
        <p:spPr>
          <a:xfrm>
            <a:off x="7160024" y="129900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5" name="矩形 14363"/>
          <p:cNvSpPr/>
          <p:nvPr/>
        </p:nvSpPr>
        <p:spPr>
          <a:xfrm>
            <a:off x="7101497" y="129900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6" name="矩形 14364"/>
          <p:cNvSpPr/>
          <p:nvPr/>
        </p:nvSpPr>
        <p:spPr>
          <a:xfrm>
            <a:off x="7636802" y="1299008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en-US" altLang="zh-CN" sz="1080" b="1" dirty="0">
                <a:latin typeface="宋体" panose="02010600030101010101" pitchFamily="2" charset="-122"/>
                <a:ea typeface="Times New Roman" panose="02020603050405020304" pitchFamily="2" charset="0"/>
              </a:rPr>
              <a:t>…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7" name="矩形 14365"/>
          <p:cNvSpPr/>
          <p:nvPr/>
        </p:nvSpPr>
        <p:spPr>
          <a:xfrm>
            <a:off x="7578275" y="1299008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8" name="矩形 14366"/>
          <p:cNvSpPr/>
          <p:nvPr/>
        </p:nvSpPr>
        <p:spPr>
          <a:xfrm>
            <a:off x="1088946" y="1775787"/>
            <a:ext cx="299771" cy="1433191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海波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19" name="矩形 14367"/>
          <p:cNvSpPr/>
          <p:nvPr/>
        </p:nvSpPr>
        <p:spPr>
          <a:xfrm>
            <a:off x="1090374" y="1775787"/>
            <a:ext cx="416824" cy="1433191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0" name="矩形 14368"/>
          <p:cNvSpPr/>
          <p:nvPr/>
        </p:nvSpPr>
        <p:spPr>
          <a:xfrm>
            <a:off x="1565725" y="1775787"/>
            <a:ext cx="716596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温度</a:t>
            </a:r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(℃)</a:t>
            </a:r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1" name="矩形 14369"/>
          <p:cNvSpPr/>
          <p:nvPr/>
        </p:nvSpPr>
        <p:spPr>
          <a:xfrm>
            <a:off x="1507198" y="1775787"/>
            <a:ext cx="83364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2" name="矩形 14370"/>
          <p:cNvSpPr/>
          <p:nvPr/>
        </p:nvSpPr>
        <p:spPr>
          <a:xfrm>
            <a:off x="2399374" y="1775787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3" name="矩形 14371"/>
          <p:cNvSpPr/>
          <p:nvPr/>
        </p:nvSpPr>
        <p:spPr>
          <a:xfrm>
            <a:off x="2340847" y="1775787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4" name="矩形 14372"/>
          <p:cNvSpPr/>
          <p:nvPr/>
        </p:nvSpPr>
        <p:spPr>
          <a:xfrm>
            <a:off x="2876152" y="1775787"/>
            <a:ext cx="358298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6" name="矩形 14374"/>
          <p:cNvSpPr/>
          <p:nvPr/>
        </p:nvSpPr>
        <p:spPr>
          <a:xfrm>
            <a:off x="3351504" y="1775787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7" name="矩形 14375"/>
          <p:cNvSpPr/>
          <p:nvPr/>
        </p:nvSpPr>
        <p:spPr>
          <a:xfrm>
            <a:off x="3292977" y="1775787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8" name="矩形 14376"/>
          <p:cNvSpPr/>
          <p:nvPr/>
        </p:nvSpPr>
        <p:spPr>
          <a:xfrm>
            <a:off x="3828283" y="1775787"/>
            <a:ext cx="358297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29" name="矩形 14377"/>
          <p:cNvSpPr/>
          <p:nvPr/>
        </p:nvSpPr>
        <p:spPr>
          <a:xfrm>
            <a:off x="3769756" y="1775787"/>
            <a:ext cx="475352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0" name="矩形 14378"/>
          <p:cNvSpPr/>
          <p:nvPr/>
        </p:nvSpPr>
        <p:spPr>
          <a:xfrm>
            <a:off x="4303634" y="1775787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1" name="矩形 14379"/>
          <p:cNvSpPr/>
          <p:nvPr/>
        </p:nvSpPr>
        <p:spPr>
          <a:xfrm>
            <a:off x="4245107" y="1775787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2" name="矩形 14380"/>
          <p:cNvSpPr/>
          <p:nvPr/>
        </p:nvSpPr>
        <p:spPr>
          <a:xfrm>
            <a:off x="4780412" y="1775787"/>
            <a:ext cx="358298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3" name="矩形 14381"/>
          <p:cNvSpPr/>
          <p:nvPr/>
        </p:nvSpPr>
        <p:spPr>
          <a:xfrm>
            <a:off x="4721886" y="1775787"/>
            <a:ext cx="475351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4" name="矩形 14382"/>
          <p:cNvSpPr/>
          <p:nvPr/>
        </p:nvSpPr>
        <p:spPr>
          <a:xfrm>
            <a:off x="5255764" y="1775787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5" name="矩形 14383"/>
          <p:cNvSpPr/>
          <p:nvPr/>
        </p:nvSpPr>
        <p:spPr>
          <a:xfrm>
            <a:off x="5197237" y="1775787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6" name="矩形 14384"/>
          <p:cNvSpPr/>
          <p:nvPr/>
        </p:nvSpPr>
        <p:spPr>
          <a:xfrm>
            <a:off x="5732543" y="1775787"/>
            <a:ext cx="358297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7" name="矩形 14385"/>
          <p:cNvSpPr/>
          <p:nvPr/>
        </p:nvSpPr>
        <p:spPr>
          <a:xfrm>
            <a:off x="5674015" y="1775787"/>
            <a:ext cx="475352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8" name="矩形 14386"/>
          <p:cNvSpPr/>
          <p:nvPr/>
        </p:nvSpPr>
        <p:spPr>
          <a:xfrm>
            <a:off x="6207893" y="1775787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39" name="矩形 14387"/>
          <p:cNvSpPr/>
          <p:nvPr/>
        </p:nvSpPr>
        <p:spPr>
          <a:xfrm>
            <a:off x="6149367" y="1775787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0" name="矩形 14388"/>
          <p:cNvSpPr/>
          <p:nvPr/>
        </p:nvSpPr>
        <p:spPr>
          <a:xfrm>
            <a:off x="6684672" y="1775787"/>
            <a:ext cx="358298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1" name="矩形 14389"/>
          <p:cNvSpPr/>
          <p:nvPr/>
        </p:nvSpPr>
        <p:spPr>
          <a:xfrm>
            <a:off x="6626146" y="1775787"/>
            <a:ext cx="475351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2" name="矩形 14390"/>
          <p:cNvSpPr/>
          <p:nvPr/>
        </p:nvSpPr>
        <p:spPr>
          <a:xfrm>
            <a:off x="7160024" y="1775787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3" name="矩形 14391"/>
          <p:cNvSpPr/>
          <p:nvPr/>
        </p:nvSpPr>
        <p:spPr>
          <a:xfrm>
            <a:off x="7101497" y="1775787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4" name="矩形 14392"/>
          <p:cNvSpPr/>
          <p:nvPr/>
        </p:nvSpPr>
        <p:spPr>
          <a:xfrm>
            <a:off x="7636802" y="1775787"/>
            <a:ext cx="358297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5" name="矩形 14393"/>
          <p:cNvSpPr/>
          <p:nvPr/>
        </p:nvSpPr>
        <p:spPr>
          <a:xfrm>
            <a:off x="7578275" y="1775787"/>
            <a:ext cx="475352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6" name="矩形 14394"/>
          <p:cNvSpPr/>
          <p:nvPr/>
        </p:nvSpPr>
        <p:spPr>
          <a:xfrm>
            <a:off x="1565725" y="2253993"/>
            <a:ext cx="716596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吸放热</a:t>
            </a:r>
            <a:endParaRPr lang="zh-CN" altLang="en-US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7" name="矩形 14395"/>
          <p:cNvSpPr/>
          <p:nvPr/>
        </p:nvSpPr>
        <p:spPr>
          <a:xfrm>
            <a:off x="1507198" y="2253993"/>
            <a:ext cx="83364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8" name="矩形 14396"/>
          <p:cNvSpPr/>
          <p:nvPr/>
        </p:nvSpPr>
        <p:spPr>
          <a:xfrm>
            <a:off x="2399374" y="225399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49" name="矩形 14397"/>
          <p:cNvSpPr/>
          <p:nvPr/>
        </p:nvSpPr>
        <p:spPr>
          <a:xfrm>
            <a:off x="2340847" y="225399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0" name="矩形 14398"/>
          <p:cNvSpPr/>
          <p:nvPr/>
        </p:nvSpPr>
        <p:spPr>
          <a:xfrm>
            <a:off x="2876152" y="2253993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1" name="矩形 14399"/>
          <p:cNvSpPr/>
          <p:nvPr/>
        </p:nvSpPr>
        <p:spPr>
          <a:xfrm>
            <a:off x="2817626" y="2253993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2" name="矩形 14400"/>
          <p:cNvSpPr/>
          <p:nvPr/>
        </p:nvSpPr>
        <p:spPr>
          <a:xfrm>
            <a:off x="3351504" y="225399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4" name="矩形 14402"/>
          <p:cNvSpPr/>
          <p:nvPr/>
        </p:nvSpPr>
        <p:spPr>
          <a:xfrm>
            <a:off x="3828283" y="2253993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5" name="矩形 14403"/>
          <p:cNvSpPr/>
          <p:nvPr/>
        </p:nvSpPr>
        <p:spPr>
          <a:xfrm>
            <a:off x="3769756" y="2253993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6" name="矩形 14404"/>
          <p:cNvSpPr/>
          <p:nvPr/>
        </p:nvSpPr>
        <p:spPr>
          <a:xfrm>
            <a:off x="4303634" y="225399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7" name="矩形 14405"/>
          <p:cNvSpPr/>
          <p:nvPr/>
        </p:nvSpPr>
        <p:spPr>
          <a:xfrm>
            <a:off x="4245107" y="225399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8" name="矩形 14406"/>
          <p:cNvSpPr/>
          <p:nvPr/>
        </p:nvSpPr>
        <p:spPr>
          <a:xfrm>
            <a:off x="4780412" y="2253993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59" name="矩形 14407"/>
          <p:cNvSpPr/>
          <p:nvPr/>
        </p:nvSpPr>
        <p:spPr>
          <a:xfrm>
            <a:off x="4721886" y="2253993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0" name="矩形 14408"/>
          <p:cNvSpPr/>
          <p:nvPr/>
        </p:nvSpPr>
        <p:spPr>
          <a:xfrm>
            <a:off x="5255764" y="225399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1" name="矩形 14409"/>
          <p:cNvSpPr/>
          <p:nvPr/>
        </p:nvSpPr>
        <p:spPr>
          <a:xfrm>
            <a:off x="5197237" y="225399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2" name="矩形 14410"/>
          <p:cNvSpPr/>
          <p:nvPr/>
        </p:nvSpPr>
        <p:spPr>
          <a:xfrm>
            <a:off x="5732543" y="2253993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3" name="矩形 14411"/>
          <p:cNvSpPr/>
          <p:nvPr/>
        </p:nvSpPr>
        <p:spPr>
          <a:xfrm>
            <a:off x="5674015" y="2253993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4" name="矩形 14412"/>
          <p:cNvSpPr/>
          <p:nvPr/>
        </p:nvSpPr>
        <p:spPr>
          <a:xfrm>
            <a:off x="6207893" y="225399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5" name="矩形 14413"/>
          <p:cNvSpPr/>
          <p:nvPr/>
        </p:nvSpPr>
        <p:spPr>
          <a:xfrm>
            <a:off x="6149367" y="225399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6" name="矩形 14414"/>
          <p:cNvSpPr/>
          <p:nvPr/>
        </p:nvSpPr>
        <p:spPr>
          <a:xfrm>
            <a:off x="6684672" y="2253993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7" name="矩形 14415"/>
          <p:cNvSpPr/>
          <p:nvPr/>
        </p:nvSpPr>
        <p:spPr>
          <a:xfrm>
            <a:off x="6626146" y="2253993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8" name="矩形 14416"/>
          <p:cNvSpPr/>
          <p:nvPr/>
        </p:nvSpPr>
        <p:spPr>
          <a:xfrm>
            <a:off x="7160024" y="225399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69" name="矩形 14417"/>
          <p:cNvSpPr/>
          <p:nvPr/>
        </p:nvSpPr>
        <p:spPr>
          <a:xfrm>
            <a:off x="7101497" y="225399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0" name="矩形 14418"/>
          <p:cNvSpPr/>
          <p:nvPr/>
        </p:nvSpPr>
        <p:spPr>
          <a:xfrm>
            <a:off x="7636802" y="2253993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1" name="矩形 14419"/>
          <p:cNvSpPr/>
          <p:nvPr/>
        </p:nvSpPr>
        <p:spPr>
          <a:xfrm>
            <a:off x="7578275" y="2253993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2" name="矩形 14420"/>
          <p:cNvSpPr/>
          <p:nvPr/>
        </p:nvSpPr>
        <p:spPr>
          <a:xfrm>
            <a:off x="1565725" y="2730772"/>
            <a:ext cx="716596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状态</a:t>
            </a:r>
            <a:endParaRPr lang="zh-CN" altLang="en-US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3" name="矩形 14421"/>
          <p:cNvSpPr/>
          <p:nvPr/>
        </p:nvSpPr>
        <p:spPr>
          <a:xfrm>
            <a:off x="1507198" y="2730772"/>
            <a:ext cx="833649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4" name="矩形 14422"/>
          <p:cNvSpPr/>
          <p:nvPr/>
        </p:nvSpPr>
        <p:spPr>
          <a:xfrm>
            <a:off x="2399374" y="2730772"/>
            <a:ext cx="359725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5" name="矩形 14423"/>
          <p:cNvSpPr/>
          <p:nvPr/>
        </p:nvSpPr>
        <p:spPr>
          <a:xfrm>
            <a:off x="2340847" y="2730772"/>
            <a:ext cx="476779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6" name="矩形 14424"/>
          <p:cNvSpPr/>
          <p:nvPr/>
        </p:nvSpPr>
        <p:spPr>
          <a:xfrm>
            <a:off x="2876152" y="2730772"/>
            <a:ext cx="358298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7" name="矩形 14425"/>
          <p:cNvSpPr/>
          <p:nvPr/>
        </p:nvSpPr>
        <p:spPr>
          <a:xfrm>
            <a:off x="2817626" y="2730772"/>
            <a:ext cx="475351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8" name="矩形 14426"/>
          <p:cNvSpPr/>
          <p:nvPr/>
        </p:nvSpPr>
        <p:spPr>
          <a:xfrm>
            <a:off x="3351504" y="2730772"/>
            <a:ext cx="359725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79" name="矩形 14427"/>
          <p:cNvSpPr/>
          <p:nvPr/>
        </p:nvSpPr>
        <p:spPr>
          <a:xfrm>
            <a:off x="3292977" y="2730772"/>
            <a:ext cx="476779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0" name="矩形 14428"/>
          <p:cNvSpPr/>
          <p:nvPr/>
        </p:nvSpPr>
        <p:spPr>
          <a:xfrm>
            <a:off x="3828283" y="2730772"/>
            <a:ext cx="358297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1" name="矩形 14429"/>
          <p:cNvSpPr/>
          <p:nvPr/>
        </p:nvSpPr>
        <p:spPr>
          <a:xfrm>
            <a:off x="3769756" y="2730772"/>
            <a:ext cx="475352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2" name="矩形 14430"/>
          <p:cNvSpPr/>
          <p:nvPr/>
        </p:nvSpPr>
        <p:spPr>
          <a:xfrm>
            <a:off x="4303634" y="2730772"/>
            <a:ext cx="359725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3" name="矩形 14431"/>
          <p:cNvSpPr/>
          <p:nvPr/>
        </p:nvSpPr>
        <p:spPr>
          <a:xfrm>
            <a:off x="4245107" y="2730772"/>
            <a:ext cx="476779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4" name="矩形 14432"/>
          <p:cNvSpPr/>
          <p:nvPr/>
        </p:nvSpPr>
        <p:spPr>
          <a:xfrm>
            <a:off x="4780412" y="2730772"/>
            <a:ext cx="358298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5" name="矩形 14433"/>
          <p:cNvSpPr/>
          <p:nvPr/>
        </p:nvSpPr>
        <p:spPr>
          <a:xfrm>
            <a:off x="4721886" y="2730772"/>
            <a:ext cx="475351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6" name="矩形 14434"/>
          <p:cNvSpPr/>
          <p:nvPr/>
        </p:nvSpPr>
        <p:spPr>
          <a:xfrm>
            <a:off x="5255764" y="2730772"/>
            <a:ext cx="359725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7" name="矩形 14435"/>
          <p:cNvSpPr/>
          <p:nvPr/>
        </p:nvSpPr>
        <p:spPr>
          <a:xfrm>
            <a:off x="5197237" y="2730772"/>
            <a:ext cx="476779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8" name="矩形 14436"/>
          <p:cNvSpPr/>
          <p:nvPr/>
        </p:nvSpPr>
        <p:spPr>
          <a:xfrm>
            <a:off x="5732543" y="2730772"/>
            <a:ext cx="358297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89" name="矩形 14437"/>
          <p:cNvSpPr/>
          <p:nvPr/>
        </p:nvSpPr>
        <p:spPr>
          <a:xfrm>
            <a:off x="5674015" y="2730772"/>
            <a:ext cx="475352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0" name="矩形 14438"/>
          <p:cNvSpPr/>
          <p:nvPr/>
        </p:nvSpPr>
        <p:spPr>
          <a:xfrm>
            <a:off x="6207893" y="2730772"/>
            <a:ext cx="359725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1" name="矩形 14439"/>
          <p:cNvSpPr/>
          <p:nvPr/>
        </p:nvSpPr>
        <p:spPr>
          <a:xfrm>
            <a:off x="6149367" y="2730772"/>
            <a:ext cx="476779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2" name="矩形 14440"/>
          <p:cNvSpPr/>
          <p:nvPr/>
        </p:nvSpPr>
        <p:spPr>
          <a:xfrm>
            <a:off x="6684672" y="2730772"/>
            <a:ext cx="358298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3" name="矩形 14441"/>
          <p:cNvSpPr/>
          <p:nvPr/>
        </p:nvSpPr>
        <p:spPr>
          <a:xfrm>
            <a:off x="6626146" y="2730772"/>
            <a:ext cx="475351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4" name="矩形 14442"/>
          <p:cNvSpPr/>
          <p:nvPr/>
        </p:nvSpPr>
        <p:spPr>
          <a:xfrm>
            <a:off x="7160024" y="2730772"/>
            <a:ext cx="359725" cy="478206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5" name="矩形 14443"/>
          <p:cNvSpPr/>
          <p:nvPr/>
        </p:nvSpPr>
        <p:spPr>
          <a:xfrm>
            <a:off x="7101497" y="2730772"/>
            <a:ext cx="476779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6" name="矩形 14444"/>
          <p:cNvSpPr/>
          <p:nvPr/>
        </p:nvSpPr>
        <p:spPr>
          <a:xfrm>
            <a:off x="7636802" y="2730772"/>
            <a:ext cx="358297" cy="47820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7" name="矩形 14445"/>
          <p:cNvSpPr/>
          <p:nvPr/>
        </p:nvSpPr>
        <p:spPr>
          <a:xfrm>
            <a:off x="7578275" y="2730772"/>
            <a:ext cx="475352" cy="478206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8" name="矩形 14446"/>
          <p:cNvSpPr/>
          <p:nvPr/>
        </p:nvSpPr>
        <p:spPr>
          <a:xfrm>
            <a:off x="1120351" y="3136176"/>
            <a:ext cx="299771" cy="14317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石蜡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99" name="矩形 14447"/>
          <p:cNvSpPr/>
          <p:nvPr/>
        </p:nvSpPr>
        <p:spPr>
          <a:xfrm>
            <a:off x="1090374" y="3208978"/>
            <a:ext cx="416824" cy="1431764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0" name="矩形 14448"/>
          <p:cNvSpPr/>
          <p:nvPr/>
        </p:nvSpPr>
        <p:spPr>
          <a:xfrm>
            <a:off x="1565725" y="3363283"/>
            <a:ext cx="716596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温度</a:t>
            </a:r>
            <a:r>
              <a:rPr lang="en-US" altLang="zh-CN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(℃)</a:t>
            </a:r>
            <a:endParaRPr lang="en-US" altLang="zh-CN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1" name="矩形 14449"/>
          <p:cNvSpPr/>
          <p:nvPr/>
        </p:nvSpPr>
        <p:spPr>
          <a:xfrm>
            <a:off x="1507198" y="3208978"/>
            <a:ext cx="83364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2" name="矩形 14450"/>
          <p:cNvSpPr/>
          <p:nvPr/>
        </p:nvSpPr>
        <p:spPr>
          <a:xfrm>
            <a:off x="2399374" y="320897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3" name="矩形 14451"/>
          <p:cNvSpPr/>
          <p:nvPr/>
        </p:nvSpPr>
        <p:spPr>
          <a:xfrm>
            <a:off x="2340847" y="320897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4" name="矩形 14452"/>
          <p:cNvSpPr/>
          <p:nvPr/>
        </p:nvSpPr>
        <p:spPr>
          <a:xfrm>
            <a:off x="2876152" y="3208978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5" name="矩形 14453"/>
          <p:cNvSpPr/>
          <p:nvPr/>
        </p:nvSpPr>
        <p:spPr>
          <a:xfrm>
            <a:off x="2817626" y="3208978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6" name="矩形 14454"/>
          <p:cNvSpPr/>
          <p:nvPr/>
        </p:nvSpPr>
        <p:spPr>
          <a:xfrm>
            <a:off x="3351504" y="320897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7" name="矩形 14455"/>
          <p:cNvSpPr/>
          <p:nvPr/>
        </p:nvSpPr>
        <p:spPr>
          <a:xfrm>
            <a:off x="3292977" y="320897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8" name="矩形 14456"/>
          <p:cNvSpPr/>
          <p:nvPr/>
        </p:nvSpPr>
        <p:spPr>
          <a:xfrm>
            <a:off x="3828283" y="3208978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09" name="矩形 14457"/>
          <p:cNvSpPr/>
          <p:nvPr/>
        </p:nvSpPr>
        <p:spPr>
          <a:xfrm>
            <a:off x="3769756" y="3208978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0" name="矩形 14458"/>
          <p:cNvSpPr/>
          <p:nvPr/>
        </p:nvSpPr>
        <p:spPr>
          <a:xfrm>
            <a:off x="4303634" y="320897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1" name="矩形 14459"/>
          <p:cNvSpPr/>
          <p:nvPr/>
        </p:nvSpPr>
        <p:spPr>
          <a:xfrm>
            <a:off x="4245107" y="320897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2" name="矩形 14460"/>
          <p:cNvSpPr/>
          <p:nvPr/>
        </p:nvSpPr>
        <p:spPr>
          <a:xfrm>
            <a:off x="4780412" y="3208978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3" name="矩形 14461"/>
          <p:cNvSpPr/>
          <p:nvPr/>
        </p:nvSpPr>
        <p:spPr>
          <a:xfrm>
            <a:off x="4721886" y="3208978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4" name="矩形 14462"/>
          <p:cNvSpPr/>
          <p:nvPr/>
        </p:nvSpPr>
        <p:spPr>
          <a:xfrm>
            <a:off x="5255764" y="320897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5" name="矩形 14463"/>
          <p:cNvSpPr/>
          <p:nvPr/>
        </p:nvSpPr>
        <p:spPr>
          <a:xfrm>
            <a:off x="5197237" y="320897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6" name="矩形 14464"/>
          <p:cNvSpPr/>
          <p:nvPr/>
        </p:nvSpPr>
        <p:spPr>
          <a:xfrm>
            <a:off x="5732543" y="3208978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7" name="矩形 14465"/>
          <p:cNvSpPr/>
          <p:nvPr/>
        </p:nvSpPr>
        <p:spPr>
          <a:xfrm>
            <a:off x="5674015" y="3208978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8" name="矩形 14466"/>
          <p:cNvSpPr/>
          <p:nvPr/>
        </p:nvSpPr>
        <p:spPr>
          <a:xfrm>
            <a:off x="6207893" y="320897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19" name="矩形 14467"/>
          <p:cNvSpPr/>
          <p:nvPr/>
        </p:nvSpPr>
        <p:spPr>
          <a:xfrm>
            <a:off x="6149367" y="320897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0" name="矩形 14468"/>
          <p:cNvSpPr/>
          <p:nvPr/>
        </p:nvSpPr>
        <p:spPr>
          <a:xfrm>
            <a:off x="6684672" y="3208978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1" name="矩形 14469"/>
          <p:cNvSpPr/>
          <p:nvPr/>
        </p:nvSpPr>
        <p:spPr>
          <a:xfrm>
            <a:off x="6626146" y="3208978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2" name="矩形 14470"/>
          <p:cNvSpPr/>
          <p:nvPr/>
        </p:nvSpPr>
        <p:spPr>
          <a:xfrm>
            <a:off x="7160024" y="3208978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3" name="矩形 14471"/>
          <p:cNvSpPr/>
          <p:nvPr/>
        </p:nvSpPr>
        <p:spPr>
          <a:xfrm>
            <a:off x="7101497" y="3208978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4" name="矩形 14472"/>
          <p:cNvSpPr/>
          <p:nvPr/>
        </p:nvSpPr>
        <p:spPr>
          <a:xfrm>
            <a:off x="7636802" y="3208978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5" name="矩形 14473"/>
          <p:cNvSpPr/>
          <p:nvPr/>
        </p:nvSpPr>
        <p:spPr>
          <a:xfrm>
            <a:off x="7578275" y="3208978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6" name="矩形 14474"/>
          <p:cNvSpPr/>
          <p:nvPr/>
        </p:nvSpPr>
        <p:spPr>
          <a:xfrm>
            <a:off x="1565725" y="3723856"/>
            <a:ext cx="716596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吸放热</a:t>
            </a:r>
            <a:endParaRPr lang="zh-CN" altLang="en-US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7" name="矩形 14475"/>
          <p:cNvSpPr/>
          <p:nvPr/>
        </p:nvSpPr>
        <p:spPr>
          <a:xfrm>
            <a:off x="1507198" y="3685756"/>
            <a:ext cx="83364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8" name="矩形 14476"/>
          <p:cNvSpPr/>
          <p:nvPr/>
        </p:nvSpPr>
        <p:spPr>
          <a:xfrm>
            <a:off x="2399374" y="3685756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29" name="矩形 14477"/>
          <p:cNvSpPr/>
          <p:nvPr/>
        </p:nvSpPr>
        <p:spPr>
          <a:xfrm>
            <a:off x="2340847" y="3685756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0" name="矩形 14478"/>
          <p:cNvSpPr/>
          <p:nvPr/>
        </p:nvSpPr>
        <p:spPr>
          <a:xfrm>
            <a:off x="2876152" y="3685756"/>
            <a:ext cx="358298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1" name="矩形 14479"/>
          <p:cNvSpPr/>
          <p:nvPr/>
        </p:nvSpPr>
        <p:spPr>
          <a:xfrm>
            <a:off x="2817626" y="3685756"/>
            <a:ext cx="475351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2" name="矩形 14480"/>
          <p:cNvSpPr/>
          <p:nvPr/>
        </p:nvSpPr>
        <p:spPr>
          <a:xfrm>
            <a:off x="3351504" y="3685756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3" name="矩形 14481"/>
          <p:cNvSpPr/>
          <p:nvPr/>
        </p:nvSpPr>
        <p:spPr>
          <a:xfrm>
            <a:off x="3292977" y="3685756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4" name="矩形 14482"/>
          <p:cNvSpPr/>
          <p:nvPr/>
        </p:nvSpPr>
        <p:spPr>
          <a:xfrm>
            <a:off x="3828283" y="3685756"/>
            <a:ext cx="358297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5" name="矩形 14483"/>
          <p:cNvSpPr/>
          <p:nvPr/>
        </p:nvSpPr>
        <p:spPr>
          <a:xfrm>
            <a:off x="3769756" y="3685756"/>
            <a:ext cx="475352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6" name="矩形 14484"/>
          <p:cNvSpPr/>
          <p:nvPr/>
        </p:nvSpPr>
        <p:spPr>
          <a:xfrm>
            <a:off x="4303634" y="3685756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7" name="矩形 14485"/>
          <p:cNvSpPr/>
          <p:nvPr/>
        </p:nvSpPr>
        <p:spPr>
          <a:xfrm>
            <a:off x="4245107" y="3685756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8" name="矩形 14486"/>
          <p:cNvSpPr/>
          <p:nvPr/>
        </p:nvSpPr>
        <p:spPr>
          <a:xfrm>
            <a:off x="4780412" y="3685756"/>
            <a:ext cx="358298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39" name="矩形 14487"/>
          <p:cNvSpPr/>
          <p:nvPr/>
        </p:nvSpPr>
        <p:spPr>
          <a:xfrm>
            <a:off x="4721886" y="3685756"/>
            <a:ext cx="475351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0" name="矩形 14488"/>
          <p:cNvSpPr/>
          <p:nvPr/>
        </p:nvSpPr>
        <p:spPr>
          <a:xfrm>
            <a:off x="5255764" y="3685756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1" name="矩形 14489"/>
          <p:cNvSpPr/>
          <p:nvPr/>
        </p:nvSpPr>
        <p:spPr>
          <a:xfrm>
            <a:off x="5197237" y="3685756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2" name="矩形 14490"/>
          <p:cNvSpPr/>
          <p:nvPr/>
        </p:nvSpPr>
        <p:spPr>
          <a:xfrm>
            <a:off x="5732543" y="3685756"/>
            <a:ext cx="358297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3" name="矩形 14491"/>
          <p:cNvSpPr/>
          <p:nvPr/>
        </p:nvSpPr>
        <p:spPr>
          <a:xfrm>
            <a:off x="5674015" y="3685756"/>
            <a:ext cx="475352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4" name="矩形 14492"/>
          <p:cNvSpPr/>
          <p:nvPr/>
        </p:nvSpPr>
        <p:spPr>
          <a:xfrm>
            <a:off x="6207893" y="3685756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5" name="矩形 14493"/>
          <p:cNvSpPr/>
          <p:nvPr/>
        </p:nvSpPr>
        <p:spPr>
          <a:xfrm>
            <a:off x="6149367" y="3685756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6" name="矩形 14494"/>
          <p:cNvSpPr/>
          <p:nvPr/>
        </p:nvSpPr>
        <p:spPr>
          <a:xfrm>
            <a:off x="6684672" y="3685756"/>
            <a:ext cx="358298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7" name="矩形 14495"/>
          <p:cNvSpPr/>
          <p:nvPr/>
        </p:nvSpPr>
        <p:spPr>
          <a:xfrm>
            <a:off x="6626146" y="3685756"/>
            <a:ext cx="475351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8" name="矩形 14496"/>
          <p:cNvSpPr/>
          <p:nvPr/>
        </p:nvSpPr>
        <p:spPr>
          <a:xfrm>
            <a:off x="7160024" y="3685756"/>
            <a:ext cx="359725" cy="47820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49" name="矩形 14497"/>
          <p:cNvSpPr/>
          <p:nvPr/>
        </p:nvSpPr>
        <p:spPr>
          <a:xfrm>
            <a:off x="7101497" y="3685756"/>
            <a:ext cx="476779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0" name="矩形 14498"/>
          <p:cNvSpPr/>
          <p:nvPr/>
        </p:nvSpPr>
        <p:spPr>
          <a:xfrm>
            <a:off x="7636802" y="3685756"/>
            <a:ext cx="358297" cy="4782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1" name="矩形 14499"/>
          <p:cNvSpPr/>
          <p:nvPr/>
        </p:nvSpPr>
        <p:spPr>
          <a:xfrm>
            <a:off x="7578275" y="3685756"/>
            <a:ext cx="475352" cy="478207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2" name="矩形 14500"/>
          <p:cNvSpPr/>
          <p:nvPr/>
        </p:nvSpPr>
        <p:spPr>
          <a:xfrm>
            <a:off x="1565725" y="4163963"/>
            <a:ext cx="716596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b="1" dirty="0">
                <a:latin typeface="宋体" panose="02010600030101010101" pitchFamily="2" charset="-122"/>
                <a:ea typeface="宋体" panose="02010600030101010101" pitchFamily="2" charset="-122"/>
              </a:rPr>
              <a:t>状态</a:t>
            </a:r>
            <a:endParaRPr lang="zh-CN" altLang="en-US" sz="108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3" name="矩形 14501"/>
          <p:cNvSpPr/>
          <p:nvPr/>
        </p:nvSpPr>
        <p:spPr>
          <a:xfrm>
            <a:off x="1507198" y="4163963"/>
            <a:ext cx="83364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4" name="矩形 14502"/>
          <p:cNvSpPr/>
          <p:nvPr/>
        </p:nvSpPr>
        <p:spPr>
          <a:xfrm>
            <a:off x="2399374" y="416396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5" name="矩形 14503"/>
          <p:cNvSpPr/>
          <p:nvPr/>
        </p:nvSpPr>
        <p:spPr>
          <a:xfrm>
            <a:off x="2340847" y="416396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6" name="矩形 14504"/>
          <p:cNvSpPr/>
          <p:nvPr/>
        </p:nvSpPr>
        <p:spPr>
          <a:xfrm>
            <a:off x="2876152" y="4163963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7" name="矩形 14505"/>
          <p:cNvSpPr/>
          <p:nvPr/>
        </p:nvSpPr>
        <p:spPr>
          <a:xfrm>
            <a:off x="2817626" y="4163963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8" name="矩形 14506"/>
          <p:cNvSpPr/>
          <p:nvPr/>
        </p:nvSpPr>
        <p:spPr>
          <a:xfrm>
            <a:off x="3351504" y="416396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59" name="矩形 14507"/>
          <p:cNvSpPr/>
          <p:nvPr/>
        </p:nvSpPr>
        <p:spPr>
          <a:xfrm>
            <a:off x="3292977" y="416396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0" name="矩形 14508"/>
          <p:cNvSpPr/>
          <p:nvPr/>
        </p:nvSpPr>
        <p:spPr>
          <a:xfrm>
            <a:off x="3828283" y="4163963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1" name="矩形 14509"/>
          <p:cNvSpPr/>
          <p:nvPr/>
        </p:nvSpPr>
        <p:spPr>
          <a:xfrm>
            <a:off x="3769756" y="4163963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2" name="矩形 14510"/>
          <p:cNvSpPr/>
          <p:nvPr/>
        </p:nvSpPr>
        <p:spPr>
          <a:xfrm>
            <a:off x="4303634" y="416396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3" name="矩形 14511"/>
          <p:cNvSpPr/>
          <p:nvPr/>
        </p:nvSpPr>
        <p:spPr>
          <a:xfrm>
            <a:off x="4245107" y="416396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4" name="矩形 14512"/>
          <p:cNvSpPr/>
          <p:nvPr/>
        </p:nvSpPr>
        <p:spPr>
          <a:xfrm>
            <a:off x="4780412" y="4163963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5" name="矩形 14513"/>
          <p:cNvSpPr/>
          <p:nvPr/>
        </p:nvSpPr>
        <p:spPr>
          <a:xfrm>
            <a:off x="4721886" y="4163963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6" name="矩形 14514"/>
          <p:cNvSpPr/>
          <p:nvPr/>
        </p:nvSpPr>
        <p:spPr>
          <a:xfrm>
            <a:off x="5255764" y="416396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7" name="矩形 14515"/>
          <p:cNvSpPr/>
          <p:nvPr/>
        </p:nvSpPr>
        <p:spPr>
          <a:xfrm>
            <a:off x="5197237" y="416396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8" name="矩形 14516"/>
          <p:cNvSpPr/>
          <p:nvPr/>
        </p:nvSpPr>
        <p:spPr>
          <a:xfrm>
            <a:off x="5732543" y="4163963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69" name="矩形 14517"/>
          <p:cNvSpPr/>
          <p:nvPr/>
        </p:nvSpPr>
        <p:spPr>
          <a:xfrm>
            <a:off x="5674015" y="4163963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0" name="矩形 14518"/>
          <p:cNvSpPr/>
          <p:nvPr/>
        </p:nvSpPr>
        <p:spPr>
          <a:xfrm>
            <a:off x="6207893" y="416396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1" name="矩形 14519"/>
          <p:cNvSpPr/>
          <p:nvPr/>
        </p:nvSpPr>
        <p:spPr>
          <a:xfrm>
            <a:off x="6149367" y="416396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2" name="矩形 14520"/>
          <p:cNvSpPr/>
          <p:nvPr/>
        </p:nvSpPr>
        <p:spPr>
          <a:xfrm>
            <a:off x="6684672" y="4163963"/>
            <a:ext cx="358298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3" name="矩形 14521"/>
          <p:cNvSpPr/>
          <p:nvPr/>
        </p:nvSpPr>
        <p:spPr>
          <a:xfrm>
            <a:off x="6626146" y="4163963"/>
            <a:ext cx="475351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4" name="矩形 14522"/>
          <p:cNvSpPr/>
          <p:nvPr/>
        </p:nvSpPr>
        <p:spPr>
          <a:xfrm>
            <a:off x="7160024" y="4163963"/>
            <a:ext cx="359725" cy="476779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5" name="矩形 14523"/>
          <p:cNvSpPr/>
          <p:nvPr/>
        </p:nvSpPr>
        <p:spPr>
          <a:xfrm>
            <a:off x="7101497" y="4163963"/>
            <a:ext cx="476779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6" name="矩形 14524"/>
          <p:cNvSpPr/>
          <p:nvPr/>
        </p:nvSpPr>
        <p:spPr>
          <a:xfrm>
            <a:off x="7636802" y="4163963"/>
            <a:ext cx="358297" cy="4767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108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zh-CN" altLang="en-US" sz="108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0" hangingPunct="0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7" name="矩形 14525"/>
          <p:cNvSpPr/>
          <p:nvPr/>
        </p:nvSpPr>
        <p:spPr>
          <a:xfrm>
            <a:off x="7578275" y="4163963"/>
            <a:ext cx="475352" cy="476779"/>
          </a:xfrm>
          <a:prstGeom prst="rect">
            <a:avLst/>
          </a:prstGeom>
          <a:noFill/>
          <a:ln w="7" cap="flat" cmpd="sng">
            <a:solidFill>
              <a:srgbClr val="A0A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478" name="矩形 14526"/>
          <p:cNvSpPr/>
          <p:nvPr/>
        </p:nvSpPr>
        <p:spPr>
          <a:xfrm>
            <a:off x="1086091" y="1294726"/>
            <a:ext cx="6971818" cy="335029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pPr algn="ctr"/>
            <a:endParaRPr lang="zh-CN" altLang="en-US" sz="162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1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3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6.xml><?xml version="1.0" encoding="utf-8"?>
<p:tagLst xmlns:p="http://schemas.openxmlformats.org/presentationml/2006/main">
  <p:tag name="KSO_WM_UNIT_PLACING_PICTURE_USER_VIEWPORT" val="{&quot;height&quot;:1598,&quot;width&quot;:11524}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0.xml><?xml version="1.0" encoding="utf-8"?>
<p:tagLst xmlns:p="http://schemas.openxmlformats.org/presentationml/2006/main">
  <p:tag name="KSO_WM_UNIT_PLACING_PICTURE_USER_VIEWPORT" val="{&quot;height&quot;:6445,&quot;width&quot;:9574}"/>
</p:tagLst>
</file>

<file path=ppt/tags/tag21.xml><?xml version="1.0" encoding="utf-8"?>
<p:tagLst xmlns:p="http://schemas.openxmlformats.org/presentationml/2006/main">
  <p:tag name="KSO_WM_UNIT_PLACING_PICTURE_USER_VIEWPORT" val="{&quot;height&quot;:4647.499212598425,&quot;width&quot;:3352.5007874015746}"/>
</p:tagLst>
</file>

<file path=ppt/tags/tag22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KSO_WPP_MARK_KEY" val="827f3ccd-177a-4f9b-91d8-0a8aee3cd2a3"/>
  <p:tag name="COMMONDATA" val="eyJjb3VudCI6NSwiaGRpZCI6Ijk2ZDc5ZjZjNGZlMzUyYmZiNGQ4NThkNTdjZGUwN2UxIiwidXNlckNvdW50Ijo1fQ=="/>
</p:tagLst>
</file>

<file path=ppt/tags/tag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1569</Words>
  <Application>WPS 演示</Application>
  <PresentationFormat>全屏显示(16:9)</PresentationFormat>
  <Paragraphs>470</Paragraphs>
  <Slides>25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Wingdings</vt:lpstr>
      <vt:lpstr>汉仪铁线黑-35简</vt:lpstr>
      <vt:lpstr>黑体</vt:lpstr>
      <vt:lpstr>汉仪宋韵朗黑简</vt:lpstr>
      <vt:lpstr>方正盛世楷书简体_粗</vt:lpstr>
      <vt:lpstr>微软雅黑</vt:lpstr>
      <vt:lpstr>Times New Roman</vt:lpstr>
      <vt:lpstr>方正大标宋简体</vt:lpstr>
      <vt:lpstr>汉仪小麦体简</vt:lpstr>
      <vt:lpstr>Segoe Print</vt:lpstr>
      <vt:lpstr>Arial Unicode MS</vt:lpstr>
      <vt:lpstr>Calibri</vt:lpstr>
      <vt:lpstr>Arial Rounded MT Bold</vt:lpstr>
      <vt:lpstr>华文新魏</vt:lpstr>
      <vt:lpstr>华文行楷</vt:lpstr>
      <vt:lpstr>Candara</vt:lpstr>
      <vt:lpstr>方正公文小标宋</vt:lpstr>
      <vt:lpstr>Office 主题​​</vt:lpstr>
      <vt:lpstr>PowerPoint 演示文稿</vt:lpstr>
      <vt:lpstr>熔化和凝固</vt:lpstr>
      <vt:lpstr>PowerPoint 演示文稿</vt:lpstr>
      <vt:lpstr>PowerPoint 演示文稿</vt:lpstr>
      <vt:lpstr>探究固体的熔化和凝固的特点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晶体与非晶体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13473</cp:revision>
  <dcterms:created xsi:type="dcterms:W3CDTF">2016-03-09T04:37:00Z</dcterms:created>
  <dcterms:modified xsi:type="dcterms:W3CDTF">2022-11-22T11:01:59Z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C5DC1E42C05B49CEB31E03D9A3FBE767</vt:lpwstr>
  </property>
</Properties>
</file>