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gif" ContentType="image/gif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ctiveX/activeX1.bin" ContentType="application/vnd.ms-office.activeX"/>
  <Override PartName="/ppt/activeX/activeX1.xml" ContentType="application/vnd.ms-office.activeX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6"/>
  </p:handoutMasterIdLst>
  <p:sldIdLst>
    <p:sldId id="5942" r:id="rId3"/>
    <p:sldId id="6026" r:id="rId5"/>
    <p:sldId id="6050" r:id="rId6"/>
    <p:sldId id="6051" r:id="rId7"/>
    <p:sldId id="6047" r:id="rId8"/>
    <p:sldId id="6048" r:id="rId9"/>
    <p:sldId id="6049" r:id="rId10"/>
    <p:sldId id="5973" r:id="rId11"/>
    <p:sldId id="6027" r:id="rId12"/>
    <p:sldId id="6028" r:id="rId13"/>
    <p:sldId id="6029" r:id="rId14"/>
    <p:sldId id="6030" r:id="rId15"/>
    <p:sldId id="6037" r:id="rId16"/>
    <p:sldId id="6031" r:id="rId17"/>
    <p:sldId id="6034" r:id="rId18"/>
    <p:sldId id="6032" r:id="rId19"/>
    <p:sldId id="6033" r:id="rId20"/>
    <p:sldId id="6035" r:id="rId21"/>
    <p:sldId id="6040" r:id="rId22"/>
    <p:sldId id="6038" r:id="rId23"/>
    <p:sldId id="6039" r:id="rId24"/>
    <p:sldId id="5949" r:id="rId25"/>
  </p:sldIdLst>
  <p:sldSz cx="9144000" cy="5143500" type="screen16x9"/>
  <p:notesSz cx="6858000" cy="9144000"/>
  <p:embeddedFontLst>
    <p:embeddedFont>
      <p:font typeface="方正盛世楷书简体_粗" panose="02000000000000000000" charset="-122"/>
      <p:regular r:id="rId31"/>
    </p:embeddedFont>
    <p:embeddedFont>
      <p:font typeface="微软雅黑" panose="020B0503020204020204" pitchFamily="34" charset="-122"/>
      <p:regular r:id="rId32"/>
    </p:embeddedFont>
    <p:embeddedFont>
      <p:font typeface="方正大标宋简体" panose="02000000000000000000" charset="-122"/>
      <p:regular r:id="rId33"/>
    </p:embeddedFont>
    <p:embeddedFont>
      <p:font typeface="方正粗黑宋简体" panose="02000000000000000000" charset="-122"/>
      <p:regular r:id="rId34"/>
    </p:embeddedFont>
    <p:embeddedFont>
      <p:font typeface="Candara" panose="020E0502030303020204" pitchFamily="2" charset="0"/>
      <p:regular r:id="rId35"/>
      <p:bold r:id="rId36"/>
      <p:italic r:id="rId37"/>
      <p:boldItalic r:id="rId38"/>
    </p:embeddedFont>
    <p:embeddedFont>
      <p:font typeface="华文新魏" panose="02010800040101010101" charset="-122"/>
      <p:regular r:id="rId39"/>
    </p:embeddedFont>
    <p:embeddedFont>
      <p:font typeface="方正公文小标宋" panose="02000500000000000000" charset="-122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  <p:embeddedFont>
      <p:font typeface="华文细黑" panose="02010600040101010101" pitchFamily="2" charset="-122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2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FDB"/>
    <a:srgbClr val="04528B"/>
    <a:srgbClr val="6361A5"/>
    <a:srgbClr val="ECECEC"/>
    <a:srgbClr val="F2F2F2"/>
    <a:srgbClr val="60C7CA"/>
    <a:srgbClr val="67A18F"/>
    <a:srgbClr val="568B7A"/>
    <a:srgbClr val="A3A3A3"/>
    <a:srgbClr val="AB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88" autoAdjust="0"/>
    <p:restoredTop sz="95311" autoAdjust="0"/>
  </p:normalViewPr>
  <p:slideViewPr>
    <p:cSldViewPr>
      <p:cViewPr>
        <p:scale>
          <a:sx n="92" d="100"/>
          <a:sy n="92" d="100"/>
        </p:scale>
        <p:origin x="1296" y="1234"/>
      </p:cViewPr>
      <p:guideLst>
        <p:guide pos="2873"/>
        <p:guide orient="horz" pos="168"/>
        <p:guide pos="5365"/>
        <p:guide orient="horz" pos="1611"/>
        <p:guide pos="385"/>
        <p:guide pos="2217"/>
        <p:guide pos="4252"/>
        <p:guide pos="2653"/>
        <p:guide orient="horz" pos="1211"/>
        <p:guide orient="horz" pos="21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382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gs" Target="tags/tag25.xml"/><Relationship Id="rId45" Type="http://schemas.openxmlformats.org/officeDocument/2006/relationships/font" Target="fonts/font15.fntdata"/><Relationship Id="rId44" Type="http://schemas.openxmlformats.org/officeDocument/2006/relationships/font" Target="fonts/font14.fntdata"/><Relationship Id="rId43" Type="http://schemas.openxmlformats.org/officeDocument/2006/relationships/font" Target="fonts/font13.fntdata"/><Relationship Id="rId42" Type="http://schemas.openxmlformats.org/officeDocument/2006/relationships/font" Target="fonts/font12.fntdata"/><Relationship Id="rId41" Type="http://schemas.openxmlformats.org/officeDocument/2006/relationships/font" Target="fonts/font11.fntdata"/><Relationship Id="rId40" Type="http://schemas.openxmlformats.org/officeDocument/2006/relationships/font" Target="fonts/font10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commentAuthors" Target="commentAuthors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71E8F-9B2B-491C-BF18-E33909BE83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C2023-A398-416E-AC65-CBA0D090EB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91C0ED-1C8B-4FF3-91A6-E652895D463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9FB9C1-29A6-4A1F-AC7D-980D95B0B17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6ED419-5B3F-423C-8358-46E41EBE13C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image" Target="../media/image3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8.xml"/><Relationship Id="rId11" Type="http://schemas.openxmlformats.org/officeDocument/2006/relationships/tags" Target="../tags/tag7.xml"/><Relationship Id="rId10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gradFill>
          <a:gsLst>
            <a:gs pos="0">
              <a:srgbClr val="FFFFFF"/>
            </a:gs>
            <a:gs pos="100000">
              <a:srgbClr val="FFFFFF"/>
            </a:gs>
            <a:gs pos="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2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262"/>
          </a:xfrm>
          <a:prstGeom prst="rect">
            <a:avLst/>
          </a:prstGeom>
        </p:spPr>
      </p:pic>
      <p:pic>
        <p:nvPicPr>
          <p:cNvPr id="3" name="图片 2" descr="wgergtr_画板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3615" t="21891" r="54214" b="22521"/>
          <a:stretch>
            <a:fillRect/>
          </a:stretch>
        </p:blipFill>
        <p:spPr>
          <a:xfrm>
            <a:off x="1262063" y="1141489"/>
            <a:ext cx="2929967" cy="2851475"/>
          </a:xfrm>
          <a:prstGeom prst="rect">
            <a:avLst/>
          </a:prstGeom>
        </p:spPr>
      </p:pic>
      <p:pic>
        <p:nvPicPr>
          <p:cNvPr id="2" name="图片 1" descr="wgergtr_画板 1"/>
          <p:cNvPicPr/>
          <p:nvPr>
            <p:custDataLst>
              <p:tags r:id="rId6"/>
            </p:custDataLst>
          </p:nvPr>
        </p:nvPicPr>
        <p:blipFill>
          <a:blip r:embed="rId5"/>
          <a:srcRect l="69069" t="-6930" r="-3204" b="81122"/>
          <a:stretch>
            <a:fillRect/>
          </a:stretch>
        </p:blipFill>
        <p:spPr>
          <a:xfrm>
            <a:off x="6008579" y="0"/>
            <a:ext cx="3135422" cy="1349514"/>
          </a:xfrm>
          <a:prstGeom prst="rect">
            <a:avLst/>
          </a:prstGeom>
        </p:spPr>
      </p:pic>
      <p:pic>
        <p:nvPicPr>
          <p:cNvPr id="9" name="图片 8" descr="ggg_画板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-8734" t="83340" r="35690" b="-17625"/>
          <a:stretch>
            <a:fillRect/>
          </a:stretch>
        </p:blipFill>
        <p:spPr>
          <a:xfrm>
            <a:off x="-9525" y="4395439"/>
            <a:ext cx="2957612" cy="75282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59807" y="4762375"/>
            <a:ext cx="2025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87000" y="4762375"/>
            <a:ext cx="2970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4762375"/>
            <a:ext cx="2025000" cy="237600"/>
          </a:xfrm>
        </p:spPr>
        <p:txBody>
          <a:bodyPr/>
          <a:lstStyle>
            <a:lvl1pPr>
              <a:defRPr>
                <a:solidFill>
                  <a:schemeClr val="lt1">
                    <a:tint val="75000"/>
                  </a:schemeClr>
                </a:solidFill>
                <a:latin typeface="Arial" panose="020B0604020202020204" pitchFamily="34" charset="0"/>
                <a:ea typeface="汉仪铁线黑-35简" charset="0"/>
                <a:cs typeface="汉仪铁线黑-35简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/>
          <p:nvPr>
            <p:ph type="ctrTitle" idx="1" hasCustomPrompt="1"/>
            <p:custDataLst>
              <p:tags r:id="rId12"/>
            </p:custDataLst>
          </p:nvPr>
        </p:nvSpPr>
        <p:spPr>
          <a:xfrm>
            <a:off x="2596442" y="2813545"/>
            <a:ext cx="6237418" cy="771156"/>
          </a:xfrm>
          <a:noFill/>
        </p:spPr>
        <p:txBody>
          <a:bodyPr vert="horz" wrap="square" lIns="101600" tIns="38100" rIns="76200" bIns="381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kumimoji="0" lang="zh-CN" altLang="en-US" sz="4050" b="0" i="0" u="none" strike="noStrike" kern="1200" cap="none" spc="300" normalizeH="0" baseline="0" noProof="1" dirty="0">
                <a:solidFill>
                  <a:schemeClr val="accent1">
                    <a:lumMod val="75000"/>
                  </a:schemeClr>
                </a:solidFill>
                <a:uFillTx/>
                <a:latin typeface="Arial" panose="020B0604020202020204" pitchFamily="34" charset="0"/>
                <a:ea typeface="汉仪宋韵朗黑简" charset="0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971550" y="579438"/>
            <a:ext cx="5003800" cy="431800"/>
          </a:xfrm>
          <a:prstGeom prst="rect">
            <a:avLst/>
          </a:prstGeom>
          <a:solidFill>
            <a:srgbClr val="F6F6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-3175" y="0"/>
            <a:ext cx="5795963" cy="8969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9" name="文本占位符 9"/>
          <p:cNvSpPr>
            <a:spLocks noGrp="1"/>
          </p:cNvSpPr>
          <p:nvPr>
            <p:ph type="body" sz="quarter" idx="13"/>
          </p:nvPr>
        </p:nvSpPr>
        <p:spPr>
          <a:xfrm>
            <a:off x="1115616" y="276141"/>
            <a:ext cx="4536504" cy="518177"/>
          </a:xfrm>
        </p:spPr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4"/>
          </p:nvPr>
        </p:nvSpPr>
        <p:spPr>
          <a:xfrm>
            <a:off x="457200" y="47672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CF82A-7BEA-4FEA-B0EF-210A6314D739}" type="datetimeFigureOut">
              <a:rPr lang="zh-CN" altLang="en-US"/>
            </a:fld>
            <a:endParaRPr lang="zh-CN" altLang="en-US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5"/>
          </p:nvPr>
        </p:nvSpPr>
        <p:spPr>
          <a:xfrm>
            <a:off x="3124200" y="476726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6"/>
          </p:nvPr>
        </p:nvSpPr>
        <p:spPr>
          <a:xfrm>
            <a:off x="6553200" y="476726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A07E1-76F4-4AAE-A07F-3DC2E6DBCDB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6.wmf"/><Relationship Id="rId1" Type="http://schemas.openxmlformats.org/officeDocument/2006/relationships/control" Target="../activeX/activeX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14.xml"/><Relationship Id="rId7" Type="http://schemas.openxmlformats.org/officeDocument/2006/relationships/tags" Target="../tags/tag13.xml"/><Relationship Id="rId6" Type="http://schemas.openxmlformats.org/officeDocument/2006/relationships/tags" Target="../tags/tag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3" Type="http://schemas.openxmlformats.org/officeDocument/2006/relationships/tags" Target="../tags/tag15.xml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139565" y="1275715"/>
            <a:ext cx="46412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800" b="1" spc="225" dirty="0" smtClean="0">
                <a:gradFill>
                  <a:gsLst>
                    <a:gs pos="100000">
                      <a:schemeClr val="accent6">
                        <a:lumMod val="60000"/>
                        <a:lumOff val="40000"/>
                      </a:schemeClr>
                    </a:gs>
                    <a:gs pos="0">
                      <a:srgbClr val="0CA451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+mn-ea"/>
                <a:cs typeface="+mn-ea"/>
              </a:rPr>
              <a:t>3.5 奇妙的透镜</a:t>
            </a:r>
            <a:endParaRPr sz="4800" b="1" spc="225" dirty="0" smtClean="0"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rgbClr val="0CA451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+mn-ea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05999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有关光的折射的名词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779639" y="149148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2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4353" y="1563688"/>
            <a:ext cx="5534025" cy="2971800"/>
          </a:xfrm>
          <a:prstGeom prst="rect">
            <a:avLst/>
          </a:prstGeom>
          <a:noFill/>
          <a:ln w="38100" cap="sq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835785" y="411480"/>
            <a:ext cx="526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入射光线，折射光线，法线，入射角，折射角</a:t>
            </a:r>
            <a:endParaRPr lang="zh-CN" altLang="en-US" sz="20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05999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探究光的折射规律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779639" y="149148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3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32" name="Picture 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7585" y="771525"/>
            <a:ext cx="4201160" cy="30118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ontrols>
      <mc:AlternateContent xmlns:mc="http://schemas.openxmlformats.org/markup-compatibility/2006">
        <mc:Choice xmlns:v="urn:schemas-microsoft-com:vml" Requires="v">
          <p:control spid="1027" name="" r:id="rId1" imgW="6266180" imgH="3025775"/>
        </mc:Choice>
        <mc:Fallback>
          <p:control name="" r:id="rId1" imgW="6266180" imgH="3025775">
            <p:pic>
              <p:nvPicPr>
                <p:cNvPr id="0" name="Host Control  1026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 bwMode="auto">
                <a:xfrm>
                  <a:off x="1292225" y="1213168"/>
                  <a:ext cx="6266180" cy="3025775"/>
                </a:xfrm>
                <a:prstGeom prst="rect">
                  <a:avLst/>
                </a:prstGeom>
                <a:noFill/>
                <a:ln w="9525"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1347470"/>
            <a:ext cx="4783455" cy="28613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、如图所示光线在空气和玻璃中传播的情形其中NN’⊥MM’，∠3=∠6，指出入射光线是</a:t>
            </a:r>
            <a:r>
              <a:rPr lang="en-US" altLang="zh-CN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，折射光线</a:t>
            </a:r>
            <a:r>
              <a:rPr lang="en-US" alt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，界面</a:t>
            </a:r>
            <a:r>
              <a:rPr lang="en-US" alt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入射角是</a:t>
            </a:r>
            <a:r>
              <a:rPr lang="en-US" alt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，反射角是</a:t>
            </a:r>
            <a:r>
              <a:rPr lang="en-US" alt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，折射角是</a:t>
            </a:r>
            <a:r>
              <a:rPr lang="en-US" alt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，空气在界面的</a:t>
            </a:r>
            <a:r>
              <a:rPr lang="en-US" altLang="zh-CN"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______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侧。</a:t>
            </a:r>
            <a:endParaRPr lang="zh-CN" altLang="en-US" sz="200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pic>
        <p:nvPicPr>
          <p:cNvPr id="25604" name="内容占位符 39"/>
          <p:cNvPicPr>
            <a:picLocks noGrp="1"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9428" y="1491298"/>
            <a:ext cx="3146425" cy="2655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05999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光的折射规律的应用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779639" y="149148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4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内容占位符 2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7450" y="1274763"/>
            <a:ext cx="5256213" cy="286226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259840" y="41148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海市蜃楼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9840" y="555625"/>
            <a:ext cx="6119813" cy="277336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827405" y="3796030"/>
            <a:ext cx="7242175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dirty="0">
                <a:latin typeface="方正公文小标宋" panose="02000500000000000000" charset="-122"/>
                <a:ea typeface="方正公文小标宋" panose="02000500000000000000" charset="-122"/>
                <a:sym typeface="方正公文小标宋" panose="02000500000000000000" charset="-122"/>
              </a:rPr>
              <a:t>由于大气疏密不均而造成光的折射，我们所看到的其实就是远处的物体成在近处的虚像</a:t>
            </a:r>
            <a:r>
              <a:rPr lang="en-US" altLang="zh-CN" sz="2000" dirty="0">
                <a:latin typeface="方正公文小标宋" panose="02000500000000000000" charset="-122"/>
                <a:ea typeface="方正公文小标宋" panose="02000500000000000000" charset="-122"/>
                <a:sym typeface="方正公文小标宋" panose="02000500000000000000" charset="-122"/>
              </a:rPr>
              <a:t>.</a:t>
            </a:r>
            <a:endParaRPr lang="en-US" altLang="zh-CN" sz="2000" dirty="0">
              <a:latin typeface="方正公文小标宋" panose="02000500000000000000" charset="-122"/>
              <a:ea typeface="方正公文小标宋" panose="02000500000000000000" charset="-122"/>
              <a:sym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Text Box 2"/>
          <p:cNvSpPr txBox="1"/>
          <p:nvPr/>
        </p:nvSpPr>
        <p:spPr>
          <a:xfrm>
            <a:off x="611505" y="339725"/>
            <a:ext cx="762698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000" dirty="0">
                <a:latin typeface="方正公文小标宋" panose="02000500000000000000" charset="-122"/>
                <a:ea typeface="方正公文小标宋" panose="02000500000000000000" charset="-122"/>
              </a:rPr>
              <a:t>下现蜃景。幻象看上去像是水中倒影。下现蜃景大都出现在夏季的沙漠上、或冬季暖洋流的海上。</a:t>
            </a:r>
            <a:endParaRPr lang="zh-CN" altLang="en-US" sz="2000" dirty="0"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  <p:grpSp>
        <p:nvGrpSpPr>
          <p:cNvPr id="30725" name="Group 7"/>
          <p:cNvGrpSpPr/>
          <p:nvPr/>
        </p:nvGrpSpPr>
        <p:grpSpPr>
          <a:xfrm>
            <a:off x="358775" y="1779905"/>
            <a:ext cx="4882515" cy="2839720"/>
            <a:chOff x="96" y="2112"/>
            <a:chExt cx="3168" cy="1896"/>
          </a:xfrm>
        </p:grpSpPr>
        <p:pic>
          <p:nvPicPr>
            <p:cNvPr id="30727" name="Picture 8" descr="下现蜃景。幻象看上去像是水中倒影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0" y="2112"/>
              <a:ext cx="3144" cy="189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0728" name="Rectangle 9"/>
            <p:cNvSpPr/>
            <p:nvPr/>
          </p:nvSpPr>
          <p:spPr>
            <a:xfrm>
              <a:off x="96" y="2112"/>
              <a:ext cx="1056" cy="240"/>
            </a:xfrm>
            <a:prstGeom prst="rect">
              <a:avLst/>
            </a:prstGeom>
            <a:solidFill>
              <a:srgbClr val="E2FFC5"/>
            </a:solidFill>
            <a:ln w="9525">
              <a:noFill/>
            </a:ln>
          </p:spPr>
          <p:txBody>
            <a:bodyPr wrap="none" anchor="ctr" anchorCtr="0"/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/>
          <p:nvPr>
            <p:ph type="ctrTitle" idx="1"/>
            <p:custDataLst>
              <p:tags r:id="rId1"/>
            </p:custDataLst>
          </p:nvPr>
        </p:nvSpPr>
        <p:spPr>
          <a:xfrm>
            <a:off x="3059992" y="2787510"/>
            <a:ext cx="6237418" cy="771156"/>
          </a:xfrm>
        </p:spPr>
        <p:txBody>
          <a:bodyPr/>
          <a:p>
            <a:r>
              <a:rPr lang="zh-CN" altLang="en-US" sz="3200" b="1">
                <a:solidFill>
                  <a:schemeClr val="accent1">
                    <a:lumMod val="75000"/>
                  </a:schemeClr>
                </a:solidFill>
                <a:latin typeface="方正盛世楷书简体_粗" panose="02000000000000000000" charset="-122"/>
                <a:ea typeface="方正盛世楷书简体_粗" panose="02000000000000000000" charset="-122"/>
              </a:rPr>
              <a:t>认识透镜</a:t>
            </a:r>
            <a:endParaRPr lang="zh-CN" altLang="en-US" sz="3200" b="1">
              <a:solidFill>
                <a:schemeClr val="accent1">
                  <a:lumMod val="75000"/>
                </a:schemeClr>
              </a:solidFill>
              <a:latin typeface="方正盛世楷书简体_粗" panose="02000000000000000000" charset="-122"/>
              <a:ea typeface="方正盛世楷书简体_粗" panose="02000000000000000000" charset="-122"/>
            </a:endParaRPr>
          </a:p>
        </p:txBody>
      </p:sp>
      <p:sp>
        <p:nvSpPr>
          <p:cNvPr id="7" name="TextBox 46"/>
          <p:cNvSpPr txBox="1"/>
          <p:nvPr>
            <p:custDataLst>
              <p:tags r:id="rId2"/>
            </p:custDataLst>
          </p:nvPr>
        </p:nvSpPr>
        <p:spPr bwMode="auto">
          <a:xfrm>
            <a:off x="3670419" y="1558797"/>
            <a:ext cx="4089466" cy="1030845"/>
          </a:xfrm>
          <a:prstGeom prst="rect">
            <a:avLst/>
          </a:prstGeom>
          <a:noFill/>
        </p:spPr>
        <p:txBody>
          <a:bodyPr wrap="square" rtlCol="0" anchor="b">
            <a:normAutofit/>
          </a:bodyPr>
          <a:lstStyle>
            <a:defPPr>
              <a:defRPr lang="zh-CN"/>
            </a:defPPr>
            <a:lvl1pPr algn="ctr">
              <a:defRPr sz="4400" b="1">
                <a:gradFill>
                  <a:gsLst>
                    <a:gs pos="14000">
                      <a:srgbClr val="FF0000"/>
                    </a:gs>
                    <a:gs pos="94000">
                      <a:srgbClr val="790000"/>
                    </a:gs>
                    <a:gs pos="49000">
                      <a:srgbClr val="FF0000"/>
                    </a:gs>
                  </a:gsLst>
                  <a:lin ang="5400000" scaled="1"/>
                </a:gradFill>
                <a:effectLst>
                  <a:glow rad="1524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300" i="0" u="none" strike="noStrike" kern="0" cap="none" spc="700" normalizeH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2" charset="0"/>
                <a:ea typeface="汉仪铁线黑-35简" charset="0"/>
              </a:rPr>
              <a:t>1</a:t>
            </a:r>
            <a:endParaRPr kumimoji="0" lang="en-US" altLang="zh-CN" sz="3300" i="0" u="none" strike="noStrike" kern="0" cap="none" spc="700" normalizeH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2" charset="0"/>
              <a:ea typeface="汉仪铁线黑-35简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8" name="Picture 2"/>
          <p:cNvPicPr>
            <a:picLocks noChangeAspect="1"/>
          </p:cNvPicPr>
          <p:nvPr/>
        </p:nvPicPr>
        <p:blipFill>
          <a:blip r:embed="rId1"/>
          <a:srcRect l="7957" r="4517"/>
          <a:stretch>
            <a:fillRect/>
          </a:stretch>
        </p:blipFill>
        <p:spPr>
          <a:xfrm>
            <a:off x="323850" y="908050"/>
            <a:ext cx="3352800" cy="2524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Pictur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203" y="908050"/>
            <a:ext cx="5362575" cy="4164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467360" y="267335"/>
            <a:ext cx="894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sym typeface="+mn-ea"/>
              </a:rPr>
              <a:t>捕鱼</a:t>
            </a:r>
            <a:endParaRPr lang="zh-CN" altLang="en-US" sz="2800" dirty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970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矩形 36865"/>
          <p:cNvSpPr/>
          <p:nvPr/>
        </p:nvSpPr>
        <p:spPr>
          <a:xfrm>
            <a:off x="1012825" y="317500"/>
            <a:ext cx="6864350" cy="954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algn="ctr" eaLnBrk="0" hangingPunct="0"/>
            <a:r>
              <a:rPr lang="zh-CN" altLang="en-US" sz="4400" dirty="0">
                <a:solidFill>
                  <a:srgbClr val="FF0000"/>
                </a:solidFill>
                <a:latin typeface="Candara" panose="020E0502030303020204" pitchFamily="2" charset="0"/>
                <a:ea typeface="华文新魏" panose="02010800040101010101" charset="-122"/>
              </a:rPr>
              <a:t>课堂测评</a:t>
            </a:r>
            <a:endParaRPr lang="zh-CN" altLang="en-US" sz="4400" dirty="0">
              <a:solidFill>
                <a:srgbClr val="FF0000"/>
              </a:solidFill>
              <a:latin typeface="Candara" panose="020E0502030303020204" pitchFamily="2" charset="0"/>
              <a:ea typeface="华文新魏" panose="020108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1505" y="1347470"/>
            <a:ext cx="753491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55600" lvl="0" indent="-355600" fontAlgn="base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、</a:t>
            </a:r>
            <a:r>
              <a:rPr sz="2000" dirty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  <a:sym typeface="+mn-ea"/>
              </a:rPr>
              <a:t>我们从水下看岸上的物体，他变高还是变矮呢？</a:t>
            </a:r>
            <a:endParaRPr sz="2000" dirty="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  <a:sym typeface="+mn-ea"/>
            </a:endParaRPr>
          </a:p>
        </p:txBody>
      </p:sp>
      <p:graphicFrame>
        <p:nvGraphicFramePr>
          <p:cNvPr id="151557" name="Object 5"/>
          <p:cNvGraphicFramePr/>
          <p:nvPr/>
        </p:nvGraphicFramePr>
        <p:xfrm>
          <a:off x="2411730" y="2211705"/>
          <a:ext cx="3811588" cy="279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2419350" imgH="1771650" progId="Paint.Picture">
                  <p:embed/>
                </p:oleObj>
              </mc:Choice>
              <mc:Fallback>
                <p:oleObj name="" r:id="rId1" imgW="2419350" imgH="177165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411730" y="2211705"/>
                        <a:ext cx="3811588" cy="27908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6"/>
          <p:cNvGrpSpPr/>
          <p:nvPr/>
        </p:nvGrpSpPr>
        <p:grpSpPr>
          <a:xfrm>
            <a:off x="4480243" y="2430780"/>
            <a:ext cx="1098550" cy="1009650"/>
            <a:chOff x="4376" y="2068"/>
            <a:chExt cx="664" cy="640"/>
          </a:xfrm>
        </p:grpSpPr>
        <p:sp>
          <p:nvSpPr>
            <p:cNvPr id="6162" name="Line 7"/>
            <p:cNvSpPr/>
            <p:nvPr/>
          </p:nvSpPr>
          <p:spPr>
            <a:xfrm flipH="1">
              <a:off x="4596" y="2068"/>
              <a:ext cx="444" cy="428"/>
            </a:xfrm>
            <a:prstGeom prst="line">
              <a:avLst/>
            </a:prstGeom>
            <a:ln w="28575" cap="flat" cmpd="sng">
              <a:solidFill>
                <a:srgbClr val="0000CC"/>
              </a:solidFill>
              <a:prstDash val="solid"/>
              <a:headEnd type="none" w="med" len="med"/>
              <a:tailEnd type="triangle" w="sm" len="lg"/>
            </a:ln>
          </p:spPr>
        </p:sp>
        <p:sp>
          <p:nvSpPr>
            <p:cNvPr id="6163" name="Line 8"/>
            <p:cNvSpPr/>
            <p:nvPr/>
          </p:nvSpPr>
          <p:spPr>
            <a:xfrm flipH="1">
              <a:off x="4376" y="2280"/>
              <a:ext cx="444" cy="428"/>
            </a:xfrm>
            <a:prstGeom prst="line">
              <a:avLst/>
            </a:prstGeom>
            <a:ln w="2857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51561" name="Line 9"/>
          <p:cNvSpPr/>
          <p:nvPr/>
        </p:nvSpPr>
        <p:spPr>
          <a:xfrm>
            <a:off x="4467543" y="3091180"/>
            <a:ext cx="0" cy="704850"/>
          </a:xfrm>
          <a:prstGeom prst="line">
            <a:avLst/>
          </a:prstGeom>
          <a:ln w="28575" cap="flat" cmpd="sng">
            <a:solidFill>
              <a:srgbClr val="669900"/>
            </a:solidFill>
            <a:prstDash val="sysDot"/>
            <a:headEnd type="none" w="med" len="med"/>
            <a:tailEnd type="none" w="med" len="med"/>
          </a:ln>
        </p:spPr>
      </p:sp>
      <p:grpSp>
        <p:nvGrpSpPr>
          <p:cNvPr id="4" name="Group 10"/>
          <p:cNvGrpSpPr/>
          <p:nvPr/>
        </p:nvGrpSpPr>
        <p:grpSpPr>
          <a:xfrm>
            <a:off x="3756343" y="3446780"/>
            <a:ext cx="711200" cy="1193800"/>
            <a:chOff x="4376" y="2068"/>
            <a:chExt cx="664" cy="640"/>
          </a:xfrm>
        </p:grpSpPr>
        <p:sp>
          <p:nvSpPr>
            <p:cNvPr id="6160" name="Line 11"/>
            <p:cNvSpPr/>
            <p:nvPr/>
          </p:nvSpPr>
          <p:spPr>
            <a:xfrm flipH="1">
              <a:off x="4596" y="2068"/>
              <a:ext cx="444" cy="428"/>
            </a:xfrm>
            <a:prstGeom prst="line">
              <a:avLst/>
            </a:prstGeom>
            <a:ln w="28575" cap="flat" cmpd="sng">
              <a:solidFill>
                <a:srgbClr val="0000CC"/>
              </a:solidFill>
              <a:prstDash val="solid"/>
              <a:headEnd type="none" w="med" len="med"/>
              <a:tailEnd type="triangle" w="sm" len="lg"/>
            </a:ln>
          </p:spPr>
        </p:sp>
        <p:sp>
          <p:nvSpPr>
            <p:cNvPr id="6161" name="Line 12"/>
            <p:cNvSpPr/>
            <p:nvPr/>
          </p:nvSpPr>
          <p:spPr>
            <a:xfrm flipH="1">
              <a:off x="4376" y="2280"/>
              <a:ext cx="444" cy="428"/>
            </a:xfrm>
            <a:prstGeom prst="line">
              <a:avLst/>
            </a:prstGeom>
            <a:ln w="2857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5" name="Group 13"/>
          <p:cNvGrpSpPr/>
          <p:nvPr/>
        </p:nvGrpSpPr>
        <p:grpSpPr>
          <a:xfrm>
            <a:off x="4156393" y="2424430"/>
            <a:ext cx="1416050" cy="1016000"/>
            <a:chOff x="4376" y="2068"/>
            <a:chExt cx="664" cy="640"/>
          </a:xfrm>
        </p:grpSpPr>
        <p:sp>
          <p:nvSpPr>
            <p:cNvPr id="6158" name="Line 14"/>
            <p:cNvSpPr/>
            <p:nvPr/>
          </p:nvSpPr>
          <p:spPr>
            <a:xfrm flipH="1">
              <a:off x="4596" y="2068"/>
              <a:ext cx="444" cy="428"/>
            </a:xfrm>
            <a:prstGeom prst="line">
              <a:avLst/>
            </a:prstGeom>
            <a:ln w="28575" cap="flat" cmpd="sng">
              <a:solidFill>
                <a:srgbClr val="0000CC"/>
              </a:solidFill>
              <a:prstDash val="solid"/>
              <a:headEnd type="none" w="med" len="med"/>
              <a:tailEnd type="triangle" w="sm" len="lg"/>
            </a:ln>
          </p:spPr>
        </p:sp>
        <p:sp>
          <p:nvSpPr>
            <p:cNvPr id="6159" name="Line 15"/>
            <p:cNvSpPr/>
            <p:nvPr/>
          </p:nvSpPr>
          <p:spPr>
            <a:xfrm flipH="1">
              <a:off x="4376" y="2280"/>
              <a:ext cx="444" cy="428"/>
            </a:xfrm>
            <a:prstGeom prst="line">
              <a:avLst/>
            </a:prstGeom>
            <a:ln w="2857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6" name="Group 16"/>
          <p:cNvGrpSpPr/>
          <p:nvPr/>
        </p:nvGrpSpPr>
        <p:grpSpPr>
          <a:xfrm>
            <a:off x="3324543" y="3446780"/>
            <a:ext cx="825500" cy="965200"/>
            <a:chOff x="4376" y="2068"/>
            <a:chExt cx="664" cy="640"/>
          </a:xfrm>
        </p:grpSpPr>
        <p:sp>
          <p:nvSpPr>
            <p:cNvPr id="6156" name="Line 17"/>
            <p:cNvSpPr/>
            <p:nvPr/>
          </p:nvSpPr>
          <p:spPr>
            <a:xfrm flipH="1">
              <a:off x="4596" y="2068"/>
              <a:ext cx="444" cy="428"/>
            </a:xfrm>
            <a:prstGeom prst="line">
              <a:avLst/>
            </a:prstGeom>
            <a:ln w="28575" cap="flat" cmpd="sng">
              <a:solidFill>
                <a:srgbClr val="0000CC"/>
              </a:solidFill>
              <a:prstDash val="solid"/>
              <a:headEnd type="none" w="med" len="med"/>
              <a:tailEnd type="triangle" w="sm" len="lg"/>
            </a:ln>
          </p:spPr>
        </p:sp>
        <p:sp>
          <p:nvSpPr>
            <p:cNvPr id="6157" name="Line 18"/>
            <p:cNvSpPr/>
            <p:nvPr/>
          </p:nvSpPr>
          <p:spPr>
            <a:xfrm flipH="1">
              <a:off x="4376" y="2280"/>
              <a:ext cx="444" cy="428"/>
            </a:xfrm>
            <a:prstGeom prst="line">
              <a:avLst/>
            </a:prstGeom>
            <a:ln w="2857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51571" name="Line 19"/>
          <p:cNvSpPr/>
          <p:nvPr/>
        </p:nvSpPr>
        <p:spPr>
          <a:xfrm flipV="1">
            <a:off x="4454843" y="1886268"/>
            <a:ext cx="1152525" cy="1590675"/>
          </a:xfrm>
          <a:prstGeom prst="line">
            <a:avLst/>
          </a:prstGeom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151572" name="Line 20"/>
          <p:cNvSpPr/>
          <p:nvPr/>
        </p:nvSpPr>
        <p:spPr>
          <a:xfrm flipV="1">
            <a:off x="4116705" y="1886268"/>
            <a:ext cx="1490663" cy="1606550"/>
          </a:xfrm>
          <a:prstGeom prst="line">
            <a:avLst/>
          </a:prstGeom>
          <a:ln w="28575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40362"/>
          <a:stretch>
            <a:fillRect/>
          </a:stretch>
        </p:blipFill>
        <p:spPr>
          <a:xfrm>
            <a:off x="0" y="1"/>
            <a:ext cx="4023360" cy="45159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5020022"/>
            <a:ext cx="9144000" cy="12347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75676" y="0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32" name="矩形 31"/>
          <p:cNvSpPr/>
          <p:nvPr/>
        </p:nvSpPr>
        <p:spPr>
          <a:xfrm rot="16200000">
            <a:off x="2221979" y="2"/>
            <a:ext cx="72008" cy="4515966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>
              <a:cs typeface="+mn-ea"/>
            </a:endParaRPr>
          </a:p>
        </p:txBody>
      </p:sp>
      <p:sp>
        <p:nvSpPr>
          <p:cNvPr id="6" name="PA-文本框 3"/>
          <p:cNvSpPr/>
          <p:nvPr/>
        </p:nvSpPr>
        <p:spPr>
          <a:xfrm>
            <a:off x="1975485" y="1711325"/>
            <a:ext cx="6715760" cy="1093470"/>
          </a:xfrm>
          <a:prstGeom prst="rect">
            <a:avLst/>
          </a:prstGeom>
        </p:spPr>
        <p:txBody>
          <a:bodyPr vert="horz" lIns="90000" tIns="46800" rIns="90000" bIns="46800" rtlCol="0" anchor="b" anchorCtr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有梦想</a:t>
            </a:r>
            <a:r>
              <a:rPr lang="en-US" altLang="zh-CN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   </a:t>
            </a:r>
            <a:r>
              <a:rPr lang="zh-CN" altLang="en-US" sz="5400" b="1" dirty="0">
                <a:solidFill>
                  <a:srgbClr val="04528B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rPr>
              <a:t>才有力量</a:t>
            </a:r>
            <a:endParaRPr lang="zh-CN" altLang="en-US" sz="5400" b="1" dirty="0">
              <a:solidFill>
                <a:srgbClr val="04528B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decel="7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855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5*sin(rand(0-360)+0)+2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9" dur="998" fill="hold">
                                          <p:stCondLst>
                                            <p:cond delay="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" dur="998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500000" y="500000"/>
                                      <p:to x="100000" y="100000"/>
                                    </p:animScale>
                                    <p:anim to="" calcmode="lin" valueType="num">
                                      <p:cBhvr>
                                        <p:cTn id="11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12" dur="714" fill="hold">
                                          <p:stCondLst>
                                            <p:cond delay="28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-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827405" y="1851660"/>
            <a:ext cx="768921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什么是透镜？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" name="文本框 29"/>
          <p:cNvSpPr txBox="1"/>
          <p:nvPr/>
        </p:nvSpPr>
        <p:spPr>
          <a:xfrm>
            <a:off x="827405" y="1851660"/>
            <a:ext cx="768921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什么是透镜？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songyan\Desktop\图片1.png图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40927" y="341618"/>
            <a:ext cx="2194560" cy="139160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图片 4" descr="C:\Users\songyan\Desktop\图片2.png图片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964" y="1841183"/>
            <a:ext cx="2140268" cy="14606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图片 6" descr="C:\Users\songyan\Desktop\图片4.png图片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30818" y="1841183"/>
            <a:ext cx="2195036" cy="146304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图片 7" descr="C:\Users\songyan\Desktop\图片6.png图片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30341" y="3380423"/>
            <a:ext cx="2195989" cy="14516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图片 8" descr="C:\Users\songyan\Desktop\图片7.png图片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98256" y="3382328"/>
            <a:ext cx="2056924" cy="145208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200624" y="3380277"/>
            <a:ext cx="2530316" cy="1453896"/>
            <a:chOff x="267498" y="4507036"/>
            <a:chExt cx="3373755" cy="1938528"/>
          </a:xfrm>
        </p:grpSpPr>
        <p:sp>
          <p:nvSpPr>
            <p:cNvPr id="12" name="矩形 11"/>
            <p:cNvSpPr/>
            <p:nvPr/>
          </p:nvSpPr>
          <p:spPr>
            <a:xfrm>
              <a:off x="587903" y="4507036"/>
              <a:ext cx="2895084" cy="19385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PA_文本框 8"/>
            <p:cNvSpPr txBox="1"/>
            <p:nvPr>
              <p:custDataLst>
                <p:tags r:id="rId6"/>
              </p:custDataLst>
            </p:nvPr>
          </p:nvSpPr>
          <p:spPr>
            <a:xfrm>
              <a:off x="267498" y="4706426"/>
              <a:ext cx="3373755" cy="1229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700" b="1" dirty="0">
                  <a:solidFill>
                    <a:schemeClr val="bg2">
                      <a:lumMod val="50000"/>
                    </a:schemeClr>
                  </a:solidFill>
                </a:rPr>
                <a:t>透镜在日常</a:t>
              </a:r>
              <a:endParaRPr lang="zh-CN" altLang="en-US" sz="2700" b="1" dirty="0">
                <a:solidFill>
                  <a:schemeClr val="bg2">
                    <a:lumMod val="50000"/>
                  </a:schemeClr>
                </a:solidFill>
              </a:endParaRPr>
            </a:p>
            <a:p>
              <a:pPr algn="ctr"/>
              <a:r>
                <a:rPr lang="zh-CN" altLang="en-US" sz="2700" b="1" dirty="0">
                  <a:solidFill>
                    <a:schemeClr val="bg2">
                      <a:lumMod val="50000"/>
                    </a:schemeClr>
                  </a:solidFill>
                </a:rPr>
                <a:t>生活中的应用</a:t>
              </a:r>
              <a:endParaRPr lang="zh-CN" altLang="en-US" sz="27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11" name="PA_矩形 9"/>
            <p:cNvSpPr/>
            <p:nvPr>
              <p:custDataLst>
                <p:tags r:id="rId7"/>
              </p:custDataLst>
            </p:nvPr>
          </p:nvSpPr>
          <p:spPr>
            <a:xfrm>
              <a:off x="628375" y="5336119"/>
              <a:ext cx="2854612" cy="3987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CN" altLang="en-US" sz="1350" dirty="0">
                <a:solidFill>
                  <a:srgbClr val="17324D"/>
                </a:solidFill>
                <a:latin typeface="Calibri" panose="020F0502020204030204" charset="0"/>
                <a:ea typeface="华文细黑" panose="02010600040101010101" pitchFamily="2" charset="-122"/>
                <a:cs typeface="Aharoni" panose="02010803020104030203" pitchFamily="2" charset="-79"/>
              </a:endParaRPr>
            </a:p>
          </p:txBody>
        </p:sp>
      </p:grpSp>
      <p:sp>
        <p:nvSpPr>
          <p:cNvPr id="14" name="PA_矩形 9"/>
          <p:cNvSpPr/>
          <p:nvPr>
            <p:custDataLst>
              <p:tags r:id="rId8"/>
            </p:custDataLst>
          </p:nvPr>
        </p:nvSpPr>
        <p:spPr>
          <a:xfrm>
            <a:off x="2730341" y="406718"/>
            <a:ext cx="5018246" cy="1060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1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华文细黑" panose="02010600040101010101" pitchFamily="2" charset="-122"/>
                <a:cs typeface="Aharoni" panose="02010803020104030203" pitchFamily="2" charset="-79"/>
                <a:sym typeface="Nixie One" charset="-122"/>
              </a:rPr>
              <a:t>眼镜片</a:t>
            </a:r>
            <a:r>
              <a:rPr lang="zh-CN" altLang="en-US" sz="210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charset="0"/>
                <a:ea typeface="华文细黑" panose="02010600040101010101" pitchFamily="2" charset="-122"/>
                <a:cs typeface="Aharoni" panose="02010803020104030203" pitchFamily="2" charset="-79"/>
                <a:sym typeface="Nixie One" charset="-122"/>
              </a:rPr>
              <a:t>、照相机、投影机上的透镜、投影机、显微镜、望远镜、放大镜上的透镜</a:t>
            </a:r>
            <a:endParaRPr lang="zh-CN" altLang="en-US" sz="210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charset="0"/>
              <a:ea typeface="华文细黑" panose="02010600040101010101" pitchFamily="2" charset="-122"/>
              <a:cs typeface="Aharoni" panose="02010803020104030203" pitchFamily="2" charset="-79"/>
              <a:sym typeface="Nixie One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12" name="组合 17411"/>
          <p:cNvGrpSpPr/>
          <p:nvPr/>
        </p:nvGrpSpPr>
        <p:grpSpPr>
          <a:xfrm>
            <a:off x="5095875" y="2590800"/>
            <a:ext cx="560785" cy="1714500"/>
            <a:chOff x="0" y="0"/>
            <a:chExt cx="471" cy="1440"/>
          </a:xfrm>
        </p:grpSpPr>
        <p:sp>
          <p:nvSpPr>
            <p:cNvPr id="17413" name="矩形 17412"/>
            <p:cNvSpPr/>
            <p:nvPr/>
          </p:nvSpPr>
          <p:spPr>
            <a:xfrm>
              <a:off x="87" y="0"/>
              <a:ext cx="288" cy="1440"/>
            </a:xfrm>
            <a:prstGeom prst="rect">
              <a:avLst/>
            </a:prstGeom>
            <a:solidFill>
              <a:schemeClr val="accent1"/>
            </a:solidFill>
            <a:ln w="9525">
              <a:noFill/>
            </a:ln>
          </p:spPr>
          <p:txBody>
            <a:bodyPr/>
            <a:p>
              <a:endParaRPr lang="zh-CN" altLang="en-US" sz="1350"/>
            </a:p>
          </p:txBody>
        </p:sp>
        <p:sp>
          <p:nvSpPr>
            <p:cNvPr id="17414" name="椭圆 17413"/>
            <p:cNvSpPr/>
            <p:nvPr/>
          </p:nvSpPr>
          <p:spPr>
            <a:xfrm>
              <a:off x="279" y="0"/>
              <a:ext cx="192" cy="1440"/>
            </a:xfrm>
            <a:prstGeom prst="ellipse">
              <a:avLst/>
            </a:prstGeom>
            <a:solidFill>
              <a:schemeClr val="bg1"/>
            </a:solidFill>
            <a:ln w="9525" cap="flat" cmpd="sng">
              <a:noFill/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1350"/>
            </a:p>
          </p:txBody>
        </p:sp>
        <p:sp>
          <p:nvSpPr>
            <p:cNvPr id="17415" name="椭圆 17414"/>
            <p:cNvSpPr/>
            <p:nvPr/>
          </p:nvSpPr>
          <p:spPr>
            <a:xfrm>
              <a:off x="0" y="0"/>
              <a:ext cx="192" cy="1440"/>
            </a:xfrm>
            <a:prstGeom prst="ellipse">
              <a:avLst/>
            </a:prstGeom>
            <a:solidFill>
              <a:schemeClr val="bg1"/>
            </a:solidFill>
            <a:ln w="9525" cap="flat" cmpd="sng">
              <a:noFill/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1350"/>
            </a:p>
          </p:txBody>
        </p:sp>
      </p:grpSp>
      <p:sp>
        <p:nvSpPr>
          <p:cNvPr id="17416" name="椭圆 17415"/>
          <p:cNvSpPr/>
          <p:nvPr/>
        </p:nvSpPr>
        <p:spPr>
          <a:xfrm>
            <a:off x="1666875" y="2533650"/>
            <a:ext cx="228600" cy="177165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17417" name="椭圆 17416"/>
          <p:cNvSpPr/>
          <p:nvPr/>
        </p:nvSpPr>
        <p:spPr>
          <a:xfrm>
            <a:off x="5345906" y="3308747"/>
            <a:ext cx="57150" cy="5715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17418" name="椭圆 17417"/>
          <p:cNvSpPr/>
          <p:nvPr/>
        </p:nvSpPr>
        <p:spPr>
          <a:xfrm>
            <a:off x="1756172" y="3301604"/>
            <a:ext cx="57150" cy="5715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17419" name="文本框 17418"/>
          <p:cNvSpPr txBox="1"/>
          <p:nvPr/>
        </p:nvSpPr>
        <p:spPr>
          <a:xfrm>
            <a:off x="2124075" y="3162300"/>
            <a:ext cx="16002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9900"/>
                </a:solidFill>
                <a:latin typeface="Arial" panose="020B0604020202020204" pitchFamily="34" charset="0"/>
              </a:rPr>
              <a:t>中间厚   边缘薄</a:t>
            </a:r>
            <a:endParaRPr lang="zh-CN" altLang="en-US" sz="24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17420" name="文本框 17419"/>
          <p:cNvSpPr txBox="1"/>
          <p:nvPr/>
        </p:nvSpPr>
        <p:spPr>
          <a:xfrm>
            <a:off x="5667375" y="3162300"/>
            <a:ext cx="16002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9900"/>
                </a:solidFill>
                <a:latin typeface="Arial" panose="020B0604020202020204" pitchFamily="34" charset="0"/>
              </a:rPr>
              <a:t>中间薄   边缘厚</a:t>
            </a:r>
            <a:endParaRPr lang="zh-CN" altLang="en-US" sz="24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17421" name="文本框 17420"/>
          <p:cNvSpPr txBox="1"/>
          <p:nvPr/>
        </p:nvSpPr>
        <p:spPr>
          <a:xfrm>
            <a:off x="2124075" y="2533650"/>
            <a:ext cx="14287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9900"/>
                </a:solidFill>
                <a:latin typeface="Arial" panose="020B0604020202020204" pitchFamily="34" charset="0"/>
              </a:rPr>
              <a:t>凸透镜</a:t>
            </a:r>
            <a:endParaRPr lang="zh-CN" altLang="en-US" sz="24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17465" name="文本框 17464"/>
          <p:cNvSpPr txBox="1"/>
          <p:nvPr/>
        </p:nvSpPr>
        <p:spPr>
          <a:xfrm>
            <a:off x="6798469" y="2921794"/>
            <a:ext cx="411956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350" dirty="0">
                <a:latin typeface="Arial" panose="020B0604020202020204" pitchFamily="34" charset="0"/>
              </a:rPr>
              <a:t>.</a:t>
            </a:r>
            <a:endParaRPr lang="zh-CN" altLang="en-US" sz="1350" dirty="0">
              <a:latin typeface="Arial" panose="020B0604020202020204" pitchFamily="34" charset="0"/>
            </a:endParaRPr>
          </a:p>
        </p:txBody>
      </p:sp>
      <p:sp>
        <p:nvSpPr>
          <p:cNvPr id="17422" name="文本框 17421"/>
          <p:cNvSpPr txBox="1"/>
          <p:nvPr/>
        </p:nvSpPr>
        <p:spPr>
          <a:xfrm>
            <a:off x="5753100" y="2533650"/>
            <a:ext cx="14287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9900"/>
                </a:solidFill>
                <a:latin typeface="Arial" panose="020B0604020202020204" pitchFamily="34" charset="0"/>
              </a:rPr>
              <a:t>凹透镜</a:t>
            </a:r>
            <a:endParaRPr lang="zh-CN" altLang="en-US" sz="2400" b="1">
              <a:solidFill>
                <a:srgbClr val="FF99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7501" y="445805"/>
            <a:ext cx="7516178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300" b="1" dirty="0">
                <a:solidFill>
                  <a:schemeClr val="bg2">
                    <a:lumMod val="50000"/>
                  </a:schemeClr>
                </a:solidFill>
              </a:rPr>
              <a:t>观察镜中的像</a:t>
            </a:r>
            <a:endParaRPr lang="zh-CN" altLang="en-US" sz="3300" b="1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46818" y="266735"/>
            <a:ext cx="8795288" cy="934530"/>
            <a:chOff x="1028700" y="971550"/>
            <a:chExt cx="10737581" cy="1524000"/>
          </a:xfrm>
        </p:grpSpPr>
        <p:sp>
          <p:nvSpPr>
            <p:cNvPr id="15" name="矩形 14"/>
            <p:cNvSpPr/>
            <p:nvPr/>
          </p:nvSpPr>
          <p:spPr>
            <a:xfrm>
              <a:off x="1028700" y="971550"/>
              <a:ext cx="10737581" cy="152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1363018" y="1349003"/>
              <a:ext cx="9176000" cy="976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300" b="1" dirty="0">
                  <a:solidFill>
                    <a:schemeClr val="bg2">
                      <a:lumMod val="50000"/>
                    </a:schemeClr>
                  </a:solidFill>
                </a:rPr>
                <a:t>认识透镜</a:t>
              </a:r>
              <a:endParaRPr lang="zh-CN" altLang="en-US" sz="33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9" grpId="0"/>
      <p:bldP spid="17420" grpId="0"/>
      <p:bldP spid="17421" grpId="0"/>
      <p:bldP spid="17465" grpId="0" bldLvl="0"/>
      <p:bldP spid="174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424" name="组合 17423"/>
          <p:cNvGrpSpPr/>
          <p:nvPr/>
        </p:nvGrpSpPr>
        <p:grpSpPr>
          <a:xfrm>
            <a:off x="1085612" y="2577465"/>
            <a:ext cx="5601890" cy="2260997"/>
            <a:chOff x="0" y="0"/>
            <a:chExt cx="4705" cy="1899"/>
          </a:xfrm>
        </p:grpSpPr>
        <p:grpSp>
          <p:nvGrpSpPr>
            <p:cNvPr id="17425" name="组合 17424"/>
            <p:cNvGrpSpPr/>
            <p:nvPr/>
          </p:nvGrpSpPr>
          <p:grpSpPr>
            <a:xfrm>
              <a:off x="2154" y="0"/>
              <a:ext cx="1304" cy="1899"/>
              <a:chOff x="0" y="0"/>
              <a:chExt cx="1417" cy="2041"/>
            </a:xfrm>
          </p:grpSpPr>
          <p:grpSp>
            <p:nvGrpSpPr>
              <p:cNvPr id="17426" name="组合 17425"/>
              <p:cNvGrpSpPr/>
              <p:nvPr/>
            </p:nvGrpSpPr>
            <p:grpSpPr>
              <a:xfrm>
                <a:off x="0" y="0"/>
                <a:ext cx="1417" cy="2041"/>
                <a:chOff x="0" y="0"/>
                <a:chExt cx="1417" cy="2041"/>
              </a:xfrm>
            </p:grpSpPr>
            <p:grpSp>
              <p:nvGrpSpPr>
                <p:cNvPr id="17427" name="组合 17426"/>
                <p:cNvGrpSpPr/>
                <p:nvPr/>
              </p:nvGrpSpPr>
              <p:grpSpPr>
                <a:xfrm>
                  <a:off x="0" y="0"/>
                  <a:ext cx="1417" cy="2041"/>
                  <a:chOff x="0" y="0"/>
                  <a:chExt cx="1417" cy="2041"/>
                </a:xfrm>
              </p:grpSpPr>
              <p:sp>
                <p:nvSpPr>
                  <p:cNvPr id="17428" name="椭圆 17427"/>
                  <p:cNvSpPr/>
                  <p:nvPr/>
                </p:nvSpPr>
                <p:spPr>
                  <a:xfrm>
                    <a:off x="226" y="454"/>
                    <a:ext cx="908" cy="1162"/>
                  </a:xfrm>
                  <a:prstGeom prst="ellipse">
                    <a:avLst/>
                  </a:pr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 sz="1350"/>
                  </a:p>
                </p:txBody>
              </p:sp>
              <p:sp>
                <p:nvSpPr>
                  <p:cNvPr id="17429" name="椭圆 17428"/>
                  <p:cNvSpPr/>
                  <p:nvPr/>
                </p:nvSpPr>
                <p:spPr>
                  <a:xfrm>
                    <a:off x="198" y="143"/>
                    <a:ext cx="992" cy="1758"/>
                  </a:xfrm>
                  <a:prstGeom prst="ellipse">
                    <a:avLst/>
                  </a:prstGeom>
                  <a:noFill/>
                  <a:ln w="28575" cap="flat" cmpd="sng">
                    <a:solidFill>
                      <a:schemeClr val="tx1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p>
                    <a:endParaRPr lang="zh-CN" altLang="en-US" sz="1350"/>
                  </a:p>
                </p:txBody>
              </p:sp>
              <p:sp>
                <p:nvSpPr>
                  <p:cNvPr id="17430" name="矩形 17429"/>
                  <p:cNvSpPr/>
                  <p:nvPr/>
                </p:nvSpPr>
                <p:spPr>
                  <a:xfrm>
                    <a:off x="0" y="0"/>
                    <a:ext cx="1219" cy="51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 sz="1350"/>
                  </a:p>
                </p:txBody>
              </p:sp>
              <p:sp>
                <p:nvSpPr>
                  <p:cNvPr id="17431" name="矩形 17430"/>
                  <p:cNvSpPr/>
                  <p:nvPr/>
                </p:nvSpPr>
                <p:spPr>
                  <a:xfrm>
                    <a:off x="198" y="1531"/>
                    <a:ext cx="1219" cy="51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</a:ln>
                </p:spPr>
                <p:txBody>
                  <a:bodyPr/>
                  <a:p>
                    <a:endParaRPr lang="zh-CN" altLang="en-US" sz="1350"/>
                  </a:p>
                </p:txBody>
              </p:sp>
            </p:grpSp>
            <p:sp>
              <p:nvSpPr>
                <p:cNvPr id="17432" name="矩形 17431"/>
                <p:cNvSpPr/>
                <p:nvPr/>
              </p:nvSpPr>
              <p:spPr>
                <a:xfrm>
                  <a:off x="114" y="391"/>
                  <a:ext cx="567" cy="12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1350"/>
                </a:p>
              </p:txBody>
            </p:sp>
          </p:grpSp>
          <p:sp>
            <p:nvSpPr>
              <p:cNvPr id="17433" name="直接连接符 17432"/>
              <p:cNvSpPr/>
              <p:nvPr/>
            </p:nvSpPr>
            <p:spPr>
              <a:xfrm>
                <a:off x="879" y="524"/>
                <a:ext cx="227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34" name="直接连接符 17433"/>
              <p:cNvSpPr/>
              <p:nvPr/>
            </p:nvSpPr>
            <p:spPr>
              <a:xfrm>
                <a:off x="907" y="1525"/>
                <a:ext cx="199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17435" name="组合 17434"/>
            <p:cNvGrpSpPr/>
            <p:nvPr/>
          </p:nvGrpSpPr>
          <p:grpSpPr>
            <a:xfrm>
              <a:off x="0" y="17"/>
              <a:ext cx="1049" cy="1758"/>
              <a:chOff x="0" y="0"/>
              <a:chExt cx="1049" cy="1701"/>
            </a:xfrm>
          </p:grpSpPr>
          <p:grpSp>
            <p:nvGrpSpPr>
              <p:cNvPr id="17436" name="组合 17435"/>
              <p:cNvGrpSpPr/>
              <p:nvPr/>
            </p:nvGrpSpPr>
            <p:grpSpPr>
              <a:xfrm>
                <a:off x="86" y="142"/>
                <a:ext cx="963" cy="1474"/>
                <a:chOff x="0" y="0"/>
                <a:chExt cx="963" cy="1474"/>
              </a:xfrm>
            </p:grpSpPr>
            <p:sp>
              <p:nvSpPr>
                <p:cNvPr id="17437" name="椭圆 17436"/>
                <p:cNvSpPr/>
                <p:nvPr/>
              </p:nvSpPr>
              <p:spPr>
                <a:xfrm>
                  <a:off x="169" y="227"/>
                  <a:ext cx="794" cy="992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 sz="1350"/>
                </a:p>
              </p:txBody>
            </p:sp>
            <p:sp>
              <p:nvSpPr>
                <p:cNvPr id="17438" name="椭圆 17437"/>
                <p:cNvSpPr/>
                <p:nvPr/>
              </p:nvSpPr>
              <p:spPr>
                <a:xfrm>
                  <a:off x="0" y="0"/>
                  <a:ext cx="822" cy="1474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 sz="1350"/>
                </a:p>
              </p:txBody>
            </p:sp>
          </p:grpSp>
          <p:sp>
            <p:nvSpPr>
              <p:cNvPr id="17439" name="矩形 17438"/>
              <p:cNvSpPr/>
              <p:nvPr/>
            </p:nvSpPr>
            <p:spPr>
              <a:xfrm>
                <a:off x="0" y="0"/>
                <a:ext cx="823" cy="170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/>
              <a:p>
                <a:endParaRPr lang="zh-CN" altLang="en-US" sz="1350"/>
              </a:p>
            </p:txBody>
          </p:sp>
        </p:grpSp>
        <p:sp>
          <p:nvSpPr>
            <p:cNvPr id="17440" name="椭圆 17439"/>
            <p:cNvSpPr/>
            <p:nvPr/>
          </p:nvSpPr>
          <p:spPr>
            <a:xfrm>
              <a:off x="4394" y="556"/>
              <a:ext cx="113" cy="85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zh-CN" altLang="en-US" sz="1350"/>
            </a:p>
          </p:txBody>
        </p:sp>
        <p:grpSp>
          <p:nvGrpSpPr>
            <p:cNvPr id="17441" name="组合 17440"/>
            <p:cNvGrpSpPr/>
            <p:nvPr/>
          </p:nvGrpSpPr>
          <p:grpSpPr>
            <a:xfrm>
              <a:off x="2012" y="387"/>
              <a:ext cx="510" cy="1247"/>
              <a:chOff x="0" y="0"/>
              <a:chExt cx="510" cy="1247"/>
            </a:xfrm>
          </p:grpSpPr>
          <p:grpSp>
            <p:nvGrpSpPr>
              <p:cNvPr id="17442" name="组合 17441"/>
              <p:cNvGrpSpPr/>
              <p:nvPr/>
            </p:nvGrpSpPr>
            <p:grpSpPr>
              <a:xfrm>
                <a:off x="0" y="0"/>
                <a:ext cx="510" cy="1247"/>
                <a:chOff x="0" y="0"/>
                <a:chExt cx="510" cy="1247"/>
              </a:xfrm>
            </p:grpSpPr>
            <p:sp>
              <p:nvSpPr>
                <p:cNvPr id="17443" name="椭圆 17442"/>
                <p:cNvSpPr/>
                <p:nvPr/>
              </p:nvSpPr>
              <p:spPr>
                <a:xfrm>
                  <a:off x="28" y="57"/>
                  <a:ext cx="482" cy="992"/>
                </a:xfrm>
                <a:prstGeom prst="ellipse">
                  <a:avLst/>
                </a:prstGeom>
                <a:noFill/>
                <a:ln w="28575" cap="flat" cmpd="sng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p>
                  <a:endParaRPr lang="zh-CN" altLang="en-US" sz="1350"/>
                </a:p>
              </p:txBody>
            </p:sp>
            <p:sp>
              <p:nvSpPr>
                <p:cNvPr id="17444" name="矩形 17443"/>
                <p:cNvSpPr/>
                <p:nvPr/>
              </p:nvSpPr>
              <p:spPr>
                <a:xfrm>
                  <a:off x="0" y="0"/>
                  <a:ext cx="368" cy="1247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</a:ln>
              </p:spPr>
              <p:txBody>
                <a:bodyPr/>
                <a:p>
                  <a:endParaRPr lang="zh-CN" altLang="en-US" sz="1350"/>
                </a:p>
              </p:txBody>
            </p:sp>
          </p:grpSp>
          <p:sp>
            <p:nvSpPr>
              <p:cNvPr id="17445" name="直接连接符 17444"/>
              <p:cNvSpPr/>
              <p:nvPr/>
            </p:nvSpPr>
            <p:spPr>
              <a:xfrm>
                <a:off x="368" y="114"/>
                <a:ext cx="0" cy="907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17446" name="组合 17445"/>
            <p:cNvGrpSpPr/>
            <p:nvPr/>
          </p:nvGrpSpPr>
          <p:grpSpPr>
            <a:xfrm>
              <a:off x="1644" y="470"/>
              <a:ext cx="226" cy="907"/>
              <a:chOff x="0" y="0"/>
              <a:chExt cx="226" cy="907"/>
            </a:xfrm>
          </p:grpSpPr>
          <p:sp>
            <p:nvSpPr>
              <p:cNvPr id="17447" name="未知"/>
              <p:cNvSpPr/>
              <p:nvPr/>
            </p:nvSpPr>
            <p:spPr>
              <a:xfrm>
                <a:off x="28" y="0"/>
                <a:ext cx="57" cy="907"/>
              </a:xfrm>
              <a:custGeom>
                <a:avLst/>
                <a:gdLst/>
                <a:ahLst/>
                <a:cxnLst/>
                <a:pathLst>
                  <a:path w="57" h="907">
                    <a:moveTo>
                      <a:pt x="0" y="0"/>
                    </a:moveTo>
                    <a:cubicBezTo>
                      <a:pt x="28" y="137"/>
                      <a:pt x="57" y="274"/>
                      <a:pt x="57" y="425"/>
                    </a:cubicBezTo>
                    <a:cubicBezTo>
                      <a:pt x="57" y="576"/>
                      <a:pt x="9" y="827"/>
                      <a:pt x="0" y="907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p>
                <a:endParaRPr lang="zh-CN" altLang="en-US" sz="1350"/>
              </a:p>
            </p:txBody>
          </p:sp>
          <p:sp>
            <p:nvSpPr>
              <p:cNvPr id="17448" name="未知"/>
              <p:cNvSpPr/>
              <p:nvPr/>
            </p:nvSpPr>
            <p:spPr>
              <a:xfrm>
                <a:off x="136" y="0"/>
                <a:ext cx="90" cy="907"/>
              </a:xfrm>
              <a:custGeom>
                <a:avLst/>
                <a:gdLst/>
                <a:ahLst/>
                <a:cxnLst/>
                <a:pathLst>
                  <a:path w="90" h="907">
                    <a:moveTo>
                      <a:pt x="90" y="0"/>
                    </a:moveTo>
                    <a:cubicBezTo>
                      <a:pt x="50" y="137"/>
                      <a:pt x="10" y="274"/>
                      <a:pt x="5" y="425"/>
                    </a:cubicBezTo>
                    <a:cubicBezTo>
                      <a:pt x="0" y="576"/>
                      <a:pt x="31" y="741"/>
                      <a:pt x="62" y="907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p>
                <a:endParaRPr lang="zh-CN" altLang="en-US" sz="1350"/>
              </a:p>
            </p:txBody>
          </p:sp>
          <p:sp>
            <p:nvSpPr>
              <p:cNvPr id="17449" name="直接连接符 17448"/>
              <p:cNvSpPr/>
              <p:nvPr/>
            </p:nvSpPr>
            <p:spPr>
              <a:xfrm>
                <a:off x="0" y="0"/>
                <a:ext cx="226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50" name="直接连接符 17449"/>
              <p:cNvSpPr/>
              <p:nvPr/>
            </p:nvSpPr>
            <p:spPr>
              <a:xfrm>
                <a:off x="28" y="879"/>
                <a:ext cx="170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17451" name="组合 17450"/>
            <p:cNvGrpSpPr/>
            <p:nvPr/>
          </p:nvGrpSpPr>
          <p:grpSpPr>
            <a:xfrm>
              <a:off x="3685" y="470"/>
              <a:ext cx="170" cy="907"/>
              <a:chOff x="0" y="0"/>
              <a:chExt cx="170" cy="907"/>
            </a:xfrm>
          </p:grpSpPr>
          <p:sp>
            <p:nvSpPr>
              <p:cNvPr id="17452" name="直接连接符 17451"/>
              <p:cNvSpPr/>
              <p:nvPr/>
            </p:nvSpPr>
            <p:spPr>
              <a:xfrm>
                <a:off x="0" y="0"/>
                <a:ext cx="28" cy="907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53" name="未知"/>
              <p:cNvSpPr/>
              <p:nvPr/>
            </p:nvSpPr>
            <p:spPr>
              <a:xfrm>
                <a:off x="52" y="0"/>
                <a:ext cx="118" cy="907"/>
              </a:xfrm>
              <a:custGeom>
                <a:avLst/>
                <a:gdLst/>
                <a:ahLst/>
                <a:cxnLst/>
                <a:pathLst>
                  <a:path w="118" h="907">
                    <a:moveTo>
                      <a:pt x="90" y="0"/>
                    </a:moveTo>
                    <a:cubicBezTo>
                      <a:pt x="45" y="151"/>
                      <a:pt x="0" y="303"/>
                      <a:pt x="5" y="454"/>
                    </a:cubicBezTo>
                    <a:cubicBezTo>
                      <a:pt x="10" y="605"/>
                      <a:pt x="64" y="756"/>
                      <a:pt x="118" y="907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txBody>
              <a:bodyPr/>
              <a:p>
                <a:endParaRPr lang="zh-CN" altLang="en-US" sz="1350"/>
              </a:p>
            </p:txBody>
          </p:sp>
          <p:sp>
            <p:nvSpPr>
              <p:cNvPr id="17454" name="直接连接符 17453"/>
              <p:cNvSpPr/>
              <p:nvPr/>
            </p:nvSpPr>
            <p:spPr>
              <a:xfrm>
                <a:off x="28" y="879"/>
                <a:ext cx="142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455" name="直接连接符 17454"/>
              <p:cNvSpPr/>
              <p:nvPr/>
            </p:nvSpPr>
            <p:spPr>
              <a:xfrm>
                <a:off x="0" y="19"/>
                <a:ext cx="142" cy="0"/>
              </a:xfrm>
              <a:prstGeom prst="line">
                <a:avLst/>
              </a:prstGeom>
              <a:ln w="285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17456" name="文本框 17455"/>
            <p:cNvSpPr txBox="1"/>
            <p:nvPr/>
          </p:nvSpPr>
          <p:spPr>
            <a:xfrm>
              <a:off x="680" y="1364"/>
              <a:ext cx="425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100" b="1">
                  <a:solidFill>
                    <a:srgbClr val="000099"/>
                  </a:solidFill>
                  <a:latin typeface="Arial" panose="020B0604020202020204" pitchFamily="34" charset="0"/>
                </a:rPr>
                <a:t>A</a:t>
              </a:r>
              <a:endParaRPr lang="en-US" altLang="zh-CN" sz="21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7" name="文本框 17456"/>
            <p:cNvSpPr txBox="1"/>
            <p:nvPr/>
          </p:nvSpPr>
          <p:spPr>
            <a:xfrm>
              <a:off x="1501" y="1383"/>
              <a:ext cx="425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100" b="1">
                  <a:solidFill>
                    <a:srgbClr val="000099"/>
                  </a:solidFill>
                  <a:latin typeface="Arial" panose="020B0604020202020204" pitchFamily="34" charset="0"/>
                </a:rPr>
                <a:t>B</a:t>
              </a:r>
              <a:endParaRPr lang="en-US" altLang="zh-CN" sz="21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8" name="文本框 17457"/>
            <p:cNvSpPr txBox="1"/>
            <p:nvPr/>
          </p:nvSpPr>
          <p:spPr>
            <a:xfrm>
              <a:off x="2239" y="1382"/>
              <a:ext cx="425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100" b="1">
                  <a:solidFill>
                    <a:srgbClr val="000099"/>
                  </a:solidFill>
                  <a:latin typeface="Arial" panose="020B0604020202020204" pitchFamily="34" charset="0"/>
                </a:rPr>
                <a:t>C</a:t>
              </a:r>
              <a:endParaRPr lang="en-US" altLang="zh-CN" sz="21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59" name="文本框 17458"/>
            <p:cNvSpPr txBox="1"/>
            <p:nvPr/>
          </p:nvSpPr>
          <p:spPr>
            <a:xfrm>
              <a:off x="2920" y="1383"/>
              <a:ext cx="425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100" b="1">
                  <a:solidFill>
                    <a:srgbClr val="000099"/>
                  </a:solidFill>
                  <a:latin typeface="Arial" panose="020B0604020202020204" pitchFamily="34" charset="0"/>
                </a:rPr>
                <a:t>D</a:t>
              </a:r>
              <a:endParaRPr lang="en-US" altLang="zh-CN" sz="21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0" name="文本框 17459"/>
            <p:cNvSpPr txBox="1"/>
            <p:nvPr/>
          </p:nvSpPr>
          <p:spPr>
            <a:xfrm>
              <a:off x="3600" y="1364"/>
              <a:ext cx="425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100" b="1">
                  <a:solidFill>
                    <a:srgbClr val="000099"/>
                  </a:solidFill>
                  <a:latin typeface="Arial" panose="020B0604020202020204" pitchFamily="34" charset="0"/>
                </a:rPr>
                <a:t>E</a:t>
              </a:r>
              <a:endParaRPr lang="en-US" altLang="zh-CN" sz="21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461" name="文本框 17460"/>
            <p:cNvSpPr txBox="1"/>
            <p:nvPr/>
          </p:nvSpPr>
          <p:spPr>
            <a:xfrm>
              <a:off x="4280" y="1364"/>
              <a:ext cx="425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>
                <a:spcBef>
                  <a:spcPct val="50000"/>
                </a:spcBef>
              </a:pPr>
              <a:r>
                <a:rPr lang="en-US" altLang="zh-CN" sz="2100" b="1">
                  <a:solidFill>
                    <a:srgbClr val="000099"/>
                  </a:solidFill>
                  <a:latin typeface="Arial" panose="020B0604020202020204" pitchFamily="34" charset="0"/>
                </a:rPr>
                <a:t>F</a:t>
              </a:r>
              <a:endParaRPr lang="en-US" altLang="zh-CN" sz="2100" b="1">
                <a:solidFill>
                  <a:srgbClr val="00009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71989" y="2011680"/>
            <a:ext cx="7716520" cy="4140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下列透镜中属于凸透镜的是</a:t>
            </a:r>
            <a:r>
              <a:rPr lang="en-US" altLang="zh-CN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__________ </a:t>
            </a:r>
            <a:r>
              <a:rPr lang="zh-CN" altLang="en-US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属于凹透镜的是</a:t>
            </a:r>
            <a:r>
              <a:rPr lang="en-US" altLang="zh-CN" sz="210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__________</a:t>
            </a:r>
            <a:endParaRPr lang="en-US" altLang="zh-CN" sz="210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46818" y="266735"/>
            <a:ext cx="8795288" cy="934530"/>
            <a:chOff x="1028700" y="971550"/>
            <a:chExt cx="10737581" cy="1524000"/>
          </a:xfrm>
        </p:grpSpPr>
        <p:sp>
          <p:nvSpPr>
            <p:cNvPr id="15" name="矩形 14"/>
            <p:cNvSpPr/>
            <p:nvPr/>
          </p:nvSpPr>
          <p:spPr>
            <a:xfrm>
              <a:off x="1028700" y="971550"/>
              <a:ext cx="10737581" cy="152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350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363018" y="1349003"/>
              <a:ext cx="9176000" cy="976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300" b="1" dirty="0">
                  <a:solidFill>
                    <a:schemeClr val="bg2">
                      <a:lumMod val="50000"/>
                    </a:schemeClr>
                  </a:solidFill>
                </a:rPr>
                <a:t>课堂小练</a:t>
              </a:r>
              <a:endParaRPr lang="zh-CN" altLang="en-US" sz="33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827405" y="267335"/>
            <a:ext cx="7689215" cy="11988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有水后，筷子为什么看上去变折了？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有水后，看到的不再是物体本身，而是物体的</a:t>
            </a:r>
            <a:r>
              <a:rPr lang="zh-CN" altLang="en-US" sz="24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虚像</a:t>
            </a:r>
            <a:r>
              <a:rPr lang="zh-CN" altLang="en-US" sz="2400" dirty="0">
                <a:solidFill>
                  <a:schemeClr val="tx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</a:rPr>
              <a:t>。</a:t>
            </a:r>
            <a:endParaRPr lang="zh-CN" altLang="en-US" sz="2400" dirty="0">
              <a:solidFill>
                <a:schemeClr val="tx1"/>
              </a:solidFill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21507" name="内容占位符 12"/>
          <p:cNvPicPr>
            <a:picLocks noGrp="1"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5740" y="1995170"/>
            <a:ext cx="2771775" cy="25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09" name="内容占位符 13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5415" y="1995170"/>
            <a:ext cx="2753995" cy="254381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内容占位符 8"/>
          <p:cNvPicPr>
            <a:picLocks noGrp="1" noChangeAspect="1"/>
          </p:cNvPicPr>
          <p:nvPr>
            <p:ph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1475740" y="1419860"/>
            <a:ext cx="5977255" cy="3362325"/>
          </a:xfrm>
        </p:spPr>
      </p:pic>
      <p:sp>
        <p:nvSpPr>
          <p:cNvPr id="2" name="文本框 1"/>
          <p:cNvSpPr txBox="1"/>
          <p:nvPr/>
        </p:nvSpPr>
        <p:spPr>
          <a:xfrm>
            <a:off x="1259840" y="483870"/>
            <a:ext cx="6532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虚像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的形成是由于物体发出的光经过</a:t>
            </a:r>
            <a:r>
              <a:rPr lang="zh-CN" altLang="en-US" sz="2000" dirty="0">
                <a:solidFill>
                  <a:srgbClr val="FF00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光的折射</a:t>
            </a:r>
            <a:r>
              <a:rPr lang="zh-CN" altLang="en-US" sz="2000" dirty="0">
                <a:latin typeface="方正大标宋简体" panose="02000000000000000000" charset="-122"/>
                <a:ea typeface="方正大标宋简体" panose="02000000000000000000" charset="-122"/>
                <a:cs typeface="方正粗黑宋简体" panose="02000000000000000000" charset="-122"/>
                <a:sym typeface="+mn-ea"/>
              </a:rPr>
              <a:t>后形成的。</a:t>
            </a:r>
            <a:endParaRPr lang="zh-CN" altLang="en-US" sz="2000" dirty="0">
              <a:latin typeface="方正大标宋简体" panose="02000000000000000000" charset="-122"/>
              <a:ea typeface="方正大标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p="http://schemas.openxmlformats.org/presentationml/2006/main">
  <p:tag name="KSO_WM_UNIT_SUBTYPE" val="v"/>
  <p:tag name="KSO_WM_TEMPLATE_CATEGORY" val="chip"/>
  <p:tag name="KSO_WM_TEMPLATE_INDEX" val="20226299"/>
  <p:tag name="KSO_WM_UNIT_TYPE" val="i"/>
  <p:tag name="KSO_WM_UNIT_INDEX" val="1"/>
  <p:tag name="KSO_WM_UNIT_ID" val="chip20226299_11*i*1"/>
  <p:tag name="KSO_WM_BEAUTIFY_FLAG" val="#wm#"/>
  <p:tag name="KSO_WM_TAG_VERSION" val="1.0"/>
  <p:tag name="KSO_WM_CHIP_GROUPID" val="62f9ee69295c1bf6da923790"/>
  <p:tag name="KSO_WM_CHIP_XID" val="62f9eeb6295c1bf6da9237a0"/>
  <p:tag name="KSO_WM_UNIT_DEC_AREA_ID" val="7c1aed2094c84b0e8c962fb02855ff08"/>
  <p:tag name="KSO_WM_CHIP_FILLAREA_FILL_RULE" val="{&quot;fill_align&quot;:&quot;cm&quot;,&quot;fill_effect&quot;:[],&quot;fill_mode&quot;:&quot;full&quot;,&quot;sacle_strategy&quot;:&quot;stretch&quot;}"/>
  <p:tag name="KSO_WM_UNIT_DEC_SUPPORTCHANGEPIC" val="0"/>
  <p:tag name="KSO_WM_UNIT_DEC_CHANGEPICRESERVED" val="1"/>
  <p:tag name="KSO_WM_ASSEMBLE_CHIP_INDEX" val="d94d61ccb6164efb9f38496ecffd48be"/>
</p:tagLst>
</file>

<file path=ppt/tags/tag10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1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2.xml><?xml version="1.0" encoding="utf-8"?>
<p:tagLst xmlns:p="http://schemas.openxmlformats.org/presentationml/2006/main">
  <p:tag name="PA" val="v3.0.1"/>
</p:tagLst>
</file>

<file path=ppt/tags/tag13.xml><?xml version="1.0" encoding="utf-8"?>
<p:tagLst xmlns:p="http://schemas.openxmlformats.org/presentationml/2006/main">
  <p:tag name="PA" val="v3.0.1"/>
</p:tagLst>
</file>

<file path=ppt/tags/tag14.xml><?xml version="1.0" encoding="utf-8"?>
<p:tagLst xmlns:p="http://schemas.openxmlformats.org/presentationml/2006/main">
  <p:tag name="PA" val="v3.0.1"/>
</p:tagLst>
</file>

<file path=ppt/tags/tag15.xml><?xml version="1.0" encoding="utf-8"?>
<p:tagLst xmlns:p="http://schemas.openxmlformats.org/presentationml/2006/main">
  <p:tag name="KSO_WM_UNIT_FLASH_PICTURE_TYPE" val="1"/>
</p:tagLst>
</file>

<file path=ppt/tags/tag16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7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1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.xml><?xml version="1.0" encoding="utf-8"?>
<p:tagLst xmlns:p="http://schemas.openxmlformats.org/presentationml/2006/main">
  <p:tag name="KSO_WM_UNIT_SUBTYPE" val="u"/>
  <p:tag name="KSO_WM_TEMPLATE_CATEGORY" val="chip"/>
  <p:tag name="KSO_WM_TEMPLATE_INDEX" val="20226299"/>
  <p:tag name="KSO_WM_UNIT_TYPE" val="i"/>
  <p:tag name="KSO_WM_UNIT_INDEX" val="1"/>
  <p:tag name="KSO_WM_UNIT_ID" val="chip20226299_12*i*1"/>
  <p:tag name="KSO_WM_BEAUTIFY_FLAG" val="#wm#"/>
  <p:tag name="KSO_WM_TAG_VERSION" val="1.0"/>
  <p:tag name="KSO_WM_CHIP_GROUPID" val="62f9ee69295c1bf6da923790"/>
  <p:tag name="KSO_WM_CHIP_XID" val="62f9eeb6295c1bf6da92379f"/>
  <p:tag name="KSO_WM_UNIT_DEC_AREA_ID" val="da6db079681647d8872ac207672e77aa"/>
  <p:tag name="KSO_WM_CHIP_FILLAREA_FILL_RULE" val="{&quot;fill_align&quot;:&quot;lm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f5be0ebccc86479cb9eb3feaed9d37d4"/>
</p:tagLst>
</file>

<file path=ppt/tags/tag20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3.xml><?xml version="1.0" encoding="utf-8"?>
<p:tagLst xmlns:p="http://schemas.openxmlformats.org/presentationml/2006/main">
  <p:tag name="KSO_WM_UNIT_PRESET_TEXT" val="第一部分"/>
  <p:tag name="KSO_WM_UNIT_NOCLEAR" val="0"/>
  <p:tag name="KSO_WM_UNIT_VALUE" val="20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26299_7*e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40;44;2"/>
  <p:tag name="KSO_WM_UNIT_BLOCK" val="0"/>
  <p:tag name="KSO_WM_UNIT_DEC_AREA_ID" val="463bf09c9a5d446f9b463801ea21e8f4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26299"/>
  <p:tag name="KSO_WM_SLIDE_ID" val="custom20226299_7"/>
  <p:tag name="KSO_WM_TEMPLATE_SUBCATEGORY" val="21"/>
  <p:tag name="KSO_WM_TEMPLATE_MASTER_TYPE" val="1"/>
  <p:tag name="KSO_WM_TEMPLATE_COLOR_TYPE" val="1"/>
  <p:tag name="KSO_WM_SLIDE_ITEM_CNT" val="0"/>
  <p:tag name="KSO_WM_SLIDE_INDEX" val="7"/>
  <p:tag name="KSO_WM_TAG_VERSION" val="1.0"/>
  <p:tag name="KSO_WM_SLIDE_LAYOUT" val="a_e"/>
  <p:tag name="KSO_WM_SLIDE_LAYOUT_CNT" val="1_1"/>
  <p:tag name="KSO_WM_CHIP_INFOS" val="{&quot;type&quot;:0,&quot;layout_type&quot;:&quot;1_NF_RC_7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,&quot;扁平风&quot;,&quot;手绘风&quot;,&quot;立体风&quot;,&quot;炫酷&quot;,&quot;复古风&quot;,&quot;科技风&quot;,&quot;水彩风&quot;,&quot;ios风&quot;,&quot;快闪&quot;,&quot;波普风&quot;,&quot;孟菲斯&quot;,&quot;蒸汽波&quot;,&quot;MBE&quot;,&quot;剪纸风&quot;,&quot;酸性风&quot;,&quot;像素风&quot;,&quot;涂鸦风&quot;,&quot;实景&quot;]},&quot;slide_type&quot;:[&quot;title&quot;,&quot;sectionTitle&quot;,&quot;contents&quot;,&quot;endPage&quot;],&quot;useType&quot;:[&quot;ppt&quot;]}"/>
  <p:tag name="KSO_WM_CHIP_XID" val="6193191a18adb49c6c1f3d89"/>
  <p:tag name="KSO_WM_CHIP_FILLPROP" val="[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m&quot;,&quot;chip_types&quot;:[&quot;diagram&quot;,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lm&quot;,&quot;text_direction&quot;:&quot;horizontal&quot;,&quot;support_big_font&quot;:false,&quot;picture_toward&quot;:0,&quot;picture_dockside&quot;:[],&quot;fill_id&quot;:&quot;3887597eb2d4430e8f5e1a57689f7fd3&quot;,&quot;fill_align&quot;:&quot;c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m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t&quot;,&quot;chip_types&quot;:[&quot;header&quot;]}],[{&quot;text_align&quot;:&quot;cm&quot;,&quot;text_direction&quot;:&quot;horizontal&quot;,&quot;support_big_font&quot;:false,&quot;picture_toward&quot;:0,&quot;picture_dockside&quot;:[],&quot;fill_id&quot;:&quot;3887597eb2d4430e8f5e1a57689f7fd3&quot;,&quot;fill_align&quot;:&quot;l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b&quot;,&quot;chip_types&quot;:[&quot;header&quot;]}],[{&quot;text_align&quot;:&quot;rm&quot;,&quot;text_direction&quot;:&quot;horizontal&quot;,&quot;support_big_font&quot;:false,&quot;picture_toward&quot;:0,&quot;picture_dockside&quot;:[],&quot;fill_id&quot;:&quot;3887597eb2d4430e8f5e1a57689f7fd3&quot;,&quot;fill_align&quot;:&quot;rt&quot;,&quot;chip_types&quot;:[&quot;header&quot;]}]]"/>
  <p:tag name="KSO_WM_CHIP_DECFILLPROP" val="[]"/>
  <p:tag name="KSO_WM_CHIP_GROUPID" val="6193191a18adb49c6c1f3d8b"/>
  <p:tag name="KSO_WM_SLIDE_LAYOUT_INFO" val="{&quot;id&quot;:&quot;2022-08-16T09:40:50&quot;,&quot;margin&quot;:{&quot;bottom&quot;:5.7733297348022461,&quot;left&quot;:9.6164531707763672,&quot;right&quot;:1.1486663818359375,&quot;top&quot;:5.7733221054077148},&quot;type&quot;:0}"/>
  <p:tag name="KSO_WM_SLIDE_BK_DARK_LIGHT" val="2"/>
  <p:tag name="KSO_WM_SLIDE_BACKGROUND_TYPE" val="general"/>
  <p:tag name="KSO_WM_SLIDE_SUPPORT_FEATURE_TYPE" val="0"/>
  <p:tag name="KSO_WM_SLIDE_TYPE" val="sectionTitle"/>
  <p:tag name="KSO_WM_CHIP_COLORING" val="1"/>
  <p:tag name="KSO_WM_SLIDE_SUBTYPE" val="pureTxt"/>
  <p:tag name="KSO_WM_TEMPLATE_ASSEMBLE_XID" val="62faf596295c1bf6da93927b"/>
  <p:tag name="KSO_WM_TEMPLATE_ASSEMBLE_GROUPID" val="62f9ee69295c1bf6da923790"/>
</p:tagLst>
</file>

<file path=ppt/tags/tag25.xml><?xml version="1.0" encoding="utf-8"?>
<p:tagLst xmlns:p="http://schemas.openxmlformats.org/presentationml/2006/main">
  <p:tag name="ISPRING_PRESENTATION_TITLE" val="PowerPoint 演示文稿"/>
  <p:tag name="MH_CONTENTSID" val="1283"/>
  <p:tag name="MH_SECTIONID" val="1284,1285,"/>
  <p:tag name="COMMONDATA" val="eyJjb3VudCI6NCwiaGRpZCI6Ijk2ZDc5ZjZjNGZlMzUyYmZiNGQ4NThkNTdjZGUwN2UxIiwidXNlckNvdW50Ijo0fQ=="/>
  <p:tag name="KSO_WPP_MARK_KEY" val="18bad904-d4ab-4c14-b8f9-8650e3fbf8f4"/>
</p:tagLst>
</file>

<file path=ppt/tags/tag3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3*i*1"/>
  <p:tag name="KSO_WM_BEAUTIFY_FLAG" val="#wm#"/>
  <p:tag name="KSO_WM_TAG_VERSION" val="1.0"/>
  <p:tag name="KSO_WM_CHIP_GROUPID" val="62f9ee69295c1bf6da923790"/>
  <p:tag name="KSO_WM_CHIP_XID" val="62f9eeb6295c1bf6da92379d"/>
  <p:tag name="KSO_WM_UNIT_DEC_AREA_ID" val="fa7c995781d44be5b18a1d55c2739186"/>
  <p:tag name="KSO_WM_CHIP_FILLAREA_FILL_RULE" val="{&quot;fill_align&quot;:&quot;rt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d26895860041435283393d5b57a68672"/>
</p:tagLst>
</file>

<file path=ppt/tags/tag4.xml><?xml version="1.0" encoding="utf-8"?>
<p:tagLst xmlns:p="http://schemas.openxmlformats.org/presentationml/2006/main">
  <p:tag name="KSO_WM_UNIT_SUBTYPE" val="t"/>
  <p:tag name="KSO_WM_TEMPLATE_CATEGORY" val="chip"/>
  <p:tag name="KSO_WM_TEMPLATE_INDEX" val="20226299"/>
  <p:tag name="KSO_WM_UNIT_TYPE" val="i"/>
  <p:tag name="KSO_WM_UNIT_INDEX" val="1"/>
  <p:tag name="KSO_WM_UNIT_ID" val="chip20226299_14*i*1"/>
  <p:tag name="KSO_WM_BEAUTIFY_FLAG" val="#wm#"/>
  <p:tag name="KSO_WM_TAG_VERSION" val="1.0"/>
  <p:tag name="KSO_WM_CHIP_GROUPID" val="62f9ee69295c1bf6da923790"/>
  <p:tag name="KSO_WM_CHIP_XID" val="62f9eeb6295c1bf6da92379e"/>
  <p:tag name="KSO_WM_UNIT_DEC_AREA_ID" val="a3b76c1f1c6c4600afb0a62fd7f72e33"/>
  <p:tag name="KSO_WM_CHIP_FILLAREA_FILL_RULE" val="{&quot;fill_align&quot;:&quot;lb&quot;,&quot;fill_effect&quot;:[],&quot;fill_mode&quot;:&quot;adaptive&quot;,&quot;sacle_strategy&quot;:&quot;stretch&quot;}"/>
  <p:tag name="KSO_WM_UNIT_DEC_SUPPORTCHANGEPIC" val="0"/>
  <p:tag name="KSO_WM_UNIT_DEC_CHANGEPICRESERVED" val="1"/>
  <p:tag name="KSO_WM_ASSEMBLE_CHIP_INDEX" val="e7eae9f48fe6490d9ab2ed64a09d845c"/>
</p:tagLst>
</file>

<file path=ppt/tags/tag5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6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7.xml><?xml version="1.0" encoding="utf-8"?>
<p:tagLst xmlns:p="http://schemas.openxmlformats.org/presentationml/2006/main">
  <p:tag name="KSO_WM_UNIT_TEXT_FILL_FORE_SCHEMECOLOR_INDEX_BRIGHTNESS" val="0.15"/>
  <p:tag name="KSO_WM_UNIT_TEXT_FILL_FORE_SCHEMECOLOR_INDEX" val="1"/>
  <p:tag name="KSO_WM_UNIT_TEXT_FILL_TYPE" val="1"/>
</p:tagLst>
</file>

<file path=ppt/tags/tag8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1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  <p:tag name="KSO_WM_TEMPLATE_ASSEMBLE_XID" val="62faf596295c1bf6da93927b"/>
  <p:tag name="KSO_WM_TEMPLATE_ASSEMBLE_GROUPID" val="62f9ee69295c1bf6da923790"/>
</p:tagLst>
</file>

<file path=ppt/tags/tag9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26299_7*a*1"/>
  <p:tag name="KSO_WM_TEMPLATE_CATEGORY" val="custom"/>
  <p:tag name="KSO_WM_TEMPLATE_INDEX" val="20226299"/>
  <p:tag name="KSO_WM_UNIT_LAYERLEVEL" val="1"/>
  <p:tag name="KSO_WM_TAG_VERSION" val="1.0"/>
  <p:tag name="KSO_WM_BEAUTIFY_FLAG" val="#wm#"/>
  <p:tag name="KSO_WM_UNIT_DEFAULT_FONT" val="54;60;2"/>
  <p:tag name="KSO_WM_UNIT_BLOCK" val="0"/>
  <p:tag name="KSO_WM_UNIT_DEC_AREA_ID" val="21144b3d66c845ebb40f4d15fd6d49a2"/>
  <p:tag name="KSO_WM_CHIP_GROUPID" val="620cc5482a08b0d86e4d8850"/>
  <p:tag name="KSO_WM_CHIP_XID" val="620cc5482a08b0d86e4d884f"/>
  <p:tag name="KSO_WM_CHIP_FILLAREA_FILL_RULE" val="{&quot;fill_align&quot;:&quot;cm&quot;,&quot;fill_mode&quot;:&quot;adaptive&quot;,&quot;sacle_strategy&quot;:&quot;smart&quot;}"/>
  <p:tag name="KSO_WM_ASSEMBLE_CHIP_INDEX" val="b0ef2008972f4a19b52c050a7d274f7a"/>
  <p:tag name="KSO_WM_UNIT_TEXT_FILL_FORE_SCHEMECOLOR_INDEX_BRIGHTNESS" val="0"/>
  <p:tag name="KSO_WM_UNIT_TEXT_FILL_FORE_SCHEMECOLOR_INDEX" val="5"/>
  <p:tag name="KSO_WM_UNIT_TEXT_FILL_TYPE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theme/theme1.xml><?xml version="1.0" encoding="utf-8"?>
<a:theme xmlns:a="http://schemas.openxmlformats.org/drawingml/2006/main" name="Office 主题​​">
  <a:themeElements>
    <a:clrScheme name="自定义 320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4528B"/>
      </a:accent1>
      <a:accent2>
        <a:srgbClr val="04528B"/>
      </a:accent2>
      <a:accent3>
        <a:srgbClr val="04528B"/>
      </a:accent3>
      <a:accent4>
        <a:srgbClr val="04528B"/>
      </a:accent4>
      <a:accent5>
        <a:srgbClr val="04528B"/>
      </a:accent5>
      <a:accent6>
        <a:srgbClr val="04528B"/>
      </a:accent6>
      <a:hlink>
        <a:srgbClr val="04528B"/>
      </a:hlink>
      <a:folHlink>
        <a:srgbClr val="04528B"/>
      </a:folHlink>
    </a:clrScheme>
    <a:fontScheme name="Temp">
      <a:majorFont>
        <a:latin typeface="汉仪小麦体简"/>
        <a:ea typeface="微软雅黑"/>
        <a:cs typeface=""/>
      </a:majorFont>
      <a:minorFont>
        <a:latin typeface="汉仪小麦体简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63500" algn="ctr" rotWithShape="0">
            <a:prstClr val="black">
              <a:alpha val="40000"/>
            </a:prstClr>
          </a:outerShdw>
        </a:effectLst>
      </a:spPr>
      <a:bodyPr rtlCol="0" anchor="ctr"/>
      <a:lstStyle>
        <a:defPPr algn="ctr" defTabSz="914400">
          <a:defRPr sz="1800">
            <a:cs typeface="+mn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515</Words>
  <Application>WPS 演示</Application>
  <PresentationFormat>全屏显示(16:9)</PresentationFormat>
  <Paragraphs>82</Paragraphs>
  <Slides>22</Slides>
  <Notes>27</Notes>
  <HiddenSlides>0</HiddenSlides>
  <MMClips>1</MMClips>
  <ScaleCrop>false</ScaleCrop>
  <HeadingPairs>
    <vt:vector size="8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46" baseType="lpstr">
      <vt:lpstr>Arial</vt:lpstr>
      <vt:lpstr>宋体</vt:lpstr>
      <vt:lpstr>Wingdings</vt:lpstr>
      <vt:lpstr>汉仪铁线黑-35简</vt:lpstr>
      <vt:lpstr>黑体</vt:lpstr>
      <vt:lpstr>汉仪宋韵朗黑简</vt:lpstr>
      <vt:lpstr>方正盛世楷书简体_粗</vt:lpstr>
      <vt:lpstr>微软雅黑</vt:lpstr>
      <vt:lpstr>Times New Roman</vt:lpstr>
      <vt:lpstr>方正大标宋简体</vt:lpstr>
      <vt:lpstr>方正粗黑宋简体</vt:lpstr>
      <vt:lpstr>Candara</vt:lpstr>
      <vt:lpstr>华文新魏</vt:lpstr>
      <vt:lpstr>方正公文小标宋</vt:lpstr>
      <vt:lpstr>汉仪小麦体简</vt:lpstr>
      <vt:lpstr>Segoe Print</vt:lpstr>
      <vt:lpstr>Calibri</vt:lpstr>
      <vt:lpstr>Arial Unicode MS</vt:lpstr>
      <vt:lpstr>华文细黑</vt:lpstr>
      <vt:lpstr>Aharoni</vt:lpstr>
      <vt:lpstr>Yu Gothic UI Semibold</vt:lpstr>
      <vt:lpstr>Nixie One</vt:lpstr>
      <vt:lpstr>Office 主题​​</vt:lpstr>
      <vt:lpstr>Paint.Picture</vt:lpstr>
      <vt:lpstr>PowerPoint 演示文稿</vt:lpstr>
      <vt:lpstr>光的折射现象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有关光的折射的名词</vt:lpstr>
      <vt:lpstr>PowerPoint 演示文稿</vt:lpstr>
      <vt:lpstr>探究光的折射规律</vt:lpstr>
      <vt:lpstr>PowerPoint 演示文稿</vt:lpstr>
      <vt:lpstr>PowerPoint 演示文稿</vt:lpstr>
      <vt:lpstr>PowerPoint 演示文稿</vt:lpstr>
      <vt:lpstr>光的折射规律的应用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杯子空间设计</dc:creator>
  <cp:lastModifiedBy>xiongsongyan</cp:lastModifiedBy>
  <cp:revision>13477</cp:revision>
  <dcterms:created xsi:type="dcterms:W3CDTF">2016-03-09T04:37:00Z</dcterms:created>
  <dcterms:modified xsi:type="dcterms:W3CDTF">2022-10-19T10:13:23Z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KSOTemplateUUID">
    <vt:lpwstr>v1.0_mb_LKKmdqhCY2hFtT+C0A6JXA==</vt:lpwstr>
  </property>
  <property fmtid="{D5CDD505-2E9C-101B-9397-08002B2CF9AE}" pid="4" name="ICV">
    <vt:lpwstr>1C0908C2AF9A4FBF9A29E72F645DB973</vt:lpwstr>
  </property>
</Properties>
</file>