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5" r:id="rId3"/>
  </p:sldMasterIdLst>
  <p:notesMasterIdLst>
    <p:notesMasterId r:id="rId7"/>
  </p:notesMasterIdLst>
  <p:handoutMasterIdLst>
    <p:handoutMasterId r:id="rId35"/>
  </p:handoutMasterIdLst>
  <p:sldIdLst>
    <p:sldId id="5942" r:id="rId4"/>
    <p:sldId id="6079" r:id="rId5"/>
    <p:sldId id="6014" r:id="rId6"/>
    <p:sldId id="6015" r:id="rId8"/>
    <p:sldId id="6120" r:id="rId9"/>
    <p:sldId id="6122" r:id="rId10"/>
    <p:sldId id="6123" r:id="rId11"/>
    <p:sldId id="6125" r:id="rId12"/>
    <p:sldId id="6124" r:id="rId13"/>
    <p:sldId id="6126" r:id="rId14"/>
    <p:sldId id="6127" r:id="rId15"/>
    <p:sldId id="6128" r:id="rId16"/>
    <p:sldId id="6129" r:id="rId17"/>
    <p:sldId id="6130" r:id="rId18"/>
    <p:sldId id="6080" r:id="rId19"/>
    <p:sldId id="6016" r:id="rId20"/>
    <p:sldId id="6131" r:id="rId21"/>
    <p:sldId id="6132" r:id="rId22"/>
    <p:sldId id="6133" r:id="rId23"/>
    <p:sldId id="6001" r:id="rId24"/>
    <p:sldId id="6140" r:id="rId25"/>
    <p:sldId id="6134" r:id="rId26"/>
    <p:sldId id="6135" r:id="rId27"/>
    <p:sldId id="6138" r:id="rId28"/>
    <p:sldId id="6137" r:id="rId29"/>
    <p:sldId id="6143" r:id="rId30"/>
    <p:sldId id="6144" r:id="rId31"/>
    <p:sldId id="6141" r:id="rId32"/>
    <p:sldId id="6145" r:id="rId33"/>
    <p:sldId id="5949" r:id="rId34"/>
  </p:sldIdLst>
  <p:sldSz cx="9144000" cy="5143500" type="screen16x9"/>
  <p:notesSz cx="6858000" cy="9144000"/>
  <p:embeddedFontLst>
    <p:embeddedFont>
      <p:font typeface="微软雅黑" panose="020B0503020204020204" charset="-122"/>
      <p:regular r:id="rId40"/>
    </p:embeddedFont>
    <p:embeddedFont>
      <p:font typeface="方正盛世楷书简体_粗" panose="02000000000000000000" charset="-122"/>
      <p:regular r:id="rId41"/>
    </p:embeddedFont>
    <p:embeddedFont>
      <p:font typeface="方正大标宋简体" panose="02000000000000000000" charset="-122"/>
      <p:regular r:id="rId42"/>
    </p:embeddedFont>
    <p:embeddedFont>
      <p:font typeface="方正粗黑宋简体" panose="02000000000000000000" charset="-122"/>
      <p:regular r:id="rId43"/>
    </p:embeddedFont>
    <p:embeddedFont>
      <p:font typeface="方正公文小标宋" panose="02000500000000000000" charset="-122"/>
      <p:regular r:id="rId44"/>
    </p:embeddedFont>
    <p:embeddedFont>
      <p:font typeface="Calibri" panose="020F0502020204030204" charset="0"/>
      <p:regular r:id="rId45"/>
      <p:bold r:id="rId46"/>
      <p:italic r:id="rId47"/>
      <p:boldItalic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华文新魏" panose="02010800040101010101" charset="-122"/>
      <p:regular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28B"/>
    <a:srgbClr val="6361A5"/>
    <a:srgbClr val="ECECEC"/>
    <a:srgbClr val="F2F2F2"/>
    <a:srgbClr val="60C7CA"/>
    <a:srgbClr val="67A18F"/>
    <a:srgbClr val="568B7A"/>
    <a:srgbClr val="A3A3A3"/>
    <a:srgbClr val="ABABAB"/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88" autoAdjust="0"/>
    <p:restoredTop sz="95311" autoAdjust="0"/>
  </p:normalViewPr>
  <p:slideViewPr>
    <p:cSldViewPr>
      <p:cViewPr>
        <p:scale>
          <a:sx n="92" d="100"/>
          <a:sy n="92" d="100"/>
        </p:scale>
        <p:origin x="1296" y="1234"/>
      </p:cViewPr>
      <p:guideLst>
        <p:guide pos="2880"/>
        <p:guide orient="horz" pos="196"/>
        <p:guide pos="5300"/>
        <p:guide orient="horz" pos="1516"/>
        <p:guide pos="385"/>
        <p:guide pos="2196"/>
        <p:guide pos="4207"/>
        <p:guide pos="2639"/>
        <p:guide orient="horz" pos="1155"/>
        <p:guide orient="horz" pos="20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2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2" Type="http://schemas.openxmlformats.org/officeDocument/2006/relationships/tags" Target="tags/tag196.xml"/><Relationship Id="rId51" Type="http://schemas.openxmlformats.org/officeDocument/2006/relationships/font" Target="fonts/font12.fntdata"/><Relationship Id="rId50" Type="http://schemas.openxmlformats.org/officeDocument/2006/relationships/font" Target="fonts/font11.fntdata"/><Relationship Id="rId5" Type="http://schemas.openxmlformats.org/officeDocument/2006/relationships/slide" Target="slides/slide2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" Target="slides/slide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71E8F-9B2B-491C-BF18-E33909BE83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C2023-A398-416E-AC65-CBA0D090EB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1C0ED-1C8B-4FF3-91A6-E652895D46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image" Target="../media/image5.png"/><Relationship Id="rId4" Type="http://schemas.openxmlformats.org/officeDocument/2006/relationships/tags" Target="../tags/tag30.xml"/><Relationship Id="rId3" Type="http://schemas.openxmlformats.org/officeDocument/2006/relationships/image" Target="../media/image2.png"/><Relationship Id="rId2" Type="http://schemas.openxmlformats.org/officeDocument/2006/relationships/tags" Target="../tags/tag29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image" Target="../media/image5.png"/><Relationship Id="rId4" Type="http://schemas.openxmlformats.org/officeDocument/2006/relationships/tags" Target="../tags/tag41.xml"/><Relationship Id="rId3" Type="http://schemas.openxmlformats.org/officeDocument/2006/relationships/image" Target="../media/image2.png"/><Relationship Id="rId2" Type="http://schemas.openxmlformats.org/officeDocument/2006/relationships/tags" Target="../tags/tag40.xml"/><Relationship Id="rId16" Type="http://schemas.openxmlformats.org/officeDocument/2006/relationships/tags" Target="../tags/tag52.xml"/><Relationship Id="rId15" Type="http://schemas.openxmlformats.org/officeDocument/2006/relationships/tags" Target="../tags/tag51.xml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image" Target="../media/image9.png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image" Target="../media/image8.png"/><Relationship Id="rId4" Type="http://schemas.openxmlformats.org/officeDocument/2006/relationships/tags" Target="../tags/tag54.xml"/><Relationship Id="rId3" Type="http://schemas.openxmlformats.org/officeDocument/2006/relationships/image" Target="../media/image2.png"/><Relationship Id="rId2" Type="http://schemas.openxmlformats.org/officeDocument/2006/relationships/tags" Target="../tags/tag53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image" Target="../media/image5.png"/><Relationship Id="rId4" Type="http://schemas.openxmlformats.org/officeDocument/2006/relationships/tags" Target="../tags/tag65.xml"/><Relationship Id="rId3" Type="http://schemas.openxmlformats.org/officeDocument/2006/relationships/image" Target="../media/image2.png"/><Relationship Id="rId2" Type="http://schemas.openxmlformats.org/officeDocument/2006/relationships/tags" Target="../tags/tag64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image" Target="../media/image5.png"/><Relationship Id="rId4" Type="http://schemas.openxmlformats.org/officeDocument/2006/relationships/tags" Target="../tags/tag76.xml"/><Relationship Id="rId3" Type="http://schemas.openxmlformats.org/officeDocument/2006/relationships/image" Target="../media/image2.png"/><Relationship Id="rId2" Type="http://schemas.openxmlformats.org/officeDocument/2006/relationships/tags" Target="../tags/tag7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image" Target="../media/image5.png"/><Relationship Id="rId4" Type="http://schemas.openxmlformats.org/officeDocument/2006/relationships/tags" Target="../tags/tag86.xml"/><Relationship Id="rId3" Type="http://schemas.openxmlformats.org/officeDocument/2006/relationships/image" Target="../media/image2.png"/><Relationship Id="rId2" Type="http://schemas.openxmlformats.org/officeDocument/2006/relationships/tags" Target="../tags/tag85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image" Target="../media/image4.png"/><Relationship Id="rId6" Type="http://schemas.openxmlformats.org/officeDocument/2006/relationships/tags" Target="../tags/tag96.xml"/><Relationship Id="rId5" Type="http://schemas.openxmlformats.org/officeDocument/2006/relationships/image" Target="../media/image3.png"/><Relationship Id="rId4" Type="http://schemas.openxmlformats.org/officeDocument/2006/relationships/tags" Target="../tags/tag95.xml"/><Relationship Id="rId3" Type="http://schemas.openxmlformats.org/officeDocument/2006/relationships/image" Target="../media/image2.png"/><Relationship Id="rId2" Type="http://schemas.openxmlformats.org/officeDocument/2006/relationships/tags" Target="../tags/tag94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image" Target="../media/image5.png"/><Relationship Id="rId4" Type="http://schemas.openxmlformats.org/officeDocument/2006/relationships/tags" Target="../tags/tag103.xml"/><Relationship Id="rId3" Type="http://schemas.openxmlformats.org/officeDocument/2006/relationships/image" Target="../media/image2.png"/><Relationship Id="rId2" Type="http://schemas.openxmlformats.org/officeDocument/2006/relationships/tags" Target="../tags/tag102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image" Target="../media/image5.png"/><Relationship Id="rId4" Type="http://schemas.openxmlformats.org/officeDocument/2006/relationships/tags" Target="../tags/tag112.xml"/><Relationship Id="rId3" Type="http://schemas.openxmlformats.org/officeDocument/2006/relationships/image" Target="../media/image2.png"/><Relationship Id="rId2" Type="http://schemas.openxmlformats.org/officeDocument/2006/relationships/tags" Target="../tags/tag111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image" Target="../media/image5.png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image" Target="../media/image2.png"/><Relationship Id="rId2" Type="http://schemas.openxmlformats.org/officeDocument/2006/relationships/tags" Target="../tags/tag12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image" Target="../media/image5.png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image" Target="../media/image2.png"/><Relationship Id="rId2" Type="http://schemas.openxmlformats.org/officeDocument/2006/relationships/tags" Target="../tags/tag132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image" Target="../media/image5.png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image" Target="../media/image2.png"/><Relationship Id="rId2" Type="http://schemas.openxmlformats.org/officeDocument/2006/relationships/tags" Target="../tags/tag141.xml"/><Relationship Id="rId13" Type="http://schemas.openxmlformats.org/officeDocument/2006/relationships/tags" Target="../tags/tag150.xml"/><Relationship Id="rId12" Type="http://schemas.openxmlformats.org/officeDocument/2006/relationships/tags" Target="../tags/tag149.xml"/><Relationship Id="rId11" Type="http://schemas.openxmlformats.org/officeDocument/2006/relationships/tags" Target="../tags/tag148.xml"/><Relationship Id="rId10" Type="http://schemas.openxmlformats.org/officeDocument/2006/relationships/tags" Target="../tags/tag147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image" Target="../media/image5.png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image" Target="../media/image2.png"/><Relationship Id="rId2" Type="http://schemas.openxmlformats.org/officeDocument/2006/relationships/tags" Target="../tags/tag151.xml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image" Target="../media/image5.png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image" Target="../media/image2.png"/><Relationship Id="rId2" Type="http://schemas.openxmlformats.org/officeDocument/2006/relationships/tags" Target="../tags/tag163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image" Target="../media/image4.png"/><Relationship Id="rId6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tags" Target="../tags/tag12.xml"/><Relationship Id="rId3" Type="http://schemas.openxmlformats.org/officeDocument/2006/relationships/image" Target="../media/image2.png"/><Relationship Id="rId2" Type="http://schemas.openxmlformats.org/officeDocument/2006/relationships/tags" Target="../tags/tag1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7.png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image" Target="../media/image6.png"/><Relationship Id="rId4" Type="http://schemas.openxmlformats.org/officeDocument/2006/relationships/tags" Target="../tags/tag22.xml"/><Relationship Id="rId3" Type="http://schemas.openxmlformats.org/officeDocument/2006/relationships/image" Target="../media/image2.png"/><Relationship Id="rId2" Type="http://schemas.openxmlformats.org/officeDocument/2006/relationships/tags" Target="../tags/tag21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8" name="图片 7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4679158" y="714381"/>
            <a:ext cx="3962432" cy="4041680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3" name="图片 12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12" name="图片 11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11" name="图片 10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502448" y="714381"/>
            <a:ext cx="3962432" cy="285752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502444" y="1054894"/>
            <a:ext cx="3962400" cy="370106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4676813" y="714381"/>
            <a:ext cx="3962432" cy="285752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4676813" y="1054894"/>
            <a:ext cx="3962432" cy="370106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38"/>
            <a:ext cx="9144000" cy="5143262"/>
          </a:xfrm>
          <a:prstGeom prst="rect">
            <a:avLst/>
          </a:prstGeom>
        </p:spPr>
      </p:pic>
      <p:pic>
        <p:nvPicPr>
          <p:cNvPr id="6" name="图片 5" descr="访问肥肉_画板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79120" b="51060"/>
          <a:stretch>
            <a:fillRect/>
          </a:stretch>
        </p:blipFill>
        <p:spPr>
          <a:xfrm>
            <a:off x="2858" y="0"/>
            <a:ext cx="1906448" cy="2517458"/>
          </a:xfrm>
          <a:prstGeom prst="rect">
            <a:avLst/>
          </a:prstGeom>
        </p:spPr>
      </p:pic>
      <p:pic>
        <p:nvPicPr>
          <p:cNvPr id="7" name="图片 6" descr="访问肥肉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38516" t="12325"/>
          <a:stretch>
            <a:fillRect/>
          </a:stretch>
        </p:blipFill>
        <p:spPr>
          <a:xfrm>
            <a:off x="3507195" y="629021"/>
            <a:ext cx="5634414" cy="4514585"/>
          </a:xfrm>
          <a:prstGeom prst="rect">
            <a:avLst/>
          </a:prstGeom>
        </p:spPr>
      </p:pic>
      <p:pic>
        <p:nvPicPr>
          <p:cNvPr id="9" name="图片 8"/>
          <p:cNvPicPr/>
          <p:nvPr>
            <p:custDataLst>
              <p:tags r:id="rId7"/>
            </p:custData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4840262" y="628875"/>
            <a:ext cx="3650799" cy="451487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8" name="图片 7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48" y="332426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汉仪铁线黑-35简" charset="0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4679194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7" name="图片 6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7928351" y="714381"/>
            <a:ext cx="713238" cy="4041680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502444" y="714375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6" name="图片 5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02448" y="714381"/>
            <a:ext cx="8139178" cy="404168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38"/>
            <a:ext cx="9144000" cy="514326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104" y="89100"/>
            <a:ext cx="9143316" cy="4965767"/>
          </a:xfrm>
          <a:prstGeom prst="rect">
            <a:avLst/>
          </a:prstGeom>
        </p:spPr>
      </p:pic>
      <p:pic>
        <p:nvPicPr>
          <p:cNvPr id="12" name="图片 11" descr="sfsfe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r="50547"/>
          <a:stretch>
            <a:fillRect/>
          </a:stretch>
        </p:blipFill>
        <p:spPr>
          <a:xfrm>
            <a:off x="0" y="-238"/>
            <a:ext cx="4541280" cy="51435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/>
          <p:nvPr>
            <p:ph type="title" idx="1" hasCustomPrompt="1"/>
            <p:custDataLst>
              <p:tags r:id="rId11"/>
            </p:custDataLst>
          </p:nvPr>
        </p:nvSpPr>
        <p:spPr>
          <a:xfrm>
            <a:off x="2596442" y="1794731"/>
            <a:ext cx="6237418" cy="867728"/>
          </a:xfrm>
          <a:noFill/>
          <a:ln>
            <a:noFill/>
          </a:ln>
        </p:spPr>
        <p:txBody>
          <a:bodyPr vert="horz" wrap="square" lIns="101600" tIns="38100" rIns="63500" bIns="381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950" b="1" i="0" u="none" strike="noStrike" kern="1200" cap="none" spc="3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汉仪宋韵朗黑简" charset="0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8" name="文本占位符 3"/>
          <p:cNvSpPr/>
          <p:nvPr>
            <p:ph type="body" idx="2" hasCustomPrompt="1"/>
            <p:custDataLst>
              <p:tags r:id="rId12"/>
            </p:custDataLst>
          </p:nvPr>
        </p:nvSpPr>
        <p:spPr>
          <a:xfrm>
            <a:off x="3639430" y="2735325"/>
            <a:ext cx="4151443" cy="613442"/>
          </a:xfrm>
          <a:noFill/>
          <a:ln>
            <a:noFill/>
          </a:ln>
        </p:spPr>
        <p:txBody>
          <a:bodyPr vert="horz" wrap="square" lIns="101600" tIns="0" rIns="82550" bIns="0" rtlCol="0">
            <a:normAutofit/>
          </a:bodyPr>
          <a:lstStyle>
            <a:lvl1pPr marL="0" marR="0" indent="-17145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35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8572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2001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5430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18859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6" name="图片 5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1" name="图片 10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219600" y="228150"/>
            <a:ext cx="8704800" cy="468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961200" y="936900"/>
            <a:ext cx="7219800" cy="542700"/>
          </a:xfrm>
        </p:spPr>
        <p:txBody>
          <a:bodyPr anchor="ctr"/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960835" y="1622700"/>
            <a:ext cx="7219950" cy="2583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-6191"/>
            <a:ext cx="3617595" cy="51496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 dirty="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6" name="图片 5" descr="gwefer_画板 1"/>
          <p:cNvPicPr/>
          <p:nvPr>
            <p:custDataLst>
              <p:tags r:id="rId7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437400" y="577800"/>
            <a:ext cx="2970000" cy="661500"/>
          </a:xfrm>
        </p:spPr>
        <p:txBody>
          <a:bodyPr anchor="ctr" anchorCtr="0"/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440100" y="1323000"/>
            <a:ext cx="2967300" cy="3069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3825900" y="577454"/>
            <a:ext cx="4860000" cy="381595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9144000" cy="199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9000" y="585900"/>
            <a:ext cx="8232300" cy="469800"/>
          </a:xfrm>
        </p:spPr>
        <p:txBody>
          <a:bodyPr anchor="ctr"/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459000" y="1244700"/>
            <a:ext cx="8231981" cy="621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459581" y="2106000"/>
            <a:ext cx="8224200" cy="25731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3772377"/>
            <a:ext cx="9144000" cy="13715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6" name="图片 5" descr="gwefer_画板 1"/>
          <p:cNvPicPr/>
          <p:nvPr>
            <p:custDataLst>
              <p:tags r:id="rId7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453600" y="502200"/>
            <a:ext cx="8232300" cy="423900"/>
          </a:xfrm>
        </p:spPr>
        <p:txBody>
          <a:bodyPr anchor="ctr" anchorCtr="0"/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453628" y="1260900"/>
            <a:ext cx="8243100" cy="2408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3"/>
            </p:custDataLst>
          </p:nvPr>
        </p:nvSpPr>
        <p:spPr>
          <a:xfrm>
            <a:off x="445500" y="3885300"/>
            <a:ext cx="8251200" cy="7587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8074224" y="3938691"/>
            <a:ext cx="1068814" cy="1207657"/>
          </a:xfrm>
          <a:prstGeom prst="rect">
            <a:avLst/>
          </a:prstGeom>
        </p:spPr>
      </p:pic>
      <p:pic>
        <p:nvPicPr>
          <p:cNvPr id="6" name="图片 5" descr="gwefer_画板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434700" y="178200"/>
            <a:ext cx="8278200" cy="33147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434700" y="1247400"/>
            <a:ext cx="4006800" cy="217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4681800" y="1247400"/>
            <a:ext cx="4025700" cy="217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4"/>
            </p:custDataLst>
          </p:nvPr>
        </p:nvSpPr>
        <p:spPr>
          <a:xfrm>
            <a:off x="429300" y="3612600"/>
            <a:ext cx="4006800" cy="585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5"/>
            </p:custDataLst>
          </p:nvPr>
        </p:nvSpPr>
        <p:spPr>
          <a:xfrm>
            <a:off x="4689900" y="3609900"/>
            <a:ext cx="4025700" cy="585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719418"/>
            <a:ext cx="9144000" cy="37046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8074224" y="3938691"/>
            <a:ext cx="1068814" cy="120765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142100" y="1004400"/>
            <a:ext cx="6858000" cy="1790100"/>
          </a:xfrm>
        </p:spPr>
        <p:txBody>
          <a:bodyPr anchor="b"/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141810" y="2897100"/>
            <a:ext cx="6858000" cy="1242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38"/>
            <a:ext cx="9144000" cy="51432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104" y="89100"/>
            <a:ext cx="9143316" cy="4965767"/>
          </a:xfrm>
          <a:prstGeom prst="rect">
            <a:avLst/>
          </a:prstGeom>
        </p:spPr>
      </p:pic>
      <p:pic>
        <p:nvPicPr>
          <p:cNvPr id="11" name="图片 10" descr="sfsfe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r="50547"/>
          <a:stretch>
            <a:fillRect/>
          </a:stretch>
        </p:blipFill>
        <p:spPr>
          <a:xfrm>
            <a:off x="0" y="-238"/>
            <a:ext cx="4541280" cy="51435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7" name="直接连接符 6"/>
          <p:cNvCxnSpPr/>
          <p:nvPr>
            <p:custDataLst>
              <p:tags r:id="rId11"/>
            </p:custDataLst>
          </p:nvPr>
        </p:nvCxnSpPr>
        <p:spPr>
          <a:xfrm>
            <a:off x="4887593" y="3102884"/>
            <a:ext cx="3791142" cy="0"/>
          </a:xfrm>
          <a:prstGeom prst="line">
            <a:avLst/>
          </a:prstGeom>
          <a:ln w="28575">
            <a:gradFill flip="none" rotWithShape="1">
              <a:gsLst>
                <a:gs pos="7000">
                  <a:srgbClr val="000000"/>
                </a:gs>
                <a:gs pos="100000">
                  <a:srgbClr val="FFFFFF">
                    <a:alpha val="0"/>
                  </a:srgb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/>
          <p:nvPr>
            <p:ph type="ctrTitle" idx="2" hasCustomPrompt="1"/>
            <p:custDataLst>
              <p:tags r:id="rId12"/>
            </p:custDataLst>
          </p:nvPr>
        </p:nvSpPr>
        <p:spPr>
          <a:xfrm>
            <a:off x="2638211" y="2131508"/>
            <a:ext cx="6195649" cy="842193"/>
          </a:xfrm>
          <a:noFill/>
        </p:spPr>
        <p:txBody>
          <a:bodyPr vert="horz" wrap="square" lIns="101600" tIns="38100" rIns="76200" bIns="38100" rtlCol="0" anchor="b" anchorCtr="0">
            <a:normAutofit/>
          </a:bodyPr>
          <a:lstStyle>
            <a:lvl1pPr marL="0" marR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650" b="1" i="0" u="none" strike="noStrike" kern="1200" cap="none" spc="9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文本占位符 3"/>
          <p:cNvSpPr/>
          <p:nvPr>
            <p:ph type="body" idx="3" hasCustomPrompt="1"/>
            <p:custDataLst>
              <p:tags r:id="rId13"/>
            </p:custDataLst>
          </p:nvPr>
        </p:nvSpPr>
        <p:spPr>
          <a:xfrm>
            <a:off x="4857264" y="3232067"/>
            <a:ext cx="3878623" cy="767190"/>
          </a:xfrm>
          <a:noFill/>
          <a:ln>
            <a:noFill/>
          </a:ln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indent="-17145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950" b="0" i="0" u="none" strike="noStrike" kern="1200" cap="none" spc="4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8572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2001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5430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18859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  <p:sp>
        <p:nvSpPr>
          <p:cNvPr id="6" name="副标题 4"/>
          <p:cNvSpPr/>
          <p:nvPr>
            <p:ph type="subTitle" idx="4" hasCustomPrompt="1"/>
            <p:custDataLst>
              <p:tags r:id="rId14"/>
            </p:custDataLst>
          </p:nvPr>
        </p:nvSpPr>
        <p:spPr>
          <a:xfrm>
            <a:off x="5110357" y="1144242"/>
            <a:ext cx="3625530" cy="970937"/>
          </a:xfrm>
          <a:noFill/>
        </p:spPr>
        <p:txBody>
          <a:bodyPr vert="horz" wrap="square" lIns="101600" tIns="0" rIns="82550" bIns="0" rtlCol="0" anchor="b" anchorCtr="0">
            <a:normAutofit/>
          </a:bodyPr>
          <a:lstStyle>
            <a:lvl1pPr marL="0" marR="0" indent="-1714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3600" b="1" i="0" u="none" strike="noStrike" kern="1200" cap="none" spc="4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  <a:lvl2pPr marL="5143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8572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2001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5430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18859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7" name="图片 6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502412" y="714381"/>
            <a:ext cx="8139178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262"/>
          </a:xfrm>
          <a:prstGeom prst="rect">
            <a:avLst/>
          </a:prstGeom>
        </p:spPr>
      </p:pic>
      <p:pic>
        <p:nvPicPr>
          <p:cNvPr id="3" name="图片 2" descr="wgergtr_画板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3615" t="21891" r="54214" b="22521"/>
          <a:stretch>
            <a:fillRect/>
          </a:stretch>
        </p:blipFill>
        <p:spPr>
          <a:xfrm>
            <a:off x="1262063" y="1141489"/>
            <a:ext cx="2929967" cy="2851475"/>
          </a:xfrm>
          <a:prstGeom prst="rect">
            <a:avLst/>
          </a:prstGeom>
        </p:spPr>
      </p:pic>
      <p:pic>
        <p:nvPicPr>
          <p:cNvPr id="2" name="图片 1" descr="wgergtr_画板 1"/>
          <p:cNvPicPr/>
          <p:nvPr>
            <p:custDataLst>
              <p:tags r:id="rId6"/>
            </p:custDataLst>
          </p:nvPr>
        </p:nvPicPr>
        <p:blipFill>
          <a:blip r:embed="rId5"/>
          <a:srcRect l="69069" t="-6930" r="-3204" b="81122"/>
          <a:stretch>
            <a:fillRect/>
          </a:stretch>
        </p:blipFill>
        <p:spPr>
          <a:xfrm>
            <a:off x="6008579" y="0"/>
            <a:ext cx="3135422" cy="1349514"/>
          </a:xfrm>
          <a:prstGeom prst="rect">
            <a:avLst/>
          </a:prstGeom>
        </p:spPr>
      </p:pic>
      <p:pic>
        <p:nvPicPr>
          <p:cNvPr id="9" name="图片 8" descr="ggg_画板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-8734" t="83340" r="35690" b="-17625"/>
          <a:stretch>
            <a:fillRect/>
          </a:stretch>
        </p:blipFill>
        <p:spPr>
          <a:xfrm>
            <a:off x="-9525" y="4395439"/>
            <a:ext cx="2957612" cy="75282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/>
          <p:nvPr>
            <p:ph type="ctrTitle" idx="1" hasCustomPrompt="1"/>
            <p:custDataLst>
              <p:tags r:id="rId12"/>
            </p:custDataLst>
          </p:nvPr>
        </p:nvSpPr>
        <p:spPr>
          <a:xfrm>
            <a:off x="2596442" y="2813545"/>
            <a:ext cx="6237418" cy="771156"/>
          </a:xfrm>
          <a:noFill/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050" b="0" i="0" u="none" strike="noStrike" kern="1200" cap="none" spc="3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24" Type="http://schemas.openxmlformats.org/officeDocument/2006/relationships/tags" Target="../tags/tag176.xml"/><Relationship Id="rId23" Type="http://schemas.openxmlformats.org/officeDocument/2006/relationships/tags" Target="../tags/tag175.xml"/><Relationship Id="rId22" Type="http://schemas.openxmlformats.org/officeDocument/2006/relationships/tags" Target="../tags/tag174.xml"/><Relationship Id="rId21" Type="http://schemas.openxmlformats.org/officeDocument/2006/relationships/tags" Target="../tags/tag173.xml"/><Relationship Id="rId20" Type="http://schemas.openxmlformats.org/officeDocument/2006/relationships/tags" Target="../tags/tag172.xml"/><Relationship Id="rId2" Type="http://schemas.openxmlformats.org/officeDocument/2006/relationships/slideLayout" Target="../slideLayouts/slideLayout8.xml"/><Relationship Id="rId19" Type="http://schemas.openxmlformats.org/officeDocument/2006/relationships/tags" Target="../tags/tag171.xml"/><Relationship Id="rId18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332423"/>
            <a:ext cx="8139178" cy="331473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721049"/>
            <a:ext cx="8139178" cy="40416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476237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4762375"/>
            <a:ext cx="2970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476237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1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81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tags" Target="../tags/tag18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4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185.xml"/><Relationship Id="rId2" Type="http://schemas.openxmlformats.org/officeDocument/2006/relationships/image" Target="../media/image14.wmf"/><Relationship Id="rId1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39565" y="1275715"/>
            <a:ext cx="46412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800" b="1" spc="225" dirty="0" smtClean="0">
                <a:gradFill>
                  <a:gsLst>
                    <a:gs pos="100000">
                      <a:schemeClr val="accent6">
                        <a:lumMod val="60000"/>
                        <a:lumOff val="40000"/>
                      </a:schemeClr>
                    </a:gs>
                    <a:gs pos="0">
                      <a:srgbClr val="0CA45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n-ea"/>
                <a:cs typeface="+mn-ea"/>
              </a:rPr>
              <a:t>1.3 长度和时间测量的应用</a:t>
            </a:r>
            <a:endParaRPr lang="zh-CN" altLang="en-US" sz="4800" b="1" spc="225" dirty="0" smtClean="0"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rgbClr val="0CA451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39115" y="699135"/>
            <a:ext cx="7803515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其他间接测量长度的例子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2" name="图片 -2147482618" descr="Q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1923415"/>
            <a:ext cx="4011930" cy="20364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5147945" y="2139315"/>
            <a:ext cx="346837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24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测球的直径、圆锥的高</a:t>
            </a:r>
            <a:endParaRPr lang="zh-CN" sz="24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卡测法</a:t>
            </a:r>
            <a:r>
              <a:rPr lang="en-US" sz="24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(</a:t>
            </a:r>
            <a:r>
              <a:rPr lang="zh-CN" sz="24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辅助法、配合法</a:t>
            </a:r>
            <a:r>
              <a:rPr lang="en-US" sz="24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)</a:t>
            </a:r>
            <a:endParaRPr lang="zh-CN" altLang="en-US" sz="24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indent="0">
              <a:lnSpc>
                <a:spcPct val="150000"/>
              </a:lnSpc>
            </a:pPr>
            <a:endParaRPr lang="en-US" altLang="en-US" sz="24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39115" y="699135"/>
            <a:ext cx="7803515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其他间接测量长度的例子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147945" y="2211705"/>
            <a:ext cx="346837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24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测曲线长度</a:t>
            </a:r>
            <a:endParaRPr lang="zh-CN" sz="24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indent="0">
              <a:lnSpc>
                <a:spcPct val="150000"/>
              </a:lnSpc>
            </a:pPr>
            <a:r>
              <a:rPr sz="24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截取法</a:t>
            </a:r>
            <a:r>
              <a:rPr lang="zh-CN" sz="24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（以直代曲法）</a:t>
            </a:r>
            <a:endParaRPr lang="en-US" altLang="en-US" sz="24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2" name="图片 -2147482617" descr="Q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115" y="1707515"/>
            <a:ext cx="4058285" cy="28181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39115" y="699135"/>
            <a:ext cx="7803515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其他间接测量长度的例子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147945" y="2139315"/>
            <a:ext cx="346837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24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测较长距离的长度</a:t>
            </a:r>
            <a:endParaRPr lang="zh-CN" sz="24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indent="0">
              <a:lnSpc>
                <a:spcPct val="150000"/>
              </a:lnSpc>
            </a:pPr>
            <a:r>
              <a:rPr sz="24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滚轮法</a:t>
            </a:r>
            <a:endParaRPr lang="en-US" altLang="en-US" sz="24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2" name="图片 -2147482616" descr="Q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970" y="1840865"/>
            <a:ext cx="4399915" cy="17957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39115" y="699135"/>
            <a:ext cx="7803515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其他间接测量长度的例子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147945" y="2139315"/>
            <a:ext cx="346837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24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测曲折线的长度</a:t>
            </a:r>
            <a:endParaRPr lang="zh-CN" sz="24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indent="0">
              <a:lnSpc>
                <a:spcPct val="150000"/>
              </a:lnSpc>
            </a:pPr>
            <a:r>
              <a:rPr sz="24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棉线法(</a:t>
            </a:r>
            <a:r>
              <a:rPr lang="zh-CN" sz="24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湿线粘贴法、</a:t>
            </a:r>
            <a:r>
              <a:rPr sz="24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化曲为直法)</a:t>
            </a:r>
            <a:endParaRPr lang="en-US" altLang="en-US" sz="24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2" name="图片 -2147482615" descr="Q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970" y="1995805"/>
            <a:ext cx="4337050" cy="15087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39115" y="699135"/>
            <a:ext cx="7803515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其他间接测量长度的例子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147945" y="2139315"/>
            <a:ext cx="346837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24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测量旗杆的高度</a:t>
            </a:r>
            <a:endParaRPr lang="zh-CN" sz="24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indent="0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影子比例法</a:t>
            </a:r>
            <a:endParaRPr lang="zh-CN" sz="24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7" name="图片 6" descr="WPS图片拼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060" y="1563370"/>
            <a:ext cx="3275965" cy="32759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298760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体积的单位及换算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670419" y="155879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2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051368" y="1203025"/>
            <a:ext cx="4713605" cy="2368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体积的基本单位：</a:t>
            </a:r>
            <a:r>
              <a:rPr lang="zh-CN" altLang="en-US" sz="3200" dirty="0">
                <a:solidFill>
                  <a:schemeClr val="hlink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米</a:t>
            </a:r>
            <a:r>
              <a:rPr lang="en-US" altLang="zh-CN" sz="3200" baseline="30000" dirty="0">
                <a:solidFill>
                  <a:schemeClr val="hlink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3</a:t>
            </a:r>
            <a:r>
              <a:rPr lang="en-US" altLang="zh-CN" sz="3200" dirty="0">
                <a:solidFill>
                  <a:schemeClr val="hlink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(m</a:t>
            </a:r>
            <a:r>
              <a:rPr lang="en-US" altLang="zh-CN" sz="3200" baseline="30000" dirty="0">
                <a:solidFill>
                  <a:schemeClr val="hlink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3</a:t>
            </a:r>
            <a:r>
              <a:rPr lang="en-US" altLang="zh-CN" sz="3200" dirty="0">
                <a:solidFill>
                  <a:schemeClr val="hlink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)</a:t>
            </a:r>
            <a:endParaRPr lang="en-US" altLang="zh-CN" sz="3200" dirty="0">
              <a:solidFill>
                <a:schemeClr val="hlink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ctr"/>
            <a:endParaRPr lang="zh-CN" altLang="en-US" sz="3200" dirty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algn="ctr">
              <a:spcBef>
                <a:spcPct val="50000"/>
              </a:spcBef>
            </a:pPr>
            <a:r>
              <a:rPr lang="en-US" alt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米</a:t>
            </a:r>
            <a:r>
              <a:rPr lang="en-US" altLang="zh-CN" sz="2800" baseline="30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3</a:t>
            </a:r>
            <a:r>
              <a:rPr lang="en-US" alt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=10</a:t>
            </a:r>
            <a:r>
              <a:rPr lang="en-US" altLang="zh-CN" sz="2800" baseline="30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3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分米</a:t>
            </a:r>
            <a:r>
              <a:rPr lang="en-US" altLang="zh-CN" sz="2800" baseline="30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3</a:t>
            </a:r>
            <a:r>
              <a:rPr lang="en-US" alt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=10</a:t>
            </a:r>
            <a:r>
              <a:rPr lang="en-US" altLang="zh-CN" sz="2800" baseline="30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6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厘米</a:t>
            </a:r>
            <a:r>
              <a:rPr lang="en-US" altLang="zh-CN" sz="2800" baseline="30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3</a:t>
            </a:r>
            <a:endParaRPr lang="en-US" altLang="zh-CN" sz="2800" baseline="30000" noProof="1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algn="ctr">
              <a:spcBef>
                <a:spcPct val="50000"/>
              </a:spcBef>
            </a:pPr>
            <a:r>
              <a:rPr lang="en-US" alt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    </a:t>
            </a:r>
            <a:endParaRPr lang="zh-CN" altLang="en-US" sz="2800" noProof="1" dirty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27405" y="987425"/>
            <a:ext cx="7510780" cy="3753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液体的常用单位：</a:t>
            </a:r>
            <a:r>
              <a:rPr lang="zh-CN" altLang="en-US" sz="2800" dirty="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升</a:t>
            </a:r>
            <a:r>
              <a:rPr lang="en-US" altLang="zh-CN" sz="2800" dirty="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(L)</a:t>
            </a:r>
            <a:r>
              <a:rPr lang="zh-CN" altLang="en-US" sz="2800" dirty="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、毫升</a:t>
            </a:r>
            <a:r>
              <a:rPr lang="en-US" altLang="zh-CN" sz="2800" dirty="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(mL)</a:t>
            </a:r>
            <a:endParaRPr lang="zh-CN" altLang="en-US" sz="2800" noProof="1" dirty="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  </a:t>
            </a:r>
            <a:r>
              <a:rPr lang="en-US" altLang="zh-CN" sz="2800" baseline="30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</a:t>
            </a:r>
            <a:r>
              <a:rPr lang="en-US" alt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升</a:t>
            </a:r>
            <a:r>
              <a:rPr lang="en-US" alt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= 10</a:t>
            </a:r>
            <a:r>
              <a:rPr lang="en-US" altLang="zh-CN" sz="2800" baseline="30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3  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毫升</a:t>
            </a:r>
            <a:endParaRPr lang="zh-CN" altLang="en-US" sz="28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ctr">
              <a:spcBef>
                <a:spcPct val="50000"/>
              </a:spcBef>
            </a:pPr>
            <a:endParaRPr lang="zh-CN" altLang="en-US" sz="28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</a:t>
            </a:r>
            <a:r>
              <a:rPr lang="en-US" alt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升</a:t>
            </a:r>
            <a:r>
              <a:rPr lang="en-US" alt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=1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分米 </a:t>
            </a:r>
            <a:r>
              <a:rPr lang="en-US" altLang="zh-CN" sz="2800" baseline="30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3</a:t>
            </a:r>
            <a:r>
              <a:rPr lang="en-US" alt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     1 L = 1 dm</a:t>
            </a:r>
            <a:r>
              <a:rPr lang="en-US" altLang="zh-CN" sz="2800" baseline="30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3</a:t>
            </a:r>
            <a:endParaRPr lang="en-US" altLang="zh-CN" sz="28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ctr">
              <a:spcBef>
                <a:spcPct val="50000"/>
              </a:spcBef>
            </a:pPr>
            <a:r>
              <a:rPr lang="en-US" alt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毫升</a:t>
            </a:r>
            <a:r>
              <a:rPr lang="en-US" alt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=1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厘米</a:t>
            </a:r>
            <a:r>
              <a:rPr lang="en-US" altLang="zh-CN" sz="2800" baseline="30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3  </a:t>
            </a:r>
            <a:r>
              <a:rPr lang="en-US" alt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  1 mL = 1 cm</a:t>
            </a:r>
            <a:r>
              <a:rPr lang="en-US" altLang="zh-CN" sz="2800" baseline="30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3</a:t>
            </a:r>
            <a:endParaRPr lang="zh-CN" altLang="en-US" sz="28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ctr">
              <a:spcBef>
                <a:spcPct val="50000"/>
              </a:spcBef>
            </a:pPr>
            <a:endParaRPr lang="zh-CN" altLang="en-US" sz="28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43305" y="1995805"/>
            <a:ext cx="675386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endParaRPr lang="zh-CN" altLang="en-US" sz="2400" b="1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l"/>
            <a:r>
              <a:rPr lang="zh-CN" altLang="en-US" sz="2400" b="1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一个中学生的体积约</a:t>
            </a:r>
            <a:r>
              <a:rPr lang="en-US" altLang="zh-CN" sz="2400" b="1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0.05   </a:t>
            </a:r>
            <a:r>
              <a:rPr lang="en-US" altLang="zh-CN" sz="2400" b="1" u="sng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       </a:t>
            </a:r>
            <a:r>
              <a:rPr lang="en-US" altLang="zh-CN" sz="2400" b="1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</a:t>
            </a:r>
            <a:r>
              <a:rPr lang="zh-CN" altLang="en-US" sz="2400" b="1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，合</a:t>
            </a:r>
            <a:r>
              <a:rPr lang="en-US" altLang="zh-CN" sz="2400" b="1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</a:t>
            </a:r>
            <a:r>
              <a:rPr lang="en-US" altLang="zh-CN" sz="2400" b="1" u="sng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      </a:t>
            </a:r>
            <a:r>
              <a:rPr lang="en-US" altLang="zh-CN" sz="2400" b="1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dm</a:t>
            </a:r>
            <a:r>
              <a:rPr lang="en-US" altLang="zh-CN" sz="2400" b="1" baseline="30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3</a:t>
            </a:r>
            <a:r>
              <a:rPr lang="en-US" altLang="zh-CN" sz="2400" b="1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?</a:t>
            </a:r>
            <a:endParaRPr lang="en-US" altLang="zh-CN" sz="2400" b="1" baseline="30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298760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测量液体的体积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670419" y="155879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3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277170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长度的间接测量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670419" y="155879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1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5363846" y="2067260"/>
            <a:ext cx="3027680" cy="73723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工具：量筒或量杯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29701" name="Picture 5" descr="C:\Users\samon-ks\Desktop\微信图片_20220906103640.jpg微信图片_2022090610364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14743" y="267018"/>
            <a:ext cx="3035935" cy="4505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4715510" y="915670"/>
            <a:ext cx="4281170" cy="26765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认识量筒或量杯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量筒的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刻度线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分布均匀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，量杯的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刻度线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下疏上密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。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2" name="Picture 5" descr="C:\Users\samon-ks\Desktop\微信图片_20220906103640.jpg微信图片_2022090610364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14743" y="267018"/>
            <a:ext cx="3035935" cy="4505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99160" y="555625"/>
            <a:ext cx="2672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量筒的使用方法</a:t>
            </a:r>
            <a:endParaRPr lang="zh-CN" altLang="en-US" sz="2800" dirty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1505" y="1833880"/>
            <a:ext cx="45720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0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1</a:t>
            </a:r>
            <a:r>
              <a:rPr lang="zh-CN" altLang="en-US" sz="20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、观察单位、分度值和量程</a:t>
            </a:r>
            <a:endParaRPr lang="zh-CN" altLang="en-US" sz="20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2</a:t>
            </a:r>
            <a:r>
              <a:rPr lang="zh-CN" altLang="en-US" sz="20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、必须平放在</a:t>
            </a:r>
            <a:r>
              <a:rPr lang="zh-CN" altLang="en-US" sz="20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水平桌面</a:t>
            </a:r>
            <a:r>
              <a:rPr lang="zh-CN" altLang="en-US" sz="20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上使用</a:t>
            </a:r>
            <a:endParaRPr lang="zh-CN" altLang="en-US" sz="20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3</a:t>
            </a:r>
            <a:r>
              <a:rPr lang="zh-CN" altLang="en-US" sz="20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、视线与凹液面中央最低处</a:t>
            </a:r>
            <a:r>
              <a:rPr lang="zh-CN" altLang="en-US" sz="20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相平</a:t>
            </a:r>
            <a:endParaRPr lang="zh-CN" altLang="en-US" sz="200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30726" name="Picture 6" descr="量筒的使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7945" y="555308"/>
            <a:ext cx="3457575" cy="4265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云形标注 3"/>
          <p:cNvSpPr/>
          <p:nvPr/>
        </p:nvSpPr>
        <p:spPr>
          <a:xfrm>
            <a:off x="5507990" y="123190"/>
            <a:ext cx="2350770" cy="1080135"/>
          </a:xfrm>
          <a:prstGeom prst="cloudCallou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defTabSz="914400"/>
            <a:r>
              <a:rPr lang="zh-CN" altLang="en-US" b="1" dirty="0">
                <a:solidFill>
                  <a:schemeClr val="hlink"/>
                </a:solidFill>
                <a:latin typeface="Tahoma" panose="020B0604030504040204" pitchFamily="34" charset="0"/>
                <a:ea typeface="宋体" panose="02010600030101010101" pitchFamily="2" charset="-122"/>
                <a:sym typeface="+mn-ea"/>
              </a:rPr>
              <a:t>俯视</a:t>
            </a:r>
            <a:r>
              <a:rPr lang="zh-CN" altLang="en-US" b="1" dirty="0">
                <a:solidFill>
                  <a:schemeClr val="hlink"/>
                </a:solidFill>
                <a:latin typeface="Times New Roman" panose="02020603050405020304" pitchFamily="2" charset="0"/>
                <a:ea typeface="宋体" panose="02010600030101010101" pitchFamily="2" charset="-122"/>
                <a:sym typeface="+mn-ea"/>
              </a:rPr>
              <a:t>：</a:t>
            </a:r>
            <a:r>
              <a:rPr lang="zh-CN" altLang="en-US" b="1" dirty="0">
                <a:solidFill>
                  <a:schemeClr val="hlink"/>
                </a:solidFill>
                <a:latin typeface="Tahoma" panose="020B0604030504040204" pitchFamily="34" charset="0"/>
                <a:ea typeface="宋体" panose="02010600030101010101" pitchFamily="2" charset="-122"/>
                <a:sym typeface="+mn-ea"/>
              </a:rPr>
              <a:t>测量值偏大</a:t>
            </a:r>
            <a:endParaRPr lang="zh-CN" altLang="en-US" sz="1800"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Text Box 2"/>
          <p:cNvSpPr txBox="1"/>
          <p:nvPr/>
        </p:nvSpPr>
        <p:spPr>
          <a:xfrm>
            <a:off x="683260" y="1059180"/>
            <a:ext cx="4956810" cy="11709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335" noProof="1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请回答：这个量筒的量程、分度值、此液体的体积大小。</a:t>
            </a:r>
            <a:endParaRPr lang="zh-CN" altLang="en-US" sz="2335" noProof="1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graphicFrame>
        <p:nvGraphicFramePr>
          <p:cNvPr id="15363" name="Object 4"/>
          <p:cNvGraphicFramePr/>
          <p:nvPr/>
        </p:nvGraphicFramePr>
        <p:xfrm>
          <a:off x="6443980" y="555625"/>
          <a:ext cx="1617345" cy="3951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1" imgW="1171575" imgH="2867025" progId="Paint.Picture">
                  <p:embed/>
                </p:oleObj>
              </mc:Choice>
              <mc:Fallback>
                <p:oleObj name="" r:id="rId1" imgW="1171575" imgH="2867025" progId="Paint.Picture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443980" y="555625"/>
                        <a:ext cx="1617345" cy="395160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20" name="Picture 1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2225" y="466725"/>
            <a:ext cx="1466850" cy="4210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6" name="Text Box 2"/>
          <p:cNvSpPr txBox="1"/>
          <p:nvPr/>
        </p:nvSpPr>
        <p:spPr>
          <a:xfrm>
            <a:off x="683260" y="1059180"/>
            <a:ext cx="4956810" cy="631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335" noProof="1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请回答：这个量筒中液体的体积大小。</a:t>
            </a:r>
            <a:endParaRPr lang="zh-CN" altLang="en-US" sz="2335" noProof="1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059357" y="2787510"/>
            <a:ext cx="6237418" cy="771156"/>
          </a:xfrm>
        </p:spPr>
        <p:txBody>
          <a:bodyPr>
            <a:normAutofit fontScale="90000"/>
          </a:bodyPr>
          <a:p>
            <a:pPr>
              <a:lnSpc>
                <a:spcPct val="100000"/>
              </a:lnSpc>
            </a:pPr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测量形状不规则</a:t>
            </a:r>
            <a:b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</a:br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的物体的体积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283829" y="156387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4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11505" y="699135"/>
            <a:ext cx="4450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测量形状不规则石块的体积</a:t>
            </a:r>
            <a:endParaRPr lang="zh-CN" altLang="en-US" sz="2800" dirty="0">
              <a:latin typeface="方正公文小标宋" panose="02000500000000000000" charset="-122"/>
              <a:ea typeface="方正公文小标宋" panose="02000500000000000000" charset="-122"/>
              <a:sym typeface="+mn-ea"/>
            </a:endParaRPr>
          </a:p>
        </p:txBody>
      </p:sp>
      <p:graphicFrame>
        <p:nvGraphicFramePr>
          <p:cNvPr id="32773" name="Object 5"/>
          <p:cNvGraphicFramePr/>
          <p:nvPr/>
        </p:nvGraphicFramePr>
        <p:xfrm>
          <a:off x="5579428" y="411163"/>
          <a:ext cx="3319462" cy="443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" r:id="rId1" imgW="2495550" imgH="3333750" progId="Paint.Picture">
                  <p:embed/>
                </p:oleObj>
              </mc:Choice>
              <mc:Fallback>
                <p:oleObj name="" r:id="rId1" imgW="2495550" imgH="3333750" progId="Paint.Picture">
                  <p:embed/>
                  <p:pic>
                    <p:nvPicPr>
                      <p:cNvPr id="0" name="图片 308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579428" y="411163"/>
                        <a:ext cx="3319462" cy="44338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94970" y="1563370"/>
            <a:ext cx="51085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noProof="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noProof="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、用量筒取</a:t>
            </a:r>
            <a:r>
              <a:rPr lang="zh-CN" altLang="en-US" noProof="0" dirty="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适量</a:t>
            </a:r>
            <a:r>
              <a:rPr lang="zh-CN" altLang="en-US" noProof="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的水，记下此时液体的体积</a:t>
            </a:r>
            <a:r>
              <a:rPr lang="en-US" altLang="zh-CN" noProof="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V</a:t>
            </a:r>
            <a:r>
              <a:rPr lang="en-US" altLang="zh-CN" baseline="-25000" noProof="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noProof="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；</a:t>
            </a:r>
            <a:endParaRPr lang="zh-CN" altLang="en-US" noProof="0" dirty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noProof="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2</a:t>
            </a:r>
            <a:r>
              <a:rPr lang="zh-CN" altLang="en-US" noProof="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、用细线拴住石块，</a:t>
            </a:r>
            <a:r>
              <a:rPr lang="zh-CN" altLang="en-US" noProof="0" dirty="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缓慢</a:t>
            </a:r>
            <a:r>
              <a:rPr lang="zh-CN" altLang="en-US" noProof="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放入量筒中，使石块全部浸没在水中。记下此时</a:t>
            </a:r>
            <a:r>
              <a:rPr lang="zh-CN" altLang="en-US" noProof="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液体的体积</a:t>
            </a:r>
            <a:r>
              <a:rPr lang="en-US" altLang="zh-CN" noProof="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V</a:t>
            </a:r>
            <a:r>
              <a:rPr lang="en-US" altLang="zh-CN" baseline="-25000" noProof="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2</a:t>
            </a:r>
            <a:r>
              <a:rPr lang="zh-CN" altLang="en-US" noProof="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；</a:t>
            </a:r>
            <a:endParaRPr lang="zh-CN" altLang="en-US" noProof="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noProof="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3</a:t>
            </a:r>
            <a:r>
              <a:rPr lang="zh-CN" altLang="en-US" noProof="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、待测石块的体积V</a:t>
            </a:r>
            <a:r>
              <a:rPr lang="zh-CN" altLang="en-US" baseline="-25000" noProof="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石</a:t>
            </a:r>
            <a:r>
              <a:rPr lang="zh-CN" altLang="en-US" noProof="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= V</a:t>
            </a:r>
            <a:r>
              <a:rPr lang="en-US" altLang="zh-CN" baseline="-25000" noProof="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2</a:t>
            </a:r>
            <a:r>
              <a:rPr lang="zh-CN" altLang="en-US" noProof="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- V</a:t>
            </a:r>
            <a:r>
              <a:rPr lang="en-US" altLang="zh-CN" baseline="-25000" noProof="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noProof="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。</a:t>
            </a:r>
            <a:endParaRPr lang="zh-CN" altLang="en-US" noProof="0" dirty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7405" y="3723640"/>
            <a:ext cx="1960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排水法测量</a:t>
            </a:r>
            <a:endParaRPr lang="zh-CN" altLang="en-US" sz="2800" dirty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923c357f25563ddc3e0df57bdad935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0"/>
            <a:ext cx="2407920" cy="24079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15060" y="2787650"/>
            <a:ext cx="6731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测量</a:t>
            </a:r>
            <a:r>
              <a:rPr lang="zh-CN" altLang="en-US" sz="2800">
                <a:latin typeface="方正公文小标宋" panose="02000500000000000000" charset="-122"/>
                <a:ea typeface="方正公文小标宋" panose="02000500000000000000" charset="-122"/>
              </a:rPr>
              <a:t>V</a:t>
            </a:r>
            <a:r>
              <a:rPr lang="en-US" altLang="zh-CN" sz="2800" baseline="-25000">
                <a:latin typeface="方正公文小标宋" panose="02000500000000000000" charset="-122"/>
                <a:ea typeface="方正公文小标宋" panose="02000500000000000000" charset="-122"/>
              </a:rPr>
              <a:t>1</a:t>
            </a:r>
            <a:r>
              <a:rPr lang="zh-CN" altLang="en-US" sz="2800">
                <a:latin typeface="方正公文小标宋" panose="02000500000000000000" charset="-122"/>
                <a:ea typeface="方正公文小标宋" panose="02000500000000000000" charset="-122"/>
              </a:rPr>
              <a:t>和V</a:t>
            </a:r>
            <a:r>
              <a:rPr lang="en-US" altLang="zh-CN" sz="2800" baseline="-25000">
                <a:latin typeface="方正公文小标宋" panose="02000500000000000000" charset="-122"/>
                <a:ea typeface="方正公文小标宋" panose="02000500000000000000" charset="-122"/>
              </a:rPr>
              <a:t>2</a:t>
            </a:r>
            <a:r>
              <a:rPr lang="zh-CN" altLang="en-US" sz="2800">
                <a:latin typeface="方正公文小标宋" panose="02000500000000000000" charset="-122"/>
                <a:ea typeface="方正公文小标宋" panose="02000500000000000000" charset="-122"/>
              </a:rPr>
              <a:t>的顺序能否</a:t>
            </a:r>
            <a:r>
              <a:rPr lang="zh-CN" altLang="en-US" sz="28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颠倒</a:t>
            </a:r>
            <a:r>
              <a:rPr lang="zh-CN" altLang="en-US" sz="2800">
                <a:latin typeface="方正公文小标宋" panose="02000500000000000000" charset="-122"/>
                <a:ea typeface="方正公文小标宋" panose="02000500000000000000" charset="-122"/>
              </a:rPr>
              <a:t>，有什么影响？</a:t>
            </a:r>
            <a:endParaRPr lang="zh-CN" altLang="en-US" sz="2800"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55015" y="627380"/>
            <a:ext cx="823912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方正公文小标宋" panose="02000500000000000000" charset="-122"/>
                <a:ea typeface="方正公文小标宋" panose="02000500000000000000" charset="-122"/>
              </a:rPr>
              <a:t>如何测量不规则形状的木块（不吸水）的体积？</a:t>
            </a:r>
            <a:endParaRPr lang="zh-CN" altLang="en-US" sz="2800"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2915285" y="1635760"/>
            <a:ext cx="2816860" cy="29502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/>
        </p:nvSpPr>
        <p:spPr>
          <a:xfrm>
            <a:off x="467360" y="771842"/>
            <a:ext cx="5080000" cy="31381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>
              <a:lnSpc>
                <a:spcPct val="150000"/>
              </a:lnSpc>
            </a:pPr>
            <a:r>
              <a:rPr lang="zh-CN" sz="28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方正公文小标宋" panose="02000500000000000000" charset="-122"/>
                <a:sym typeface="+mn-ea"/>
              </a:rPr>
              <a:t>当堂演练</a:t>
            </a:r>
            <a:endParaRPr lang="zh-CN" sz="28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方正公文小标宋" panose="02000500000000000000" charset="-122"/>
              <a:sym typeface="+mn-ea"/>
            </a:endParaRPr>
          </a:p>
          <a:p>
            <a:pPr indent="0">
              <a:lnSpc>
                <a:spcPct val="150000"/>
              </a:lnSpc>
            </a:pPr>
            <a:endParaRPr lang="zh-CN" sz="24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方正公文小标宋" panose="02000500000000000000" charset="-122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lang="zh-CN" sz="2000" b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如图甲所示，量筒中水的体积为</a:t>
            </a:r>
            <a:r>
              <a:rPr lang="en-US" altLang="zh-CN" sz="2000" b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______</a:t>
            </a:r>
            <a:r>
              <a:rPr lang="zh-CN" sz="2000" b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，将被测物体放入水中，如图</a:t>
            </a:r>
            <a:r>
              <a:rPr lang="zh-CN" altLang="en-US" sz="2000" b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乙</a:t>
            </a:r>
            <a:r>
              <a:rPr lang="zh-CN" sz="2000" b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所示，此时液面到达的位置是</a:t>
            </a:r>
            <a:r>
              <a:rPr lang="en-US" altLang="zh-CN" sz="20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______</a:t>
            </a:r>
            <a:r>
              <a:rPr lang="zh-CN" sz="2000" b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，由此可知，物体的体积为</a:t>
            </a:r>
            <a:r>
              <a:rPr lang="en-US" altLang="zh-CN" sz="20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______</a:t>
            </a:r>
            <a:r>
              <a:rPr lang="zh-CN" sz="2000" b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。</a:t>
            </a:r>
            <a:endParaRPr lang="zh-CN" altLang="en-US" sz="2000" b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5363845" y="262255"/>
            <a:ext cx="3780790" cy="46189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457960" y="915370"/>
            <a:ext cx="62280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刻度尺是否可以测量出一张纸的厚度？</a:t>
            </a:r>
            <a:endParaRPr lang="zh-CN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2" name="图片 1" descr="472071c66225e61950365a131f90de5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55015" y="1635760"/>
            <a:ext cx="4284980" cy="3213735"/>
          </a:xfrm>
          <a:prstGeom prst="rect">
            <a:avLst/>
          </a:prstGeom>
        </p:spPr>
      </p:pic>
      <p:pic>
        <p:nvPicPr>
          <p:cNvPr id="3" name="https://img7.file.cache.docer.com/storage/1633953005943603590/20a1af17-10ce-4b5e-9972-90066b17155dvcgv1.png" descr="&amp;pky03168410558_sjzg_VCG211345213861&amp;39&amp;src_toppic_inpsrchzd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0000">
            <a:off x="3885565" y="3028950"/>
            <a:ext cx="4554220" cy="4921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6" name="PA-文本框 3"/>
          <p:cNvSpPr/>
          <p:nvPr/>
        </p:nvSpPr>
        <p:spPr>
          <a:xfrm>
            <a:off x="1975485" y="1711325"/>
            <a:ext cx="6715760" cy="109347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有梦想</a:t>
            </a:r>
            <a:r>
              <a:rPr lang="en-US" altLang="zh-CN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   </a:t>
            </a: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才有力量</a:t>
            </a:r>
            <a:endParaRPr lang="zh-CN" altLang="en-US" sz="5400" b="1" dirty="0">
              <a:solidFill>
                <a:srgbClr val="04528B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670560" y="1779270"/>
            <a:ext cx="7803515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由于一张纸的厚度比刻度尺的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分度值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小，是无法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直接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准确测量出一张纸的厚度的。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670560" y="1779270"/>
            <a:ext cx="7803515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累积法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适于测量纸张的厚度。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539750" y="1707850"/>
            <a:ext cx="8361680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请思考：</a:t>
            </a:r>
            <a:endParaRPr lang="zh-CN" altLang="en-US" sz="32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ctr"/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ctr"/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写出用刻度尺测量纸张厚度的方法（应用累积法）。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mc:AlternateContent xmlns:mc="http://schemas.openxmlformats.org/markup-compatibility/2006">
        <mc:Choice xmlns:a14="http://schemas.microsoft.com/office/drawing/2010/main" Requires="a14">
          <p:sp>
            <p:nvSpPr>
              <p:cNvPr id="30" name="文本框 29"/>
              <p:cNvSpPr txBox="1"/>
              <p:nvPr/>
            </p:nvSpPr>
            <p:spPr>
              <a:xfrm>
                <a:off x="611505" y="483235"/>
                <a:ext cx="7803515" cy="298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l">
                  <a:lnSpc>
                    <a:spcPct val="150000"/>
                  </a:lnSpc>
                </a:pPr>
                <a:r>
                  <a:rPr sz="2800" dirty="0">
                    <a:solidFill>
                      <a:schemeClr val="tx1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1</a:t>
                </a:r>
                <a:r>
                  <a:rPr lang="zh-CN" sz="2800" dirty="0">
                    <a:solidFill>
                      <a:schemeClr val="tx1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、</a:t>
                </a:r>
                <a:r>
                  <a:rPr sz="2800" dirty="0">
                    <a:solidFill>
                      <a:schemeClr val="tx1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取</a:t>
                </a:r>
                <a:r>
                  <a:rPr lang="zh-CN" sz="2800" dirty="0">
                    <a:solidFill>
                      <a:schemeClr val="tx1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书中</a:t>
                </a:r>
                <a:r>
                  <a:rPr sz="2800" i="1" dirty="0">
                    <a:solidFill>
                      <a:srgbClr val="FF0000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n</a:t>
                </a:r>
                <a:r>
                  <a:rPr sz="2800" dirty="0">
                    <a:solidFill>
                      <a:schemeClr val="tx1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张纸（</a:t>
                </a:r>
                <a:r>
                  <a:rPr lang="zh-CN" sz="2800" dirty="0">
                    <a:solidFill>
                      <a:schemeClr val="tx1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封面除外</a:t>
                </a:r>
                <a:r>
                  <a:rPr sz="2800" dirty="0">
                    <a:solidFill>
                      <a:schemeClr val="tx1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)；</a:t>
                </a:r>
                <a:endParaRPr sz="2800" dirty="0">
                  <a:solidFill>
                    <a:schemeClr val="tx1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00000000000000000" charset="-122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sz="2800" dirty="0">
                    <a:solidFill>
                      <a:schemeClr val="tx1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2</a:t>
                </a:r>
                <a:r>
                  <a:rPr lang="zh-CN" sz="2800" dirty="0">
                    <a:solidFill>
                      <a:schemeClr val="tx1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、将纸张叠在一起</a:t>
                </a:r>
                <a:r>
                  <a:rPr lang="zh-CN" sz="2800" dirty="0">
                    <a:solidFill>
                      <a:srgbClr val="FF0000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压紧</a:t>
                </a:r>
                <a:r>
                  <a:rPr lang="zh-CN" sz="2800" dirty="0">
                    <a:solidFill>
                      <a:schemeClr val="tx1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，</a:t>
                </a:r>
                <a:r>
                  <a:rPr sz="2800" dirty="0">
                    <a:solidFill>
                      <a:schemeClr val="tx1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用刻度尺测量n张纸的</a:t>
                </a:r>
                <a:r>
                  <a:rPr lang="zh-CN" sz="2800" dirty="0">
                    <a:solidFill>
                      <a:schemeClr val="tx1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总</a:t>
                </a:r>
                <a:r>
                  <a:rPr sz="2800" dirty="0">
                    <a:solidFill>
                      <a:schemeClr val="tx1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厚度</a:t>
                </a:r>
                <a:r>
                  <a:rPr lang="en-US" sz="2800" i="1" dirty="0">
                    <a:solidFill>
                      <a:srgbClr val="FF0000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h</a:t>
                </a:r>
                <a:r>
                  <a:rPr lang="zh-CN" altLang="en-US" sz="2800" i="1" baseline="-25000" dirty="0">
                    <a:solidFill>
                      <a:srgbClr val="FF0000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总</a:t>
                </a:r>
                <a:r>
                  <a:rPr sz="2800" dirty="0">
                    <a:solidFill>
                      <a:schemeClr val="tx1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；</a:t>
                </a:r>
                <a:endParaRPr sz="2800" dirty="0">
                  <a:solidFill>
                    <a:schemeClr val="tx1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00000000000000000" charset="-122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sz="2800" dirty="0">
                    <a:solidFill>
                      <a:schemeClr val="tx1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3</a:t>
                </a:r>
                <a:r>
                  <a:rPr lang="zh-CN" sz="2800" dirty="0">
                    <a:solidFill>
                      <a:schemeClr val="tx1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、</a:t>
                </a:r>
                <a:r>
                  <a:rPr sz="2800" dirty="0">
                    <a:solidFill>
                      <a:schemeClr val="tx1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方正粗黑宋简体" panose="02000000000000000000" charset="-122"/>
                  </a:rPr>
                  <a:t>每张纸的厚度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80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方正大标宋简体" panose="02000000000000000000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方正大标宋简体" panose="02000000000000000000" charset="-122"/>
                            <a:cs typeface="Cambria Math" panose="02040503050406030204" charset="0"/>
                          </a:rPr>
                          <m:t>ℎ</m:t>
                        </m:r>
                      </m:e>
                      <m:sub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方正大标宋简体" panose="02000000000000000000" charset="-122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 panose="02040503050406030204" charset="0"/>
                        <a:ea typeface="方正大标宋简体" panose="02000000000000000000" charset="-122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方正大标宋简体" panose="02000000000000000000" charset="-122"/>
                            <a:cs typeface="Cambria Math" panose="0204050305040603020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方正大标宋简体" panose="02000000000000000000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方正大标宋简体" panose="02000000000000000000" charset="-122"/>
                                <a:cs typeface="Cambria Math" panose="02040503050406030204" charset="0"/>
                              </a:rPr>
                              <m:t>ℎ</m:t>
                            </m:r>
                          </m:e>
                          <m:sub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方正大标宋简体" panose="02000000000000000000" charset="-122"/>
                                <a:cs typeface="Cambria Math" panose="02040503050406030204" charset="0"/>
                              </a:rPr>
                              <m:t>总</m:t>
                            </m:r>
                          </m:sub>
                        </m:sSub>
                      </m:num>
                      <m:den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方正大标宋简体" panose="02000000000000000000" charset="-122"/>
                            <a:cs typeface="Cambria Math" panose="02040503050406030204" charset="0"/>
                          </a:rPr>
                          <m:t>𝑛</m:t>
                        </m:r>
                      </m:den>
                    </m:f>
                  </m:oMath>
                </a14:m>
                <a:endParaRPr lang="en-US" sz="2800" i="1" dirty="0">
                  <a:solidFill>
                    <a:srgbClr val="FF0000"/>
                  </a:solidFill>
                  <a:latin typeface="Cambria Math" panose="02040503050406030204" charset="0"/>
                  <a:ea typeface="方正大标宋简体" panose="02000000000000000000" charset="-122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30" name="文本框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5" y="483235"/>
                <a:ext cx="7803515" cy="2983865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114800" y="24638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914400" imgH="215900" progId="Equation.KSEE3">
                  <p:embed/>
                </p:oleObj>
              </mc:Choice>
              <mc:Fallback>
                <p:oleObj name="" r:id="rId2" imgW="914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14800" y="24638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11505" y="3867785"/>
            <a:ext cx="8058150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小结：物理方法应包含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物理量符号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和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符号表达式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114800" y="24638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914400" imgH="215900" progId="Equation.KSEE3">
                  <p:embed/>
                </p:oleObj>
              </mc:Choice>
              <mc:Fallback>
                <p:oleObj name="" r:id="rId1" imgW="914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114800" y="24638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83260" y="555625"/>
            <a:ext cx="8058150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记录数据及数据处理的表格设计。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3"/>
            </p:custDataLst>
          </p:nvPr>
        </p:nvGraphicFramePr>
        <p:xfrm>
          <a:off x="1043305" y="1563370"/>
          <a:ext cx="7150100" cy="2407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7520"/>
                <a:gridCol w="1747520"/>
                <a:gridCol w="1473200"/>
                <a:gridCol w="2181860"/>
              </a:tblGrid>
              <a:tr h="1039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次数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纸张的数量</a:t>
                      </a:r>
                      <a:r>
                        <a:rPr lang="en-US" altLang="zh-CN"/>
                        <a:t>n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总厚度</a:t>
                      </a:r>
                      <a:r>
                        <a:rPr lang="en-US" altLang="zh-CN"/>
                        <a:t>h</a:t>
                      </a:r>
                      <a:r>
                        <a:rPr lang="zh-CN" altLang="en-US" baseline="-25000"/>
                        <a:t>总</a:t>
                      </a:r>
                      <a:r>
                        <a:rPr lang="en-US" altLang="zh-CN"/>
                        <a:t>/cm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一张纸的厚度</a:t>
                      </a:r>
                      <a:r>
                        <a:rPr lang="en-US" altLang="zh-CN"/>
                        <a:t>h1 /cm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4559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</a:tr>
              <a:tr h="4565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</a:tr>
              <a:tr h="4559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8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3485" y="2499360"/>
            <a:ext cx="3563620" cy="1802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39115" y="699135"/>
            <a:ext cx="7803515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请写出用刻度尺测一段钢丝的直径的方法。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2*i*1"/>
  <p:tag name="KSO_WM_BEAUTIFY_FLAG" val="#wm#"/>
  <p:tag name="KSO_WM_TAG_VERSION" val="1.0"/>
  <p:tag name="KSO_WM_CHIP_GROUPID" val="62f9ee69295c1bf6da923790"/>
  <p:tag name="KSO_WM_CHIP_XID" val="62f9eeb6295c1bf6da9237a7"/>
  <p:tag name="KSO_WM_UNIT_DEC_AREA_ID" val="5897a4522c414ade8256fa0ed182883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b8831efcd2d46a68b9dbeb55d3e9fb6"/>
</p:tagLst>
</file>

<file path=ppt/tags/tag10.xml><?xml version="1.0" encoding="utf-8"?>
<p:tagLst xmlns:p="http://schemas.openxmlformats.org/presentationml/2006/main">
  <p:tag name="KSO_WM_UNIT_PRESET_TEXT" val="TITLE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6299_1*b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32;48;2"/>
  <p:tag name="KSO_WM_UNIT_BLOCK" val="0"/>
  <p:tag name="KSO_WM_UNIT_DEC_AREA_ID" val="b6be065c3468434687bca9810daeecd0"/>
  <p:tag name="KSO_WM_UNIT_ISCONTENTSTITLE" val="0"/>
  <p:tag name="KSO_WM_UNIT_ISNUMDGMTITLE" val="0"/>
  <p:tag name="KSO_WM_CHIP_GROUPID" val="615163aed3dcef8fee32c2a0"/>
  <p:tag name="KSO_WM_CHIP_XID" val="615163aed3dcef8fee32c2a1"/>
  <p:tag name="KSO_WM_CHIP_FILLAREA_FILL_RULE" val="{&quot;fill_align&quot;:&quot;rb&quot;,&quot;fill_mode&quot;:&quot;adaptive&quot;,&quot;sacle_strategy&quot;:&quot;smart&quot;}"/>
  <p:tag name="KSO_WM_ASSEMBLE_CHIP_INDEX" val="998e039a60d34b2997ba3faa8ae20a4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216"/>
  <p:tag name="KSO_WM_TEMPLATE_ASSEMBLE_GROUPID" val="62f9ee69295c1bf6da923790"/>
</p:tagLst>
</file>

<file path=ppt/tags/tag100.xml><?xml version="1.0" encoding="utf-8"?>
<p:tagLst xmlns:p="http://schemas.openxmlformats.org/presentationml/2006/main">
  <p:tag name="KSO_WM_UNIT_BLOCK" val="0"/>
  <p:tag name="KSO_WM_UNIT_DEC_AREA_ID" val="ec4c3d2328bd4afca7a02f0ccdbf889f"/>
  <p:tag name="KSO_WM_UNIT_ISCONTENTSTITLE" val="0"/>
  <p:tag name="KSO_WM_UNIT_ISNUMDGMTITLE" val="0"/>
  <p:tag name="KSO_WM_UNIT_PRESET_TEXT" val="Thank you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66;72;2"/>
  <p:tag name="KSO_WM_CHIP_GROUPID" val="614314e91e630cfd8f11395a"/>
  <p:tag name="KSO_WM_CHIP_XID" val="614314e91e630cfd8f11395b"/>
  <p:tag name="KSO_WM_CHIP_FILLAREA_FILL_RULE" val="{&quot;fill_align&quot;:&quot;cm&quot;,&quot;fill_mode&quot;:&quot;adaptive&quot;,&quot;sacle_strategy&quot;:&quot;smart&quot;}"/>
  <p:tag name="KSO_WM_ASSEMBLE_CHIP_INDEX" val="d9cc931b57cb40f4a3f0eeff9b15eaf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19d"/>
  <p:tag name="KSO_WM_TEMPLATE_ASSEMBLE_GROUPID" val="62f9ee69295c1bf6da923790"/>
</p:tagLst>
</file>

<file path=ppt/tags/tag101.xml><?xml version="1.0" encoding="utf-8"?>
<p:tagLst xmlns:p="http://schemas.openxmlformats.org/presentationml/2006/main">
  <p:tag name="KSO_WM_UNIT_BLOCK" val="0"/>
  <p:tag name="KSO_WM_UNIT_DEC_AREA_ID" val="a409eea3357e43af8a3496c8e41183f4"/>
  <p:tag name="KSO_WM_UNIT_SUBTYPE" val="a"/>
  <p:tag name="KSO_WM_UNIT_PRESET_TEXT" val="单击此处添加正文，文字是您思想的提炼，请尽量言简意赅的阐述观点。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6299_1*f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14;18;2"/>
  <p:tag name="KSO_WM_CHIP_GROUPID" val="614314e91e630cfd8f11395a"/>
  <p:tag name="KSO_WM_CHIP_XID" val="614314e91e630cfd8f11395b"/>
  <p:tag name="KSO_WM_CHIP_FILLAREA_FILL_RULE" val="{&quot;fill_align&quot;:&quot;cm&quot;,&quot;fill_mode&quot;:&quot;adaptive&quot;,&quot;sacle_strategy&quot;:&quot;smart&quot;}"/>
  <p:tag name="KSO_WM_ASSEMBLE_CHIP_INDEX" val="d9cc931b57cb40f4a3f0eeff9b15eaf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19d"/>
  <p:tag name="KSO_WM_TEMPLATE_ASSEMBLE_GROUPID" val="62f9ee69295c1bf6da923790"/>
</p:tagLst>
</file>

<file path=ppt/tags/tag102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  <p:tag name="KSO_WM_SLIDE_BACKGROUND_TYPE" val="general"/>
</p:tagLst>
</file>

<file path=ppt/tags/tag10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  <p:tag name="KSO_WM_SLIDE_BACKGROUND_TYPE" val="general"/>
</p:tagLst>
</file>

<file path=ppt/tags/tag10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  <p:tag name="KSO_WM_SLIDE_BACKGROUND_TYPE" val="general"/>
</p:tagLst>
</file>

<file path=ppt/tags/tag10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  <p:tag name="KSO_WM_SLIDE_BACKGROUND_TYPE" val="general"/>
</p:tagLst>
</file>

<file path=ppt/tags/tag106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  <p:tag name="KSO_WM_SLIDE_BACKGROUND_TYPE" val="general"/>
</p:tagLst>
</file>

<file path=ppt/tags/tag107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13"/>
  <p:tag name="KSO_WM_UNIT_TEXT_FILL_TYPE" val="1"/>
</p:tagLst>
</file>

<file path=ppt/tags/tag108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09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110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1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a5785b807b7f4d66ac00be2ad60cf87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670915857814bec9363d3a911269ecd"/>
  <p:tag name="KSO_WM_SLIDE_BACKGROUND_TYPE" val="frame"/>
</p:tagLst>
</file>

<file path=ppt/tags/tag11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68a9a9c33f374bbf83ec5623615b5aa2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0eef91b3beb49bda820e2e6bcbe957c"/>
  <p:tag name="KSO_WM_SLIDE_BACKGROUND_TYPE" val="frame"/>
</p:tagLst>
</file>

<file path=ppt/tags/tag11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12553495921941829402dc07d3aa68d5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f504a49192644f59adca39bc1ceda14"/>
  <p:tag name="KSO_WM_SLIDE_BACKGROUND_TYPE" val="frame"/>
</p:tagLst>
</file>

<file path=ppt/tags/tag11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0bac117dc1be4dd4b50d92b766929f25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086e488c5684e0e8e16f0ad4e426af1"/>
  <p:tag name="KSO_WM_SLIDE_BACKGROUND_TYPE" val="frame"/>
</p:tagLst>
</file>

<file path=ppt/tags/tag11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89196fd4fcd24be79e30e11c54e0555f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b911e1960964f9eb661561278a2f62a"/>
  <p:tag name="KSO_WM_SLIDE_BACKGROUND_TYPE" val="frame"/>
</p:tagLst>
</file>

<file path=ppt/tags/tag11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4"/>
</p:tagLst>
</file>

<file path=ppt/tags/tag117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18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19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120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21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22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869a888b8ca74dc180881266f89b798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92d6681b37b472dae17b2edc9b7275c"/>
  <p:tag name="KSO_WM_SLIDE_BACKGROUND_TYPE" val="leftRight"/>
</p:tagLst>
</file>

<file path=ppt/tags/tag12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5"/>
</p:tagLst>
</file>

<file path=ppt/tags/tag12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c0931d3e4235489faa33693fce373b2f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ae5b59300494bfa9919654ba7b2ebf8"/>
  <p:tag name="KSO_WM_SLIDE_BACKGROUND_TYPE" val="leftRight"/>
</p:tagLst>
</file>

<file path=ppt/tags/tag12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c41d76038ddb4ea1a3f0e81709f0385c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72c73d194bc40daa10fdd6e9b22ad18"/>
  <p:tag name="KSO_WM_SLIDE_BACKGROUND_TYPE" val="leftRight"/>
</p:tagLst>
</file>

<file path=ppt/tags/tag126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27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28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29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130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31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32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95e2f282d4c24e3a89fbe5c7bb1c8e1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1ff49f7f3d874bab898c7e5064f8dd2a"/>
  <p:tag name="KSO_WM_SLIDE_BACKGROUND_TYPE" val="topBottom"/>
</p:tagLst>
</file>

<file path=ppt/tags/tag13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6"/>
</p:tagLst>
</file>

<file path=ppt/tags/tag13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6a9fb85265bc4544ba96b5060f0f7daa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f10553903de41ed9846dd278b60ac4f"/>
  <p:tag name="KSO_WM_SLIDE_BACKGROUND_TYPE" val="topBottom"/>
</p:tagLst>
</file>

<file path=ppt/tags/tag135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36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37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38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39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140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4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30554965c07647cb85c4d55818669e1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08552bc01c74063b8b18e7d016b67d4"/>
  <p:tag name="KSO_WM_SLIDE_BACKGROUND_TYPE" val="bottomTop"/>
</p:tagLst>
</file>

<file path=ppt/tags/tag14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7"/>
</p:tagLst>
</file>

<file path=ppt/tags/tag14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a731731c556e466b8d289e7b407750aa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38a5a890d504797b1fdf9aa1451310a"/>
  <p:tag name="KSO_WM_SLIDE_BACKGROUND_TYPE" val="bottomTop"/>
</p:tagLst>
</file>

<file path=ppt/tags/tag14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56417979430d48f397584c5f0c0dad8b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2b6d867148456f8f9749c98544f064"/>
  <p:tag name="KSO_WM_SLIDE_BACKGROUND_TYPE" val="bottomTop"/>
</p:tagLst>
</file>

<file path=ppt/tags/tag145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46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47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48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49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150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5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9fa2fb4911c443ab8e120e7285dd137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c3a2a027c245d983f3d20fa588a046"/>
  <p:tag name="KSO_WM_SLIDE_BACKGROUND_TYPE" val="navigation"/>
</p:tagLst>
</file>

<file path=ppt/tags/tag15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8"/>
</p:tagLst>
</file>

<file path=ppt/tags/tag15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fc34419801a94676b68228bf92615372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d3e786eaf464f7e83d423ca7ec3efdb"/>
  <p:tag name="KSO_WM_SLIDE_BACKGROUND_TYPE" val="navigation"/>
</p:tagLst>
</file>

<file path=ppt/tags/tag15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2da7a868e98440f388a2baa805544b87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299ac6f71ce94f33a5a75f29f45e5a39"/>
  <p:tag name="KSO_WM_SLIDE_BACKGROUND_TYPE" val="navigation"/>
</p:tagLst>
</file>

<file path=ppt/tags/tag155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56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57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58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59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0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61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62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63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9322ed5bb14945b386d9310cc21c63b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5cc7ef03bc54e318db87ce140f63415"/>
  <p:tag name="KSO_WM_SLIDE_BACKGROUND_TYPE" val="belt"/>
</p:tagLst>
</file>

<file path=ppt/tags/tag16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9"/>
</p:tagLst>
</file>

<file path=ppt/tags/tag16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0c659a3db9774204bc16aa7d9380c70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ad99d9be57f4172ab61a1aed627afe8"/>
  <p:tag name="KSO_WM_SLIDE_BACKGROUND_TYPE" val="belt"/>
</p:tagLst>
</file>

<file path=ppt/tags/tag166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67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68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69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0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7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6299"/>
</p:tagLst>
</file>

<file path=ppt/tags/tag17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6299"/>
</p:tagLst>
</file>

<file path=ppt/tags/tag17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6299"/>
  <p:tag name="KSO_WM_CHIP_COLORING" val="1"/>
</p:tagLst>
</file>

<file path=ppt/tags/tag17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78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80.xml><?xml version="1.0" encoding="utf-8"?>
<p:tagLst xmlns:p="http://schemas.openxmlformats.org/presentationml/2006/main">
  <p:tag name="KSO_WM_UNIT_PLACING_PICTURE_USER_VIEWPORT" val="{&quot;height&quot;:8100,&quot;width&quot;:10800}"/>
</p:tagLst>
</file>

<file path=ppt/tags/tag181.xml><?xml version="1.0" encoding="utf-8"?>
<p:tagLst xmlns:p="http://schemas.openxmlformats.org/presentationml/2006/main">
  <p:tag name="KSO_WM_UNIT_FLASH_PICTURE_TYPE" val="1"/>
</p:tagLst>
</file>

<file path=ppt/tags/tag182.xml><?xml version="1.0" encoding="utf-8"?>
<p:tagLst xmlns:p="http://schemas.openxmlformats.org/presentationml/2006/main">
  <p:tag name="KSO_WM_UNIT_FLASH_PICTURE_TYPE" val="1"/>
</p:tagLst>
</file>

<file path=ppt/tags/tag183.xml><?xml version="1.0" encoding="utf-8"?>
<p:tagLst xmlns:p="http://schemas.openxmlformats.org/presentationml/2006/main">
  <p:tag name="KSO_WM_UNIT_FLASH_PICTURE_TYPE" val="1"/>
</p:tagLst>
</file>

<file path=ppt/tags/tag184.xml><?xml version="1.0" encoding="utf-8"?>
<p:tagLst xmlns:p="http://schemas.openxmlformats.org/presentationml/2006/main">
  <p:tag name="KSO_WM_UNIT_FLASH_PICTURE_TYPE" val="1"/>
</p:tagLst>
</file>

<file path=ppt/tags/tag185.xml><?xml version="1.0" encoding="utf-8"?>
<p:tagLst xmlns:p="http://schemas.openxmlformats.org/presentationml/2006/main">
  <p:tag name="KSO_WM_UNIT_TABLE_BEAUTIFY" val="smartTable{d4e0efcc-d0da-4758-abb6-03578bfcd29e}"/>
  <p:tag name="TABLE_ENDDRAG_ORIGIN_RECT" val="550*168"/>
  <p:tag name="TABLE_ENDDRAG_RECT" val="108*142*550*168"/>
  <p:tag name="TABLE_SKINIDX" val="1"/>
  <p:tag name="TABLE_COLORIDX" val="2"/>
  <p:tag name="TABLE_COLOR_RGB" val="0x000000*0xFFFFFF*0x212121*0xFFFFFF*0x03A9F5*0x00BCD5*0x009788*0x4CB050*0x8CC34B*0xCDDC39"/>
</p:tagLst>
</file>

<file path=ppt/tags/tag18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87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89.xml><?xml version="1.0" encoding="utf-8"?>
<p:tagLst xmlns:p="http://schemas.openxmlformats.org/presentationml/2006/main">
  <p:tag name="KSO_WM_UNIT_FLASH_PICTURE_TYPE" val="1"/>
</p:tagLst>
</file>

<file path=ppt/tags/tag1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9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1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9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4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5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96.xml><?xml version="1.0" encoding="utf-8"?>
<p:tagLst xmlns:p="http://schemas.openxmlformats.org/presentationml/2006/main">
  <p:tag name="ISPRING_PRESENTATION_TITLE" val="PowerPoint 演示文稿"/>
  <p:tag name="MH_CONTENTSID" val="1283"/>
  <p:tag name="MH_SECTIONID" val="1284,1285,"/>
  <p:tag name="COMMONDATA" val="eyJjb3VudCI6MTQsImhkaWQiOiI5NmQ3OWY2YzRmZTM1MmJmYjRkODU4ZDU3Y2RlMDdlMSIsInVzZXJDb3VudCI6MX0="/>
</p:tagLst>
</file>

<file path=ppt/tags/tag2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3*i*1"/>
  <p:tag name="KSO_WM_BEAUTIFY_FLAG" val="#wm#"/>
  <p:tag name="KSO_WM_TAG_VERSION" val="1.0"/>
  <p:tag name="KSO_WM_CHIP_GROUPID" val="62f9ee69295c1bf6da923790"/>
  <p:tag name="KSO_WM_CHIP_XID" val="62f9eeb6295c1bf6da9237a8"/>
  <p:tag name="KSO_WM_UNIT_DEC_AREA_ID" val="993642d7a0864e019708071a46594773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2ea7e84b45746559c4c7cb9a2776497"/>
</p:tagLst>
</file>

<file path=ppt/tags/tag2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1*i*1"/>
  <p:tag name="KSO_WM_BEAUTIFY_FLAG" val="#wm#"/>
  <p:tag name="KSO_WM_TAG_VERSION" val="1.0"/>
  <p:tag name="KSO_WM_CHIP_GROUPID" val="62f9ee69295c1bf6da923790"/>
  <p:tag name="KSO_WM_CHIP_XID" val="62f9eeb6295c1bf6da9237a0"/>
  <p:tag name="KSO_WM_UNIT_DEC_AREA_ID" val="7c1aed2094c84b0e8c962fb02855ff0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94d61ccb6164efb9f38496ecffd48be"/>
</p:tagLst>
</file>

<file path=ppt/tags/tag22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12*i*1"/>
  <p:tag name="KSO_WM_BEAUTIFY_FLAG" val="#wm#"/>
  <p:tag name="KSO_WM_TAG_VERSION" val="1.0"/>
  <p:tag name="KSO_WM_CHIP_GROUPID" val="62f9ee69295c1bf6da923790"/>
  <p:tag name="KSO_WM_CHIP_XID" val="62f9eeb6295c1bf6da92379f"/>
  <p:tag name="KSO_WM_UNIT_DEC_AREA_ID" val="da6db079681647d8872ac207672e77aa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5be0ebccc86479cb9eb3feaed9d37d4"/>
</p:tagLst>
</file>

<file path=ppt/tags/tag2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3*i*1"/>
  <p:tag name="KSO_WM_BEAUTIFY_FLAG" val="#wm#"/>
  <p:tag name="KSO_WM_TAG_VERSION" val="1.0"/>
  <p:tag name="KSO_WM_CHIP_GROUPID" val="62f9ee69295c1bf6da923790"/>
  <p:tag name="KSO_WM_CHIP_XID" val="62f9eeb6295c1bf6da92379d"/>
  <p:tag name="KSO_WM_UNIT_DEC_AREA_ID" val="fa7c995781d44be5b18a1d55c273918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26895860041435283393d5b57a68672"/>
</p:tagLst>
</file>

<file path=ppt/tags/tag2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4*i*1"/>
  <p:tag name="KSO_WM_BEAUTIFY_FLAG" val="#wm#"/>
  <p:tag name="KSO_WM_TAG_VERSION" val="1.0"/>
  <p:tag name="KSO_WM_CHIP_GROUPID" val="62f9ee69295c1bf6da923790"/>
  <p:tag name="KSO_WM_CHIP_XID" val="62f9eeb6295c1bf6da92379e"/>
  <p:tag name="KSO_WM_UNIT_DEC_AREA_ID" val="a3b76c1f1c6c4600afb0a62fd7f72e33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7eae9f48fe6490d9ab2ed64a09d845c"/>
</p:tagLst>
</file>

<file path=ppt/tags/tag2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  <p:tag name="KSO_WM_TEMPLATE_ASSEMBLE_XID" val="62faf596295c1bf6da93927b"/>
  <p:tag name="KSO_WM_TEMPLATE_ASSEMBLE_GROUPID" val="62f9ee69295c1bf6da923790"/>
</p:tagLst>
</file>

<file path=ppt/tags/tag29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3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4*i*1"/>
  <p:tag name="KSO_WM_BEAUTIFY_FLAG" val="#wm#"/>
  <p:tag name="KSO_WM_TAG_VERSION" val="1.0"/>
  <p:tag name="KSO_WM_CHIP_GROUPID" val="62f9ee69295c1bf6da923790"/>
  <p:tag name="KSO_WM_CHIP_XID" val="62f9eeb6295c1bf6da9237a6"/>
  <p:tag name="KSO_WM_UNIT_DEC_AREA_ID" val="13db7ca7563f4f759d6c1901ac8eb2ac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23c68c35bb5642f494af08b05b033f34"/>
</p:tagLst>
</file>

<file path=ppt/tags/tag30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31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3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3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3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3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3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0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41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4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4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4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4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3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6*i*1"/>
  <p:tag name="KSO_WM_BEAUTIFY_FLAG" val="#wm#"/>
  <p:tag name="KSO_WM_TAG_VERSION" val="1.0"/>
  <p:tag name="KSO_WM_CHIP_GROUPID" val="62f9ee69295c1bf6da923790"/>
  <p:tag name="KSO_WM_CHIP_XID" val="62f9eeb6295c1bf6da923799"/>
  <p:tag name="KSO_WM_UNIT_DEC_AREA_ID" val="89588c47547f41e3abcfd8f7b1b62f74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e81c5a57c36c4cef9a2cedbc3bb7e24b"/>
</p:tagLst>
</file>

<file path=ppt/tags/tag5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7*i*1"/>
  <p:tag name="KSO_WM_BEAUTIFY_FLAG" val="#wm#"/>
  <p:tag name="KSO_WM_TAG_VERSION" val="1.0"/>
  <p:tag name="KSO_WM_CHIP_GROUPID" val="62f9ee69295c1bf6da923790"/>
  <p:tag name="KSO_WM_CHIP_XID" val="62f9eeb6295c1bf6da923796"/>
  <p:tag name="KSO_WM_UNIT_DEC_AREA_ID" val="9efa343ff00440a4b5ea26c390302829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f7b2a26ba8c45769557a502955fc97b"/>
</p:tagLst>
</file>

<file path=ppt/tags/tag55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8*i*1"/>
  <p:tag name="KSO_WM_BEAUTIFY_FLAG" val="#wm#"/>
  <p:tag name="KSO_WM_TAG_VERSION" val="1.0"/>
  <p:tag name="KSO_WM_CHIP_GROUPID" val="62f9ee69295c1bf6da923790"/>
  <p:tag name="KSO_WM_CHIP_XID" val="62f9eeb6295c1bf6da923797"/>
  <p:tag name="KSO_WM_UNIT_DEC_AREA_ID" val="3184de2798a44003b7b44bc805d15f7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a0f4d5ae2ab4a70919e2fbee5d4238a"/>
</p:tagLst>
</file>

<file path=ppt/tags/tag56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9*i*1"/>
  <p:tag name="KSO_WM_BEAUTIFY_FLAG" val="#wm#"/>
  <p:tag name="KSO_WM_TAG_VERSION" val="1.0"/>
  <p:tag name="KSO_WM_CHIP_GROUPID" val="62f9ee69295c1bf6da923790"/>
  <p:tag name="KSO_WM_CHIP_XID" val="62f9eeb6295c1bf6da923798"/>
  <p:tag name="KSO_WM_UNIT_DEC_AREA_ID" val="ad5b3652f97c4239af1a19fcc7b2d7b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2b13e10441a4f08955de94a330761cf"/>
</p:tagLst>
</file>

<file path=ppt/tags/tag5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4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6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66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67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68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6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26299_1*i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33b547f8536b4c1496b8bb0d4b37e98c"/>
  <p:tag name="KSO_WM_UNIT_DECORATE_INFO" val="{&quot;DecorateInfoH&quot;:{&quot;IsAbs&quot;:true},&quot;DecorateInfoW&quot;:{&quot;IsAbs&quot;:false},&quot;DecorateInfoX&quot;:{&quot;IsAbs&quot;:true,&quot;Pos&quot;:2},&quot;DecorateInfoY&quot;:{&quot;IsAbs&quot;:true,&quot;Pos&quot;:0},&quot;ReferentInfo&quot;:{&quot;Id&quot;:&quot;b5a03fb6cfc9432ab88b4d95c578755d&quot;,&quot;X&quot;:{&quot;Pos&quot;:2},&quot;Y&quot;:{&quot;Pos&quot;:2}},&quot;whChangeMode&quot;:0}"/>
  <p:tag name="KSO_WM_CHIP_GROUPID" val="615163aed3dcef8fee32c2a0"/>
  <p:tag name="KSO_WM_CHIP_XID" val="615163aed3dcef8fee32c2a1"/>
  <p:tag name="KSO_WM_CHIP_FILLAREA_FILL_RULE" val="{&quot;fill_align&quot;:&quot;rb&quot;,&quot;fill_mode&quot;:&quot;adaptive&quot;,&quot;sacle_strategy&quot;:&quot;smart&quot;}"/>
  <p:tag name="KSO_WM_UNIT_DEC_SUPPORTCHANGEPIC" val="0"/>
  <p:tag name="KSO_WM_UNIT_DEC_CHANGEPICRESERVED" val="0"/>
  <p:tag name="KSO_WM_ASSEMBLE_CHIP_INDEX" val="998e039a60d34b2997ba3faa8ae20a4c"/>
  <p:tag name="KSO_WM_UNIT_LINE_FORE_SCHEMECOLOR_INDEX_1_BRIGHTNESS" val="0"/>
  <p:tag name="KSO_WM_UNIT_LINE_FORE_SCHEMECOLOR_INDEX_1" val="13"/>
  <p:tag name="KSO_WM_UNIT_LINE_FORE_SCHEMECOLOR_INDEX_1_POS" val="0.07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1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TEMPLATE_ASSEMBLE_XID" val="62faf596295c1bf6da939216"/>
  <p:tag name="KSO_WM_TEMPLATE_ASSEMBLE_GROUPID" val="62f9ee69295c1bf6da923790"/>
</p:tagLst>
</file>

<file path=ppt/tags/tag7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5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76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77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78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79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PRESET_TEXT" val="简约风主题家长会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6;2"/>
  <p:tag name="KSO_WM_UNIT_BLOCK" val="0"/>
  <p:tag name="KSO_WM_UNIT_DEC_AREA_ID" val="b5a03fb6cfc9432ab88b4d95c578755d"/>
  <p:tag name="KSO_WM_CHIP_GROUPID" val="615163aed3dcef8fee32c2a0"/>
  <p:tag name="KSO_WM_CHIP_XID" val="615163aed3dcef8fee32c2a1"/>
  <p:tag name="KSO_WM_CHIP_FILLAREA_FILL_RULE" val="{&quot;fill_align&quot;:&quot;rb&quot;,&quot;fill_mode&quot;:&quot;adaptive&quot;,&quot;sacle_strategy&quot;:&quot;smart&quot;}"/>
  <p:tag name="KSO_WM_ASSEMBLE_CHIP_INDEX" val="998e039a60d34b2997ba3faa8ae20a4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216"/>
  <p:tag name="KSO_WM_TEMPLATE_ASSEMBLE_GROUPID" val="62f9ee69295c1bf6da923790"/>
</p:tagLst>
</file>

<file path=ppt/tags/tag8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5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86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87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88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89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PRESET_TEXT" val="演讲人姓名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6299_1*f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18;26;2"/>
  <p:tag name="KSO_WM_UNIT_BLOCK" val="0"/>
  <p:tag name="KSO_WM_UNIT_DEC_AREA_ID" val="99a0e6d3e4504b2aa8479b1f35e6143f"/>
  <p:tag name="KSO_WM_UNIT_SUBTYPE" val="b"/>
  <p:tag name="KSO_WM_CHIP_GROUPID" val="615163aed3dcef8fee32c2a0"/>
  <p:tag name="KSO_WM_CHIP_XID" val="615163aed3dcef8fee32c2a1"/>
  <p:tag name="KSO_WM_CHIP_FILLAREA_FILL_RULE" val="{&quot;fill_align&quot;:&quot;rb&quot;,&quot;fill_mode&quot;:&quot;adaptive&quot;,&quot;sacle_strategy&quot;:&quot;smart&quot;}"/>
  <p:tag name="KSO_WM_ASSEMBLE_CHIP_INDEX" val="998e039a60d34b2997ba3faa8ae20a4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216"/>
  <p:tag name="KSO_WM_TEMPLATE_ASSEMBLE_GROUPID" val="62f9ee69295c1bf6da923790"/>
</p:tagLst>
</file>

<file path=ppt/tags/tag9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4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22*i*1"/>
  <p:tag name="KSO_WM_BEAUTIFY_FLAG" val="#wm#"/>
  <p:tag name="KSO_WM_TAG_VERSION" val="1.0"/>
  <p:tag name="KSO_WM_CHIP_GROUPID" val="62f9ee69295c1bf6da923790"/>
  <p:tag name="KSO_WM_CHIP_XID" val="62f9eeb6295c1bf6da92379b"/>
  <p:tag name="KSO_WM_UNIT_DEC_AREA_ID" val="522c666f837d49b7974a1af15e13622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f4e3a8680e14c2b94de0b9deb485212"/>
</p:tagLst>
</file>

<file path=ppt/tags/tag95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23*i*1"/>
  <p:tag name="KSO_WM_BEAUTIFY_FLAG" val="#wm#"/>
  <p:tag name="KSO_WM_TAG_VERSION" val="1.0"/>
  <p:tag name="KSO_WM_CHIP_GROUPID" val="62f9ee69295c1bf6da923790"/>
  <p:tag name="KSO_WM_CHIP_XID" val="62f9eeb6295c1bf6da92379c"/>
  <p:tag name="KSO_WM_UNIT_DEC_AREA_ID" val="4001172b51e24cd283d2e55775197a80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1ac805b12064347a61ab55754981ae3"/>
</p:tagLst>
</file>

<file path=ppt/tags/tag96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24*i*1"/>
  <p:tag name="KSO_WM_BEAUTIFY_FLAG" val="#wm#"/>
  <p:tag name="KSO_WM_TAG_VERSION" val="1.0"/>
  <p:tag name="KSO_WM_CHIP_GROUPID" val="62f9ee69295c1bf6da923790"/>
  <p:tag name="KSO_WM_CHIP_XID" val="62f9eeb6295c1bf6da92379a"/>
  <p:tag name="KSO_WM_UNIT_DEC_AREA_ID" val="c3ccecd1e33c474d9ce49e0192bbfe5e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bae576ab75c4eccae4cfac7faa40304"/>
</p:tagLst>
</file>

<file path=ppt/tags/tag9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主题​​">
  <a:themeElements>
    <a:clrScheme name="自定义 320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4528B"/>
      </a:accent1>
      <a:accent2>
        <a:srgbClr val="04528B"/>
      </a:accent2>
      <a:accent3>
        <a:srgbClr val="04528B"/>
      </a:accent3>
      <a:accent4>
        <a:srgbClr val="04528B"/>
      </a:accent4>
      <a:accent5>
        <a:srgbClr val="04528B"/>
      </a:accent5>
      <a:accent6>
        <a:srgbClr val="04528B"/>
      </a:accent6>
      <a:hlink>
        <a:srgbClr val="04528B"/>
      </a:hlink>
      <a:folHlink>
        <a:srgbClr val="04528B"/>
      </a:folHlink>
    </a:clrScheme>
    <a:fontScheme name="Temp">
      <a:majorFont>
        <a:latin typeface="汉仪小麦体简"/>
        <a:ea typeface="微软雅黑"/>
        <a:cs typeface=""/>
      </a:majorFont>
      <a:minorFont>
        <a:latin typeface="汉仪小麦体简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algn="ctr" rotWithShape="0">
            <a:prstClr val="black">
              <a:alpha val="40000"/>
            </a:prstClr>
          </a:outerShdw>
        </a:effectLst>
      </a:spPr>
      <a:bodyPr rtlCol="0" anchor="ctr"/>
      <a:lstStyle>
        <a:defPPr algn="ctr" defTabSz="914400">
          <a:defRPr sz="1800">
            <a:cs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Adjacency">
      <a:dk1>
        <a:srgbClr val="000000"/>
      </a:dk1>
      <a:lt1>
        <a:srgbClr val="FFFFFF"/>
      </a:lt1>
      <a:dk2>
        <a:srgbClr val="FFFFFF"/>
      </a:dk2>
      <a:lt2>
        <a:srgbClr val="E3F2F9"/>
      </a:lt2>
      <a:accent1>
        <a:srgbClr val="7999E8"/>
      </a:accent1>
      <a:accent2>
        <a:srgbClr val="7999E8"/>
      </a:accent2>
      <a:accent3>
        <a:srgbClr val="7999E8"/>
      </a:accent3>
      <a:accent4>
        <a:srgbClr val="7999E8"/>
      </a:accent4>
      <a:accent5>
        <a:srgbClr val="7999E8"/>
      </a:accent5>
      <a:accent6>
        <a:srgbClr val="7999E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978</Words>
  <Application>WPS 演示</Application>
  <PresentationFormat>全屏显示(16:9)</PresentationFormat>
  <Paragraphs>128</Paragraphs>
  <Slides>30</Slides>
  <Notes>27</Notes>
  <HiddenSlides>0</HiddenSlides>
  <MMClips>1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30</vt:i4>
      </vt:variant>
    </vt:vector>
  </HeadingPairs>
  <TitlesOfParts>
    <vt:vector size="55" baseType="lpstr">
      <vt:lpstr>Arial</vt:lpstr>
      <vt:lpstr>宋体</vt:lpstr>
      <vt:lpstr>Wingdings</vt:lpstr>
      <vt:lpstr>汉仪铁线黑-35简</vt:lpstr>
      <vt:lpstr>黑体</vt:lpstr>
      <vt:lpstr>汉仪宋韵朗黑简</vt:lpstr>
      <vt:lpstr>微软雅黑</vt:lpstr>
      <vt:lpstr>方正盛世楷书简体_粗</vt:lpstr>
      <vt:lpstr>Times New Roman</vt:lpstr>
      <vt:lpstr>方正大标宋简体</vt:lpstr>
      <vt:lpstr>方正粗黑宋简体</vt:lpstr>
      <vt:lpstr>Cambria Math</vt:lpstr>
      <vt:lpstr>方正公文小标宋</vt:lpstr>
      <vt:lpstr>汉仪小麦体简</vt:lpstr>
      <vt:lpstr>Segoe Print</vt:lpstr>
      <vt:lpstr>Arial Unicode MS</vt:lpstr>
      <vt:lpstr>Calibri</vt:lpstr>
      <vt:lpstr>Tahoma</vt:lpstr>
      <vt:lpstr>华文新魏</vt:lpstr>
      <vt:lpstr>Office 主题​​</vt:lpstr>
      <vt:lpstr>1_Office 主题​​</vt:lpstr>
      <vt:lpstr>Equation.KSEE3</vt:lpstr>
      <vt:lpstr>Equation.KSEE3</vt:lpstr>
      <vt:lpstr>Paint.Picture</vt:lpstr>
      <vt:lpstr>Paint.Picture</vt:lpstr>
      <vt:lpstr>PowerPoint 演示文稿</vt:lpstr>
      <vt:lpstr>长度的间接测量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体积的单位及换算</vt:lpstr>
      <vt:lpstr>PowerPoint 演示文稿</vt:lpstr>
      <vt:lpstr>PowerPoint 演示文稿</vt:lpstr>
      <vt:lpstr>PowerPoint 演示文稿</vt:lpstr>
      <vt:lpstr>测量液体的体积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测量形状不规则 的物体的体积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杯子空间设计</dc:creator>
  <cp:lastModifiedBy>xiongsongyan</cp:lastModifiedBy>
  <cp:revision>13482</cp:revision>
  <dcterms:created xsi:type="dcterms:W3CDTF">2016-03-09T04:37:00Z</dcterms:created>
  <dcterms:modified xsi:type="dcterms:W3CDTF">2022-09-27T01:42:21Z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KSOTemplateUUID">
    <vt:lpwstr>v1.0_mb_LKKmdqhCY2hFtT+C0A6JXA==</vt:lpwstr>
  </property>
  <property fmtid="{D5CDD505-2E9C-101B-9397-08002B2CF9AE}" pid="4" name="ICV">
    <vt:lpwstr>5818BAE4894F444BBB1F0D9E8AF31F58</vt:lpwstr>
  </property>
</Properties>
</file>