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</p:sldMasterIdLst>
  <p:notesMasterIdLst>
    <p:notesMasterId r:id="rId7"/>
  </p:notesMasterIdLst>
  <p:handoutMasterIdLst>
    <p:handoutMasterId r:id="rId45"/>
  </p:handoutMasterIdLst>
  <p:sldIdLst>
    <p:sldId id="5942" r:id="rId4"/>
    <p:sldId id="6079" r:id="rId5"/>
    <p:sldId id="6014" r:id="rId6"/>
    <p:sldId id="6015" r:id="rId8"/>
    <p:sldId id="6080" r:id="rId9"/>
    <p:sldId id="6016" r:id="rId10"/>
    <p:sldId id="6001" r:id="rId11"/>
    <p:sldId id="6017" r:id="rId12"/>
    <p:sldId id="6120" r:id="rId13"/>
    <p:sldId id="6121" r:id="rId14"/>
    <p:sldId id="6122" r:id="rId15"/>
    <p:sldId id="6123" r:id="rId16"/>
    <p:sldId id="6124" r:id="rId17"/>
    <p:sldId id="6125" r:id="rId18"/>
    <p:sldId id="6126" r:id="rId19"/>
    <p:sldId id="6127" r:id="rId20"/>
    <p:sldId id="6128" r:id="rId21"/>
    <p:sldId id="6129" r:id="rId22"/>
    <p:sldId id="6130" r:id="rId23"/>
    <p:sldId id="6131" r:id="rId24"/>
    <p:sldId id="6024" r:id="rId25"/>
    <p:sldId id="6023" r:id="rId26"/>
    <p:sldId id="6025" r:id="rId27"/>
    <p:sldId id="6026" r:id="rId28"/>
    <p:sldId id="6081" r:id="rId29"/>
    <p:sldId id="6044" r:id="rId30"/>
    <p:sldId id="6046" r:id="rId31"/>
    <p:sldId id="6043" r:id="rId32"/>
    <p:sldId id="6045" r:id="rId33"/>
    <p:sldId id="6047" r:id="rId34"/>
    <p:sldId id="6048" r:id="rId35"/>
    <p:sldId id="6082" r:id="rId36"/>
    <p:sldId id="6030" r:id="rId37"/>
    <p:sldId id="6031" r:id="rId38"/>
    <p:sldId id="6032" r:id="rId39"/>
    <p:sldId id="6033" r:id="rId40"/>
    <p:sldId id="6034" r:id="rId41"/>
    <p:sldId id="6035" r:id="rId42"/>
    <p:sldId id="6036" r:id="rId43"/>
    <p:sldId id="5949" r:id="rId44"/>
  </p:sldIdLst>
  <p:sldSz cx="9144000" cy="5143500" type="screen16x9"/>
  <p:notesSz cx="6858000" cy="9144000"/>
  <p:embeddedFontLst>
    <p:embeddedFont>
      <p:font typeface="微软雅黑" panose="020B0503020204020204" charset="-122"/>
      <p:regular r:id="rId50"/>
    </p:embeddedFont>
    <p:embeddedFont>
      <p:font typeface="方正盛世楷书简体_粗" panose="02000000000000000000" charset="-122"/>
      <p:regular r:id="rId51"/>
    </p:embeddedFont>
    <p:embeddedFont>
      <p:font typeface="方正大标宋简体" panose="02000000000000000000" charset="-122"/>
      <p:regular r:id="rId52"/>
    </p:embeddedFont>
    <p:embeddedFont>
      <p:font typeface="方正粗黑宋简体" panose="02010600030101010101" charset="-122"/>
      <p:regular r:id="rId53"/>
    </p:embeddedFont>
    <p:embeddedFont>
      <p:font typeface="华康龙门石碑W9" panose="03000909000000000000" charset="-122"/>
      <p:regular r:id="rId54"/>
    </p:embeddedFont>
    <p:embeddedFont>
      <p:font typeface="Bahnschrift" panose="020B0502040204020203" pitchFamily="34" charset="0"/>
      <p:regular r:id="rId55"/>
      <p:bold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28B"/>
    <a:srgbClr val="6361A5"/>
    <a:srgbClr val="ECECEC"/>
    <a:srgbClr val="F2F2F2"/>
    <a:srgbClr val="60C7CA"/>
    <a:srgbClr val="67A18F"/>
    <a:srgbClr val="568B7A"/>
    <a:srgbClr val="A3A3A3"/>
    <a:srgbClr val="ABABAB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80"/>
        <p:guide orient="horz" pos="196"/>
        <p:guide pos="5375"/>
        <p:guide orient="horz" pos="1600"/>
        <p:guide pos="385"/>
        <p:guide pos="2217"/>
        <p:guide pos="4207"/>
        <p:guide pos="2639"/>
        <p:guide orient="horz" pos="1144"/>
        <p:guide orient="horz" pos="2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1" Type="http://schemas.openxmlformats.org/officeDocument/2006/relationships/tags" Target="tags/tag215.xml"/><Relationship Id="rId60" Type="http://schemas.openxmlformats.org/officeDocument/2006/relationships/font" Target="fonts/font11.fntdata"/><Relationship Id="rId6" Type="http://schemas.openxmlformats.org/officeDocument/2006/relationships/slide" Target="slides/slide3.xml"/><Relationship Id="rId59" Type="http://schemas.openxmlformats.org/officeDocument/2006/relationships/font" Target="fonts/font10.fntdata"/><Relationship Id="rId58" Type="http://schemas.openxmlformats.org/officeDocument/2006/relationships/font" Target="fonts/font9.fntdata"/><Relationship Id="rId57" Type="http://schemas.openxmlformats.org/officeDocument/2006/relationships/font" Target="fonts/font8.fntdata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5.png"/><Relationship Id="rId4" Type="http://schemas.openxmlformats.org/officeDocument/2006/relationships/tags" Target="../tags/tag30.xml"/><Relationship Id="rId3" Type="http://schemas.openxmlformats.org/officeDocument/2006/relationships/image" Target="../media/image2.png"/><Relationship Id="rId2" Type="http://schemas.openxmlformats.org/officeDocument/2006/relationships/tags" Target="../tags/tag29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5.png"/><Relationship Id="rId4" Type="http://schemas.openxmlformats.org/officeDocument/2006/relationships/tags" Target="../tags/tag41.xml"/><Relationship Id="rId3" Type="http://schemas.openxmlformats.org/officeDocument/2006/relationships/image" Target="../media/image2.png"/><Relationship Id="rId2" Type="http://schemas.openxmlformats.org/officeDocument/2006/relationships/tags" Target="../tags/tag40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9.png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8.png"/><Relationship Id="rId4" Type="http://schemas.openxmlformats.org/officeDocument/2006/relationships/tags" Target="../tags/tag54.xml"/><Relationship Id="rId3" Type="http://schemas.openxmlformats.org/officeDocument/2006/relationships/image" Target="../media/image2.png"/><Relationship Id="rId2" Type="http://schemas.openxmlformats.org/officeDocument/2006/relationships/tags" Target="../tags/tag53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5.png"/><Relationship Id="rId4" Type="http://schemas.openxmlformats.org/officeDocument/2006/relationships/tags" Target="../tags/tag76.xml"/><Relationship Id="rId3" Type="http://schemas.openxmlformats.org/officeDocument/2006/relationships/image" Target="../media/image2.png"/><Relationship Id="rId2" Type="http://schemas.openxmlformats.org/officeDocument/2006/relationships/tags" Target="../tags/tag7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5.png"/><Relationship Id="rId4" Type="http://schemas.openxmlformats.org/officeDocument/2006/relationships/tags" Target="../tags/tag86.xml"/><Relationship Id="rId3" Type="http://schemas.openxmlformats.org/officeDocument/2006/relationships/image" Target="../media/image2.png"/><Relationship Id="rId2" Type="http://schemas.openxmlformats.org/officeDocument/2006/relationships/tags" Target="../tags/tag85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image" Target="../media/image4.png"/><Relationship Id="rId6" Type="http://schemas.openxmlformats.org/officeDocument/2006/relationships/tags" Target="../tags/tag96.xml"/><Relationship Id="rId5" Type="http://schemas.openxmlformats.org/officeDocument/2006/relationships/image" Target="../media/image3.png"/><Relationship Id="rId4" Type="http://schemas.openxmlformats.org/officeDocument/2006/relationships/tags" Target="../tags/tag95.xml"/><Relationship Id="rId3" Type="http://schemas.openxmlformats.org/officeDocument/2006/relationships/image" Target="../media/image2.png"/><Relationship Id="rId2" Type="http://schemas.openxmlformats.org/officeDocument/2006/relationships/tags" Target="../tags/tag94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image" Target="../media/image5.png"/><Relationship Id="rId4" Type="http://schemas.openxmlformats.org/officeDocument/2006/relationships/tags" Target="../tags/tag103.xml"/><Relationship Id="rId3" Type="http://schemas.openxmlformats.org/officeDocument/2006/relationships/image" Target="../media/image2.png"/><Relationship Id="rId2" Type="http://schemas.openxmlformats.org/officeDocument/2006/relationships/tags" Target="../tags/tag102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image" Target="../media/image5.png"/><Relationship Id="rId4" Type="http://schemas.openxmlformats.org/officeDocument/2006/relationships/tags" Target="../tags/tag112.xml"/><Relationship Id="rId3" Type="http://schemas.openxmlformats.org/officeDocument/2006/relationships/image" Target="../media/image2.png"/><Relationship Id="rId2" Type="http://schemas.openxmlformats.org/officeDocument/2006/relationships/tags" Target="../tags/tag111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5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2.png"/><Relationship Id="rId2" Type="http://schemas.openxmlformats.org/officeDocument/2006/relationships/tags" Target="../tags/tag12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5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2.png"/><Relationship Id="rId2" Type="http://schemas.openxmlformats.org/officeDocument/2006/relationships/tags" Target="../tags/tag132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image" Target="../media/image5.png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image" Target="../media/image2.png"/><Relationship Id="rId2" Type="http://schemas.openxmlformats.org/officeDocument/2006/relationships/tags" Target="../tags/tag14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image" Target="../media/image5.png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image" Target="../media/image2.png"/><Relationship Id="rId2" Type="http://schemas.openxmlformats.org/officeDocument/2006/relationships/tags" Target="../tags/tag151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image" Target="../media/image5.png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2.png"/><Relationship Id="rId2" Type="http://schemas.openxmlformats.org/officeDocument/2006/relationships/tags" Target="../tags/tag163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7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3" name="图片 12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12" name="图片 11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6" name="图片 5" descr="访问肥肉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79120" b="51060"/>
          <a:stretch>
            <a:fillRect/>
          </a:stretch>
        </p:blipFill>
        <p:spPr>
          <a:xfrm>
            <a:off x="2858" y="0"/>
            <a:ext cx="1906448" cy="2517458"/>
          </a:xfrm>
          <a:prstGeom prst="rect">
            <a:avLst/>
          </a:prstGeom>
        </p:spPr>
      </p:pic>
      <p:pic>
        <p:nvPicPr>
          <p:cNvPr id="7" name="图片 6" descr="访问肥肉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38516" t="12325"/>
          <a:stretch>
            <a:fillRect/>
          </a:stretch>
        </p:blipFill>
        <p:spPr>
          <a:xfrm>
            <a:off x="3507195" y="629021"/>
            <a:ext cx="5634414" cy="451458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7"/>
            </p:custData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840262" y="628875"/>
            <a:ext cx="3650799" cy="4514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2" name="图片 11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/>
          <p:nvPr>
            <p:ph type="title" idx="1" hasCustomPrompt="1"/>
            <p:custDataLst>
              <p:tags r:id="rId11"/>
            </p:custDataLst>
          </p:nvPr>
        </p:nvSpPr>
        <p:spPr>
          <a:xfrm>
            <a:off x="2596442" y="1794731"/>
            <a:ext cx="6237418" cy="867728"/>
          </a:xfrm>
          <a:noFill/>
          <a:ln>
            <a:noFill/>
          </a:ln>
        </p:spPr>
        <p:txBody>
          <a:bodyPr vert="horz" wrap="square" lIns="101600" tIns="38100" rIns="63500" bIns="381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950" b="1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汉仪宋韵朗黑简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文本占位符 3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3639430" y="2735325"/>
            <a:ext cx="4151443" cy="613442"/>
          </a:xfrm>
          <a:noFill/>
          <a:ln>
            <a:noFill/>
          </a:ln>
        </p:spPr>
        <p:txBody>
          <a:bodyPr vert="horz" wrap="square" lIns="101600" tIns="0" rIns="82550" bIns="0" rtlCol="0">
            <a:normAutofit/>
          </a:bodyPr>
          <a:lstStyle>
            <a:lvl1pPr marL="0" marR="0" indent="-17145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35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70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-6191"/>
            <a:ext cx="3617595" cy="5149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 anchorCtr="0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40100" y="132300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3825900" y="577454"/>
            <a:ext cx="4860000" cy="381595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199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2447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106000"/>
            <a:ext cx="8224200" cy="25731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3772377"/>
            <a:ext cx="9144000" cy="1371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3600" y="502200"/>
            <a:ext cx="8232300" cy="423900"/>
          </a:xfrm>
        </p:spPr>
        <p:txBody>
          <a:bodyPr anchor="ctr" anchorCtr="0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53628" y="1260900"/>
            <a:ext cx="8243100" cy="2408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445500" y="388530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34700" y="178200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681800" y="1247400"/>
            <a:ext cx="40257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429300" y="3612600"/>
            <a:ext cx="40068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4689900" y="3609900"/>
            <a:ext cx="40257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719418"/>
            <a:ext cx="9144000" cy="3704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2897100"/>
            <a:ext cx="6858000" cy="1242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1" name="图片 10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>
            <a:off x="4887593" y="3102884"/>
            <a:ext cx="3791142" cy="0"/>
          </a:xfrm>
          <a:prstGeom prst="line">
            <a:avLst/>
          </a:prstGeom>
          <a:ln w="28575">
            <a:gradFill flip="none" rotWithShape="1">
              <a:gsLst>
                <a:gs pos="700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/>
          <p:nvPr>
            <p:ph type="ctrTitle" idx="2" hasCustomPrompt="1"/>
            <p:custDataLst>
              <p:tags r:id="rId12"/>
            </p:custDataLst>
          </p:nvPr>
        </p:nvSpPr>
        <p:spPr>
          <a:xfrm>
            <a:off x="2638211" y="2131508"/>
            <a:ext cx="6195649" cy="842193"/>
          </a:xfrm>
          <a:noFill/>
        </p:spPr>
        <p:txBody>
          <a:bodyPr vert="horz" wrap="square" lIns="101600" tIns="38100" rIns="76200" bIns="38100" rtlCol="0" anchor="b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650" b="1" i="0" u="none" strike="noStrike" kern="1200" cap="none" spc="9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文本占位符 3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4857264" y="3232067"/>
            <a:ext cx="3878623" cy="767190"/>
          </a:xfrm>
          <a:noFill/>
          <a:ln>
            <a:noFill/>
          </a:ln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950" b="0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6" name="副标题 4"/>
          <p:cNvSpPr/>
          <p:nvPr>
            <p:ph type="subTitle" idx="4" hasCustomPrompt="1"/>
            <p:custDataLst>
              <p:tags r:id="rId14"/>
            </p:custDataLst>
          </p:nvPr>
        </p:nvSpPr>
        <p:spPr>
          <a:xfrm>
            <a:off x="5110357" y="1144242"/>
            <a:ext cx="3625530" cy="970937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3600" b="1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24" Type="http://schemas.openxmlformats.org/officeDocument/2006/relationships/tags" Target="../tags/tag176.xml"/><Relationship Id="rId23" Type="http://schemas.openxmlformats.org/officeDocument/2006/relationships/tags" Target="../tags/tag175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slideLayout" Target="../slideLayouts/slideLayout8.xml"/><Relationship Id="rId19" Type="http://schemas.openxmlformats.org/officeDocument/2006/relationships/tags" Target="../tags/tag171.xml"/><Relationship Id="rId18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2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04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0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6.png"/><Relationship Id="rId10" Type="http://schemas.openxmlformats.org/officeDocument/2006/relationships/tags" Target="../tags/tag191.xml"/><Relationship Id="rId1" Type="http://schemas.openxmlformats.org/officeDocument/2006/relationships/tags" Target="../tags/tag18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9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1.2 测量长度和时间</a:t>
            </a:r>
            <a:endParaRPr lang="zh-CN" altLang="en-US"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920115" y="411480"/>
            <a:ext cx="774700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假如你的身边没有刻度尺，想用一块长木条和笔做一个刻度尺，你觉得还缺少什么？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  <p:pic>
        <p:nvPicPr>
          <p:cNvPr id="2" name="https://img8.file.cache.docer.com/storage/1636688523614061812/60d5e42d-0175-42f2-93c0-9ffec3055a5ftjwjv2.png" descr="&amp;pky57174615353_探究未来_&amp;39&amp;src_toppic_inpsrchzd1&amp;"/>
          <p:cNvPicPr>
            <a:picLocks noChangeAspect="1"/>
          </p:cNvPicPr>
          <p:nvPr/>
        </p:nvPicPr>
        <p:blipFill>
          <a:blip r:embed="rId1"/>
          <a:srcRect t="3855" r="10910" b="71557"/>
          <a:stretch>
            <a:fillRect/>
          </a:stretch>
        </p:blipFill>
        <p:spPr>
          <a:xfrm>
            <a:off x="1547495" y="2931795"/>
            <a:ext cx="6492240" cy="814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71750" y="1275415"/>
            <a:ext cx="4450080" cy="20300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缺少一个作比较的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标准量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校准量的大小叫做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单位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-36830" y="1347470"/>
            <a:ext cx="9043670" cy="2030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长度本质含义是物体长短是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标准量（单位）的倍数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比如：</a:t>
            </a:r>
            <a:r>
              <a:rPr 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米物体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的含义是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长度刚好是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米标准量的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倍。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68300" y="915670"/>
            <a:ext cx="8307070" cy="3322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单位分为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国际单位（基本单位）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和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常用单位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长度的国际单位是：米（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m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）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长度的常用单位有：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千米（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km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）、分米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（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d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m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）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、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厘米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（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c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m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）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、微米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（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μ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m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）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、纳米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（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n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m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）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7405" y="4444365"/>
            <a:ext cx="26644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μ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读作（miu）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3" name="AutoShape 7"/>
          <p:cNvSpPr/>
          <p:nvPr/>
        </p:nvSpPr>
        <p:spPr>
          <a:xfrm>
            <a:off x="694690" y="483870"/>
            <a:ext cx="7919085" cy="3748405"/>
          </a:xfrm>
          <a:prstGeom prst="roundRect">
            <a:avLst>
              <a:gd name="adj" fmla="val 9144"/>
            </a:avLst>
          </a:prstGeom>
          <a:solidFill>
            <a:srgbClr val="BBE0E3"/>
          </a:solidFill>
          <a:ln w="28575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 fontAlgn="base">
              <a:lnSpc>
                <a:spcPct val="125000"/>
              </a:lnSpc>
            </a:pP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小资料：</a:t>
            </a: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 fontAlgn="base">
              <a:lnSpc>
                <a:spcPct val="125000"/>
              </a:lnSpc>
            </a:pP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 fontAlgn="base">
              <a:lnSpc>
                <a:spcPct val="125000"/>
              </a:lnSpc>
            </a:pPr>
            <a:r>
              <a:rPr lang="en-US" altLang="zh-CN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    </a:t>
            </a: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最初，法国科学家拉格朗日认为地球的经线长度是</a:t>
            </a: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 fontAlgn="base">
              <a:lnSpc>
                <a:spcPct val="125000"/>
              </a:lnSpc>
            </a:pP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不变的，于是他规定经线长度的一千万分之一定义为</a:t>
            </a:r>
            <a:r>
              <a:rPr lang="en-US" altLang="zh-CN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1m</a:t>
            </a: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。</a:t>
            </a: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 fontAlgn="base">
              <a:lnSpc>
                <a:spcPct val="125000"/>
              </a:lnSpc>
            </a:pP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 fontAlgn="base">
              <a:lnSpc>
                <a:spcPct val="125000"/>
              </a:lnSpc>
            </a:pP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</a:t>
            </a:r>
            <a:r>
              <a:rPr lang="en-US" altLang="zh-CN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   1983</a:t>
            </a: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年国际计量大会规定：光在真空中</a:t>
            </a:r>
            <a:r>
              <a:rPr lang="en-US" altLang="zh-CN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1/299792458</a:t>
            </a: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秒</a:t>
            </a: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 fontAlgn="base">
              <a:lnSpc>
                <a:spcPct val="125000"/>
              </a:lnSpc>
            </a:pP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内所经过的路程的长度定义为</a:t>
            </a:r>
            <a:r>
              <a:rPr lang="en-US" altLang="zh-CN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1m</a:t>
            </a:r>
            <a:r>
              <a:rPr lang="zh-CN" altLang="en-US" sz="2335" strike="noStrike" noProof="1" dirty="0">
                <a:solidFill>
                  <a:srgbClr val="7030A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。</a:t>
            </a:r>
            <a:endParaRPr lang="zh-CN" altLang="en-US" sz="2335" strike="noStrike" noProof="1" dirty="0">
              <a:solidFill>
                <a:srgbClr val="7030A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448945" y="987425"/>
            <a:ext cx="8246110" cy="3538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一个人的身高</a:t>
            </a:r>
            <a:r>
              <a:rPr lang="en-US" altLang="zh-CN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1.67(       )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头发丝直径约 0.07(       )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地球半径约</a:t>
            </a:r>
            <a:r>
              <a:rPr lang="en-US" altLang="zh-CN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 6400（  </a:t>
            </a:r>
            <a:r>
              <a:rPr lang="en-US" altLang="zh-CN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    ）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l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钢笔长约  0.15(      )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  <p:sp>
        <p:nvSpPr>
          <p:cNvPr id="8194" name="Text Box 10"/>
          <p:cNvSpPr txBox="1"/>
          <p:nvPr/>
        </p:nvSpPr>
        <p:spPr>
          <a:xfrm>
            <a:off x="611505" y="527685"/>
            <a:ext cx="54054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  <a:sym typeface="+mn-ea"/>
              </a:rPr>
              <a:t>例：</a:t>
            </a:r>
            <a:r>
              <a:rPr lang="zh-CN" altLang="en-US" sz="2400" noProof="1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大标宋简体" panose="02000000000000000000" charset="-122"/>
              </a:rPr>
              <a:t>估测长度，填写上适当的单位</a:t>
            </a:r>
            <a:endParaRPr lang="zh-CN" altLang="en-US" sz="2400" noProof="1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ext Box 10"/>
          <p:cNvSpPr txBox="1"/>
          <p:nvPr/>
        </p:nvSpPr>
        <p:spPr>
          <a:xfrm>
            <a:off x="1117600" y="419100"/>
            <a:ext cx="5405438" cy="5543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005" noProof="1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常用长度单位之间的换算</a:t>
            </a:r>
            <a:endParaRPr lang="zh-CN" altLang="en-US" sz="3005" noProof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9220" name="任意多边形 8195"/>
          <p:cNvSpPr/>
          <p:nvPr/>
        </p:nvSpPr>
        <p:spPr>
          <a:xfrm rot="-5694571">
            <a:off x="4695825" y="2203450"/>
            <a:ext cx="30163" cy="58738"/>
          </a:xfrm>
          <a:custGeom>
            <a:avLst/>
            <a:gdLst/>
            <a:ahLst/>
            <a:cxnLst/>
            <a:pathLst>
              <a:path w="51" h="256">
                <a:moveTo>
                  <a:pt x="7" y="0"/>
                </a:moveTo>
                <a:cubicBezTo>
                  <a:pt x="3" y="58"/>
                  <a:pt x="0" y="117"/>
                  <a:pt x="7" y="160"/>
                </a:cubicBezTo>
                <a:cubicBezTo>
                  <a:pt x="14" y="203"/>
                  <a:pt x="32" y="229"/>
                  <a:pt x="51" y="256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214" name="Text Box 10"/>
          <p:cNvSpPr txBox="1"/>
          <p:nvPr/>
        </p:nvSpPr>
        <p:spPr>
          <a:xfrm>
            <a:off x="1193800" y="1057275"/>
            <a:ext cx="299593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1km=</a:t>
            </a:r>
            <a:r>
              <a:rPr lang="en-US" altLang="zh-CN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10</a:t>
            </a:r>
            <a:r>
              <a:rPr lang="en-US" altLang="zh-CN" sz="2800" baseline="300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m</a:t>
            </a:r>
            <a:endParaRPr lang="zh-CN" altLang="en-US" sz="2800" noProof="1" dirty="0"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5" name="Text Box 10"/>
          <p:cNvSpPr txBox="1"/>
          <p:nvPr/>
        </p:nvSpPr>
        <p:spPr>
          <a:xfrm>
            <a:off x="1193800" y="1697355"/>
            <a:ext cx="485267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1m=</a:t>
            </a:r>
            <a:r>
              <a:rPr lang="en-US" altLang="zh-CN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10dm=100cm=</a:t>
            </a:r>
            <a:r>
              <a:rPr lang="en-US" altLang="zh-CN" sz="28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10</a:t>
            </a:r>
            <a:r>
              <a:rPr lang="en-US" altLang="zh-CN" sz="2800" baseline="300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mm</a:t>
            </a:r>
            <a:endParaRPr lang="zh-CN" altLang="en-US" sz="2800" noProof="1" dirty="0"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6" name="Text Box 10"/>
          <p:cNvSpPr txBox="1"/>
          <p:nvPr/>
        </p:nvSpPr>
        <p:spPr>
          <a:xfrm>
            <a:off x="1193800" y="2446655"/>
            <a:ext cx="3412490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1mm=</a:t>
            </a:r>
            <a:r>
              <a:rPr lang="en-US" altLang="zh-CN" sz="28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10</a:t>
            </a:r>
            <a:r>
              <a:rPr lang="en-US" altLang="zh-CN" sz="2800" baseline="300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3</a:t>
            </a:r>
            <a:r>
              <a:rPr lang="en-US" altLang="zh-CN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μ</a:t>
            </a: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m</a:t>
            </a:r>
            <a:endParaRPr lang="zh-CN" altLang="en-US" sz="2800" noProof="1" dirty="0"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7" name="Text Box 10"/>
          <p:cNvSpPr txBox="1"/>
          <p:nvPr/>
        </p:nvSpPr>
        <p:spPr>
          <a:xfrm>
            <a:off x="1193800" y="3147695"/>
            <a:ext cx="2632075" cy="5219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1</a:t>
            </a:r>
            <a:r>
              <a:rPr lang="en-US" altLang="zh-CN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μ</a:t>
            </a: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m=</a:t>
            </a:r>
            <a:r>
              <a:rPr lang="en-US" altLang="zh-CN" sz="28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10</a:t>
            </a:r>
            <a:r>
              <a:rPr lang="en-US" altLang="zh-CN" sz="2800" baseline="300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2800" noProof="1" dirty="0">
                <a:latin typeface="Times New Roman" panose="02020603050405020304" pitchFamily="2" charset="0"/>
                <a:ea typeface="宋体" panose="02010600030101010101" pitchFamily="2" charset="-122"/>
                <a:cs typeface="+mn-cs"/>
              </a:rPr>
              <a:t>nm</a:t>
            </a:r>
            <a:endParaRPr lang="zh-CN" altLang="en-US" sz="2800" noProof="1" dirty="0">
              <a:latin typeface="Times New Roman" panose="02020603050405020304" pitchFamily="2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ext Box 10"/>
          <p:cNvSpPr txBox="1"/>
          <p:nvPr/>
        </p:nvSpPr>
        <p:spPr>
          <a:xfrm>
            <a:off x="1117600" y="419100"/>
            <a:ext cx="7310755" cy="36493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005" noProof="1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单位之间的换算技巧</a:t>
            </a:r>
            <a:endParaRPr lang="zh-CN" altLang="en-US" sz="3005" noProof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spcBef>
                <a:spcPct val="50000"/>
              </a:spcBef>
            </a:pPr>
            <a:endParaRPr lang="zh-CN" altLang="en-US" sz="3005" noProof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noProof="1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</a:t>
            </a:r>
            <a:r>
              <a:rPr lang="zh-CN" altLang="en-US" sz="2400" noProof="1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、大单位换小单位时，乘进率。（相当于大面额钞票换小面额钞票，数量变多）</a:t>
            </a:r>
            <a:endParaRPr lang="zh-CN" altLang="en-US" sz="2400" noProof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noProof="1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2</a:t>
            </a:r>
            <a:r>
              <a:rPr lang="zh-CN" altLang="en-US" sz="2400" noProof="1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、常用单位之间换算，先换算成米。（所有的常用单位来源于米）</a:t>
            </a:r>
            <a:endParaRPr lang="en-US" altLang="zh-CN" sz="2400" noProof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spcBef>
                <a:spcPct val="50000"/>
              </a:spcBef>
            </a:pPr>
            <a:endParaRPr lang="en-US" altLang="zh-CN" sz="2400" noProof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9220" name="任意多边形 8195"/>
          <p:cNvSpPr/>
          <p:nvPr/>
        </p:nvSpPr>
        <p:spPr>
          <a:xfrm rot="-5694571">
            <a:off x="4695825" y="2203450"/>
            <a:ext cx="30163" cy="58738"/>
          </a:xfrm>
          <a:custGeom>
            <a:avLst/>
            <a:gdLst/>
            <a:ahLst/>
            <a:cxnLst/>
            <a:pathLst>
              <a:path w="51" h="256">
                <a:moveTo>
                  <a:pt x="7" y="0"/>
                </a:moveTo>
                <a:cubicBezTo>
                  <a:pt x="3" y="58"/>
                  <a:pt x="0" y="117"/>
                  <a:pt x="7" y="160"/>
                </a:cubicBezTo>
                <a:cubicBezTo>
                  <a:pt x="14" y="203"/>
                  <a:pt x="32" y="229"/>
                  <a:pt x="51" y="256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91210" y="915670"/>
            <a:ext cx="722249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12cm=______ nm</a:t>
            </a:r>
            <a:endParaRPr lang="en-US" sz="2400" dirty="0">
              <a:latin typeface="Times New Roman" panose="02020603050405020304" pitchFamily="2" charset="0"/>
              <a:ea typeface="宋体" panose="02010600030101010101" pitchFamily="2" charset="-122"/>
              <a:sym typeface="+mn-ea"/>
            </a:endParaRPr>
          </a:p>
          <a:p>
            <a:pPr>
              <a:spcBef>
                <a:spcPct val="50000"/>
              </a:spcBef>
            </a:pPr>
            <a:endParaRPr lang="en-US" sz="2400" dirty="0">
              <a:latin typeface="Times New Roman" panose="02020603050405020304" pitchFamily="2" charset="0"/>
              <a:ea typeface="宋体" panose="02010600030101010101" pitchFamily="2" charset="-122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解：</a:t>
            </a:r>
            <a:endParaRPr lang="zh-CN" altLang="en-US" sz="2400" dirty="0">
              <a:latin typeface="华康龙门石碑W9" panose="03000909000000000000" charset="-122"/>
              <a:ea typeface="华康龙门石碑W9" panose="03000909000000000000" charset="-122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12dm=12</a:t>
            </a: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×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10</a:t>
            </a:r>
            <a:r>
              <a:rPr lang="en-US" altLang="zh-CN" sz="2400" baseline="300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-1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m=12</a:t>
            </a: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×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10</a:t>
            </a:r>
            <a:r>
              <a:rPr lang="en-US" altLang="zh-CN" sz="2400" baseline="300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-1</a:t>
            </a: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×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10</a:t>
            </a:r>
            <a:r>
              <a:rPr lang="en-US" altLang="zh-CN" sz="2400" baseline="300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9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nm=1.2</a:t>
            </a: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×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10</a:t>
            </a:r>
            <a:r>
              <a:rPr lang="en-US" altLang="zh-CN" sz="2400" baseline="300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9</a:t>
            </a:r>
            <a:r>
              <a:rPr lang="en-US" altLang="zh-CN" sz="2400" dirty="0">
                <a:latin typeface="华康龙门石碑W9" panose="03000909000000000000" charset="-122"/>
                <a:ea typeface="华康龙门石碑W9" panose="03000909000000000000" charset="-122"/>
                <a:sym typeface="+mn-ea"/>
              </a:rPr>
              <a:t>nm</a:t>
            </a:r>
            <a:endParaRPr lang="en-US" altLang="zh-CN" sz="2400" dirty="0">
              <a:latin typeface="华康龙门石碑W9" panose="03000909000000000000" charset="-122"/>
              <a:ea typeface="华康龙门石碑W9" panose="03000909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5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1925" y="915670"/>
            <a:ext cx="1200150" cy="1758950"/>
          </a:xfrm>
          <a:prstGeom prst="rect">
            <a:avLst/>
          </a:prstGeom>
          <a:noFill/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8197" name="组合 8196"/>
          <p:cNvGrpSpPr/>
          <p:nvPr/>
        </p:nvGrpSpPr>
        <p:grpSpPr>
          <a:xfrm>
            <a:off x="5556250" y="915670"/>
            <a:ext cx="1107440" cy="1778635"/>
            <a:chOff x="0" y="0"/>
            <a:chExt cx="1134" cy="1615"/>
          </a:xfrm>
        </p:grpSpPr>
        <p:sp>
          <p:nvSpPr>
            <p:cNvPr id="9222" name="矩形 8197"/>
            <p:cNvSpPr/>
            <p:nvPr/>
          </p:nvSpPr>
          <p:spPr>
            <a:xfrm>
              <a:off x="0" y="0"/>
              <a:ext cx="1134" cy="1615"/>
            </a:xfrm>
            <a:prstGeom prst="rect">
              <a:avLst/>
            </a:prstGeom>
            <a:solidFill>
              <a:srgbClr val="E9EBFF"/>
            </a:solidFill>
            <a:ln w="38100" cap="flat" cmpd="dbl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9223" name="组合 8198"/>
            <p:cNvGrpSpPr/>
            <p:nvPr/>
          </p:nvGrpSpPr>
          <p:grpSpPr>
            <a:xfrm>
              <a:off x="312" y="538"/>
              <a:ext cx="511" cy="936"/>
              <a:chOff x="0" y="0"/>
              <a:chExt cx="482" cy="822"/>
            </a:xfrm>
          </p:grpSpPr>
          <p:sp>
            <p:nvSpPr>
              <p:cNvPr id="9224" name="任意多边形 8199"/>
              <p:cNvSpPr/>
              <p:nvPr/>
            </p:nvSpPr>
            <p:spPr>
              <a:xfrm>
                <a:off x="0" y="0"/>
                <a:ext cx="286" cy="762"/>
              </a:xfrm>
              <a:custGeom>
                <a:avLst/>
                <a:gdLst/>
                <a:ahLst/>
                <a:cxnLst/>
                <a:pathLst>
                  <a:path w="237" h="605">
                    <a:moveTo>
                      <a:pt x="24" y="605"/>
                    </a:moveTo>
                    <a:cubicBezTo>
                      <a:pt x="21" y="559"/>
                      <a:pt x="19" y="389"/>
                      <a:pt x="15" y="321"/>
                    </a:cubicBezTo>
                    <a:cubicBezTo>
                      <a:pt x="11" y="253"/>
                      <a:pt x="1" y="234"/>
                      <a:pt x="1" y="194"/>
                    </a:cubicBezTo>
                    <a:cubicBezTo>
                      <a:pt x="1" y="154"/>
                      <a:pt x="0" y="112"/>
                      <a:pt x="15" y="82"/>
                    </a:cubicBezTo>
                    <a:cubicBezTo>
                      <a:pt x="30" y="52"/>
                      <a:pt x="70" y="24"/>
                      <a:pt x="94" y="12"/>
                    </a:cubicBezTo>
                    <a:cubicBezTo>
                      <a:pt x="118" y="0"/>
                      <a:pt x="135" y="8"/>
                      <a:pt x="159" y="12"/>
                    </a:cubicBezTo>
                    <a:cubicBezTo>
                      <a:pt x="182" y="16"/>
                      <a:pt x="222" y="32"/>
                      <a:pt x="237" y="40"/>
                    </a:cubicBezTo>
                  </a:path>
                </a:pathLst>
              </a:custGeom>
              <a:solidFill>
                <a:srgbClr val="FFB7B9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9225" name="任意多边形 8200"/>
              <p:cNvSpPr/>
              <p:nvPr/>
            </p:nvSpPr>
            <p:spPr>
              <a:xfrm>
                <a:off x="0" y="30"/>
                <a:ext cx="482" cy="792"/>
              </a:xfrm>
              <a:custGeom>
                <a:avLst/>
                <a:gdLst/>
                <a:ahLst/>
                <a:cxnLst/>
                <a:pathLst>
                  <a:path w="405" h="742">
                    <a:moveTo>
                      <a:pt x="198" y="0"/>
                    </a:moveTo>
                    <a:cubicBezTo>
                      <a:pt x="213" y="15"/>
                      <a:pt x="277" y="60"/>
                      <a:pt x="298" y="90"/>
                    </a:cubicBezTo>
                    <a:cubicBezTo>
                      <a:pt x="319" y="120"/>
                      <a:pt x="318" y="148"/>
                      <a:pt x="325" y="182"/>
                    </a:cubicBezTo>
                    <a:cubicBezTo>
                      <a:pt x="331" y="216"/>
                      <a:pt x="330" y="248"/>
                      <a:pt x="333" y="289"/>
                    </a:cubicBezTo>
                    <a:cubicBezTo>
                      <a:pt x="335" y="331"/>
                      <a:pt x="340" y="360"/>
                      <a:pt x="342" y="428"/>
                    </a:cubicBezTo>
                    <a:cubicBezTo>
                      <a:pt x="344" y="496"/>
                      <a:pt x="405" y="652"/>
                      <a:pt x="348" y="697"/>
                    </a:cubicBezTo>
                    <a:cubicBezTo>
                      <a:pt x="291" y="742"/>
                      <a:pt x="72" y="700"/>
                      <a:pt x="0" y="701"/>
                    </a:cubicBezTo>
                  </a:path>
                </a:pathLst>
              </a:custGeom>
              <a:solidFill>
                <a:srgbClr val="FFB7B9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9226" name="组合 8201"/>
              <p:cNvGrpSpPr/>
              <p:nvPr/>
            </p:nvGrpSpPr>
            <p:grpSpPr>
              <a:xfrm>
                <a:off x="0" y="0"/>
                <a:ext cx="439" cy="762"/>
                <a:chOff x="0" y="0"/>
                <a:chExt cx="439" cy="762"/>
              </a:xfrm>
            </p:grpSpPr>
            <p:sp>
              <p:nvSpPr>
                <p:cNvPr id="9227" name="任意多边形 8202"/>
                <p:cNvSpPr/>
                <p:nvPr/>
              </p:nvSpPr>
              <p:spPr>
                <a:xfrm>
                  <a:off x="0" y="0"/>
                  <a:ext cx="286" cy="762"/>
                </a:xfrm>
                <a:custGeom>
                  <a:avLst/>
                  <a:gdLst/>
                  <a:ahLst/>
                  <a:cxnLst/>
                  <a:pathLst>
                    <a:path w="237" h="605">
                      <a:moveTo>
                        <a:pt x="24" y="605"/>
                      </a:moveTo>
                      <a:cubicBezTo>
                        <a:pt x="21" y="559"/>
                        <a:pt x="19" y="389"/>
                        <a:pt x="15" y="321"/>
                      </a:cubicBezTo>
                      <a:cubicBezTo>
                        <a:pt x="11" y="253"/>
                        <a:pt x="1" y="234"/>
                        <a:pt x="1" y="194"/>
                      </a:cubicBezTo>
                      <a:cubicBezTo>
                        <a:pt x="1" y="154"/>
                        <a:pt x="0" y="112"/>
                        <a:pt x="15" y="82"/>
                      </a:cubicBezTo>
                      <a:cubicBezTo>
                        <a:pt x="30" y="52"/>
                        <a:pt x="70" y="24"/>
                        <a:pt x="94" y="12"/>
                      </a:cubicBezTo>
                      <a:cubicBezTo>
                        <a:pt x="118" y="0"/>
                        <a:pt x="135" y="8"/>
                        <a:pt x="159" y="12"/>
                      </a:cubicBezTo>
                      <a:cubicBezTo>
                        <a:pt x="182" y="16"/>
                        <a:pt x="222" y="32"/>
                        <a:pt x="237" y="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8" name="任意多边形 8203"/>
                <p:cNvSpPr/>
                <p:nvPr/>
              </p:nvSpPr>
              <p:spPr>
                <a:xfrm>
                  <a:off x="280" y="52"/>
                  <a:ext cx="159" cy="710"/>
                </a:xfrm>
                <a:custGeom>
                  <a:avLst/>
                  <a:gdLst/>
                  <a:ahLst/>
                  <a:cxnLst/>
                  <a:pathLst>
                    <a:path w="159" h="710">
                      <a:moveTo>
                        <a:pt x="0" y="0"/>
                      </a:moveTo>
                      <a:cubicBezTo>
                        <a:pt x="15" y="13"/>
                        <a:pt x="66" y="52"/>
                        <a:pt x="85" y="80"/>
                      </a:cubicBezTo>
                      <a:cubicBezTo>
                        <a:pt x="104" y="108"/>
                        <a:pt x="108" y="137"/>
                        <a:pt x="116" y="171"/>
                      </a:cubicBezTo>
                      <a:cubicBezTo>
                        <a:pt x="122" y="203"/>
                        <a:pt x="121" y="236"/>
                        <a:pt x="124" y="276"/>
                      </a:cubicBezTo>
                      <a:cubicBezTo>
                        <a:pt x="127" y="317"/>
                        <a:pt x="134" y="368"/>
                        <a:pt x="136" y="413"/>
                      </a:cubicBezTo>
                      <a:cubicBezTo>
                        <a:pt x="137" y="460"/>
                        <a:pt x="132" y="501"/>
                        <a:pt x="136" y="551"/>
                      </a:cubicBezTo>
                      <a:cubicBezTo>
                        <a:pt x="139" y="600"/>
                        <a:pt x="155" y="684"/>
                        <a:pt x="159" y="71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29" name="任意多边形 8204"/>
                <p:cNvSpPr/>
                <p:nvPr/>
              </p:nvSpPr>
              <p:spPr>
                <a:xfrm rot="-201987">
                  <a:off x="0" y="0"/>
                  <a:ext cx="332" cy="340"/>
                </a:xfrm>
                <a:custGeom>
                  <a:avLst/>
                  <a:gdLst/>
                  <a:ahLst/>
                  <a:cxnLst/>
                  <a:pathLst>
                    <a:path w="332" h="300">
                      <a:moveTo>
                        <a:pt x="11" y="147"/>
                      </a:moveTo>
                      <a:cubicBezTo>
                        <a:pt x="14" y="159"/>
                        <a:pt x="20" y="197"/>
                        <a:pt x="29" y="218"/>
                      </a:cubicBezTo>
                      <a:cubicBezTo>
                        <a:pt x="38" y="239"/>
                        <a:pt x="26" y="264"/>
                        <a:pt x="66" y="273"/>
                      </a:cubicBezTo>
                      <a:cubicBezTo>
                        <a:pt x="106" y="282"/>
                        <a:pt x="224" y="300"/>
                        <a:pt x="268" y="275"/>
                      </a:cubicBezTo>
                      <a:cubicBezTo>
                        <a:pt x="312" y="251"/>
                        <a:pt x="332" y="167"/>
                        <a:pt x="332" y="124"/>
                      </a:cubicBezTo>
                      <a:cubicBezTo>
                        <a:pt x="332" y="81"/>
                        <a:pt x="309" y="40"/>
                        <a:pt x="268" y="21"/>
                      </a:cubicBezTo>
                      <a:cubicBezTo>
                        <a:pt x="226" y="1"/>
                        <a:pt x="120" y="0"/>
                        <a:pt x="78" y="11"/>
                      </a:cubicBezTo>
                      <a:cubicBezTo>
                        <a:pt x="36" y="22"/>
                        <a:pt x="24" y="65"/>
                        <a:pt x="12" y="89"/>
                      </a:cubicBezTo>
                      <a:cubicBezTo>
                        <a:pt x="0" y="113"/>
                        <a:pt x="6" y="140"/>
                        <a:pt x="4" y="153"/>
                      </a:cubicBezTo>
                    </a:path>
                  </a:pathLst>
                </a:custGeom>
                <a:solidFill>
                  <a:srgbClr val="FFDDDE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0" name="任意多边形 8205"/>
                <p:cNvSpPr/>
                <p:nvPr/>
              </p:nvSpPr>
              <p:spPr>
                <a:xfrm rot="-5694571">
                  <a:off x="147" y="378"/>
                  <a:ext cx="19" cy="126"/>
                </a:xfrm>
                <a:custGeom>
                  <a:avLst/>
                  <a:gdLst/>
                  <a:ahLst/>
                  <a:cxnLst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1" name="任意多边形 8206"/>
                <p:cNvSpPr/>
                <p:nvPr/>
              </p:nvSpPr>
              <p:spPr>
                <a:xfrm rot="-5694571">
                  <a:off x="198" y="380"/>
                  <a:ext cx="19" cy="126"/>
                </a:xfrm>
                <a:custGeom>
                  <a:avLst/>
                  <a:gdLst/>
                  <a:ahLst/>
                  <a:cxnLst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9232" name="任意多边形 8207"/>
                <p:cNvSpPr/>
                <p:nvPr/>
              </p:nvSpPr>
              <p:spPr>
                <a:xfrm rot="-5694571">
                  <a:off x="225" y="676"/>
                  <a:ext cx="18" cy="130"/>
                </a:xfrm>
                <a:custGeom>
                  <a:avLst/>
                  <a:gdLst/>
                  <a:ahLst/>
                  <a:cxnLst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9233" name="直接连接符 8208"/>
            <p:cNvSpPr/>
            <p:nvPr/>
          </p:nvSpPr>
          <p:spPr>
            <a:xfrm>
              <a:off x="284" y="340"/>
              <a:ext cx="0" cy="19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34" name="直接连接符 8209"/>
            <p:cNvSpPr/>
            <p:nvPr/>
          </p:nvSpPr>
          <p:spPr>
            <a:xfrm>
              <a:off x="284" y="453"/>
              <a:ext cx="425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35" name="直接连接符 8210"/>
            <p:cNvSpPr/>
            <p:nvPr/>
          </p:nvSpPr>
          <p:spPr>
            <a:xfrm>
              <a:off x="709" y="340"/>
              <a:ext cx="0" cy="19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2" name="文本框 8211"/>
            <p:cNvSpPr txBox="1"/>
            <p:nvPr/>
          </p:nvSpPr>
          <p:spPr>
            <a:xfrm>
              <a:off x="46" y="56"/>
              <a:ext cx="1017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000" b="1" noProof="1" dirty="0">
                  <a:solidFill>
                    <a:srgbClr val="CC0000"/>
                  </a:solidFill>
                  <a:latin typeface="Times New Roman" panose="02020603050405020304" pitchFamily="2" charset="0"/>
                  <a:ea typeface="宋体" panose="02010600030101010101" pitchFamily="2" charset="-122"/>
                  <a:cs typeface="+mn-cs"/>
                </a:rPr>
                <a:t>约</a:t>
              </a:r>
              <a:r>
                <a:rPr lang="en-US" altLang="zh-CN" sz="2000" b="1" noProof="1" dirty="0">
                  <a:solidFill>
                    <a:srgbClr val="CC0000"/>
                  </a:solidFill>
                  <a:latin typeface="Times New Roman" panose="02020603050405020304" pitchFamily="2" charset="0"/>
                  <a:ea typeface="宋体" panose="02010600030101010101" pitchFamily="2" charset="-122"/>
                  <a:cs typeface="+mn-cs"/>
                </a:rPr>
                <a:t>1cm</a:t>
              </a:r>
              <a:endParaRPr lang="en-US" altLang="zh-CN" sz="2000" b="1" noProof="1" dirty="0">
                <a:solidFill>
                  <a:srgbClr val="CC0000"/>
                </a:solidFill>
                <a:latin typeface="Times New Roman" panose="02020603050405020304" pitchFamily="2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174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20" y="920115"/>
            <a:ext cx="1388745" cy="1774190"/>
          </a:xfrm>
          <a:prstGeom prst="rect">
            <a:avLst/>
          </a:prstGeom>
          <a:noFill/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4" name="Text Box 10"/>
          <p:cNvSpPr txBox="1"/>
          <p:nvPr/>
        </p:nvSpPr>
        <p:spPr>
          <a:xfrm>
            <a:off x="1835150" y="3724275"/>
            <a:ext cx="54054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  <a:sym typeface="+mn-ea"/>
              </a:rPr>
              <a:t>测试一下：一拃的长度是多少？</a:t>
            </a:r>
            <a:endParaRPr lang="zh-CN" altLang="en-US" sz="2400" noProof="1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感觉并不可靠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认识刻度尺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12140" y="3795730"/>
            <a:ext cx="80060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测量范围叫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量程；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相邻刻度线之间距离叫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分度值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pic>
        <p:nvPicPr>
          <p:cNvPr id="2" name="图片 1" descr="72b59147b5898ff57361919856a4fd4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628015"/>
            <a:ext cx="7414260" cy="2762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839595" y="1491315"/>
            <a:ext cx="5161280" cy="9531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了解量程和分度值有什么作用？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91895" y="1635460"/>
            <a:ext cx="6939280" cy="18148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物体的长度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大于量程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，无法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直接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物体长度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小于分度值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，不能直接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准确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/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89560" y="122890"/>
            <a:ext cx="8564880" cy="23069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减小分度值，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）可更准确测量更小长度的物体，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）同样长的物体，分度值更小的刻度尺的测量结果更准确。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结论：分度值越小的刻度尺，刻度尺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更精密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pic>
        <p:nvPicPr>
          <p:cNvPr id="3" name="图片 2" descr="63065baef3c3f26591948abef1dd56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5510" y="2571115"/>
            <a:ext cx="4199255" cy="224409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215" y="2571433"/>
            <a:ext cx="4199255" cy="2243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刻度尺的使用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0788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5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39115" y="1923415"/>
            <a:ext cx="821245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刻度尺在使用时，有哪些注意事项？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467360" y="843280"/>
            <a:ext cx="844867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刻度尺的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选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根据实际需要选择，不是刻度尺越精密越好。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grpSp>
        <p:nvGrpSpPr>
          <p:cNvPr id="9225" name="组合 9224"/>
          <p:cNvGrpSpPr/>
          <p:nvPr/>
        </p:nvGrpSpPr>
        <p:grpSpPr>
          <a:xfrm>
            <a:off x="1258888" y="2355533"/>
            <a:ext cx="2430462" cy="1427162"/>
            <a:chOff x="0" y="0"/>
            <a:chExt cx="1836" cy="1077"/>
          </a:xfrm>
        </p:grpSpPr>
        <p:pic>
          <p:nvPicPr>
            <p:cNvPr id="10250" name="Picture 8" descr="0120080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077" cy="1077"/>
            </a:xfrm>
            <a:prstGeom prst="rect">
              <a:avLst/>
            </a:prstGeom>
            <a:noFill/>
            <a:ln w="76200" cap="flat" cmpd="tri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227" name="Text Box 13"/>
            <p:cNvSpPr txBox="1"/>
            <p:nvPr/>
          </p:nvSpPr>
          <p:spPr>
            <a:xfrm>
              <a:off x="1247" y="227"/>
              <a:ext cx="589" cy="3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335" b="1" noProof="1" dirty="0"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卷尺</a:t>
              </a:r>
              <a:endParaRPr lang="zh-CN" altLang="en-US" sz="2335" b="1" noProof="1" dirty="0">
                <a:latin typeface="宋体" panose="02010600030101010101" pitchFamily="2" charset="-122"/>
              </a:endParaRPr>
            </a:p>
          </p:txBody>
        </p:sp>
      </p:grpSp>
      <p:grpSp>
        <p:nvGrpSpPr>
          <p:cNvPr id="9229" name="组合 9228"/>
          <p:cNvGrpSpPr/>
          <p:nvPr/>
        </p:nvGrpSpPr>
        <p:grpSpPr>
          <a:xfrm>
            <a:off x="5219383" y="2355533"/>
            <a:ext cx="3219450" cy="1617662"/>
            <a:chOff x="0" y="0"/>
            <a:chExt cx="2431" cy="1222"/>
          </a:xfrm>
        </p:grpSpPr>
        <p:pic>
          <p:nvPicPr>
            <p:cNvPr id="10254" name="Picture 7" descr="plasticrul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37" cy="1222"/>
            </a:xfrm>
            <a:prstGeom prst="rect">
              <a:avLst/>
            </a:prstGeom>
            <a:noFill/>
            <a:ln w="76200" cap="flat" cmpd="tri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231" name="Text Box 11"/>
            <p:cNvSpPr txBox="1"/>
            <p:nvPr/>
          </p:nvSpPr>
          <p:spPr>
            <a:xfrm>
              <a:off x="1842" y="453"/>
              <a:ext cx="589" cy="3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335" b="1" noProof="1" dirty="0"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皮尺</a:t>
              </a:r>
              <a:endParaRPr lang="zh-CN" altLang="en-US" sz="2335" b="1" noProof="1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347980" y="195580"/>
            <a:ext cx="844867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刻度尺的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放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刻度尺要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放正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，不歪斜；零刻度线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对准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被测物体的一端；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刻度线紧贴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被测物体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22195" y="1131570"/>
            <a:ext cx="5447665" cy="3894455"/>
            <a:chOff x="1940" y="2495"/>
            <a:chExt cx="8579" cy="6133"/>
          </a:xfrm>
        </p:grpSpPr>
        <p:grpSp>
          <p:nvGrpSpPr>
            <p:cNvPr id="12292" name="Group 397"/>
            <p:cNvGrpSpPr/>
            <p:nvPr/>
          </p:nvGrpSpPr>
          <p:grpSpPr>
            <a:xfrm>
              <a:off x="2315" y="4918"/>
              <a:ext cx="8110" cy="1615"/>
              <a:chOff x="0" y="0"/>
              <a:chExt cx="3888" cy="775"/>
            </a:xfrm>
          </p:grpSpPr>
          <p:sp>
            <p:nvSpPr>
              <p:cNvPr id="13317" name="AutoShape 398"/>
              <p:cNvSpPr/>
              <p:nvPr/>
            </p:nvSpPr>
            <p:spPr>
              <a:xfrm>
                <a:off x="99" y="0"/>
                <a:ext cx="1638" cy="775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sz="1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3318" name="Group 399"/>
              <p:cNvGrpSpPr/>
              <p:nvPr/>
            </p:nvGrpSpPr>
            <p:grpSpPr>
              <a:xfrm>
                <a:off x="0" y="277"/>
                <a:ext cx="3888" cy="367"/>
                <a:chOff x="0" y="0"/>
                <a:chExt cx="3888" cy="499"/>
              </a:xfrm>
            </p:grpSpPr>
            <p:sp>
              <p:nvSpPr>
                <p:cNvPr id="13319" name="AutoShape 400"/>
                <p:cNvSpPr/>
                <p:nvPr/>
              </p:nvSpPr>
              <p:spPr>
                <a:xfrm>
                  <a:off x="0" y="0"/>
                  <a:ext cx="3888" cy="499"/>
                </a:xfrm>
                <a:prstGeom prst="cube">
                  <a:avLst>
                    <a:gd name="adj" fmla="val 8616"/>
                  </a:avLst>
                </a:prstGeom>
                <a:solidFill>
                  <a:srgbClr val="FFCC00"/>
                </a:solidFill>
                <a:ln w="254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r>
                    <a:rPr lang="en-US" altLang="zh-CN" sz="10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0 cm     1            2            3           4            5           6           7            8           9          10</a:t>
                  </a:r>
                  <a:r>
                    <a:rPr lang="en-US" altLang="zh-CN" sz="1000" b="1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 </a:t>
                  </a:r>
                  <a:endParaRPr lang="en-US" altLang="zh-CN" sz="1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320" name="Line 401"/>
                <p:cNvSpPr/>
                <p:nvPr/>
              </p:nvSpPr>
              <p:spPr>
                <a:xfrm>
                  <a:off x="91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1" name="Line 402"/>
                <p:cNvSpPr/>
                <p:nvPr/>
              </p:nvSpPr>
              <p:spPr>
                <a:xfrm>
                  <a:off x="12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2" name="Line 403"/>
                <p:cNvSpPr/>
                <p:nvPr/>
              </p:nvSpPr>
              <p:spPr>
                <a:xfrm>
                  <a:off x="16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3" name="Line 404"/>
                <p:cNvSpPr/>
                <p:nvPr/>
              </p:nvSpPr>
              <p:spPr>
                <a:xfrm>
                  <a:off x="20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4" name="Line 405"/>
                <p:cNvSpPr/>
                <p:nvPr/>
              </p:nvSpPr>
              <p:spPr>
                <a:xfrm>
                  <a:off x="23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5" name="Line 406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6" name="Line 407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7" name="Line 408"/>
                <p:cNvSpPr/>
                <p:nvPr/>
              </p:nvSpPr>
              <p:spPr>
                <a:xfrm>
                  <a:off x="30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8" name="Line 409"/>
                <p:cNvSpPr/>
                <p:nvPr/>
              </p:nvSpPr>
              <p:spPr>
                <a:xfrm>
                  <a:off x="34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29" name="Line 410"/>
                <p:cNvSpPr/>
                <p:nvPr/>
              </p:nvSpPr>
              <p:spPr>
                <a:xfrm>
                  <a:off x="38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0" name="Line 411"/>
                <p:cNvSpPr/>
                <p:nvPr/>
              </p:nvSpPr>
              <p:spPr>
                <a:xfrm>
                  <a:off x="41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1" name="Line 412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2" name="Line 413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3" name="Line 414"/>
                <p:cNvSpPr/>
                <p:nvPr/>
              </p:nvSpPr>
              <p:spPr>
                <a:xfrm>
                  <a:off x="48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4" name="Line 415"/>
                <p:cNvSpPr/>
                <p:nvPr/>
              </p:nvSpPr>
              <p:spPr>
                <a:xfrm>
                  <a:off x="52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5" name="Line 416"/>
                <p:cNvSpPr/>
                <p:nvPr/>
              </p:nvSpPr>
              <p:spPr>
                <a:xfrm>
                  <a:off x="56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6" name="Line 417"/>
                <p:cNvSpPr/>
                <p:nvPr/>
              </p:nvSpPr>
              <p:spPr>
                <a:xfrm>
                  <a:off x="59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7" name="Line 418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8" name="Line 419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39" name="Line 420"/>
                <p:cNvSpPr/>
                <p:nvPr/>
              </p:nvSpPr>
              <p:spPr>
                <a:xfrm>
                  <a:off x="67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0" name="Line 421"/>
                <p:cNvSpPr/>
                <p:nvPr/>
              </p:nvSpPr>
              <p:spPr>
                <a:xfrm>
                  <a:off x="70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1" name="Line 422"/>
                <p:cNvSpPr/>
                <p:nvPr/>
              </p:nvSpPr>
              <p:spPr>
                <a:xfrm>
                  <a:off x="74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2" name="Line 423"/>
                <p:cNvSpPr/>
                <p:nvPr/>
              </p:nvSpPr>
              <p:spPr>
                <a:xfrm>
                  <a:off x="77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3" name="Line 424"/>
                <p:cNvSpPr/>
                <p:nvPr/>
              </p:nvSpPr>
              <p:spPr>
                <a:xfrm>
                  <a:off x="815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4" name="Line 425"/>
                <p:cNvSpPr/>
                <p:nvPr/>
              </p:nvSpPr>
              <p:spPr>
                <a:xfrm>
                  <a:off x="816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5" name="Line 426"/>
                <p:cNvSpPr/>
                <p:nvPr/>
              </p:nvSpPr>
              <p:spPr>
                <a:xfrm>
                  <a:off x="85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6" name="Line 427"/>
                <p:cNvSpPr/>
                <p:nvPr/>
              </p:nvSpPr>
              <p:spPr>
                <a:xfrm>
                  <a:off x="88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7" name="Line 428"/>
                <p:cNvSpPr/>
                <p:nvPr/>
              </p:nvSpPr>
              <p:spPr>
                <a:xfrm>
                  <a:off x="92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8" name="Line 429"/>
                <p:cNvSpPr/>
                <p:nvPr/>
              </p:nvSpPr>
              <p:spPr>
                <a:xfrm>
                  <a:off x="96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49" name="Line 430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0" name="Line 431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1" name="Line 432"/>
                <p:cNvSpPr/>
                <p:nvPr/>
              </p:nvSpPr>
              <p:spPr>
                <a:xfrm>
                  <a:off x="103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2" name="Line 433"/>
                <p:cNvSpPr/>
                <p:nvPr/>
              </p:nvSpPr>
              <p:spPr>
                <a:xfrm>
                  <a:off x="106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3" name="Line 434"/>
                <p:cNvSpPr/>
                <p:nvPr/>
              </p:nvSpPr>
              <p:spPr>
                <a:xfrm>
                  <a:off x="110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4" name="Line 435"/>
                <p:cNvSpPr/>
                <p:nvPr/>
              </p:nvSpPr>
              <p:spPr>
                <a:xfrm>
                  <a:off x="114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5" name="Line 436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6" name="Line 437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7" name="Line 438"/>
                <p:cNvSpPr/>
                <p:nvPr/>
              </p:nvSpPr>
              <p:spPr>
                <a:xfrm>
                  <a:off x="121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8" name="Line 439"/>
                <p:cNvSpPr/>
                <p:nvPr/>
              </p:nvSpPr>
              <p:spPr>
                <a:xfrm>
                  <a:off x="125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59" name="Line 440"/>
                <p:cNvSpPr/>
                <p:nvPr/>
              </p:nvSpPr>
              <p:spPr>
                <a:xfrm>
                  <a:off x="128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0" name="Line 441"/>
                <p:cNvSpPr/>
                <p:nvPr/>
              </p:nvSpPr>
              <p:spPr>
                <a:xfrm>
                  <a:off x="132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1" name="Line 442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2" name="Line 443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3" name="Line 444"/>
                <p:cNvSpPr/>
                <p:nvPr/>
              </p:nvSpPr>
              <p:spPr>
                <a:xfrm>
                  <a:off x="139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4" name="Line 445"/>
                <p:cNvSpPr/>
                <p:nvPr/>
              </p:nvSpPr>
              <p:spPr>
                <a:xfrm>
                  <a:off x="143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5" name="Line 446"/>
                <p:cNvSpPr/>
                <p:nvPr/>
              </p:nvSpPr>
              <p:spPr>
                <a:xfrm>
                  <a:off x="146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6" name="Line 447"/>
                <p:cNvSpPr/>
                <p:nvPr/>
              </p:nvSpPr>
              <p:spPr>
                <a:xfrm>
                  <a:off x="150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7" name="Line 448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8" name="Line 449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69" name="Line 450"/>
                <p:cNvSpPr/>
                <p:nvPr/>
              </p:nvSpPr>
              <p:spPr>
                <a:xfrm>
                  <a:off x="157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0" name="Line 451"/>
                <p:cNvSpPr/>
                <p:nvPr/>
              </p:nvSpPr>
              <p:spPr>
                <a:xfrm>
                  <a:off x="161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1" name="Line 452"/>
                <p:cNvSpPr/>
                <p:nvPr/>
              </p:nvSpPr>
              <p:spPr>
                <a:xfrm>
                  <a:off x="164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2" name="Line 453"/>
                <p:cNvSpPr/>
                <p:nvPr/>
              </p:nvSpPr>
              <p:spPr>
                <a:xfrm>
                  <a:off x="168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3" name="Line 454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4" name="Line 455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5" name="Line 456"/>
                <p:cNvSpPr/>
                <p:nvPr/>
              </p:nvSpPr>
              <p:spPr>
                <a:xfrm>
                  <a:off x="175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6" name="Line 457"/>
                <p:cNvSpPr/>
                <p:nvPr/>
              </p:nvSpPr>
              <p:spPr>
                <a:xfrm>
                  <a:off x="179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7" name="Line 458"/>
                <p:cNvSpPr/>
                <p:nvPr/>
              </p:nvSpPr>
              <p:spPr>
                <a:xfrm>
                  <a:off x="183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8" name="Line 459"/>
                <p:cNvSpPr/>
                <p:nvPr/>
              </p:nvSpPr>
              <p:spPr>
                <a:xfrm>
                  <a:off x="186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79" name="Line 460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0" name="Line 461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1" name="Line 462"/>
                <p:cNvSpPr/>
                <p:nvPr/>
              </p:nvSpPr>
              <p:spPr>
                <a:xfrm>
                  <a:off x="193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2" name="Line 463"/>
                <p:cNvSpPr/>
                <p:nvPr/>
              </p:nvSpPr>
              <p:spPr>
                <a:xfrm>
                  <a:off x="197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3" name="Line 464"/>
                <p:cNvSpPr/>
                <p:nvPr/>
              </p:nvSpPr>
              <p:spPr>
                <a:xfrm>
                  <a:off x="201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4" name="Line 465"/>
                <p:cNvSpPr/>
                <p:nvPr/>
              </p:nvSpPr>
              <p:spPr>
                <a:xfrm>
                  <a:off x="204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5" name="Line 466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6" name="Line 467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7" name="Line 468"/>
                <p:cNvSpPr/>
                <p:nvPr/>
              </p:nvSpPr>
              <p:spPr>
                <a:xfrm>
                  <a:off x="211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8" name="Line 469"/>
                <p:cNvSpPr/>
                <p:nvPr/>
              </p:nvSpPr>
              <p:spPr>
                <a:xfrm>
                  <a:off x="215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89" name="Line 470"/>
                <p:cNvSpPr/>
                <p:nvPr/>
              </p:nvSpPr>
              <p:spPr>
                <a:xfrm>
                  <a:off x="219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0" name="Line 471"/>
                <p:cNvSpPr/>
                <p:nvPr/>
              </p:nvSpPr>
              <p:spPr>
                <a:xfrm>
                  <a:off x="222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1" name="Line 472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2" name="Line 473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3" name="Line 474"/>
                <p:cNvSpPr/>
                <p:nvPr/>
              </p:nvSpPr>
              <p:spPr>
                <a:xfrm>
                  <a:off x="230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4" name="Line 475"/>
                <p:cNvSpPr/>
                <p:nvPr/>
              </p:nvSpPr>
              <p:spPr>
                <a:xfrm>
                  <a:off x="233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5" name="Line 476"/>
                <p:cNvSpPr/>
                <p:nvPr/>
              </p:nvSpPr>
              <p:spPr>
                <a:xfrm>
                  <a:off x="237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6" name="Line 477"/>
                <p:cNvSpPr/>
                <p:nvPr/>
              </p:nvSpPr>
              <p:spPr>
                <a:xfrm>
                  <a:off x="240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7" name="Line 478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8" name="Line 479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399" name="Line 480"/>
                <p:cNvSpPr/>
                <p:nvPr/>
              </p:nvSpPr>
              <p:spPr>
                <a:xfrm>
                  <a:off x="248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0" name="Line 481"/>
                <p:cNvSpPr/>
                <p:nvPr/>
              </p:nvSpPr>
              <p:spPr>
                <a:xfrm>
                  <a:off x="251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1" name="Line 482"/>
                <p:cNvSpPr/>
                <p:nvPr/>
              </p:nvSpPr>
              <p:spPr>
                <a:xfrm>
                  <a:off x="255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2" name="Line 483"/>
                <p:cNvSpPr/>
                <p:nvPr/>
              </p:nvSpPr>
              <p:spPr>
                <a:xfrm>
                  <a:off x="259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3" name="Line 484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4" name="Line 485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5" name="Line 486"/>
                <p:cNvSpPr/>
                <p:nvPr/>
              </p:nvSpPr>
              <p:spPr>
                <a:xfrm>
                  <a:off x="266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6" name="Line 487"/>
                <p:cNvSpPr/>
                <p:nvPr/>
              </p:nvSpPr>
              <p:spPr>
                <a:xfrm>
                  <a:off x="269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7" name="Line 488"/>
                <p:cNvSpPr/>
                <p:nvPr/>
              </p:nvSpPr>
              <p:spPr>
                <a:xfrm>
                  <a:off x="273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8" name="Line 489"/>
                <p:cNvSpPr/>
                <p:nvPr/>
              </p:nvSpPr>
              <p:spPr>
                <a:xfrm>
                  <a:off x="277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09" name="Line 490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10" name="Line 491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11" name="Line 492"/>
                <p:cNvSpPr/>
                <p:nvPr/>
              </p:nvSpPr>
              <p:spPr>
                <a:xfrm>
                  <a:off x="284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12" name="Line 493"/>
                <p:cNvSpPr/>
                <p:nvPr/>
              </p:nvSpPr>
              <p:spPr>
                <a:xfrm>
                  <a:off x="287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13" name="Line 494"/>
                <p:cNvSpPr/>
                <p:nvPr/>
              </p:nvSpPr>
              <p:spPr>
                <a:xfrm>
                  <a:off x="291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14" name="Line 495"/>
                <p:cNvSpPr/>
                <p:nvPr/>
              </p:nvSpPr>
              <p:spPr>
                <a:xfrm>
                  <a:off x="295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15" name="Line 496"/>
                <p:cNvSpPr/>
                <p:nvPr/>
              </p:nvSpPr>
              <p:spPr>
                <a:xfrm>
                  <a:off x="2988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3416" name="Group 497"/>
                <p:cNvGrpSpPr/>
                <p:nvPr/>
              </p:nvGrpSpPr>
              <p:grpSpPr>
                <a:xfrm>
                  <a:off x="2988" y="51"/>
                  <a:ext cx="145" cy="118"/>
                  <a:chOff x="0" y="0"/>
                  <a:chExt cx="145" cy="118"/>
                </a:xfrm>
              </p:grpSpPr>
              <p:sp>
                <p:nvSpPr>
                  <p:cNvPr id="13417" name="Line 498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18" name="Line 499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19" name="Line 500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20" name="Line 501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21" name="Line 502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422" name="Line 503"/>
                <p:cNvSpPr/>
                <p:nvPr/>
              </p:nvSpPr>
              <p:spPr>
                <a:xfrm>
                  <a:off x="316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23" name="Line 504"/>
                <p:cNvSpPr/>
                <p:nvPr/>
              </p:nvSpPr>
              <p:spPr>
                <a:xfrm>
                  <a:off x="316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24" name="Line 505"/>
                <p:cNvSpPr/>
                <p:nvPr/>
              </p:nvSpPr>
              <p:spPr>
                <a:xfrm>
                  <a:off x="320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25" name="Line 506"/>
                <p:cNvSpPr/>
                <p:nvPr/>
              </p:nvSpPr>
              <p:spPr>
                <a:xfrm>
                  <a:off x="323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26" name="Line 507"/>
                <p:cNvSpPr/>
                <p:nvPr/>
              </p:nvSpPr>
              <p:spPr>
                <a:xfrm>
                  <a:off x="327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27" name="Line 508"/>
                <p:cNvSpPr/>
                <p:nvPr/>
              </p:nvSpPr>
              <p:spPr>
                <a:xfrm>
                  <a:off x="331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3428" name="Group 509"/>
                <p:cNvGrpSpPr/>
                <p:nvPr/>
              </p:nvGrpSpPr>
              <p:grpSpPr>
                <a:xfrm>
                  <a:off x="3348" y="51"/>
                  <a:ext cx="145" cy="118"/>
                  <a:chOff x="0" y="0"/>
                  <a:chExt cx="145" cy="118"/>
                </a:xfrm>
              </p:grpSpPr>
              <p:sp>
                <p:nvSpPr>
                  <p:cNvPr id="13429" name="Line 510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0" name="Line 511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1" name="Line 512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2" name="Line 513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3" name="Line 514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434" name="Line 515"/>
                <p:cNvSpPr/>
                <p:nvPr/>
              </p:nvSpPr>
              <p:spPr>
                <a:xfrm>
                  <a:off x="352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3435" name="Group 516"/>
                <p:cNvGrpSpPr/>
                <p:nvPr/>
              </p:nvGrpSpPr>
              <p:grpSpPr>
                <a:xfrm>
                  <a:off x="3528" y="51"/>
                  <a:ext cx="145" cy="118"/>
                  <a:chOff x="0" y="0"/>
                  <a:chExt cx="145" cy="118"/>
                </a:xfrm>
              </p:grpSpPr>
              <p:sp>
                <p:nvSpPr>
                  <p:cNvPr id="13436" name="Line 517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7" name="Line 518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8" name="Line 519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39" name="Line 520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440" name="Line 521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441" name="Line 522"/>
                <p:cNvSpPr/>
                <p:nvPr/>
              </p:nvSpPr>
              <p:spPr>
                <a:xfrm>
                  <a:off x="370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2418" name="Group 950"/>
            <p:cNvGrpSpPr/>
            <p:nvPr/>
          </p:nvGrpSpPr>
          <p:grpSpPr>
            <a:xfrm>
              <a:off x="1940" y="7010"/>
              <a:ext cx="8418" cy="1618"/>
              <a:chOff x="0" y="0"/>
              <a:chExt cx="4037" cy="775"/>
            </a:xfrm>
          </p:grpSpPr>
          <p:sp>
            <p:nvSpPr>
              <p:cNvPr id="13443" name="AutoShape 652"/>
              <p:cNvSpPr/>
              <p:nvPr/>
            </p:nvSpPr>
            <p:spPr>
              <a:xfrm>
                <a:off x="299" y="0"/>
                <a:ext cx="1638" cy="775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sz="1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444" name="AutoShape 650"/>
              <p:cNvSpPr/>
              <p:nvPr/>
            </p:nvSpPr>
            <p:spPr>
              <a:xfrm>
                <a:off x="0" y="308"/>
                <a:ext cx="4037" cy="282"/>
              </a:xfrm>
              <a:prstGeom prst="cube">
                <a:avLst>
                  <a:gd name="adj" fmla="val 66912"/>
                </a:avLst>
              </a:prstGeom>
              <a:solidFill>
                <a:srgbClr val="FFCC00"/>
              </a:solidFill>
              <a:ln w="317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sz="1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3445" name="Group 815"/>
              <p:cNvGrpSpPr/>
              <p:nvPr/>
            </p:nvGrpSpPr>
            <p:grpSpPr>
              <a:xfrm>
                <a:off x="217" y="322"/>
                <a:ext cx="3697" cy="16"/>
                <a:chOff x="0" y="0"/>
                <a:chExt cx="3697" cy="21"/>
              </a:xfrm>
            </p:grpSpPr>
            <p:sp>
              <p:nvSpPr>
                <p:cNvPr id="13446" name="Line 655"/>
                <p:cNvSpPr/>
                <p:nvPr/>
              </p:nvSpPr>
              <p:spPr>
                <a:xfrm rot="2700000">
                  <a:off x="43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47" name="Line 656"/>
                <p:cNvSpPr/>
                <p:nvPr/>
              </p:nvSpPr>
              <p:spPr>
                <a:xfrm rot="2700000">
                  <a:off x="79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48" name="Line 657"/>
                <p:cNvSpPr/>
                <p:nvPr/>
              </p:nvSpPr>
              <p:spPr>
                <a:xfrm rot="2700000">
                  <a:off x="11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49" name="Line 658"/>
                <p:cNvSpPr/>
                <p:nvPr/>
              </p:nvSpPr>
              <p:spPr>
                <a:xfrm rot="2700000">
                  <a:off x="152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0" name="Line 659"/>
                <p:cNvSpPr/>
                <p:nvPr/>
              </p:nvSpPr>
              <p:spPr>
                <a:xfrm rot="2700000">
                  <a:off x="188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1" name="Line 660"/>
                <p:cNvSpPr/>
                <p:nvPr/>
              </p:nvSpPr>
              <p:spPr>
                <a:xfrm rot="2700000">
                  <a:off x="224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2" name="Line 661"/>
                <p:cNvSpPr/>
                <p:nvPr/>
              </p:nvSpPr>
              <p:spPr>
                <a:xfrm rot="2700000">
                  <a:off x="224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3" name="Line 662"/>
                <p:cNvSpPr/>
                <p:nvPr/>
              </p:nvSpPr>
              <p:spPr>
                <a:xfrm rot="2700000">
                  <a:off x="26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4" name="Line 663"/>
                <p:cNvSpPr/>
                <p:nvPr/>
              </p:nvSpPr>
              <p:spPr>
                <a:xfrm rot="2700000">
                  <a:off x="296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5" name="Line 664"/>
                <p:cNvSpPr/>
                <p:nvPr/>
              </p:nvSpPr>
              <p:spPr>
                <a:xfrm rot="2700000">
                  <a:off x="333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6" name="Line 665"/>
                <p:cNvSpPr/>
                <p:nvPr/>
              </p:nvSpPr>
              <p:spPr>
                <a:xfrm rot="2700000">
                  <a:off x="369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7" name="Line 666"/>
                <p:cNvSpPr/>
                <p:nvPr/>
              </p:nvSpPr>
              <p:spPr>
                <a:xfrm rot="2700000">
                  <a:off x="405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8" name="Line 667"/>
                <p:cNvSpPr/>
                <p:nvPr/>
              </p:nvSpPr>
              <p:spPr>
                <a:xfrm rot="2700000">
                  <a:off x="405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59" name="Line 668"/>
                <p:cNvSpPr/>
                <p:nvPr/>
              </p:nvSpPr>
              <p:spPr>
                <a:xfrm rot="2700000">
                  <a:off x="441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0" name="Line 669"/>
                <p:cNvSpPr/>
                <p:nvPr/>
              </p:nvSpPr>
              <p:spPr>
                <a:xfrm rot="2700000">
                  <a:off x="477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1" name="Line 670"/>
                <p:cNvSpPr/>
                <p:nvPr/>
              </p:nvSpPr>
              <p:spPr>
                <a:xfrm rot="2700000">
                  <a:off x="514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2" name="Line 671"/>
                <p:cNvSpPr/>
                <p:nvPr/>
              </p:nvSpPr>
              <p:spPr>
                <a:xfrm rot="2700000">
                  <a:off x="55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3" name="Line 672"/>
                <p:cNvSpPr/>
                <p:nvPr/>
              </p:nvSpPr>
              <p:spPr>
                <a:xfrm rot="2700000">
                  <a:off x="586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4" name="Line 673"/>
                <p:cNvSpPr/>
                <p:nvPr/>
              </p:nvSpPr>
              <p:spPr>
                <a:xfrm rot="2700000">
                  <a:off x="586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5" name="Line 674"/>
                <p:cNvSpPr/>
                <p:nvPr/>
              </p:nvSpPr>
              <p:spPr>
                <a:xfrm rot="2700000">
                  <a:off x="622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6" name="Line 675"/>
                <p:cNvSpPr/>
                <p:nvPr/>
              </p:nvSpPr>
              <p:spPr>
                <a:xfrm rot="2700000">
                  <a:off x="658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7" name="Line 676"/>
                <p:cNvSpPr/>
                <p:nvPr/>
              </p:nvSpPr>
              <p:spPr>
                <a:xfrm rot="2700000">
                  <a:off x="69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8" name="Line 677"/>
                <p:cNvSpPr/>
                <p:nvPr/>
              </p:nvSpPr>
              <p:spPr>
                <a:xfrm rot="2700000">
                  <a:off x="731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69" name="Line 678"/>
                <p:cNvSpPr/>
                <p:nvPr/>
              </p:nvSpPr>
              <p:spPr>
                <a:xfrm rot="2700000">
                  <a:off x="767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0" name="Line 679"/>
                <p:cNvSpPr/>
                <p:nvPr/>
              </p:nvSpPr>
              <p:spPr>
                <a:xfrm rot="2700000">
                  <a:off x="768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1" name="Line 680"/>
                <p:cNvSpPr/>
                <p:nvPr/>
              </p:nvSpPr>
              <p:spPr>
                <a:xfrm rot="2700000">
                  <a:off x="804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2" name="Line 681"/>
                <p:cNvSpPr/>
                <p:nvPr/>
              </p:nvSpPr>
              <p:spPr>
                <a:xfrm rot="2700000">
                  <a:off x="84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3" name="Line 682"/>
                <p:cNvSpPr/>
                <p:nvPr/>
              </p:nvSpPr>
              <p:spPr>
                <a:xfrm rot="2700000">
                  <a:off x="877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4" name="Line 683"/>
                <p:cNvSpPr/>
                <p:nvPr/>
              </p:nvSpPr>
              <p:spPr>
                <a:xfrm rot="2700000">
                  <a:off x="913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5" name="Line 684"/>
                <p:cNvSpPr/>
                <p:nvPr/>
              </p:nvSpPr>
              <p:spPr>
                <a:xfrm rot="2700000">
                  <a:off x="949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6" name="Line 685"/>
                <p:cNvSpPr/>
                <p:nvPr/>
              </p:nvSpPr>
              <p:spPr>
                <a:xfrm rot="2700000">
                  <a:off x="949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7" name="Line 686"/>
                <p:cNvSpPr/>
                <p:nvPr/>
              </p:nvSpPr>
              <p:spPr>
                <a:xfrm rot="2700000">
                  <a:off x="98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8" name="Line 687"/>
                <p:cNvSpPr/>
                <p:nvPr/>
              </p:nvSpPr>
              <p:spPr>
                <a:xfrm rot="2700000">
                  <a:off x="1021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79" name="Line 688"/>
                <p:cNvSpPr/>
                <p:nvPr/>
              </p:nvSpPr>
              <p:spPr>
                <a:xfrm rot="2700000">
                  <a:off x="1058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0" name="Line 689"/>
                <p:cNvSpPr/>
                <p:nvPr/>
              </p:nvSpPr>
              <p:spPr>
                <a:xfrm rot="2700000">
                  <a:off x="1094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1" name="Line 690"/>
                <p:cNvSpPr/>
                <p:nvPr/>
              </p:nvSpPr>
              <p:spPr>
                <a:xfrm rot="2700000">
                  <a:off x="1130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2" name="Line 691"/>
                <p:cNvSpPr/>
                <p:nvPr/>
              </p:nvSpPr>
              <p:spPr>
                <a:xfrm rot="2700000">
                  <a:off x="1130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3" name="Line 692"/>
                <p:cNvSpPr/>
                <p:nvPr/>
              </p:nvSpPr>
              <p:spPr>
                <a:xfrm rot="2700000">
                  <a:off x="1166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4" name="Line 693"/>
                <p:cNvSpPr/>
                <p:nvPr/>
              </p:nvSpPr>
              <p:spPr>
                <a:xfrm rot="2700000">
                  <a:off x="1202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5" name="Line 694"/>
                <p:cNvSpPr/>
                <p:nvPr/>
              </p:nvSpPr>
              <p:spPr>
                <a:xfrm rot="2700000">
                  <a:off x="1239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6" name="Line 695"/>
                <p:cNvSpPr/>
                <p:nvPr/>
              </p:nvSpPr>
              <p:spPr>
                <a:xfrm rot="2700000">
                  <a:off x="127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7" name="Line 696"/>
                <p:cNvSpPr/>
                <p:nvPr/>
              </p:nvSpPr>
              <p:spPr>
                <a:xfrm rot="2700000">
                  <a:off x="1311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8" name="Line 697"/>
                <p:cNvSpPr/>
                <p:nvPr/>
              </p:nvSpPr>
              <p:spPr>
                <a:xfrm rot="2700000">
                  <a:off x="1311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89" name="Line 698"/>
                <p:cNvSpPr/>
                <p:nvPr/>
              </p:nvSpPr>
              <p:spPr>
                <a:xfrm rot="2700000">
                  <a:off x="1347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0" name="Line 699"/>
                <p:cNvSpPr/>
                <p:nvPr/>
              </p:nvSpPr>
              <p:spPr>
                <a:xfrm rot="2700000">
                  <a:off x="1383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1" name="Line 700"/>
                <p:cNvSpPr/>
                <p:nvPr/>
              </p:nvSpPr>
              <p:spPr>
                <a:xfrm rot="2700000">
                  <a:off x="142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2" name="Line 701"/>
                <p:cNvSpPr/>
                <p:nvPr/>
              </p:nvSpPr>
              <p:spPr>
                <a:xfrm rot="2700000">
                  <a:off x="1456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3" name="Line 702"/>
                <p:cNvSpPr/>
                <p:nvPr/>
              </p:nvSpPr>
              <p:spPr>
                <a:xfrm rot="2700000">
                  <a:off x="1492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4" name="Line 703"/>
                <p:cNvSpPr/>
                <p:nvPr/>
              </p:nvSpPr>
              <p:spPr>
                <a:xfrm rot="2700000">
                  <a:off x="1492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5" name="Line 704"/>
                <p:cNvSpPr/>
                <p:nvPr/>
              </p:nvSpPr>
              <p:spPr>
                <a:xfrm rot="2700000">
                  <a:off x="1528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6" name="Line 705"/>
                <p:cNvSpPr/>
                <p:nvPr/>
              </p:nvSpPr>
              <p:spPr>
                <a:xfrm rot="2700000">
                  <a:off x="1564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7" name="Line 706"/>
                <p:cNvSpPr/>
                <p:nvPr/>
              </p:nvSpPr>
              <p:spPr>
                <a:xfrm rot="2700000">
                  <a:off x="1601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8" name="Line 707"/>
                <p:cNvSpPr/>
                <p:nvPr/>
              </p:nvSpPr>
              <p:spPr>
                <a:xfrm rot="2700000">
                  <a:off x="1637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499" name="Line 708"/>
                <p:cNvSpPr/>
                <p:nvPr/>
              </p:nvSpPr>
              <p:spPr>
                <a:xfrm rot="2700000">
                  <a:off x="1673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0" name="Line 709"/>
                <p:cNvSpPr/>
                <p:nvPr/>
              </p:nvSpPr>
              <p:spPr>
                <a:xfrm rot="2700000">
                  <a:off x="1673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1" name="Line 710"/>
                <p:cNvSpPr/>
                <p:nvPr/>
              </p:nvSpPr>
              <p:spPr>
                <a:xfrm rot="2700000">
                  <a:off x="1709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2" name="Line 711"/>
                <p:cNvSpPr/>
                <p:nvPr/>
              </p:nvSpPr>
              <p:spPr>
                <a:xfrm rot="2700000">
                  <a:off x="174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3" name="Line 712"/>
                <p:cNvSpPr/>
                <p:nvPr/>
              </p:nvSpPr>
              <p:spPr>
                <a:xfrm rot="2700000">
                  <a:off x="1782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4" name="Line 713"/>
                <p:cNvSpPr/>
                <p:nvPr/>
              </p:nvSpPr>
              <p:spPr>
                <a:xfrm rot="2700000">
                  <a:off x="1818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5" name="Line 714"/>
                <p:cNvSpPr/>
                <p:nvPr/>
              </p:nvSpPr>
              <p:spPr>
                <a:xfrm rot="2700000">
                  <a:off x="1854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6" name="Line 715"/>
                <p:cNvSpPr/>
                <p:nvPr/>
              </p:nvSpPr>
              <p:spPr>
                <a:xfrm rot="2700000">
                  <a:off x="1854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7" name="Line 716"/>
                <p:cNvSpPr/>
                <p:nvPr/>
              </p:nvSpPr>
              <p:spPr>
                <a:xfrm rot="2700000">
                  <a:off x="189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8" name="Line 717"/>
                <p:cNvSpPr/>
                <p:nvPr/>
              </p:nvSpPr>
              <p:spPr>
                <a:xfrm rot="2700000">
                  <a:off x="1926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09" name="Line 718"/>
                <p:cNvSpPr/>
                <p:nvPr/>
              </p:nvSpPr>
              <p:spPr>
                <a:xfrm rot="2700000">
                  <a:off x="1963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0" name="Line 719"/>
                <p:cNvSpPr/>
                <p:nvPr/>
              </p:nvSpPr>
              <p:spPr>
                <a:xfrm rot="2700000">
                  <a:off x="1999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1" name="Line 720"/>
                <p:cNvSpPr/>
                <p:nvPr/>
              </p:nvSpPr>
              <p:spPr>
                <a:xfrm rot="2700000">
                  <a:off x="2035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2" name="Line 721"/>
                <p:cNvSpPr/>
                <p:nvPr/>
              </p:nvSpPr>
              <p:spPr>
                <a:xfrm rot="2700000">
                  <a:off x="2035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3" name="Line 722"/>
                <p:cNvSpPr/>
                <p:nvPr/>
              </p:nvSpPr>
              <p:spPr>
                <a:xfrm rot="2700000">
                  <a:off x="2071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4" name="Line 723"/>
                <p:cNvSpPr/>
                <p:nvPr/>
              </p:nvSpPr>
              <p:spPr>
                <a:xfrm rot="2700000">
                  <a:off x="2107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5" name="Line 724"/>
                <p:cNvSpPr/>
                <p:nvPr/>
              </p:nvSpPr>
              <p:spPr>
                <a:xfrm rot="2700000">
                  <a:off x="2144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6" name="Line 725"/>
                <p:cNvSpPr/>
                <p:nvPr/>
              </p:nvSpPr>
              <p:spPr>
                <a:xfrm rot="2700000">
                  <a:off x="218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7" name="Line 726"/>
                <p:cNvSpPr/>
                <p:nvPr/>
              </p:nvSpPr>
              <p:spPr>
                <a:xfrm rot="2700000">
                  <a:off x="2216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8" name="Line 727"/>
                <p:cNvSpPr/>
                <p:nvPr/>
              </p:nvSpPr>
              <p:spPr>
                <a:xfrm rot="2700000">
                  <a:off x="2216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19" name="Line 728"/>
                <p:cNvSpPr/>
                <p:nvPr/>
              </p:nvSpPr>
              <p:spPr>
                <a:xfrm rot="2700000">
                  <a:off x="2252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0" name="Line 729"/>
                <p:cNvSpPr/>
                <p:nvPr/>
              </p:nvSpPr>
              <p:spPr>
                <a:xfrm rot="2700000">
                  <a:off x="2288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1" name="Line 730"/>
                <p:cNvSpPr/>
                <p:nvPr/>
              </p:nvSpPr>
              <p:spPr>
                <a:xfrm rot="2700000">
                  <a:off x="232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2" name="Line 731"/>
                <p:cNvSpPr/>
                <p:nvPr/>
              </p:nvSpPr>
              <p:spPr>
                <a:xfrm rot="2700000">
                  <a:off x="2361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3" name="Line 732"/>
                <p:cNvSpPr/>
                <p:nvPr/>
              </p:nvSpPr>
              <p:spPr>
                <a:xfrm rot="2700000">
                  <a:off x="2397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4" name="Line 733"/>
                <p:cNvSpPr/>
                <p:nvPr/>
              </p:nvSpPr>
              <p:spPr>
                <a:xfrm rot="2700000">
                  <a:off x="2397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5" name="Line 734"/>
                <p:cNvSpPr/>
                <p:nvPr/>
              </p:nvSpPr>
              <p:spPr>
                <a:xfrm rot="2700000">
                  <a:off x="2433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6" name="Line 735"/>
                <p:cNvSpPr/>
                <p:nvPr/>
              </p:nvSpPr>
              <p:spPr>
                <a:xfrm rot="2700000">
                  <a:off x="2469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7" name="Line 736"/>
                <p:cNvSpPr/>
                <p:nvPr/>
              </p:nvSpPr>
              <p:spPr>
                <a:xfrm rot="2700000">
                  <a:off x="2506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8" name="Line 737"/>
                <p:cNvSpPr/>
                <p:nvPr/>
              </p:nvSpPr>
              <p:spPr>
                <a:xfrm rot="2700000">
                  <a:off x="2542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29" name="Line 738"/>
                <p:cNvSpPr/>
                <p:nvPr/>
              </p:nvSpPr>
              <p:spPr>
                <a:xfrm rot="2700000">
                  <a:off x="2578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0" name="Line 739"/>
                <p:cNvSpPr/>
                <p:nvPr/>
              </p:nvSpPr>
              <p:spPr>
                <a:xfrm rot="2700000">
                  <a:off x="2578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1" name="Line 740"/>
                <p:cNvSpPr/>
                <p:nvPr/>
              </p:nvSpPr>
              <p:spPr>
                <a:xfrm rot="2700000">
                  <a:off x="2614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2" name="Line 741"/>
                <p:cNvSpPr/>
                <p:nvPr/>
              </p:nvSpPr>
              <p:spPr>
                <a:xfrm rot="2700000">
                  <a:off x="2650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3" name="Line 742"/>
                <p:cNvSpPr/>
                <p:nvPr/>
              </p:nvSpPr>
              <p:spPr>
                <a:xfrm rot="2700000">
                  <a:off x="2687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4" name="Line 743"/>
                <p:cNvSpPr/>
                <p:nvPr/>
              </p:nvSpPr>
              <p:spPr>
                <a:xfrm rot="2700000">
                  <a:off x="2723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5" name="Line 744"/>
                <p:cNvSpPr/>
                <p:nvPr/>
              </p:nvSpPr>
              <p:spPr>
                <a:xfrm rot="2700000">
                  <a:off x="2759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6" name="Line 745"/>
                <p:cNvSpPr/>
                <p:nvPr/>
              </p:nvSpPr>
              <p:spPr>
                <a:xfrm rot="2700000">
                  <a:off x="2759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7" name="Line 746"/>
                <p:cNvSpPr/>
                <p:nvPr/>
              </p:nvSpPr>
              <p:spPr>
                <a:xfrm rot="2700000">
                  <a:off x="2795" y="-25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8" name="Line 778"/>
                <p:cNvSpPr/>
                <p:nvPr/>
              </p:nvSpPr>
              <p:spPr>
                <a:xfrm rot="2700000">
                  <a:off x="2835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39" name="Line 779"/>
                <p:cNvSpPr/>
                <p:nvPr/>
              </p:nvSpPr>
              <p:spPr>
                <a:xfrm rot="2700000">
                  <a:off x="2872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0" name="Line 780"/>
                <p:cNvSpPr/>
                <p:nvPr/>
              </p:nvSpPr>
              <p:spPr>
                <a:xfrm rot="2700000">
                  <a:off x="2908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1" name="Line 781"/>
                <p:cNvSpPr/>
                <p:nvPr/>
              </p:nvSpPr>
              <p:spPr>
                <a:xfrm rot="2700000">
                  <a:off x="2944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2" name="Line 782"/>
                <p:cNvSpPr/>
                <p:nvPr/>
              </p:nvSpPr>
              <p:spPr>
                <a:xfrm rot="2700000">
                  <a:off x="2944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3" name="Line 783"/>
                <p:cNvSpPr/>
                <p:nvPr/>
              </p:nvSpPr>
              <p:spPr>
                <a:xfrm rot="2700000">
                  <a:off x="2980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4" name="Line 784"/>
                <p:cNvSpPr/>
                <p:nvPr/>
              </p:nvSpPr>
              <p:spPr>
                <a:xfrm rot="2700000">
                  <a:off x="3016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5" name="Line 785"/>
                <p:cNvSpPr/>
                <p:nvPr/>
              </p:nvSpPr>
              <p:spPr>
                <a:xfrm rot="2700000">
                  <a:off x="3053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6" name="Line 786"/>
                <p:cNvSpPr/>
                <p:nvPr/>
              </p:nvSpPr>
              <p:spPr>
                <a:xfrm rot="2700000">
                  <a:off x="3089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7" name="Line 787"/>
                <p:cNvSpPr/>
                <p:nvPr/>
              </p:nvSpPr>
              <p:spPr>
                <a:xfrm rot="2700000">
                  <a:off x="3125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8" name="Line 788"/>
                <p:cNvSpPr/>
                <p:nvPr/>
              </p:nvSpPr>
              <p:spPr>
                <a:xfrm rot="2700000">
                  <a:off x="3125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49" name="Line 789"/>
                <p:cNvSpPr/>
                <p:nvPr/>
              </p:nvSpPr>
              <p:spPr>
                <a:xfrm rot="2700000">
                  <a:off x="3161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0" name="Line 790"/>
                <p:cNvSpPr/>
                <p:nvPr/>
              </p:nvSpPr>
              <p:spPr>
                <a:xfrm rot="2700000">
                  <a:off x="3197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1" name="Line 791"/>
                <p:cNvSpPr/>
                <p:nvPr/>
              </p:nvSpPr>
              <p:spPr>
                <a:xfrm rot="2700000">
                  <a:off x="3234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2" name="Line 792"/>
                <p:cNvSpPr/>
                <p:nvPr/>
              </p:nvSpPr>
              <p:spPr>
                <a:xfrm rot="2700000">
                  <a:off x="3270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3" name="Line 793"/>
                <p:cNvSpPr/>
                <p:nvPr/>
              </p:nvSpPr>
              <p:spPr>
                <a:xfrm rot="2700000">
                  <a:off x="3306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4" name="Line 794"/>
                <p:cNvSpPr/>
                <p:nvPr/>
              </p:nvSpPr>
              <p:spPr>
                <a:xfrm rot="2700000">
                  <a:off x="3306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5" name="Line 795"/>
                <p:cNvSpPr/>
                <p:nvPr/>
              </p:nvSpPr>
              <p:spPr>
                <a:xfrm rot="2700000">
                  <a:off x="3342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6" name="Line 796"/>
                <p:cNvSpPr/>
                <p:nvPr/>
              </p:nvSpPr>
              <p:spPr>
                <a:xfrm rot="2700000">
                  <a:off x="3378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7" name="Line 797"/>
                <p:cNvSpPr/>
                <p:nvPr/>
              </p:nvSpPr>
              <p:spPr>
                <a:xfrm rot="2700000">
                  <a:off x="3415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8" name="Line 798"/>
                <p:cNvSpPr/>
                <p:nvPr/>
              </p:nvSpPr>
              <p:spPr>
                <a:xfrm rot="2700000">
                  <a:off x="3451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59" name="Line 799"/>
                <p:cNvSpPr/>
                <p:nvPr/>
              </p:nvSpPr>
              <p:spPr>
                <a:xfrm rot="2700000">
                  <a:off x="3487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60" name="Line 800"/>
                <p:cNvSpPr/>
                <p:nvPr/>
              </p:nvSpPr>
              <p:spPr>
                <a:xfrm rot="2700000">
                  <a:off x="3487" y="-22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61" name="Line 801"/>
                <p:cNvSpPr/>
                <p:nvPr/>
              </p:nvSpPr>
              <p:spPr>
                <a:xfrm rot="2700000">
                  <a:off x="3523" y="-22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62" name="Line 808"/>
                <p:cNvSpPr/>
                <p:nvPr/>
              </p:nvSpPr>
              <p:spPr>
                <a:xfrm rot="2700000">
                  <a:off x="3555" y="-16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63" name="Line 809"/>
                <p:cNvSpPr/>
                <p:nvPr/>
              </p:nvSpPr>
              <p:spPr>
                <a:xfrm rot="2700000">
                  <a:off x="3591" y="-16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64" name="Line 810"/>
                <p:cNvSpPr/>
                <p:nvPr/>
              </p:nvSpPr>
              <p:spPr>
                <a:xfrm rot="2700000">
                  <a:off x="3654" y="-25"/>
                  <a:ext cx="0" cy="86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65" name="Line 813"/>
                <p:cNvSpPr/>
                <p:nvPr/>
              </p:nvSpPr>
              <p:spPr>
                <a:xfrm rot="2700000">
                  <a:off x="3628" y="-16"/>
                  <a:ext cx="0" cy="50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3566" name="Text Box 817"/>
              <p:cNvSpPr txBox="1"/>
              <p:nvPr/>
            </p:nvSpPr>
            <p:spPr>
              <a:xfrm>
                <a:off x="108" y="317"/>
                <a:ext cx="3901" cy="1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r>
                  <a:rPr lang="en-US" altLang="zh-CN" sz="1000" b="1" i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0 cm      1          2            3           4            5            6           7            8          9          10</a:t>
                </a:r>
                <a:r>
                  <a:rPr lang="en-US" altLang="zh-CN" sz="1000" b="1" i="1" dirty="0"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endParaRPr lang="en-US" altLang="zh-CN" sz="100" i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2543" name="Group 951"/>
            <p:cNvGrpSpPr/>
            <p:nvPr/>
          </p:nvGrpSpPr>
          <p:grpSpPr>
            <a:xfrm>
              <a:off x="2413" y="2495"/>
              <a:ext cx="8107" cy="1815"/>
              <a:chOff x="0" y="0"/>
              <a:chExt cx="3888" cy="871"/>
            </a:xfrm>
          </p:grpSpPr>
          <p:sp>
            <p:nvSpPr>
              <p:cNvPr id="13568" name="AutoShape 821"/>
              <p:cNvSpPr/>
              <p:nvPr/>
            </p:nvSpPr>
            <p:spPr>
              <a:xfrm>
                <a:off x="58" y="0"/>
                <a:ext cx="1638" cy="775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sz="1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3569" name="Group 822"/>
              <p:cNvGrpSpPr/>
              <p:nvPr/>
            </p:nvGrpSpPr>
            <p:grpSpPr>
              <a:xfrm rot="411307">
                <a:off x="0" y="504"/>
                <a:ext cx="3888" cy="367"/>
                <a:chOff x="0" y="0"/>
                <a:chExt cx="3888" cy="499"/>
              </a:xfrm>
            </p:grpSpPr>
            <p:sp>
              <p:nvSpPr>
                <p:cNvPr id="13570" name="AutoShape 823"/>
                <p:cNvSpPr/>
                <p:nvPr/>
              </p:nvSpPr>
              <p:spPr>
                <a:xfrm>
                  <a:off x="0" y="0"/>
                  <a:ext cx="3888" cy="499"/>
                </a:xfrm>
                <a:prstGeom prst="cube">
                  <a:avLst>
                    <a:gd name="adj" fmla="val 8616"/>
                  </a:avLst>
                </a:prstGeom>
                <a:solidFill>
                  <a:srgbClr val="FFCC00"/>
                </a:solidFill>
                <a:ln w="254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r>
                    <a:rPr lang="en-US" altLang="zh-CN" sz="10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0 cm     1           2            3           4            5            6           7            8          9          10</a:t>
                  </a:r>
                  <a:r>
                    <a:rPr lang="en-US" altLang="zh-CN" sz="1000" b="1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 </a:t>
                  </a:r>
                  <a:endParaRPr lang="en-US" altLang="zh-CN" sz="1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571" name="Line 824"/>
                <p:cNvSpPr/>
                <p:nvPr/>
              </p:nvSpPr>
              <p:spPr>
                <a:xfrm>
                  <a:off x="91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2" name="Line 825"/>
                <p:cNvSpPr/>
                <p:nvPr/>
              </p:nvSpPr>
              <p:spPr>
                <a:xfrm>
                  <a:off x="12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3" name="Line 826"/>
                <p:cNvSpPr/>
                <p:nvPr/>
              </p:nvSpPr>
              <p:spPr>
                <a:xfrm>
                  <a:off x="16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4" name="Line 827"/>
                <p:cNvSpPr/>
                <p:nvPr/>
              </p:nvSpPr>
              <p:spPr>
                <a:xfrm>
                  <a:off x="20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5" name="Line 828"/>
                <p:cNvSpPr/>
                <p:nvPr/>
              </p:nvSpPr>
              <p:spPr>
                <a:xfrm>
                  <a:off x="23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6" name="Line 829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7" name="Line 830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8" name="Line 831"/>
                <p:cNvSpPr/>
                <p:nvPr/>
              </p:nvSpPr>
              <p:spPr>
                <a:xfrm>
                  <a:off x="30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79" name="Line 832"/>
                <p:cNvSpPr/>
                <p:nvPr/>
              </p:nvSpPr>
              <p:spPr>
                <a:xfrm>
                  <a:off x="34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0" name="Line 833"/>
                <p:cNvSpPr/>
                <p:nvPr/>
              </p:nvSpPr>
              <p:spPr>
                <a:xfrm>
                  <a:off x="38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1" name="Line 834"/>
                <p:cNvSpPr/>
                <p:nvPr/>
              </p:nvSpPr>
              <p:spPr>
                <a:xfrm>
                  <a:off x="41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2" name="Line 835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3" name="Line 836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4" name="Line 837"/>
                <p:cNvSpPr/>
                <p:nvPr/>
              </p:nvSpPr>
              <p:spPr>
                <a:xfrm>
                  <a:off x="48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5" name="Line 838"/>
                <p:cNvSpPr/>
                <p:nvPr/>
              </p:nvSpPr>
              <p:spPr>
                <a:xfrm>
                  <a:off x="52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6" name="Line 839"/>
                <p:cNvSpPr/>
                <p:nvPr/>
              </p:nvSpPr>
              <p:spPr>
                <a:xfrm>
                  <a:off x="56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7" name="Line 840"/>
                <p:cNvSpPr/>
                <p:nvPr/>
              </p:nvSpPr>
              <p:spPr>
                <a:xfrm>
                  <a:off x="59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8" name="Line 841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89" name="Line 842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0" name="Line 843"/>
                <p:cNvSpPr/>
                <p:nvPr/>
              </p:nvSpPr>
              <p:spPr>
                <a:xfrm>
                  <a:off x="67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1" name="Line 844"/>
                <p:cNvSpPr/>
                <p:nvPr/>
              </p:nvSpPr>
              <p:spPr>
                <a:xfrm>
                  <a:off x="70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2" name="Line 845"/>
                <p:cNvSpPr/>
                <p:nvPr/>
              </p:nvSpPr>
              <p:spPr>
                <a:xfrm>
                  <a:off x="74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3" name="Line 846"/>
                <p:cNvSpPr/>
                <p:nvPr/>
              </p:nvSpPr>
              <p:spPr>
                <a:xfrm>
                  <a:off x="77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4" name="Line 847"/>
                <p:cNvSpPr/>
                <p:nvPr/>
              </p:nvSpPr>
              <p:spPr>
                <a:xfrm>
                  <a:off x="815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5" name="Line 848"/>
                <p:cNvSpPr/>
                <p:nvPr/>
              </p:nvSpPr>
              <p:spPr>
                <a:xfrm>
                  <a:off x="816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6" name="Line 849"/>
                <p:cNvSpPr/>
                <p:nvPr/>
              </p:nvSpPr>
              <p:spPr>
                <a:xfrm>
                  <a:off x="85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7" name="Line 850"/>
                <p:cNvSpPr/>
                <p:nvPr/>
              </p:nvSpPr>
              <p:spPr>
                <a:xfrm>
                  <a:off x="88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8" name="Line 851"/>
                <p:cNvSpPr/>
                <p:nvPr/>
              </p:nvSpPr>
              <p:spPr>
                <a:xfrm>
                  <a:off x="92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599" name="Line 852"/>
                <p:cNvSpPr/>
                <p:nvPr/>
              </p:nvSpPr>
              <p:spPr>
                <a:xfrm>
                  <a:off x="96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0" name="Line 853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1" name="Line 854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2" name="Line 855"/>
                <p:cNvSpPr/>
                <p:nvPr/>
              </p:nvSpPr>
              <p:spPr>
                <a:xfrm>
                  <a:off x="103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3" name="Line 856"/>
                <p:cNvSpPr/>
                <p:nvPr/>
              </p:nvSpPr>
              <p:spPr>
                <a:xfrm>
                  <a:off x="106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4" name="Line 857"/>
                <p:cNvSpPr/>
                <p:nvPr/>
              </p:nvSpPr>
              <p:spPr>
                <a:xfrm>
                  <a:off x="110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5" name="Line 858"/>
                <p:cNvSpPr/>
                <p:nvPr/>
              </p:nvSpPr>
              <p:spPr>
                <a:xfrm>
                  <a:off x="114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6" name="Line 859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7" name="Line 860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8" name="Line 861"/>
                <p:cNvSpPr/>
                <p:nvPr/>
              </p:nvSpPr>
              <p:spPr>
                <a:xfrm>
                  <a:off x="121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09" name="Line 862"/>
                <p:cNvSpPr/>
                <p:nvPr/>
              </p:nvSpPr>
              <p:spPr>
                <a:xfrm>
                  <a:off x="125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0" name="Line 863"/>
                <p:cNvSpPr/>
                <p:nvPr/>
              </p:nvSpPr>
              <p:spPr>
                <a:xfrm>
                  <a:off x="128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1" name="Line 864"/>
                <p:cNvSpPr/>
                <p:nvPr/>
              </p:nvSpPr>
              <p:spPr>
                <a:xfrm>
                  <a:off x="132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2" name="Line 865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3" name="Line 866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4" name="Line 867"/>
                <p:cNvSpPr/>
                <p:nvPr/>
              </p:nvSpPr>
              <p:spPr>
                <a:xfrm>
                  <a:off x="139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5" name="Line 868"/>
                <p:cNvSpPr/>
                <p:nvPr/>
              </p:nvSpPr>
              <p:spPr>
                <a:xfrm>
                  <a:off x="143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6" name="Line 869"/>
                <p:cNvSpPr/>
                <p:nvPr/>
              </p:nvSpPr>
              <p:spPr>
                <a:xfrm>
                  <a:off x="146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7" name="Line 870"/>
                <p:cNvSpPr/>
                <p:nvPr/>
              </p:nvSpPr>
              <p:spPr>
                <a:xfrm>
                  <a:off x="150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8" name="Line 871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19" name="Line 872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0" name="Line 873"/>
                <p:cNvSpPr/>
                <p:nvPr/>
              </p:nvSpPr>
              <p:spPr>
                <a:xfrm>
                  <a:off x="157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1" name="Line 874"/>
                <p:cNvSpPr/>
                <p:nvPr/>
              </p:nvSpPr>
              <p:spPr>
                <a:xfrm>
                  <a:off x="161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2" name="Line 875"/>
                <p:cNvSpPr/>
                <p:nvPr/>
              </p:nvSpPr>
              <p:spPr>
                <a:xfrm>
                  <a:off x="164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3" name="Line 876"/>
                <p:cNvSpPr/>
                <p:nvPr/>
              </p:nvSpPr>
              <p:spPr>
                <a:xfrm>
                  <a:off x="168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4" name="Line 877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5" name="Line 878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6" name="Line 879"/>
                <p:cNvSpPr/>
                <p:nvPr/>
              </p:nvSpPr>
              <p:spPr>
                <a:xfrm>
                  <a:off x="175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7" name="Line 880"/>
                <p:cNvSpPr/>
                <p:nvPr/>
              </p:nvSpPr>
              <p:spPr>
                <a:xfrm>
                  <a:off x="179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8" name="Line 881"/>
                <p:cNvSpPr/>
                <p:nvPr/>
              </p:nvSpPr>
              <p:spPr>
                <a:xfrm>
                  <a:off x="183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29" name="Line 882"/>
                <p:cNvSpPr/>
                <p:nvPr/>
              </p:nvSpPr>
              <p:spPr>
                <a:xfrm>
                  <a:off x="186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0" name="Line 883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1" name="Line 884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2" name="Line 885"/>
                <p:cNvSpPr/>
                <p:nvPr/>
              </p:nvSpPr>
              <p:spPr>
                <a:xfrm>
                  <a:off x="193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3" name="Line 886"/>
                <p:cNvSpPr/>
                <p:nvPr/>
              </p:nvSpPr>
              <p:spPr>
                <a:xfrm>
                  <a:off x="197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4" name="Line 887"/>
                <p:cNvSpPr/>
                <p:nvPr/>
              </p:nvSpPr>
              <p:spPr>
                <a:xfrm>
                  <a:off x="201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5" name="Line 888"/>
                <p:cNvSpPr/>
                <p:nvPr/>
              </p:nvSpPr>
              <p:spPr>
                <a:xfrm>
                  <a:off x="204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6" name="Line 889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7" name="Line 890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8" name="Line 891"/>
                <p:cNvSpPr/>
                <p:nvPr/>
              </p:nvSpPr>
              <p:spPr>
                <a:xfrm>
                  <a:off x="211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39" name="Line 892"/>
                <p:cNvSpPr/>
                <p:nvPr/>
              </p:nvSpPr>
              <p:spPr>
                <a:xfrm>
                  <a:off x="215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0" name="Line 893"/>
                <p:cNvSpPr/>
                <p:nvPr/>
              </p:nvSpPr>
              <p:spPr>
                <a:xfrm>
                  <a:off x="219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1" name="Line 894"/>
                <p:cNvSpPr/>
                <p:nvPr/>
              </p:nvSpPr>
              <p:spPr>
                <a:xfrm>
                  <a:off x="222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2" name="Line 895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3" name="Line 896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4" name="Line 897"/>
                <p:cNvSpPr/>
                <p:nvPr/>
              </p:nvSpPr>
              <p:spPr>
                <a:xfrm>
                  <a:off x="230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5" name="Line 898"/>
                <p:cNvSpPr/>
                <p:nvPr/>
              </p:nvSpPr>
              <p:spPr>
                <a:xfrm>
                  <a:off x="233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6" name="Line 899"/>
                <p:cNvSpPr/>
                <p:nvPr/>
              </p:nvSpPr>
              <p:spPr>
                <a:xfrm>
                  <a:off x="237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7" name="Line 900"/>
                <p:cNvSpPr/>
                <p:nvPr/>
              </p:nvSpPr>
              <p:spPr>
                <a:xfrm>
                  <a:off x="240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8" name="Line 901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49" name="Line 902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0" name="Line 903"/>
                <p:cNvSpPr/>
                <p:nvPr/>
              </p:nvSpPr>
              <p:spPr>
                <a:xfrm>
                  <a:off x="248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1" name="Line 904"/>
                <p:cNvSpPr/>
                <p:nvPr/>
              </p:nvSpPr>
              <p:spPr>
                <a:xfrm>
                  <a:off x="2517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2" name="Line 905"/>
                <p:cNvSpPr/>
                <p:nvPr/>
              </p:nvSpPr>
              <p:spPr>
                <a:xfrm>
                  <a:off x="2554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3" name="Line 906"/>
                <p:cNvSpPr/>
                <p:nvPr/>
              </p:nvSpPr>
              <p:spPr>
                <a:xfrm>
                  <a:off x="2590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4" name="Line 907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5" name="Line 908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6" name="Line 909"/>
                <p:cNvSpPr/>
                <p:nvPr/>
              </p:nvSpPr>
              <p:spPr>
                <a:xfrm>
                  <a:off x="266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7" name="Line 910"/>
                <p:cNvSpPr/>
                <p:nvPr/>
              </p:nvSpPr>
              <p:spPr>
                <a:xfrm>
                  <a:off x="2698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8" name="Line 911"/>
                <p:cNvSpPr/>
                <p:nvPr/>
              </p:nvSpPr>
              <p:spPr>
                <a:xfrm>
                  <a:off x="2735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59" name="Line 912"/>
                <p:cNvSpPr/>
                <p:nvPr/>
              </p:nvSpPr>
              <p:spPr>
                <a:xfrm>
                  <a:off x="2771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0" name="Line 913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1" name="Line 914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2" name="Line 915"/>
                <p:cNvSpPr/>
                <p:nvPr/>
              </p:nvSpPr>
              <p:spPr>
                <a:xfrm>
                  <a:off x="284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3" name="Line 916"/>
                <p:cNvSpPr/>
                <p:nvPr/>
              </p:nvSpPr>
              <p:spPr>
                <a:xfrm>
                  <a:off x="287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4" name="Line 917"/>
                <p:cNvSpPr/>
                <p:nvPr/>
              </p:nvSpPr>
              <p:spPr>
                <a:xfrm>
                  <a:off x="291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5" name="Line 918"/>
                <p:cNvSpPr/>
                <p:nvPr/>
              </p:nvSpPr>
              <p:spPr>
                <a:xfrm>
                  <a:off x="295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66" name="Line 919"/>
                <p:cNvSpPr/>
                <p:nvPr/>
              </p:nvSpPr>
              <p:spPr>
                <a:xfrm>
                  <a:off x="2988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3667" name="Group 920"/>
                <p:cNvGrpSpPr/>
                <p:nvPr/>
              </p:nvGrpSpPr>
              <p:grpSpPr>
                <a:xfrm>
                  <a:off x="2988" y="51"/>
                  <a:ext cx="145" cy="118"/>
                  <a:chOff x="0" y="0"/>
                  <a:chExt cx="145" cy="118"/>
                </a:xfrm>
              </p:grpSpPr>
              <p:sp>
                <p:nvSpPr>
                  <p:cNvPr id="13668" name="Line 921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69" name="Line 922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70" name="Line 923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71" name="Line 924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72" name="Line 925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673" name="Line 926"/>
                <p:cNvSpPr/>
                <p:nvPr/>
              </p:nvSpPr>
              <p:spPr>
                <a:xfrm>
                  <a:off x="316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74" name="Line 927"/>
                <p:cNvSpPr/>
                <p:nvPr/>
              </p:nvSpPr>
              <p:spPr>
                <a:xfrm>
                  <a:off x="3167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75" name="Line 928"/>
                <p:cNvSpPr/>
                <p:nvPr/>
              </p:nvSpPr>
              <p:spPr>
                <a:xfrm>
                  <a:off x="3203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76" name="Line 929"/>
                <p:cNvSpPr/>
                <p:nvPr/>
              </p:nvSpPr>
              <p:spPr>
                <a:xfrm>
                  <a:off x="3239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77" name="Line 930"/>
                <p:cNvSpPr/>
                <p:nvPr/>
              </p:nvSpPr>
              <p:spPr>
                <a:xfrm>
                  <a:off x="3276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678" name="Line 931"/>
                <p:cNvSpPr/>
                <p:nvPr/>
              </p:nvSpPr>
              <p:spPr>
                <a:xfrm>
                  <a:off x="3312" y="51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3679" name="Group 932"/>
                <p:cNvGrpSpPr/>
                <p:nvPr/>
              </p:nvGrpSpPr>
              <p:grpSpPr>
                <a:xfrm>
                  <a:off x="3348" y="51"/>
                  <a:ext cx="145" cy="118"/>
                  <a:chOff x="0" y="0"/>
                  <a:chExt cx="145" cy="118"/>
                </a:xfrm>
              </p:grpSpPr>
              <p:sp>
                <p:nvSpPr>
                  <p:cNvPr id="13680" name="Line 933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81" name="Line 934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82" name="Line 935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83" name="Line 936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84" name="Line 937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685" name="Line 938"/>
                <p:cNvSpPr/>
                <p:nvPr/>
              </p:nvSpPr>
              <p:spPr>
                <a:xfrm>
                  <a:off x="352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3686" name="Group 939"/>
                <p:cNvGrpSpPr/>
                <p:nvPr/>
              </p:nvGrpSpPr>
              <p:grpSpPr>
                <a:xfrm>
                  <a:off x="3528" y="51"/>
                  <a:ext cx="145" cy="118"/>
                  <a:chOff x="0" y="0"/>
                  <a:chExt cx="145" cy="118"/>
                </a:xfrm>
              </p:grpSpPr>
              <p:sp>
                <p:nvSpPr>
                  <p:cNvPr id="13687" name="Line 940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88" name="Line 941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89" name="Line 942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90" name="Line 943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3691" name="Line 944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2540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692" name="Line 945"/>
                <p:cNvSpPr/>
                <p:nvPr/>
              </p:nvSpPr>
              <p:spPr>
                <a:xfrm>
                  <a:off x="3709" y="51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347980" y="771525"/>
            <a:ext cx="844867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刻度尺的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看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读数时，视线与尺面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垂直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21155" y="1965325"/>
            <a:ext cx="5147310" cy="2133600"/>
            <a:chOff x="2553" y="3095"/>
            <a:chExt cx="8106" cy="3360"/>
          </a:xfrm>
        </p:grpSpPr>
        <p:grpSp>
          <p:nvGrpSpPr>
            <p:cNvPr id="14339" name="Group 394"/>
            <p:cNvGrpSpPr/>
            <p:nvPr/>
          </p:nvGrpSpPr>
          <p:grpSpPr>
            <a:xfrm>
              <a:off x="2553" y="4973"/>
              <a:ext cx="8107" cy="1482"/>
              <a:chOff x="0" y="0"/>
              <a:chExt cx="3888" cy="711"/>
            </a:xfrm>
          </p:grpSpPr>
          <p:grpSp>
            <p:nvGrpSpPr>
              <p:cNvPr id="14340" name="Group 132"/>
              <p:cNvGrpSpPr/>
              <p:nvPr/>
            </p:nvGrpSpPr>
            <p:grpSpPr>
              <a:xfrm>
                <a:off x="0" y="212"/>
                <a:ext cx="3888" cy="499"/>
                <a:chOff x="0" y="0"/>
                <a:chExt cx="3888" cy="499"/>
              </a:xfrm>
            </p:grpSpPr>
            <p:sp>
              <p:nvSpPr>
                <p:cNvPr id="14341" name="AutoShape 133"/>
                <p:cNvSpPr/>
                <p:nvPr/>
              </p:nvSpPr>
              <p:spPr>
                <a:xfrm>
                  <a:off x="0" y="0"/>
                  <a:ext cx="3888" cy="499"/>
                </a:xfrm>
                <a:prstGeom prst="cube">
                  <a:avLst>
                    <a:gd name="adj" fmla="val 8616"/>
                  </a:avLst>
                </a:prstGeom>
                <a:solidFill>
                  <a:srgbClr val="FFCC00"/>
                </a:solidFill>
                <a:ln w="3175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r>
                    <a:rPr lang="en-US" altLang="zh-CN" sz="10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0 cm     1           2            3           4            5            6           7            8          9          10</a:t>
                  </a:r>
                  <a:r>
                    <a:rPr lang="en-US" altLang="zh-CN" sz="1000" b="1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 </a:t>
                  </a:r>
                  <a:endParaRPr lang="en-US" altLang="zh-CN" sz="1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342" name="Line 134"/>
                <p:cNvSpPr/>
                <p:nvPr/>
              </p:nvSpPr>
              <p:spPr>
                <a:xfrm>
                  <a:off x="91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3" name="Line 135"/>
                <p:cNvSpPr/>
                <p:nvPr/>
              </p:nvSpPr>
              <p:spPr>
                <a:xfrm>
                  <a:off x="12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4" name="Line 136"/>
                <p:cNvSpPr/>
                <p:nvPr/>
              </p:nvSpPr>
              <p:spPr>
                <a:xfrm>
                  <a:off x="16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5" name="Line 137"/>
                <p:cNvSpPr/>
                <p:nvPr/>
              </p:nvSpPr>
              <p:spPr>
                <a:xfrm>
                  <a:off x="20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6" name="Line 138"/>
                <p:cNvSpPr/>
                <p:nvPr/>
              </p:nvSpPr>
              <p:spPr>
                <a:xfrm>
                  <a:off x="23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7" name="Line 139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8" name="Line 140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9" name="Line 141"/>
                <p:cNvSpPr/>
                <p:nvPr/>
              </p:nvSpPr>
              <p:spPr>
                <a:xfrm>
                  <a:off x="30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0" name="Line 142"/>
                <p:cNvSpPr/>
                <p:nvPr/>
              </p:nvSpPr>
              <p:spPr>
                <a:xfrm>
                  <a:off x="34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1" name="Line 143"/>
                <p:cNvSpPr/>
                <p:nvPr/>
              </p:nvSpPr>
              <p:spPr>
                <a:xfrm>
                  <a:off x="38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2" name="Line 144"/>
                <p:cNvSpPr/>
                <p:nvPr/>
              </p:nvSpPr>
              <p:spPr>
                <a:xfrm>
                  <a:off x="41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3" name="Line 145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4" name="Line 146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5" name="Line 147"/>
                <p:cNvSpPr/>
                <p:nvPr/>
              </p:nvSpPr>
              <p:spPr>
                <a:xfrm>
                  <a:off x="48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6" name="Line 148"/>
                <p:cNvSpPr/>
                <p:nvPr/>
              </p:nvSpPr>
              <p:spPr>
                <a:xfrm>
                  <a:off x="52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7" name="Line 149"/>
                <p:cNvSpPr/>
                <p:nvPr/>
              </p:nvSpPr>
              <p:spPr>
                <a:xfrm>
                  <a:off x="56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8" name="Line 150"/>
                <p:cNvSpPr/>
                <p:nvPr/>
              </p:nvSpPr>
              <p:spPr>
                <a:xfrm>
                  <a:off x="59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9" name="Line 151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0" name="Line 152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1" name="Line 153"/>
                <p:cNvSpPr/>
                <p:nvPr/>
              </p:nvSpPr>
              <p:spPr>
                <a:xfrm>
                  <a:off x="67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2" name="Line 154"/>
                <p:cNvSpPr/>
                <p:nvPr/>
              </p:nvSpPr>
              <p:spPr>
                <a:xfrm>
                  <a:off x="70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3" name="Line 155"/>
                <p:cNvSpPr/>
                <p:nvPr/>
              </p:nvSpPr>
              <p:spPr>
                <a:xfrm>
                  <a:off x="74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4" name="Line 156"/>
                <p:cNvSpPr/>
                <p:nvPr/>
              </p:nvSpPr>
              <p:spPr>
                <a:xfrm>
                  <a:off x="77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5" name="Line 157"/>
                <p:cNvSpPr/>
                <p:nvPr/>
              </p:nvSpPr>
              <p:spPr>
                <a:xfrm>
                  <a:off x="815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6" name="Line 158"/>
                <p:cNvSpPr/>
                <p:nvPr/>
              </p:nvSpPr>
              <p:spPr>
                <a:xfrm>
                  <a:off x="816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7" name="Line 159"/>
                <p:cNvSpPr/>
                <p:nvPr/>
              </p:nvSpPr>
              <p:spPr>
                <a:xfrm>
                  <a:off x="85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8" name="Line 160"/>
                <p:cNvSpPr/>
                <p:nvPr/>
              </p:nvSpPr>
              <p:spPr>
                <a:xfrm>
                  <a:off x="88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9" name="Line 161"/>
                <p:cNvSpPr/>
                <p:nvPr/>
              </p:nvSpPr>
              <p:spPr>
                <a:xfrm>
                  <a:off x="92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0" name="Line 162"/>
                <p:cNvSpPr/>
                <p:nvPr/>
              </p:nvSpPr>
              <p:spPr>
                <a:xfrm>
                  <a:off x="96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1" name="Line 163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2" name="Line 164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3" name="Line 165"/>
                <p:cNvSpPr/>
                <p:nvPr/>
              </p:nvSpPr>
              <p:spPr>
                <a:xfrm>
                  <a:off x="103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4" name="Line 166"/>
                <p:cNvSpPr/>
                <p:nvPr/>
              </p:nvSpPr>
              <p:spPr>
                <a:xfrm>
                  <a:off x="106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5" name="Line 167"/>
                <p:cNvSpPr/>
                <p:nvPr/>
              </p:nvSpPr>
              <p:spPr>
                <a:xfrm>
                  <a:off x="110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6" name="Line 168"/>
                <p:cNvSpPr/>
                <p:nvPr/>
              </p:nvSpPr>
              <p:spPr>
                <a:xfrm>
                  <a:off x="114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7" name="Line 169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8" name="Line 170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9" name="Line 171"/>
                <p:cNvSpPr/>
                <p:nvPr/>
              </p:nvSpPr>
              <p:spPr>
                <a:xfrm>
                  <a:off x="121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0" name="Line 172"/>
                <p:cNvSpPr/>
                <p:nvPr/>
              </p:nvSpPr>
              <p:spPr>
                <a:xfrm>
                  <a:off x="125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1" name="Line 173"/>
                <p:cNvSpPr/>
                <p:nvPr/>
              </p:nvSpPr>
              <p:spPr>
                <a:xfrm>
                  <a:off x="128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2" name="Line 174"/>
                <p:cNvSpPr/>
                <p:nvPr/>
              </p:nvSpPr>
              <p:spPr>
                <a:xfrm>
                  <a:off x="132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3" name="Line 175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4" name="Line 176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5" name="Line 177"/>
                <p:cNvSpPr/>
                <p:nvPr/>
              </p:nvSpPr>
              <p:spPr>
                <a:xfrm>
                  <a:off x="139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6" name="Line 178"/>
                <p:cNvSpPr/>
                <p:nvPr/>
              </p:nvSpPr>
              <p:spPr>
                <a:xfrm>
                  <a:off x="143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7" name="Line 179"/>
                <p:cNvSpPr/>
                <p:nvPr/>
              </p:nvSpPr>
              <p:spPr>
                <a:xfrm>
                  <a:off x="146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8" name="Line 180"/>
                <p:cNvSpPr/>
                <p:nvPr/>
              </p:nvSpPr>
              <p:spPr>
                <a:xfrm>
                  <a:off x="150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9" name="Line 181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0" name="Line 182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1" name="Line 183"/>
                <p:cNvSpPr/>
                <p:nvPr/>
              </p:nvSpPr>
              <p:spPr>
                <a:xfrm>
                  <a:off x="157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2" name="Line 184"/>
                <p:cNvSpPr/>
                <p:nvPr/>
              </p:nvSpPr>
              <p:spPr>
                <a:xfrm>
                  <a:off x="161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3" name="Line 185"/>
                <p:cNvSpPr/>
                <p:nvPr/>
              </p:nvSpPr>
              <p:spPr>
                <a:xfrm>
                  <a:off x="164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4" name="Line 186"/>
                <p:cNvSpPr/>
                <p:nvPr/>
              </p:nvSpPr>
              <p:spPr>
                <a:xfrm>
                  <a:off x="168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5" name="Line 187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6" name="Line 188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7" name="Line 189"/>
                <p:cNvSpPr/>
                <p:nvPr/>
              </p:nvSpPr>
              <p:spPr>
                <a:xfrm>
                  <a:off x="175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8" name="Line 190"/>
                <p:cNvSpPr/>
                <p:nvPr/>
              </p:nvSpPr>
              <p:spPr>
                <a:xfrm>
                  <a:off x="179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9" name="Line 191"/>
                <p:cNvSpPr/>
                <p:nvPr/>
              </p:nvSpPr>
              <p:spPr>
                <a:xfrm>
                  <a:off x="183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0" name="Line 192"/>
                <p:cNvSpPr/>
                <p:nvPr/>
              </p:nvSpPr>
              <p:spPr>
                <a:xfrm>
                  <a:off x="186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1" name="Line 193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2" name="Line 194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3" name="Line 195"/>
                <p:cNvSpPr/>
                <p:nvPr/>
              </p:nvSpPr>
              <p:spPr>
                <a:xfrm>
                  <a:off x="193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4" name="Line 196"/>
                <p:cNvSpPr/>
                <p:nvPr/>
              </p:nvSpPr>
              <p:spPr>
                <a:xfrm>
                  <a:off x="197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5" name="Line 197"/>
                <p:cNvSpPr/>
                <p:nvPr/>
              </p:nvSpPr>
              <p:spPr>
                <a:xfrm>
                  <a:off x="201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6" name="Line 198"/>
                <p:cNvSpPr/>
                <p:nvPr/>
              </p:nvSpPr>
              <p:spPr>
                <a:xfrm>
                  <a:off x="204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7" name="Line 199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8" name="Line 200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9" name="Line 201"/>
                <p:cNvSpPr/>
                <p:nvPr/>
              </p:nvSpPr>
              <p:spPr>
                <a:xfrm>
                  <a:off x="211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0" name="Line 202"/>
                <p:cNvSpPr/>
                <p:nvPr/>
              </p:nvSpPr>
              <p:spPr>
                <a:xfrm>
                  <a:off x="215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1" name="Line 203"/>
                <p:cNvSpPr/>
                <p:nvPr/>
              </p:nvSpPr>
              <p:spPr>
                <a:xfrm>
                  <a:off x="219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2" name="Line 204"/>
                <p:cNvSpPr/>
                <p:nvPr/>
              </p:nvSpPr>
              <p:spPr>
                <a:xfrm>
                  <a:off x="222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3" name="Line 205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4" name="Line 206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5" name="Line 207"/>
                <p:cNvSpPr/>
                <p:nvPr/>
              </p:nvSpPr>
              <p:spPr>
                <a:xfrm>
                  <a:off x="230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6" name="Line 208"/>
                <p:cNvSpPr/>
                <p:nvPr/>
              </p:nvSpPr>
              <p:spPr>
                <a:xfrm>
                  <a:off x="233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7" name="Line 209"/>
                <p:cNvSpPr/>
                <p:nvPr/>
              </p:nvSpPr>
              <p:spPr>
                <a:xfrm>
                  <a:off x="237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8" name="Line 210"/>
                <p:cNvSpPr/>
                <p:nvPr/>
              </p:nvSpPr>
              <p:spPr>
                <a:xfrm>
                  <a:off x="240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9" name="Line 211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0" name="Line 212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1" name="Line 213"/>
                <p:cNvSpPr/>
                <p:nvPr/>
              </p:nvSpPr>
              <p:spPr>
                <a:xfrm>
                  <a:off x="248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2" name="Line 214"/>
                <p:cNvSpPr/>
                <p:nvPr/>
              </p:nvSpPr>
              <p:spPr>
                <a:xfrm>
                  <a:off x="251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3" name="Line 215"/>
                <p:cNvSpPr/>
                <p:nvPr/>
              </p:nvSpPr>
              <p:spPr>
                <a:xfrm>
                  <a:off x="255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4" name="Line 216"/>
                <p:cNvSpPr/>
                <p:nvPr/>
              </p:nvSpPr>
              <p:spPr>
                <a:xfrm>
                  <a:off x="259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5" name="Line 217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6" name="Line 218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7" name="Line 219"/>
                <p:cNvSpPr/>
                <p:nvPr/>
              </p:nvSpPr>
              <p:spPr>
                <a:xfrm>
                  <a:off x="266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8" name="Line 220"/>
                <p:cNvSpPr/>
                <p:nvPr/>
              </p:nvSpPr>
              <p:spPr>
                <a:xfrm>
                  <a:off x="269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9" name="Line 221"/>
                <p:cNvSpPr/>
                <p:nvPr/>
              </p:nvSpPr>
              <p:spPr>
                <a:xfrm>
                  <a:off x="273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0" name="Line 222"/>
                <p:cNvSpPr/>
                <p:nvPr/>
              </p:nvSpPr>
              <p:spPr>
                <a:xfrm>
                  <a:off x="277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1" name="Line 223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2" name="Line 224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3" name="Line 225"/>
                <p:cNvSpPr/>
                <p:nvPr/>
              </p:nvSpPr>
              <p:spPr>
                <a:xfrm>
                  <a:off x="284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4" name="Line 226"/>
                <p:cNvSpPr/>
                <p:nvPr/>
              </p:nvSpPr>
              <p:spPr>
                <a:xfrm>
                  <a:off x="287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5" name="Line 227"/>
                <p:cNvSpPr/>
                <p:nvPr/>
              </p:nvSpPr>
              <p:spPr>
                <a:xfrm>
                  <a:off x="291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6" name="Line 228"/>
                <p:cNvSpPr/>
                <p:nvPr/>
              </p:nvSpPr>
              <p:spPr>
                <a:xfrm>
                  <a:off x="295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7" name="Line 229"/>
                <p:cNvSpPr/>
                <p:nvPr/>
              </p:nvSpPr>
              <p:spPr>
                <a:xfrm>
                  <a:off x="2988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4438" name="Group 230"/>
                <p:cNvGrpSpPr/>
                <p:nvPr/>
              </p:nvGrpSpPr>
              <p:grpSpPr>
                <a:xfrm>
                  <a:off x="2988" y="51"/>
                  <a:ext cx="145" cy="118"/>
                  <a:chOff x="0" y="0"/>
                  <a:chExt cx="145" cy="118"/>
                </a:xfrm>
              </p:grpSpPr>
              <p:sp>
                <p:nvSpPr>
                  <p:cNvPr id="14439" name="Line 231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0" name="Line 232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1" name="Line 233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2" name="Line 234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3" name="Line 235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4444" name="Line 236"/>
                <p:cNvSpPr/>
                <p:nvPr/>
              </p:nvSpPr>
              <p:spPr>
                <a:xfrm>
                  <a:off x="316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5" name="Line 237"/>
                <p:cNvSpPr/>
                <p:nvPr/>
              </p:nvSpPr>
              <p:spPr>
                <a:xfrm>
                  <a:off x="316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6" name="Line 238"/>
                <p:cNvSpPr/>
                <p:nvPr/>
              </p:nvSpPr>
              <p:spPr>
                <a:xfrm>
                  <a:off x="320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7" name="Line 239"/>
                <p:cNvSpPr/>
                <p:nvPr/>
              </p:nvSpPr>
              <p:spPr>
                <a:xfrm>
                  <a:off x="323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8" name="Line 240"/>
                <p:cNvSpPr/>
                <p:nvPr/>
              </p:nvSpPr>
              <p:spPr>
                <a:xfrm>
                  <a:off x="327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9" name="Line 241"/>
                <p:cNvSpPr/>
                <p:nvPr/>
              </p:nvSpPr>
              <p:spPr>
                <a:xfrm>
                  <a:off x="331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4450" name="Group 242"/>
                <p:cNvGrpSpPr/>
                <p:nvPr/>
              </p:nvGrpSpPr>
              <p:grpSpPr>
                <a:xfrm>
                  <a:off x="3348" y="51"/>
                  <a:ext cx="145" cy="118"/>
                  <a:chOff x="0" y="0"/>
                  <a:chExt cx="145" cy="118"/>
                </a:xfrm>
              </p:grpSpPr>
              <p:sp>
                <p:nvSpPr>
                  <p:cNvPr id="14451" name="Line 243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2" name="Line 244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3" name="Line 245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4" name="Line 246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5" name="Line 247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4456" name="Line 248"/>
                <p:cNvSpPr/>
                <p:nvPr/>
              </p:nvSpPr>
              <p:spPr>
                <a:xfrm>
                  <a:off x="352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4457" name="Group 249"/>
                <p:cNvGrpSpPr/>
                <p:nvPr/>
              </p:nvGrpSpPr>
              <p:grpSpPr>
                <a:xfrm>
                  <a:off x="3528" y="51"/>
                  <a:ext cx="145" cy="118"/>
                  <a:chOff x="0" y="0"/>
                  <a:chExt cx="145" cy="118"/>
                </a:xfrm>
              </p:grpSpPr>
              <p:sp>
                <p:nvSpPr>
                  <p:cNvPr id="14458" name="Line 250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9" name="Line 251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60" name="Line 252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61" name="Line 253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62" name="Line 254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4463" name="Line 255"/>
                <p:cNvSpPr/>
                <p:nvPr/>
              </p:nvSpPr>
              <p:spPr>
                <a:xfrm>
                  <a:off x="3709" y="51"/>
                  <a:ext cx="0" cy="118"/>
                </a:xfrm>
                <a:prstGeom prst="line">
                  <a:avLst/>
                </a:prstGeom>
                <a:ln w="190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4464" name="Group 256"/>
              <p:cNvGrpSpPr/>
              <p:nvPr/>
            </p:nvGrpSpPr>
            <p:grpSpPr>
              <a:xfrm>
                <a:off x="80" y="0"/>
                <a:ext cx="2538" cy="246"/>
                <a:chOff x="0" y="0"/>
                <a:chExt cx="3438" cy="498"/>
              </a:xfrm>
            </p:grpSpPr>
            <p:sp>
              <p:nvSpPr>
                <p:cNvPr id="14465" name="Rectangle 257" descr="栎木"/>
                <p:cNvSpPr/>
                <p:nvPr/>
              </p:nvSpPr>
              <p:spPr>
                <a:xfrm>
                  <a:off x="0" y="0"/>
                  <a:ext cx="2748" cy="492"/>
                </a:xfrm>
                <a:prstGeom prst="rect">
                  <a:avLst/>
                </a:prstGeom>
                <a:blipFill rotWithShape="1">
                  <a:blip r:embed="rId1"/>
                </a:blip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endParaRPr lang="zh-CN" altLang="en-US" sz="1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466" name="AutoShape 258" descr="栎木"/>
                <p:cNvSpPr/>
                <p:nvPr/>
              </p:nvSpPr>
              <p:spPr>
                <a:xfrm rot="5400000">
                  <a:off x="2844" y="-96"/>
                  <a:ext cx="492" cy="696"/>
                </a:xfrm>
                <a:prstGeom prst="triangle">
                  <a:avLst>
                    <a:gd name="adj" fmla="val 50000"/>
                  </a:avLst>
                </a:prstGeom>
                <a:blipFill rotWithShape="1">
                  <a:blip r:embed="rId1">
                    <a:alphaModFix amt="39999"/>
                  </a:blip>
                </a:blip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 anchorCtr="0"/>
                <a:p>
                  <a:endParaRPr lang="zh-CN" altLang="en-US" sz="1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3" name="Picture 391" descr="u=3185689198,3543603771&amp;fm=3&amp;gp=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238816">
              <a:off x="7565" y="3095"/>
              <a:ext cx="838" cy="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Line 130"/>
            <p:cNvSpPr/>
            <p:nvPr/>
          </p:nvSpPr>
          <p:spPr>
            <a:xfrm flipV="1">
              <a:off x="8000" y="4230"/>
              <a:ext cx="0" cy="1250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702560" y="915370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凭感官判断并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不可靠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grpSp>
        <p:nvGrpSpPr>
          <p:cNvPr id="5124" name="组合 5123"/>
          <p:cNvGrpSpPr/>
          <p:nvPr/>
        </p:nvGrpSpPr>
        <p:grpSpPr>
          <a:xfrm>
            <a:off x="1403033" y="1995488"/>
            <a:ext cx="6081712" cy="1536700"/>
            <a:chOff x="0" y="0"/>
            <a:chExt cx="4637" cy="1162"/>
          </a:xfrm>
        </p:grpSpPr>
        <p:pic>
          <p:nvPicPr>
            <p:cNvPr id="6149" name="Picture 6" descr="cuojue14_175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944" cy="11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6" name="Text Box 12"/>
            <p:cNvSpPr txBox="1"/>
            <p:nvPr/>
          </p:nvSpPr>
          <p:spPr>
            <a:xfrm>
              <a:off x="2381" y="340"/>
              <a:ext cx="2256" cy="3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335" noProof="1" dirty="0">
                  <a:solidFill>
                    <a:schemeClr val="tx1"/>
                  </a:solidFill>
                  <a:latin typeface="华康龙门石碑W9" panose="03000909000000000000" charset="-122"/>
                  <a:ea typeface="华康龙门石碑W9" panose="03000909000000000000" charset="-122"/>
                  <a:cs typeface="+mn-cs"/>
                </a:rPr>
                <a:t>紫色的线平行吗？</a:t>
              </a:r>
              <a:endParaRPr lang="zh-CN" altLang="en-US" sz="2335" noProof="1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+mn-cs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347980" y="771525"/>
            <a:ext cx="844867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刻度尺的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记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——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测量结果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=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准确值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（分度值的数量）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估计值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21155" y="1965325"/>
            <a:ext cx="5147310" cy="2133600"/>
            <a:chOff x="2553" y="3095"/>
            <a:chExt cx="8106" cy="3360"/>
          </a:xfrm>
        </p:grpSpPr>
        <p:grpSp>
          <p:nvGrpSpPr>
            <p:cNvPr id="14339" name="Group 394"/>
            <p:cNvGrpSpPr/>
            <p:nvPr/>
          </p:nvGrpSpPr>
          <p:grpSpPr>
            <a:xfrm>
              <a:off x="2553" y="4973"/>
              <a:ext cx="8107" cy="1482"/>
              <a:chOff x="0" y="0"/>
              <a:chExt cx="3888" cy="711"/>
            </a:xfrm>
          </p:grpSpPr>
          <p:grpSp>
            <p:nvGrpSpPr>
              <p:cNvPr id="14340" name="Group 132"/>
              <p:cNvGrpSpPr/>
              <p:nvPr/>
            </p:nvGrpSpPr>
            <p:grpSpPr>
              <a:xfrm>
                <a:off x="0" y="212"/>
                <a:ext cx="3888" cy="499"/>
                <a:chOff x="0" y="0"/>
                <a:chExt cx="3888" cy="499"/>
              </a:xfrm>
            </p:grpSpPr>
            <p:sp>
              <p:nvSpPr>
                <p:cNvPr id="14341" name="AutoShape 133"/>
                <p:cNvSpPr/>
                <p:nvPr/>
              </p:nvSpPr>
              <p:spPr>
                <a:xfrm>
                  <a:off x="0" y="0"/>
                  <a:ext cx="3888" cy="499"/>
                </a:xfrm>
                <a:prstGeom prst="cube">
                  <a:avLst>
                    <a:gd name="adj" fmla="val 8616"/>
                  </a:avLst>
                </a:prstGeom>
                <a:solidFill>
                  <a:srgbClr val="FFCC00"/>
                </a:solidFill>
                <a:ln w="3175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r>
                    <a:rPr lang="en-US" altLang="zh-CN" sz="10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0 cm     1           2            3           4            5            6           7            8          9          10</a:t>
                  </a:r>
                  <a:r>
                    <a:rPr lang="en-US" altLang="zh-CN" sz="1000" b="1" dirty="0">
                      <a:latin typeface="Arial" panose="020B0604020202020204" pitchFamily="34" charset="0"/>
                      <a:ea typeface="宋体" panose="02010600030101010101" pitchFamily="2" charset="-122"/>
                    </a:rPr>
                    <a:t> </a:t>
                  </a:r>
                  <a:endParaRPr lang="en-US" altLang="zh-CN" sz="1000" b="1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342" name="Line 134"/>
                <p:cNvSpPr/>
                <p:nvPr/>
              </p:nvSpPr>
              <p:spPr>
                <a:xfrm>
                  <a:off x="91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3" name="Line 135"/>
                <p:cNvSpPr/>
                <p:nvPr/>
              </p:nvSpPr>
              <p:spPr>
                <a:xfrm>
                  <a:off x="12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4" name="Line 136"/>
                <p:cNvSpPr/>
                <p:nvPr/>
              </p:nvSpPr>
              <p:spPr>
                <a:xfrm>
                  <a:off x="16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5" name="Line 137"/>
                <p:cNvSpPr/>
                <p:nvPr/>
              </p:nvSpPr>
              <p:spPr>
                <a:xfrm>
                  <a:off x="20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6" name="Line 138"/>
                <p:cNvSpPr/>
                <p:nvPr/>
              </p:nvSpPr>
              <p:spPr>
                <a:xfrm>
                  <a:off x="23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7" name="Line 139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8" name="Line 140"/>
                <p:cNvSpPr/>
                <p:nvPr/>
              </p:nvSpPr>
              <p:spPr>
                <a:xfrm>
                  <a:off x="27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49" name="Line 141"/>
                <p:cNvSpPr/>
                <p:nvPr/>
              </p:nvSpPr>
              <p:spPr>
                <a:xfrm>
                  <a:off x="30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0" name="Line 142"/>
                <p:cNvSpPr/>
                <p:nvPr/>
              </p:nvSpPr>
              <p:spPr>
                <a:xfrm>
                  <a:off x="34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1" name="Line 143"/>
                <p:cNvSpPr/>
                <p:nvPr/>
              </p:nvSpPr>
              <p:spPr>
                <a:xfrm>
                  <a:off x="38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2" name="Line 144"/>
                <p:cNvSpPr/>
                <p:nvPr/>
              </p:nvSpPr>
              <p:spPr>
                <a:xfrm>
                  <a:off x="41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3" name="Line 145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4" name="Line 146"/>
                <p:cNvSpPr/>
                <p:nvPr/>
              </p:nvSpPr>
              <p:spPr>
                <a:xfrm>
                  <a:off x="45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5" name="Line 147"/>
                <p:cNvSpPr/>
                <p:nvPr/>
              </p:nvSpPr>
              <p:spPr>
                <a:xfrm>
                  <a:off x="48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6" name="Line 148"/>
                <p:cNvSpPr/>
                <p:nvPr/>
              </p:nvSpPr>
              <p:spPr>
                <a:xfrm>
                  <a:off x="52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7" name="Line 149"/>
                <p:cNvSpPr/>
                <p:nvPr/>
              </p:nvSpPr>
              <p:spPr>
                <a:xfrm>
                  <a:off x="56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8" name="Line 150"/>
                <p:cNvSpPr/>
                <p:nvPr/>
              </p:nvSpPr>
              <p:spPr>
                <a:xfrm>
                  <a:off x="59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59" name="Line 151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0" name="Line 152"/>
                <p:cNvSpPr/>
                <p:nvPr/>
              </p:nvSpPr>
              <p:spPr>
                <a:xfrm>
                  <a:off x="63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1" name="Line 153"/>
                <p:cNvSpPr/>
                <p:nvPr/>
              </p:nvSpPr>
              <p:spPr>
                <a:xfrm>
                  <a:off x="67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2" name="Line 154"/>
                <p:cNvSpPr/>
                <p:nvPr/>
              </p:nvSpPr>
              <p:spPr>
                <a:xfrm>
                  <a:off x="70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3" name="Line 155"/>
                <p:cNvSpPr/>
                <p:nvPr/>
              </p:nvSpPr>
              <p:spPr>
                <a:xfrm>
                  <a:off x="74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4" name="Line 156"/>
                <p:cNvSpPr/>
                <p:nvPr/>
              </p:nvSpPr>
              <p:spPr>
                <a:xfrm>
                  <a:off x="77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5" name="Line 157"/>
                <p:cNvSpPr/>
                <p:nvPr/>
              </p:nvSpPr>
              <p:spPr>
                <a:xfrm>
                  <a:off x="815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6" name="Line 158"/>
                <p:cNvSpPr/>
                <p:nvPr/>
              </p:nvSpPr>
              <p:spPr>
                <a:xfrm>
                  <a:off x="816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7" name="Line 159"/>
                <p:cNvSpPr/>
                <p:nvPr/>
              </p:nvSpPr>
              <p:spPr>
                <a:xfrm>
                  <a:off x="85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8" name="Line 160"/>
                <p:cNvSpPr/>
                <p:nvPr/>
              </p:nvSpPr>
              <p:spPr>
                <a:xfrm>
                  <a:off x="88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69" name="Line 161"/>
                <p:cNvSpPr/>
                <p:nvPr/>
              </p:nvSpPr>
              <p:spPr>
                <a:xfrm>
                  <a:off x="92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0" name="Line 162"/>
                <p:cNvSpPr/>
                <p:nvPr/>
              </p:nvSpPr>
              <p:spPr>
                <a:xfrm>
                  <a:off x="96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1" name="Line 163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2" name="Line 164"/>
                <p:cNvSpPr/>
                <p:nvPr/>
              </p:nvSpPr>
              <p:spPr>
                <a:xfrm>
                  <a:off x="99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3" name="Line 165"/>
                <p:cNvSpPr/>
                <p:nvPr/>
              </p:nvSpPr>
              <p:spPr>
                <a:xfrm>
                  <a:off x="103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4" name="Line 166"/>
                <p:cNvSpPr/>
                <p:nvPr/>
              </p:nvSpPr>
              <p:spPr>
                <a:xfrm>
                  <a:off x="106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5" name="Line 167"/>
                <p:cNvSpPr/>
                <p:nvPr/>
              </p:nvSpPr>
              <p:spPr>
                <a:xfrm>
                  <a:off x="110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6" name="Line 168"/>
                <p:cNvSpPr/>
                <p:nvPr/>
              </p:nvSpPr>
              <p:spPr>
                <a:xfrm>
                  <a:off x="114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7" name="Line 169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8" name="Line 170"/>
                <p:cNvSpPr/>
                <p:nvPr/>
              </p:nvSpPr>
              <p:spPr>
                <a:xfrm>
                  <a:off x="1178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79" name="Line 171"/>
                <p:cNvSpPr/>
                <p:nvPr/>
              </p:nvSpPr>
              <p:spPr>
                <a:xfrm>
                  <a:off x="121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0" name="Line 172"/>
                <p:cNvSpPr/>
                <p:nvPr/>
              </p:nvSpPr>
              <p:spPr>
                <a:xfrm>
                  <a:off x="125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1" name="Line 173"/>
                <p:cNvSpPr/>
                <p:nvPr/>
              </p:nvSpPr>
              <p:spPr>
                <a:xfrm>
                  <a:off x="128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2" name="Line 174"/>
                <p:cNvSpPr/>
                <p:nvPr/>
              </p:nvSpPr>
              <p:spPr>
                <a:xfrm>
                  <a:off x="132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3" name="Line 175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4" name="Line 176"/>
                <p:cNvSpPr/>
                <p:nvPr/>
              </p:nvSpPr>
              <p:spPr>
                <a:xfrm>
                  <a:off x="135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5" name="Line 177"/>
                <p:cNvSpPr/>
                <p:nvPr/>
              </p:nvSpPr>
              <p:spPr>
                <a:xfrm>
                  <a:off x="139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6" name="Line 178"/>
                <p:cNvSpPr/>
                <p:nvPr/>
              </p:nvSpPr>
              <p:spPr>
                <a:xfrm>
                  <a:off x="143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7" name="Line 179"/>
                <p:cNvSpPr/>
                <p:nvPr/>
              </p:nvSpPr>
              <p:spPr>
                <a:xfrm>
                  <a:off x="146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8" name="Line 180"/>
                <p:cNvSpPr/>
                <p:nvPr/>
              </p:nvSpPr>
              <p:spPr>
                <a:xfrm>
                  <a:off x="150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89" name="Line 181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0" name="Line 182"/>
                <p:cNvSpPr/>
                <p:nvPr/>
              </p:nvSpPr>
              <p:spPr>
                <a:xfrm>
                  <a:off x="1540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1" name="Line 183"/>
                <p:cNvSpPr/>
                <p:nvPr/>
              </p:nvSpPr>
              <p:spPr>
                <a:xfrm>
                  <a:off x="157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2" name="Line 184"/>
                <p:cNvSpPr/>
                <p:nvPr/>
              </p:nvSpPr>
              <p:spPr>
                <a:xfrm>
                  <a:off x="161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3" name="Line 185"/>
                <p:cNvSpPr/>
                <p:nvPr/>
              </p:nvSpPr>
              <p:spPr>
                <a:xfrm>
                  <a:off x="164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4" name="Line 186"/>
                <p:cNvSpPr/>
                <p:nvPr/>
              </p:nvSpPr>
              <p:spPr>
                <a:xfrm>
                  <a:off x="168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5" name="Line 187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6" name="Line 188"/>
                <p:cNvSpPr/>
                <p:nvPr/>
              </p:nvSpPr>
              <p:spPr>
                <a:xfrm>
                  <a:off x="1721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7" name="Line 189"/>
                <p:cNvSpPr/>
                <p:nvPr/>
              </p:nvSpPr>
              <p:spPr>
                <a:xfrm>
                  <a:off x="175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8" name="Line 190"/>
                <p:cNvSpPr/>
                <p:nvPr/>
              </p:nvSpPr>
              <p:spPr>
                <a:xfrm>
                  <a:off x="179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399" name="Line 191"/>
                <p:cNvSpPr/>
                <p:nvPr/>
              </p:nvSpPr>
              <p:spPr>
                <a:xfrm>
                  <a:off x="183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0" name="Line 192"/>
                <p:cNvSpPr/>
                <p:nvPr/>
              </p:nvSpPr>
              <p:spPr>
                <a:xfrm>
                  <a:off x="186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1" name="Line 193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2" name="Line 194"/>
                <p:cNvSpPr/>
                <p:nvPr/>
              </p:nvSpPr>
              <p:spPr>
                <a:xfrm>
                  <a:off x="1902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3" name="Line 195"/>
                <p:cNvSpPr/>
                <p:nvPr/>
              </p:nvSpPr>
              <p:spPr>
                <a:xfrm>
                  <a:off x="193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4" name="Line 196"/>
                <p:cNvSpPr/>
                <p:nvPr/>
              </p:nvSpPr>
              <p:spPr>
                <a:xfrm>
                  <a:off x="197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5" name="Line 197"/>
                <p:cNvSpPr/>
                <p:nvPr/>
              </p:nvSpPr>
              <p:spPr>
                <a:xfrm>
                  <a:off x="201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6" name="Line 198"/>
                <p:cNvSpPr/>
                <p:nvPr/>
              </p:nvSpPr>
              <p:spPr>
                <a:xfrm>
                  <a:off x="204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7" name="Line 199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8" name="Line 200"/>
                <p:cNvSpPr/>
                <p:nvPr/>
              </p:nvSpPr>
              <p:spPr>
                <a:xfrm>
                  <a:off x="2083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09" name="Line 201"/>
                <p:cNvSpPr/>
                <p:nvPr/>
              </p:nvSpPr>
              <p:spPr>
                <a:xfrm>
                  <a:off x="211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0" name="Line 202"/>
                <p:cNvSpPr/>
                <p:nvPr/>
              </p:nvSpPr>
              <p:spPr>
                <a:xfrm>
                  <a:off x="215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1" name="Line 203"/>
                <p:cNvSpPr/>
                <p:nvPr/>
              </p:nvSpPr>
              <p:spPr>
                <a:xfrm>
                  <a:off x="219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2" name="Line 204"/>
                <p:cNvSpPr/>
                <p:nvPr/>
              </p:nvSpPr>
              <p:spPr>
                <a:xfrm>
                  <a:off x="222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3" name="Line 205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4" name="Line 206"/>
                <p:cNvSpPr/>
                <p:nvPr/>
              </p:nvSpPr>
              <p:spPr>
                <a:xfrm>
                  <a:off x="2264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5" name="Line 207"/>
                <p:cNvSpPr/>
                <p:nvPr/>
              </p:nvSpPr>
              <p:spPr>
                <a:xfrm>
                  <a:off x="230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6" name="Line 208"/>
                <p:cNvSpPr/>
                <p:nvPr/>
              </p:nvSpPr>
              <p:spPr>
                <a:xfrm>
                  <a:off x="233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7" name="Line 209"/>
                <p:cNvSpPr/>
                <p:nvPr/>
              </p:nvSpPr>
              <p:spPr>
                <a:xfrm>
                  <a:off x="237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8" name="Line 210"/>
                <p:cNvSpPr/>
                <p:nvPr/>
              </p:nvSpPr>
              <p:spPr>
                <a:xfrm>
                  <a:off x="240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19" name="Line 211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0" name="Line 212"/>
                <p:cNvSpPr/>
                <p:nvPr/>
              </p:nvSpPr>
              <p:spPr>
                <a:xfrm>
                  <a:off x="2445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1" name="Line 213"/>
                <p:cNvSpPr/>
                <p:nvPr/>
              </p:nvSpPr>
              <p:spPr>
                <a:xfrm>
                  <a:off x="248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2" name="Line 214"/>
                <p:cNvSpPr/>
                <p:nvPr/>
              </p:nvSpPr>
              <p:spPr>
                <a:xfrm>
                  <a:off x="2517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3" name="Line 215"/>
                <p:cNvSpPr/>
                <p:nvPr/>
              </p:nvSpPr>
              <p:spPr>
                <a:xfrm>
                  <a:off x="2554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4" name="Line 216"/>
                <p:cNvSpPr/>
                <p:nvPr/>
              </p:nvSpPr>
              <p:spPr>
                <a:xfrm>
                  <a:off x="2590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5" name="Line 217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6" name="Line 218"/>
                <p:cNvSpPr/>
                <p:nvPr/>
              </p:nvSpPr>
              <p:spPr>
                <a:xfrm>
                  <a:off x="2626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7" name="Line 219"/>
                <p:cNvSpPr/>
                <p:nvPr/>
              </p:nvSpPr>
              <p:spPr>
                <a:xfrm>
                  <a:off x="266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8" name="Line 220"/>
                <p:cNvSpPr/>
                <p:nvPr/>
              </p:nvSpPr>
              <p:spPr>
                <a:xfrm>
                  <a:off x="2698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29" name="Line 221"/>
                <p:cNvSpPr/>
                <p:nvPr/>
              </p:nvSpPr>
              <p:spPr>
                <a:xfrm>
                  <a:off x="2735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0" name="Line 222"/>
                <p:cNvSpPr/>
                <p:nvPr/>
              </p:nvSpPr>
              <p:spPr>
                <a:xfrm>
                  <a:off x="2771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1" name="Line 223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2" name="Line 224"/>
                <p:cNvSpPr/>
                <p:nvPr/>
              </p:nvSpPr>
              <p:spPr>
                <a:xfrm>
                  <a:off x="280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3" name="Line 225"/>
                <p:cNvSpPr/>
                <p:nvPr/>
              </p:nvSpPr>
              <p:spPr>
                <a:xfrm>
                  <a:off x="284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4" name="Line 226"/>
                <p:cNvSpPr/>
                <p:nvPr/>
              </p:nvSpPr>
              <p:spPr>
                <a:xfrm>
                  <a:off x="287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5" name="Line 227"/>
                <p:cNvSpPr/>
                <p:nvPr/>
              </p:nvSpPr>
              <p:spPr>
                <a:xfrm>
                  <a:off x="291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6" name="Line 228"/>
                <p:cNvSpPr/>
                <p:nvPr/>
              </p:nvSpPr>
              <p:spPr>
                <a:xfrm>
                  <a:off x="295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37" name="Line 229"/>
                <p:cNvSpPr/>
                <p:nvPr/>
              </p:nvSpPr>
              <p:spPr>
                <a:xfrm>
                  <a:off x="2988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4438" name="Group 230"/>
                <p:cNvGrpSpPr/>
                <p:nvPr/>
              </p:nvGrpSpPr>
              <p:grpSpPr>
                <a:xfrm>
                  <a:off x="2988" y="51"/>
                  <a:ext cx="145" cy="118"/>
                  <a:chOff x="0" y="0"/>
                  <a:chExt cx="145" cy="118"/>
                </a:xfrm>
              </p:grpSpPr>
              <p:sp>
                <p:nvSpPr>
                  <p:cNvPr id="14439" name="Line 231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0" name="Line 232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1" name="Line 233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2" name="Line 234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43" name="Line 235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4444" name="Line 236"/>
                <p:cNvSpPr/>
                <p:nvPr/>
              </p:nvSpPr>
              <p:spPr>
                <a:xfrm>
                  <a:off x="316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5" name="Line 237"/>
                <p:cNvSpPr/>
                <p:nvPr/>
              </p:nvSpPr>
              <p:spPr>
                <a:xfrm>
                  <a:off x="3167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6" name="Line 238"/>
                <p:cNvSpPr/>
                <p:nvPr/>
              </p:nvSpPr>
              <p:spPr>
                <a:xfrm>
                  <a:off x="3203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7" name="Line 239"/>
                <p:cNvSpPr/>
                <p:nvPr/>
              </p:nvSpPr>
              <p:spPr>
                <a:xfrm>
                  <a:off x="3239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8" name="Line 240"/>
                <p:cNvSpPr/>
                <p:nvPr/>
              </p:nvSpPr>
              <p:spPr>
                <a:xfrm>
                  <a:off x="3276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4449" name="Line 241"/>
                <p:cNvSpPr/>
                <p:nvPr/>
              </p:nvSpPr>
              <p:spPr>
                <a:xfrm>
                  <a:off x="3312" y="51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4450" name="Group 242"/>
                <p:cNvGrpSpPr/>
                <p:nvPr/>
              </p:nvGrpSpPr>
              <p:grpSpPr>
                <a:xfrm>
                  <a:off x="3348" y="51"/>
                  <a:ext cx="145" cy="118"/>
                  <a:chOff x="0" y="0"/>
                  <a:chExt cx="145" cy="118"/>
                </a:xfrm>
              </p:grpSpPr>
              <p:sp>
                <p:nvSpPr>
                  <p:cNvPr id="14451" name="Line 243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2" name="Line 244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3" name="Line 245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4" name="Line 246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5" name="Line 247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4456" name="Line 248"/>
                <p:cNvSpPr/>
                <p:nvPr/>
              </p:nvSpPr>
              <p:spPr>
                <a:xfrm>
                  <a:off x="3529" y="51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14457" name="Group 249"/>
                <p:cNvGrpSpPr/>
                <p:nvPr/>
              </p:nvGrpSpPr>
              <p:grpSpPr>
                <a:xfrm>
                  <a:off x="3528" y="51"/>
                  <a:ext cx="145" cy="118"/>
                  <a:chOff x="0" y="0"/>
                  <a:chExt cx="145" cy="118"/>
                </a:xfrm>
              </p:grpSpPr>
              <p:sp>
                <p:nvSpPr>
                  <p:cNvPr id="14458" name="Line 250"/>
                  <p:cNvSpPr/>
                  <p:nvPr/>
                </p:nvSpPr>
                <p:spPr>
                  <a:xfrm>
                    <a:off x="0" y="0"/>
                    <a:ext cx="0" cy="11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59" name="Line 251"/>
                  <p:cNvSpPr/>
                  <p:nvPr/>
                </p:nvSpPr>
                <p:spPr>
                  <a:xfrm>
                    <a:off x="36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60" name="Line 252"/>
                  <p:cNvSpPr/>
                  <p:nvPr/>
                </p:nvSpPr>
                <p:spPr>
                  <a:xfrm>
                    <a:off x="72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61" name="Line 253"/>
                  <p:cNvSpPr/>
                  <p:nvPr/>
                </p:nvSpPr>
                <p:spPr>
                  <a:xfrm>
                    <a:off x="109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4462" name="Line 254"/>
                  <p:cNvSpPr/>
                  <p:nvPr/>
                </p:nvSpPr>
                <p:spPr>
                  <a:xfrm>
                    <a:off x="145" y="0"/>
                    <a:ext cx="0" cy="68"/>
                  </a:xfrm>
                  <a:prstGeom prst="line">
                    <a:avLst/>
                  </a:prstGeom>
                  <a:ln w="9525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4463" name="Line 255"/>
                <p:cNvSpPr/>
                <p:nvPr/>
              </p:nvSpPr>
              <p:spPr>
                <a:xfrm>
                  <a:off x="3709" y="51"/>
                  <a:ext cx="0" cy="118"/>
                </a:xfrm>
                <a:prstGeom prst="line">
                  <a:avLst/>
                </a:prstGeom>
                <a:ln w="190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4464" name="Group 256"/>
              <p:cNvGrpSpPr/>
              <p:nvPr/>
            </p:nvGrpSpPr>
            <p:grpSpPr>
              <a:xfrm>
                <a:off x="80" y="0"/>
                <a:ext cx="2538" cy="246"/>
                <a:chOff x="0" y="0"/>
                <a:chExt cx="3438" cy="498"/>
              </a:xfrm>
            </p:grpSpPr>
            <p:sp>
              <p:nvSpPr>
                <p:cNvPr id="14465" name="Rectangle 257" descr="栎木"/>
                <p:cNvSpPr/>
                <p:nvPr/>
              </p:nvSpPr>
              <p:spPr>
                <a:xfrm>
                  <a:off x="0" y="0"/>
                  <a:ext cx="2748" cy="492"/>
                </a:xfrm>
                <a:prstGeom prst="rect">
                  <a:avLst/>
                </a:prstGeom>
                <a:blipFill rotWithShape="1">
                  <a:blip r:embed="rId1"/>
                </a:blip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endParaRPr lang="zh-CN" altLang="en-US" sz="1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466" name="AutoShape 258" descr="栎木"/>
                <p:cNvSpPr/>
                <p:nvPr/>
              </p:nvSpPr>
              <p:spPr>
                <a:xfrm rot="5400000">
                  <a:off x="2844" y="-96"/>
                  <a:ext cx="492" cy="696"/>
                </a:xfrm>
                <a:prstGeom prst="triangle">
                  <a:avLst>
                    <a:gd name="adj" fmla="val 50000"/>
                  </a:avLst>
                </a:prstGeom>
                <a:blipFill rotWithShape="1">
                  <a:blip r:embed="rId1">
                    <a:alphaModFix amt="39999"/>
                  </a:blip>
                </a:blip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 anchorCtr="0"/>
                <a:p>
                  <a:endParaRPr lang="zh-CN" altLang="en-US" sz="1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3" name="Picture 391" descr="u=3185689198,3543603771&amp;fm=3&amp;gp=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238816">
              <a:off x="7565" y="3095"/>
              <a:ext cx="838" cy="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Line 130"/>
            <p:cNvSpPr/>
            <p:nvPr/>
          </p:nvSpPr>
          <p:spPr>
            <a:xfrm flipV="1">
              <a:off x="8000" y="4230"/>
              <a:ext cx="0" cy="1250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72185" y="1203960"/>
            <a:ext cx="68618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华康龙门石碑W9" panose="03000909000000000000" charset="-122"/>
                <a:ea typeface="华康龙门石碑W9" panose="03000909000000000000" charset="-122"/>
                <a:sym typeface="Bahnschrift" panose="020B0502040204020203" pitchFamily="34" charset="0"/>
              </a:rPr>
              <a:t>动手操作</a:t>
            </a:r>
            <a:endParaRPr lang="zh-CN" altLang="en-US" sz="3200" dirty="0">
              <a:latin typeface="华康龙门石碑W9" panose="03000909000000000000" charset="-122"/>
              <a:ea typeface="华康龙门石碑W9" panose="03000909000000000000" charset="-122"/>
              <a:sym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康龙门石碑W9" panose="03000909000000000000" charset="-122"/>
                <a:ea typeface="华康龙门石碑W9" panose="03000909000000000000" charset="-122"/>
                <a:sym typeface="Bahnschrift" panose="020B0502040204020203" pitchFamily="34" charset="0"/>
              </a:rPr>
              <a:t>使用刻度尺测量作业本或物理课本的长度和宽度。</a:t>
            </a:r>
            <a:endParaRPr lang="zh-CN" altLang="en-US" sz="2400" dirty="0">
              <a:latin typeface="华康龙门石碑W9" panose="03000909000000000000" charset="-122"/>
              <a:ea typeface="华康龙门石碑W9" panose="03000909000000000000" charset="-122"/>
              <a:sym typeface="Bahnschrif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误差分析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0788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6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14350" y="1275415"/>
            <a:ext cx="8361680" cy="18148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思考：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用一把受热膨胀的钢尺测量一个物体的长度，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测量结果偏大还是偏小？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19250" y="1419560"/>
            <a:ext cx="6228080" cy="1383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误差是指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真实值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与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测量值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之间的差异。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/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误差偏大：测量值比真实值大。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3275330" y="1851360"/>
            <a:ext cx="3027680" cy="9531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为什么会有误差？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627630" y="843615"/>
            <a:ext cx="3916680" cy="26765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原因：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测量工具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不够精密；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测量方法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不科学；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测量者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的主观因素；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94030" y="843615"/>
            <a:ext cx="8183880" cy="26765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应对措施：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测量工具不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够精密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——</a:t>
            </a:r>
            <a:r>
              <a:rPr lang="en-US" alt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选用分度值更小的工具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；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、测量方法不科学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改进方法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（比如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累积法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）；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、测量者的主观因素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多次测量取平均值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；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45870" y="1851360"/>
            <a:ext cx="6939280" cy="1383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结论：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误差不是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错误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，误差是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不可避免</a:t>
            </a: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的，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不可能消除，只能尽量的减小。 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323215" y="339725"/>
            <a:ext cx="8246110" cy="3538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例：某同学用刻度尺先后</a:t>
            </a:r>
            <a:r>
              <a:rPr lang="en-US" altLang="zh-CN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6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次测量一物体的长度，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记录的数据分别为45.30</a:t>
            </a:r>
            <a:r>
              <a:rPr lang="en-US" altLang="zh-CN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厘米，45.89厘米，45.29厘米，45.3厘米，</a:t>
            </a:r>
            <a:r>
              <a:rPr lang="zh-CN" altLang="en-US" sz="2800" dirty="0"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  <a:sym typeface="+mn-ea"/>
              </a:rPr>
              <a:t>45.3</a:t>
            </a:r>
            <a:r>
              <a:rPr lang="en-US" sz="2800" dirty="0"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  <a:sym typeface="+mn-ea"/>
              </a:rPr>
              <a:t>1</a:t>
            </a:r>
            <a:r>
              <a:rPr lang="zh-CN" altLang="en-US" sz="2800" dirty="0"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  <a:sym typeface="+mn-ea"/>
              </a:rPr>
              <a:t>厘米，</a:t>
            </a:r>
            <a:r>
              <a:rPr lang="zh-CN" altLang="en-US" sz="28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45.31厘米，求这个物体的长度。</a:t>
            </a:r>
            <a:endParaRPr lang="zh-CN" altLang="en-US" sz="28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75105" y="1851360"/>
            <a:ext cx="62280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结论：依靠测量工具进行测量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更准确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什么是刻度尺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262505" y="1851360"/>
            <a:ext cx="4653280" cy="15684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华康龙门石碑W9" panose="03000909000000000000" charset="-122"/>
                <a:ea typeface="华康龙门石碑W9" panose="03000909000000000000" charset="-122"/>
                <a:cs typeface="方正粗黑宋简体" panose="02010600030101010101" charset="-122"/>
              </a:rPr>
              <a:t>测量长度的工具有哪些？</a:t>
            </a:r>
            <a:endParaRPr lang="zh-CN" altLang="en-US" sz="32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ctr"/>
            <a:endParaRPr lang="zh-CN" altLang="en-US" sz="32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  <a:p>
            <a:pPr algn="ctr"/>
            <a:endParaRPr lang="zh-CN" altLang="en-US" sz="3200" dirty="0">
              <a:solidFill>
                <a:schemeClr val="tx1"/>
              </a:solidFill>
              <a:latin typeface="华康龙门石碑W9" panose="03000909000000000000" charset="-122"/>
              <a:ea typeface="华康龙门石碑W9" panose="03000909000000000000" charset="-122"/>
              <a:cs typeface="方正粗黑宋简体" panose="0201060003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827443" y="-380365"/>
            <a:ext cx="7493019" cy="3896417"/>
            <a:chOff x="283" y="762"/>
            <a:chExt cx="11800" cy="6136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17" r="10101" b="44377"/>
            <a:stretch>
              <a:fillRect/>
            </a:stretch>
          </p:blipFill>
          <p:spPr>
            <a:xfrm>
              <a:off x="283" y="2349"/>
              <a:ext cx="7971" cy="104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" y="762"/>
              <a:ext cx="3636" cy="363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3684" y="3469"/>
              <a:ext cx="7665" cy="3429"/>
              <a:chOff x="3684" y="3469"/>
              <a:chExt cx="7665" cy="3429"/>
            </a:xfrm>
          </p:grpSpPr>
          <p:sp>
            <p:nvSpPr>
              <p:cNvPr id="24" name="Text Box 4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3739" y="3469"/>
                <a:ext cx="1410" cy="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800" b="1" dirty="0">
                    <a:latin typeface="华康龙门石碑W9" panose="03000909000000000000" charset="-122"/>
                    <a:ea typeface="华康龙门石碑W9" panose="03000909000000000000" charset="-122"/>
                    <a:sym typeface="Bahnschrift" panose="020B0502040204020203" pitchFamily="34" charset="0"/>
                  </a:rPr>
                  <a:t>直尺</a:t>
                </a:r>
                <a:endParaRPr kumimoji="1" lang="zh-CN" altLang="en-US" sz="2800" b="1" dirty="0">
                  <a:latin typeface="华康龙门石碑W9" panose="03000909000000000000" charset="-122"/>
                  <a:ea typeface="华康龙门石碑W9" panose="03000909000000000000" charset="-122"/>
                  <a:sym typeface="Bahnschrift" panose="020B0502040204020203" pitchFamily="34" charset="0"/>
                </a:endParaRPr>
              </a:p>
            </p:txBody>
          </p:sp>
          <p:sp>
            <p:nvSpPr>
              <p:cNvPr id="25" name="Text Box 4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739" y="5862"/>
                <a:ext cx="1410" cy="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800" b="1" dirty="0">
                    <a:latin typeface="华康龙门石碑W9" panose="03000909000000000000" charset="-122"/>
                    <a:ea typeface="华康龙门石碑W9" panose="03000909000000000000" charset="-122"/>
                    <a:sym typeface="Bahnschrift" panose="020B0502040204020203" pitchFamily="34" charset="0"/>
                  </a:rPr>
                  <a:t>卷尺</a:t>
                </a:r>
                <a:endParaRPr kumimoji="1" lang="zh-CN" altLang="en-US" sz="2800" b="1" dirty="0">
                  <a:latin typeface="华康龙门石碑W9" panose="03000909000000000000" charset="-122"/>
                  <a:ea typeface="华康龙门石碑W9" panose="03000909000000000000" charset="-122"/>
                  <a:sym typeface="Bahnschrift" panose="020B0502040204020203" pitchFamily="34" charset="0"/>
                </a:endParaRPr>
              </a:p>
            </p:txBody>
          </p:sp>
          <p:sp>
            <p:nvSpPr>
              <p:cNvPr id="26" name="Text Box 4"/>
              <p:cNvSpPr txBox="1">
                <a:spLocks noChangeArrowheads="1"/>
              </p:cNvSpPr>
              <p:nvPr/>
            </p:nvSpPr>
            <p:spPr bwMode="auto">
              <a:xfrm>
                <a:off x="9378" y="3809"/>
                <a:ext cx="1971" cy="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800" b="1" dirty="0">
                    <a:latin typeface="华康龙门石碑W9" panose="03000909000000000000" charset="-122"/>
                    <a:ea typeface="华康龙门石碑W9" panose="03000909000000000000" charset="-122"/>
                    <a:sym typeface="Bahnschrift" panose="020B0502040204020203" pitchFamily="34" charset="0"/>
                  </a:rPr>
                  <a:t>三角尺</a:t>
                </a:r>
                <a:endParaRPr kumimoji="1" lang="zh-CN" altLang="en-US" sz="2800" b="1" dirty="0">
                  <a:latin typeface="华康龙门石碑W9" panose="03000909000000000000" charset="-122"/>
                  <a:ea typeface="华康龙门石碑W9" panose="03000909000000000000" charset="-122"/>
                  <a:sym typeface="Bahnschrift" panose="020B0502040204020203" pitchFamily="34" charset="0"/>
                </a:endParaRPr>
              </a:p>
            </p:txBody>
          </p:sp>
          <p:sp>
            <p:nvSpPr>
              <p:cNvPr id="27" name="Text Box 4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9295" y="6076"/>
                <a:ext cx="1410" cy="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800" b="1" dirty="0">
                    <a:latin typeface="华康龙门石碑W9" panose="03000909000000000000" charset="-122"/>
                    <a:ea typeface="华康龙门石碑W9" panose="03000909000000000000" charset="-122"/>
                    <a:sym typeface="Bahnschrift" panose="020B0502040204020203" pitchFamily="34" charset="0"/>
                  </a:rPr>
                  <a:t>皮尺</a:t>
                </a:r>
                <a:endParaRPr kumimoji="1" lang="zh-CN" altLang="en-US" sz="2800" b="1" dirty="0">
                  <a:latin typeface="华康龙门石碑W9" panose="03000909000000000000" charset="-122"/>
                  <a:ea typeface="华康龙门石碑W9" panose="03000909000000000000" charset="-122"/>
                  <a:sym typeface="Bahnschrift" panose="020B0502040204020203" pitchFamily="34" charset="0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4" y="4844"/>
                <a:ext cx="2233" cy="1213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4" y="4503"/>
                <a:ext cx="1488" cy="1488"/>
              </a:xfrm>
              <a:prstGeom prst="rect">
                <a:avLst/>
              </a:prstGeom>
            </p:spPr>
          </p:pic>
        </p:grpSp>
      </p:grpSp>
      <p:sp>
        <p:nvSpPr>
          <p:cNvPr id="30" name="文本框 29"/>
          <p:cNvSpPr txBox="1"/>
          <p:nvPr/>
        </p:nvSpPr>
        <p:spPr>
          <a:xfrm>
            <a:off x="286703" y="3723975"/>
            <a:ext cx="8722995" cy="7372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这些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常见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的测量长度的工具有一个统一的名称：</a:t>
            </a:r>
            <a:r>
              <a:rPr lang="zh-CN" altLang="en-US" sz="2800" b="1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刻度尺</a:t>
            </a:r>
            <a:endParaRPr lang="zh-CN" altLang="en-US" sz="2800" b="1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903605" y="771225"/>
            <a:ext cx="7294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有一些不常见，但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更精密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的测量工具分别叫：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1505" y="1564005"/>
            <a:ext cx="2821940" cy="3248660"/>
            <a:chOff x="963" y="2463"/>
            <a:chExt cx="4444" cy="5116"/>
          </a:xfrm>
        </p:grpSpPr>
        <p:pic>
          <p:nvPicPr>
            <p:cNvPr id="3" name="图片 2" descr="066d90394cc0c9fffcac6ae3d862d7bf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3" y="2463"/>
              <a:ext cx="4444" cy="444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16" y="6999"/>
              <a:ext cx="353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游标卡尺（</a:t>
              </a:r>
              <a:r>
                <a:rPr lang="en-US" altLang="zh-CN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0.01mm)</a:t>
              </a:r>
              <a:endParaRPr lang="en-US" altLang="zh-CN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932244" y="1851633"/>
            <a:ext cx="3624580" cy="2902897"/>
            <a:chOff x="1052" y="4073"/>
            <a:chExt cx="4444" cy="3449"/>
          </a:xfrm>
        </p:grpSpPr>
        <p:pic>
          <p:nvPicPr>
            <p:cNvPr id="7" name="图片 6" descr="C:\Users\Administrator\Pictures\b1da2eea3cd82e198554bda12b4fcbf5.jpegb1da2eea3cd82e198554bda12b4fcbf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52" y="4073"/>
              <a:ext cx="4444" cy="225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758" y="7084"/>
              <a:ext cx="3534" cy="4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螺旋测微器（</a:t>
              </a:r>
              <a:r>
                <a:rPr lang="en-US" altLang="zh-CN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0.001mm)</a:t>
              </a:r>
              <a:endParaRPr lang="en-US" altLang="zh-CN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98760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单位的认识及换算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*i*1"/>
  <p:tag name="KSO_WM_BEAUTIFY_FLAG" val="#wm#"/>
  <p:tag name="KSO_WM_TAG_VERSION" val="1.0"/>
  <p:tag name="KSO_WM_CHIP_GROUPID" val="62f9ee69295c1bf6da923790"/>
  <p:tag name="KSO_WM_CHIP_XID" val="62f9eeb6295c1bf6da9237a7"/>
  <p:tag name="KSO_WM_UNIT_DEC_AREA_ID" val="5897a4522c414ade8256fa0ed182883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b8831efcd2d46a68b9dbeb55d3e9fb6"/>
</p:tagLst>
</file>

<file path=ppt/tags/tag10.xml><?xml version="1.0" encoding="utf-8"?>
<p:tagLst xmlns:p="http://schemas.openxmlformats.org/presentationml/2006/main">
  <p:tag name="KSO_WM_UNIT_PRESET_TEXT" val="TITLE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6299_1*b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32;48;2"/>
  <p:tag name="KSO_WM_UNIT_BLOCK" val="0"/>
  <p:tag name="KSO_WM_UNIT_DEC_AREA_ID" val="b6be065c3468434687bca9810daeecd0"/>
  <p:tag name="KSO_WM_UNIT_ISCONTENTSTITLE" val="0"/>
  <p:tag name="KSO_WM_UNIT_ISNUMDGMTITLE" val="0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100.xml><?xml version="1.0" encoding="utf-8"?>
<p:tagLst xmlns:p="http://schemas.openxmlformats.org/presentationml/2006/main">
  <p:tag name="KSO_WM_UNIT_BLOCK" val="0"/>
  <p:tag name="KSO_WM_UNIT_DEC_AREA_ID" val="ec4c3d2328bd4afca7a02f0ccdbf889f"/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66;72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1.xml><?xml version="1.0" encoding="utf-8"?>
<p:tagLst xmlns:p="http://schemas.openxmlformats.org/presentationml/2006/main">
  <p:tag name="KSO_WM_UNIT_BLOCK" val="0"/>
  <p:tag name="KSO_WM_UNIT_DEC_AREA_ID" val="a409eea3357e43af8a3496c8e41183f4"/>
  <p:tag name="KSO_WM_UNIT_SUBTYPE" val="a"/>
  <p:tag name="KSO_WM_UNIT_PRESET_TEXT" val="单击此处添加正文，文字是您思想的提炼，请尽量言简意赅的阐述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4;18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  <p:tag name="KSO_WM_SLIDE_BACKGROUND_TYPE" val="general"/>
</p:tagLst>
</file>

<file path=ppt/tags/tag10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  <p:tag name="KSO_WM_SLIDE_BACKGROUND_TYPE" val="general"/>
</p:tagLst>
</file>

<file path=ppt/tags/tag10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  <p:tag name="KSO_WM_SLIDE_BACKGROUND_TYPE" val="general"/>
</p:tagLst>
</file>

<file path=ppt/tags/tag10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  <p:tag name="KSO_WM_SLIDE_BACKGROUND_TYPE" val="general"/>
</p:tagLst>
</file>

<file path=ppt/tags/tag10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  <p:tag name="KSO_WM_SLIDE_BACKGROUND_TYPE" val="general"/>
</p:tagLst>
</file>

<file path=ppt/tags/tag107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09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110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a5785b807b7f4d66ac00be2ad60cf87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670915857814bec9363d3a911269ecd"/>
  <p:tag name="KSO_WM_SLIDE_BACKGROUND_TYPE" val="frame"/>
</p:tagLst>
</file>

<file path=ppt/tags/tag1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68a9a9c33f374bbf83ec5623615b5aa2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0eef91b3beb49bda820e2e6bcbe957c"/>
  <p:tag name="KSO_WM_SLIDE_BACKGROUND_TYPE" val="frame"/>
</p:tagLst>
</file>

<file path=ppt/tags/tag1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12553495921941829402dc07d3aa68d5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f504a49192644f59adca39bc1ceda14"/>
  <p:tag name="KSO_WM_SLIDE_BACKGROUND_TYPE" val="frame"/>
</p:tagLst>
</file>

<file path=ppt/tags/tag1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0bac117dc1be4dd4b50d92b766929f25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086e488c5684e0e8e16f0ad4e426af1"/>
  <p:tag name="KSO_WM_SLIDE_BACKGROUND_TYPE" val="frame"/>
</p:tagLst>
</file>

<file path=ppt/tags/tag11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89196fd4fcd24be79e30e11c54e0555f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b911e1960964f9eb661561278a2f62a"/>
  <p:tag name="KSO_WM_SLIDE_BACKGROUND_TYPE" val="frame"/>
</p:tagLst>
</file>

<file path=ppt/tags/tag11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4"/>
</p:tagLst>
</file>

<file path=ppt/tags/tag117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120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1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869a888b8ca74dc180881266f89b798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2d6681b37b472dae17b2edc9b7275c"/>
  <p:tag name="KSO_WM_SLIDE_BACKGROUND_TYPE" val="leftRight"/>
</p:tagLst>
</file>

<file path=ppt/tags/tag1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5"/>
</p:tagLst>
</file>

<file path=ppt/tags/tag12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c0931d3e4235489faa33693fce373b2f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e5b59300494bfa9919654ba7b2ebf8"/>
  <p:tag name="KSO_WM_SLIDE_BACKGROUND_TYPE" val="leftRight"/>
</p:tagLst>
</file>

<file path=ppt/tags/tag12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c41d76038ddb4ea1a3f0e81709f0385c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72c73d194bc40daa10fdd6e9b22ad18"/>
  <p:tag name="KSO_WM_SLIDE_BACKGROUND_TYPE" val="leftRight"/>
</p:tagLst>
</file>

<file path=ppt/tags/tag126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28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29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130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5e2f282d4c24e3a89fbe5c7bb1c8e1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ff49f7f3d874bab898c7e5064f8dd2a"/>
  <p:tag name="KSO_WM_SLIDE_BACKGROUND_TYPE" val="topBottom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6"/>
</p:tagLst>
</file>

<file path=ppt/tags/tag13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6a9fb85265bc4544ba96b5060f0f7daa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f10553903de41ed9846dd278b60ac4f"/>
  <p:tag name="KSO_WM_SLIDE_BACKGROUND_TYPE" val="topBottom"/>
</p:tagLst>
</file>

<file path=ppt/tags/tag13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7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140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30554965c07647cb85c4d55818669e1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08552bc01c74063b8b18e7d016b67d4"/>
  <p:tag name="KSO_WM_SLIDE_BACKGROUND_TYPE" val="bottomTop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7"/>
</p:tagLst>
</file>

<file path=ppt/tags/tag14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a731731c556e466b8d289e7b407750aa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8a5a890d504797b1fdf9aa1451310a"/>
  <p:tag name="KSO_WM_SLIDE_BACKGROUND_TYPE" val="bottomTop"/>
</p:tagLst>
</file>

<file path=ppt/tags/tag14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56417979430d48f397584c5f0c0dad8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2b6d867148456f8f9749c98544f064"/>
  <p:tag name="KSO_WM_SLIDE_BACKGROUND_TYPE" val="bottomTop"/>
</p:tagLst>
</file>

<file path=ppt/tags/tag14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7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8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9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150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fa2fb4911c443ab8e120e7285dd137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c3a2a027c245d983f3d20fa588a046"/>
  <p:tag name="KSO_WM_SLIDE_BACKGROUND_TYPE" val="navigation"/>
</p:tagLst>
</file>

<file path=ppt/tags/tag1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8"/>
</p:tagLst>
</file>

<file path=ppt/tags/tag15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fc34419801a94676b68228bf92615372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d3e786eaf464f7e83d423ca7ec3efdb"/>
  <p:tag name="KSO_WM_SLIDE_BACKGROUND_TYPE" val="navigation"/>
</p:tagLst>
</file>

<file path=ppt/tags/tag15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2da7a868e98440f388a2baa805544b87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99ac6f71ce94f33a5a75f29f45e5a39"/>
  <p:tag name="KSO_WM_SLIDE_BACKGROUND_TYPE" val="navigation"/>
</p:tagLst>
</file>

<file path=ppt/tags/tag15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7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8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322ed5bb14945b386d9310cc21c63b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5cc7ef03bc54e318db87ce140f63415"/>
  <p:tag name="KSO_WM_SLIDE_BACKGROUND_TYPE" val="belt"/>
</p:tagLst>
</file>

<file path=ppt/tags/tag1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9"/>
</p:tagLst>
</file>

<file path=ppt/tags/tag16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0c659a3db9774204bc16aa7d9380c70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ad99d9be57f4172ab61a1aed627afe8"/>
  <p:tag name="KSO_WM_SLIDE_BACKGROUND_TYPE" val="belt"/>
</p:tagLst>
</file>

<file path=ppt/tags/tag166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68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69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6299"/>
  <p:tag name="KSO_WM_CHIP_COLORING" val="1"/>
</p:tagLst>
</file>

<file path=ppt/tags/tag17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80.xml><?xml version="1.0" encoding="utf-8"?>
<p:tagLst xmlns:p="http://schemas.openxmlformats.org/presentationml/2006/main">
  <p:tag name="KSO_WM_UNIT_FLASH_PICTURE_TYPE" val="1"/>
</p:tagLst>
</file>

<file path=ppt/tags/tag181.xml><?xml version="1.0" encoding="utf-8"?>
<p:tagLst xmlns:p="http://schemas.openxmlformats.org/presentationml/2006/main">
  <p:tag name="KSO_WM_UNIT_FLASH_PICTURE_TYPE" val="1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3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85.xml><?xml version="1.0" encoding="utf-8"?>
<p:tagLst xmlns:p="http://schemas.openxmlformats.org/presentationml/2006/main">
  <p:tag name="KSO_WM_UNIT_FLASH_PICTURE_TYPE" val="1"/>
</p:tagLst>
</file>

<file path=ppt/tags/tag186.xml><?xml version="1.0" encoding="utf-8"?>
<p:tagLst xmlns:p="http://schemas.openxmlformats.org/presentationml/2006/main">
  <p:tag name="KSO_WM_UNIT_PLACING_PICTURE_USER_VIEWPORT" val="{&quot;height&quot;:1046.8267716535433,&quot;width&quot;:7971.214173228346}"/>
</p:tagLst>
</file>

<file path=ppt/tags/tag187.xml><?xml version="1.0" encoding="utf-8"?>
<p:tagLst xmlns:p="http://schemas.openxmlformats.org/presentationml/2006/main">
  <p:tag name="KSO_WM_UNIT_PLACING_PICTURE_USER_VIEWPORT" val="{&quot;height&quot;:1017.844094488189,&quot;width&quot;:1744.8755905511812}"/>
</p:tagLst>
</file>

<file path=ppt/tags/tag188.xml><?xml version="1.0" encoding="utf-8"?>
<p:tagLst xmlns:p="http://schemas.openxmlformats.org/presentationml/2006/main">
  <p:tag name="KSO_WM_UNIT_PLACING_PICTURE_USER_VIEWPORT" val="{&quot;height&quot;:1017.844094488189,&quot;width&quot;:1744.8755905511812}"/>
</p:tagLst>
</file>

<file path=ppt/tags/tag189.xml><?xml version="1.0" encoding="utf-8"?>
<p:tagLst xmlns:p="http://schemas.openxmlformats.org/presentationml/2006/main">
  <p:tag name="KSO_WM_UNIT_PLACING_PICTURE_USER_VIEWPORT" val="{&quot;height&quot;:1017.844094488189,&quot;width&quot;:1744.8755905511812}"/>
</p:tagLst>
</file>

<file path=ppt/tags/tag1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90.xml><?xml version="1.0" encoding="utf-8"?>
<p:tagLst xmlns:p="http://schemas.openxmlformats.org/presentationml/2006/main">
  <p:tag name="KSO_WM_UNIT_PLACING_PICTURE_USER_VIEWPORT" val="{&quot;height&quot;:1212.9858267716536,&quot;width&quot;:2232.9543307086615}"/>
</p:tagLst>
</file>

<file path=ppt/tags/tag191.xml><?xml version="1.0" encoding="utf-8"?>
<p:tagLst xmlns:p="http://schemas.openxmlformats.org/presentationml/2006/main">
  <p:tag name="KSO_WM_UNIT_PLACING_PICTURE_USER_VIEWPORT" val="{&quot;height&quot;:1487.563779527559,&quot;width&quot;:1487.563779527559}"/>
</p:tagLst>
</file>

<file path=ppt/tags/tag192.xml><?xml version="1.0" encoding="utf-8"?>
<p:tagLst xmlns:p="http://schemas.openxmlformats.org/presentationml/2006/main">
  <p:tag name="KSO_WM_UNIT_FLASH_PICTURE_TYPE" val="1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4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6.xml><?xml version="1.0" encoding="utf-8"?>
<p:tagLst xmlns:p="http://schemas.openxmlformats.org/presentationml/2006/main">
  <p:tag name="KSO_WM_UNIT_FLASH_PICTURE_TYPE" val="1"/>
</p:tagLst>
</file>

<file path=ppt/tags/tag197.xml><?xml version="1.0" encoding="utf-8"?>
<p:tagLst xmlns:p="http://schemas.openxmlformats.org/presentationml/2006/main">
  <p:tag name="KSO_WM_UNIT_FLASH_PICTURE_TYPE" val="1"/>
</p:tagLst>
</file>

<file path=ppt/tags/tag198.xml><?xml version="1.0" encoding="utf-8"?>
<p:tagLst xmlns:p="http://schemas.openxmlformats.org/presentationml/2006/main">
  <p:tag name="KSO_WM_UNIT_FLASH_PICTURE_TYPE" val="1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3*i*1"/>
  <p:tag name="KSO_WM_BEAUTIFY_FLAG" val="#wm#"/>
  <p:tag name="KSO_WM_TAG_VERSION" val="1.0"/>
  <p:tag name="KSO_WM_CHIP_GROUPID" val="62f9ee69295c1bf6da923790"/>
  <p:tag name="KSO_WM_CHIP_XID" val="62f9eeb6295c1bf6da9237a8"/>
  <p:tag name="KSO_WM_UNIT_DEC_AREA_ID" val="993642d7a0864e019708071a4659477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ea7e84b45746559c4c7cb9a2776497"/>
</p:tagLst>
</file>

<file path=ppt/tags/tag2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0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02.xml><?xml version="1.0" encoding="utf-8"?>
<p:tagLst xmlns:p="http://schemas.openxmlformats.org/presentationml/2006/main">
  <p:tag name="KSO_WM_UNIT_FLASH_PICTURE_TYPE" val="1"/>
</p:tagLst>
</file>

<file path=ppt/tags/tag203.xml><?xml version="1.0" encoding="utf-8"?>
<p:tagLst xmlns:p="http://schemas.openxmlformats.org/presentationml/2006/main">
  <p:tag name="KSO_WM_UNIT_FLASH_PICTURE_TYPE" val="1"/>
</p:tagLst>
</file>

<file path=ppt/tags/tag204.xml><?xml version="1.0" encoding="utf-8"?>
<p:tagLst xmlns:p="http://schemas.openxmlformats.org/presentationml/2006/main">
  <p:tag name="KSO_WM_UNIT_FLASH_PICTURE_TYPE" val="1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6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0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9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11.xml><?xml version="1.0" encoding="utf-8"?>
<p:tagLst xmlns:p="http://schemas.openxmlformats.org/presentationml/2006/main">
  <p:tag name="KSO_WM_UNIT_FLASH_PICTURE_TYPE" val="1"/>
</p:tagLst>
</file>

<file path=ppt/tags/tag212.xml><?xml version="1.0" encoding="utf-8"?>
<p:tagLst xmlns:p="http://schemas.openxmlformats.org/presentationml/2006/main">
  <p:tag name="KSO_WM_UNIT_FLASH_PICTURE_TYPE" val="1"/>
</p:tagLst>
</file>

<file path=ppt/tags/tag213.xml><?xml version="1.0" encoding="utf-8"?>
<p:tagLst xmlns:p="http://schemas.openxmlformats.org/presentationml/2006/main">
  <p:tag name="KSO_WM_UNIT_FLASH_PICTURE_TYPE" val="1"/>
</p:tagLst>
</file>

<file path=ppt/tags/tag214.xml><?xml version="1.0" encoding="utf-8"?>
<p:tagLst xmlns:p="http://schemas.openxmlformats.org/presentationml/2006/main">
  <p:tag name="KSO_WM_UNIT_FLASH_PICTURE_TYPE" val="1"/>
</p:tagLst>
</file>

<file path=ppt/tags/tag215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COMMONDATA" val="eyJjb3VudCI6MTMsImhkaWQiOiI5NmQ3OWY2YzRmZTM1MmJmYjRkODU4ZDU3Y2RlMDdlMSIsInVzZXJDb3VudCI6Mn0="/>
  <p:tag name="KSO_WPP_MARK_KEY" val="03f621f4-724b-480e-a993-6e4cc894bab7"/>
</p:tagLst>
</file>

<file path=ppt/tags/tag2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2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2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2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3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4*i*1"/>
  <p:tag name="KSO_WM_BEAUTIFY_FLAG" val="#wm#"/>
  <p:tag name="KSO_WM_TAG_VERSION" val="1.0"/>
  <p:tag name="KSO_WM_CHIP_GROUPID" val="62f9ee69295c1bf6da923790"/>
  <p:tag name="KSO_WM_CHIP_XID" val="62f9eeb6295c1bf6da9237a6"/>
  <p:tag name="KSO_WM_UNIT_DEC_AREA_ID" val="13db7ca7563f4f759d6c1901ac8eb2ac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3c68c35bb5642f494af08b05b033f34"/>
</p:tagLst>
</file>

<file path=ppt/tags/tag3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3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3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3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4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4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4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4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6*i*1"/>
  <p:tag name="KSO_WM_BEAUTIFY_FLAG" val="#wm#"/>
  <p:tag name="KSO_WM_TAG_VERSION" val="1.0"/>
  <p:tag name="KSO_WM_CHIP_GROUPID" val="62f9ee69295c1bf6da923790"/>
  <p:tag name="KSO_WM_CHIP_XID" val="62f9eeb6295c1bf6da923799"/>
  <p:tag name="KSO_WM_UNIT_DEC_AREA_ID" val="89588c47547f41e3abcfd8f7b1b62f7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81c5a57c36c4cef9a2cedbc3bb7e24b"/>
</p:tagLst>
</file>

<file path=ppt/tags/tag5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7*i*1"/>
  <p:tag name="KSO_WM_BEAUTIFY_FLAG" val="#wm#"/>
  <p:tag name="KSO_WM_TAG_VERSION" val="1.0"/>
  <p:tag name="KSO_WM_CHIP_GROUPID" val="62f9ee69295c1bf6da923790"/>
  <p:tag name="KSO_WM_CHIP_XID" val="62f9eeb6295c1bf6da923796"/>
  <p:tag name="KSO_WM_UNIT_DEC_AREA_ID" val="9efa343ff00440a4b5ea26c39030282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f7b2a26ba8c45769557a502955fc97b"/>
</p:tagLst>
</file>

<file path=ppt/tags/tag55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8*i*1"/>
  <p:tag name="KSO_WM_BEAUTIFY_FLAG" val="#wm#"/>
  <p:tag name="KSO_WM_TAG_VERSION" val="1.0"/>
  <p:tag name="KSO_WM_CHIP_GROUPID" val="62f9ee69295c1bf6da923790"/>
  <p:tag name="KSO_WM_CHIP_XID" val="62f9eeb6295c1bf6da923797"/>
  <p:tag name="KSO_WM_UNIT_DEC_AREA_ID" val="3184de2798a44003b7b44bc805d15f7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0f4d5ae2ab4a70919e2fbee5d4238a"/>
</p:tagLst>
</file>

<file path=ppt/tags/tag56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9*i*1"/>
  <p:tag name="KSO_WM_BEAUTIFY_FLAG" val="#wm#"/>
  <p:tag name="KSO_WM_TAG_VERSION" val="1.0"/>
  <p:tag name="KSO_WM_CHIP_GROUPID" val="62f9ee69295c1bf6da923790"/>
  <p:tag name="KSO_WM_CHIP_XID" val="62f9eeb6295c1bf6da923798"/>
  <p:tag name="KSO_WM_UNIT_DEC_AREA_ID" val="ad5b3652f97c4239af1a19fcc7b2d7b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b13e10441a4f08955de94a330761cf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4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6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6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6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6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6299_1*i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3b547f8536b4c1496b8bb0d4b37e98c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0},&quot;ReferentInfo&quot;:{&quot;Id&quot;:&quot;b5a03fb6cfc9432ab88b4d95c578755d&quot;,&quot;X&quot;:{&quot;Pos&quot;:2},&quot;Y&quot;:{&quot;Pos&quot;:2}},&quot;whChangeMode&quot;:0}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UNIT_DEC_SUPPORTCHANGEPIC" val="0"/>
  <p:tag name="KSO_WM_UNIT_DEC_CHANGEPICRESERVED" val="0"/>
  <p:tag name="KSO_WM_ASSEMBLE_CHIP_INDEX" val="998e039a60d34b2997ba3faa8ae20a4c"/>
  <p:tag name="KSO_WM_UNIT_LINE_FORE_SCHEMECOLOR_INDEX_1_BRIGHTNESS" val="0"/>
  <p:tag name="KSO_WM_UNIT_LINE_FORE_SCHEMECOLOR_INDEX_1" val="13"/>
  <p:tag name="KSO_WM_UNIT_LINE_FORE_SCHEMECOLOR_INDEX_1_POS" val="0.07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TEMPLATE_ASSEMBLE_XID" val="62faf596295c1bf6da939216"/>
  <p:tag name="KSO_WM_TEMPLATE_ASSEMBLE_GROUPID" val="62f9ee69295c1bf6da923790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7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7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7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7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主题家长会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b5a03fb6cfc9432ab88b4d95c578755d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8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8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8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8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演讲人姓名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99a0e6d3e4504b2aa8479b1f35e6143f"/>
  <p:tag name="KSO_WM_UNIT_SUBTYPE" val="b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9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2*i*1"/>
  <p:tag name="KSO_WM_BEAUTIFY_FLAG" val="#wm#"/>
  <p:tag name="KSO_WM_TAG_VERSION" val="1.0"/>
  <p:tag name="KSO_WM_CHIP_GROUPID" val="62f9ee69295c1bf6da923790"/>
  <p:tag name="KSO_WM_CHIP_XID" val="62f9eeb6295c1bf6da92379b"/>
  <p:tag name="KSO_WM_UNIT_DEC_AREA_ID" val="522c666f837d49b7974a1af15e13622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f4e3a8680e14c2b94de0b9deb485212"/>
</p:tagLst>
</file>

<file path=ppt/tags/tag9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3*i*1"/>
  <p:tag name="KSO_WM_BEAUTIFY_FLAG" val="#wm#"/>
  <p:tag name="KSO_WM_TAG_VERSION" val="1.0"/>
  <p:tag name="KSO_WM_CHIP_GROUPID" val="62f9ee69295c1bf6da923790"/>
  <p:tag name="KSO_WM_CHIP_XID" val="62f9eeb6295c1bf6da92379c"/>
  <p:tag name="KSO_WM_UNIT_DEC_AREA_ID" val="4001172b51e24cd283d2e55775197a80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1ac805b12064347a61ab55754981ae3"/>
</p:tagLst>
</file>

<file path=ppt/tags/tag96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24*i*1"/>
  <p:tag name="KSO_WM_BEAUTIFY_FLAG" val="#wm#"/>
  <p:tag name="KSO_WM_TAG_VERSION" val="1.0"/>
  <p:tag name="KSO_WM_CHIP_GROUPID" val="62f9ee69295c1bf6da923790"/>
  <p:tag name="KSO_WM_CHIP_XID" val="62f9eeb6295c1bf6da92379a"/>
  <p:tag name="KSO_WM_UNIT_DEC_AREA_ID" val="c3ccecd1e33c474d9ce49e0192bbfe5e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bae576ab75c4eccae4cfac7faa40304"/>
</p:tagLst>
</file>

<file path=ppt/tags/tag9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FFFFF"/>
      </a:dk2>
      <a:lt2>
        <a:srgbClr val="E3F2F9"/>
      </a:lt2>
      <a:accent1>
        <a:srgbClr val="7999E8"/>
      </a:accent1>
      <a:accent2>
        <a:srgbClr val="7999E8"/>
      </a:accent2>
      <a:accent3>
        <a:srgbClr val="7999E8"/>
      </a:accent3>
      <a:accent4>
        <a:srgbClr val="7999E8"/>
      </a:accent4>
      <a:accent5>
        <a:srgbClr val="7999E8"/>
      </a:accent5>
      <a:accent6>
        <a:srgbClr val="7999E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2001</Words>
  <Application>WPS 演示</Application>
  <PresentationFormat>全屏显示(16:9)</PresentationFormat>
  <Paragraphs>177</Paragraphs>
  <Slides>40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9" baseType="lpstr">
      <vt:lpstr>Arial</vt:lpstr>
      <vt:lpstr>宋体</vt:lpstr>
      <vt:lpstr>Wingdings</vt:lpstr>
      <vt:lpstr>汉仪铁线黑-35简</vt:lpstr>
      <vt:lpstr>黑体</vt:lpstr>
      <vt:lpstr>汉仪宋韵朗黑简</vt:lpstr>
      <vt:lpstr>微软雅黑</vt:lpstr>
      <vt:lpstr>方正盛世楷书简体_粗</vt:lpstr>
      <vt:lpstr>Times New Roman</vt:lpstr>
      <vt:lpstr>方正大标宋简体</vt:lpstr>
      <vt:lpstr>方正粗黑宋简体</vt:lpstr>
      <vt:lpstr>华康龙门石碑W9</vt:lpstr>
      <vt:lpstr>Bahnschrift</vt:lpstr>
      <vt:lpstr>汉仪小麦体简</vt:lpstr>
      <vt:lpstr>Segoe Print</vt:lpstr>
      <vt:lpstr>Calibri</vt:lpstr>
      <vt:lpstr>Arial Unicode MS</vt:lpstr>
      <vt:lpstr>Office 主题​​</vt:lpstr>
      <vt:lpstr>1_Office 主题​​</vt:lpstr>
      <vt:lpstr>PowerPoint 演示文稿</vt:lpstr>
      <vt:lpstr>感觉并不可靠</vt:lpstr>
      <vt:lpstr>PowerPoint 演示文稿</vt:lpstr>
      <vt:lpstr>PowerPoint 演示文稿</vt:lpstr>
      <vt:lpstr>什么是刻度尺</vt:lpstr>
      <vt:lpstr>PowerPoint 演示文稿</vt:lpstr>
      <vt:lpstr>PowerPoint 演示文稿</vt:lpstr>
      <vt:lpstr>PowerPoint 演示文稿</vt:lpstr>
      <vt:lpstr>单位的认识及换算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认识刻度尺</vt:lpstr>
      <vt:lpstr>PowerPoint 演示文稿</vt:lpstr>
      <vt:lpstr>PowerPoint 演示文稿</vt:lpstr>
      <vt:lpstr>PowerPoint 演示文稿</vt:lpstr>
      <vt:lpstr>PowerPoint 演示文稿</vt:lpstr>
      <vt:lpstr>刻度尺的使用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误差分析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13481</cp:revision>
  <dcterms:created xsi:type="dcterms:W3CDTF">2016-03-09T04:37:00Z</dcterms:created>
  <dcterms:modified xsi:type="dcterms:W3CDTF">2022-11-14T00:02:33Z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A94597DA8DFE4D31A8E69A68BE979863</vt:lpwstr>
  </property>
</Properties>
</file>