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73" r:id="rId6"/>
    <p:sldId id="304" r:id="rId7"/>
    <p:sldId id="274" r:id="rId8"/>
    <p:sldId id="305" r:id="rId9"/>
    <p:sldId id="277" r:id="rId10"/>
    <p:sldId id="303" r:id="rId11"/>
    <p:sldId id="301" r:id="rId12"/>
    <p:sldId id="302" r:id="rId13"/>
    <p:sldId id="325" r:id="rId14"/>
    <p:sldId id="275" r:id="rId15"/>
    <p:sldId id="276" r:id="rId16"/>
    <p:sldId id="279" r:id="rId17"/>
    <p:sldId id="278" r:id="rId18"/>
    <p:sldId id="280" r:id="rId19"/>
    <p:sldId id="283" r:id="rId20"/>
    <p:sldId id="288" r:id="rId21"/>
    <p:sldId id="281" r:id="rId22"/>
    <p:sldId id="300" r:id="rId23"/>
    <p:sldId id="289" r:id="rId24"/>
    <p:sldId id="270" r:id="rId25"/>
    <p:sldId id="259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0"/>
        <p:guide pos="389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7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530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53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图片2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0160" y="0"/>
            <a:ext cx="12189460" cy="6872605"/>
          </a:xfrm>
          <a:prstGeom prst="rect">
            <a:avLst/>
          </a:prstGeom>
        </p:spPr>
      </p:pic>
      <p:pic>
        <p:nvPicPr>
          <p:cNvPr id="6" name="图片 5" descr="wgergtr_画板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l="13615" t="21891" r="54214" b="22521"/>
          <a:stretch>
            <a:fillRect/>
          </a:stretch>
        </p:blipFill>
        <p:spPr>
          <a:xfrm>
            <a:off x="1163320" y="1364615"/>
            <a:ext cx="3914140" cy="3810000"/>
          </a:xfrm>
          <a:prstGeom prst="rect">
            <a:avLst/>
          </a:prstGeom>
        </p:spPr>
      </p:pic>
      <p:sp>
        <p:nvSpPr>
          <p:cNvPr id="8" name="标题 1"/>
          <p:cNvSpPr/>
          <p:nvPr>
            <p:ph type="ctrTitle" idx="1" hasCustomPrompt="1"/>
            <p:custDataLst>
              <p:tags r:id="rId6"/>
            </p:custDataLst>
          </p:nvPr>
        </p:nvSpPr>
        <p:spPr>
          <a:xfrm>
            <a:off x="4963160" y="3609975"/>
            <a:ext cx="6331585" cy="1029970"/>
          </a:xfrm>
          <a:noFill/>
        </p:spPr>
        <p:txBody>
          <a:bodyPr vert="horz" wrap="square" lIns="101600" tIns="38100" rIns="76200" bIns="381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050" b="0" i="0" u="none" strike="noStrike" kern="1200" cap="none" spc="300" normalizeH="0" baseline="0" noProof="1" dirty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汉仪宋韵朗黑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18.png"/><Relationship Id="rId1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wmf"/><Relationship Id="rId1" Type="http://schemas.openxmlformats.org/officeDocument/2006/relationships/control" Target="../activeX/activeX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r="40362"/>
          <a:stretch>
            <a:fillRect/>
          </a:stretch>
        </p:blipFill>
        <p:spPr>
          <a:xfrm>
            <a:off x="0" y="1"/>
            <a:ext cx="5364480" cy="60212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693363"/>
            <a:ext cx="12192000" cy="16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>
              <a:cs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634235" y="0"/>
            <a:ext cx="96011" cy="60212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>
              <a:cs typeface="+mn-ea"/>
            </a:endParaRPr>
          </a:p>
        </p:txBody>
      </p:sp>
      <p:sp>
        <p:nvSpPr>
          <p:cNvPr id="32" name="矩形 31"/>
          <p:cNvSpPr/>
          <p:nvPr/>
        </p:nvSpPr>
        <p:spPr>
          <a:xfrm rot="16200000">
            <a:off x="2962639" y="3"/>
            <a:ext cx="96011" cy="60212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79745" y="2472478"/>
            <a:ext cx="618828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400" b="1" spc="225" dirty="0" smtClean="0">
                <a:gradFill>
                  <a:gsLst>
                    <a:gs pos="0">
                      <a:srgbClr val="007BD3"/>
                    </a:gs>
                    <a:gs pos="74000">
                      <a:schemeClr val="accent3">
                        <a:lumMod val="75000"/>
                      </a:schemeClr>
                    </a:gs>
                  </a:gsLst>
                  <a:lin ang="0" scaled="0"/>
                  <a:tileRect r="-100000" b="-100000"/>
                </a:gradFill>
                <a:latin typeface="+mn-ea"/>
                <a:cs typeface="+mn-ea"/>
              </a:rPr>
              <a:t>18.1 </a:t>
            </a:r>
            <a:r>
              <a:rPr lang="zh-CN" altLang="en-US" sz="6400" b="1" spc="225" dirty="0" smtClean="0">
                <a:gradFill>
                  <a:gsLst>
                    <a:gs pos="0">
                      <a:srgbClr val="007BD3"/>
                    </a:gs>
                    <a:gs pos="74000">
                      <a:schemeClr val="accent3">
                        <a:lumMod val="75000"/>
                      </a:schemeClr>
                    </a:gs>
                  </a:gsLst>
                  <a:lin ang="0" scaled="0"/>
                  <a:tileRect r="-100000" b="-100000"/>
                </a:gradFill>
                <a:latin typeface="+mn-ea"/>
                <a:cs typeface="+mn-ea"/>
              </a:rPr>
              <a:t>家庭电路</a:t>
            </a:r>
            <a:endParaRPr lang="zh-CN" altLang="en-US" sz="6400" b="1" spc="225" dirty="0" smtClean="0">
              <a:gradFill>
                <a:gsLst>
                  <a:gs pos="0">
                    <a:srgbClr val="007BD3"/>
                  </a:gs>
                  <a:gs pos="74000">
                    <a:schemeClr val="accent3">
                      <a:lumMod val="75000"/>
                    </a:schemeClr>
                  </a:gs>
                </a:gsLst>
                <a:lin ang="0" scaled="0"/>
                <a:tileRect r="-100000" b="-100000"/>
              </a:gra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97693" y="977900"/>
            <a:ext cx="339661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2" charset="0"/>
                <a:ea typeface="黑体" panose="02010609060101010101" charset="-122"/>
                <a:sym typeface="+mn-ea"/>
              </a:rPr>
              <a:t>辨别火线与零线</a:t>
            </a:r>
            <a:endParaRPr lang="zh-CN" altLang="en-US" sz="3600" b="1" dirty="0">
              <a:latin typeface="Times New Roman" panose="02020603050405020304" pitchFamily="2" charset="0"/>
              <a:ea typeface="黑体" panose="0201060906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 rot="5400000">
            <a:off x="4731385" y="688340"/>
            <a:ext cx="2917825" cy="7408545"/>
            <a:chOff x="6819" y="-2013"/>
            <a:chExt cx="4595" cy="11870"/>
          </a:xfrm>
        </p:grpSpPr>
        <p:pic>
          <p:nvPicPr>
            <p:cNvPr id="37891" name="图片 37890" descr="不正确方法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19" y="5057"/>
              <a:ext cx="4594" cy="4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3" name="图片 37892" descr="正确方法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9" y="-2013"/>
              <a:ext cx="4595" cy="512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文本框 2"/>
          <p:cNvSpPr txBox="1"/>
          <p:nvPr/>
        </p:nvSpPr>
        <p:spPr>
          <a:xfrm>
            <a:off x="4318635" y="1840865"/>
            <a:ext cx="34004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手应接触笔尾金属体</a:t>
            </a:r>
            <a:endParaRPr lang="zh-CN" altLang="en-US" sz="2800" b="1" dirty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60128" y="539115"/>
            <a:ext cx="549084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  <a:sym typeface="+mn-ea"/>
              </a:rPr>
              <a:t>手为什么要接触笔尾金属体？</a:t>
            </a:r>
            <a:endParaRPr lang="zh-CN" altLang="en-US" sz="3200" b="1" dirty="0">
              <a:latin typeface="Times New Roman" panose="02020603050405020304" pitchFamily="2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2175" y="1330325"/>
            <a:ext cx="1040765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如果被测的是火线，则火线与测电笔的金属笔尖，高值电阻、</a:t>
            </a:r>
            <a:r>
              <a:rPr lang="zh-CN" altLang="en-US" sz="28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氖管、</a:t>
            </a:r>
            <a:r>
              <a:rPr lang="zh-CN" altLang="en-US" sz="28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金属笔尾、</a:t>
            </a:r>
            <a:r>
              <a:rPr lang="zh-CN" altLang="en-US" sz="28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人体、大地形成回路，就会形成微弱电流，氖管就会发光。如果被测的是零线，就不能形成电流，氖管不亮。</a:t>
            </a:r>
            <a:endParaRPr lang="zh-CN" altLang="en-US" sz="280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1">
            <a:lum bright="-6000" contrast="24000"/>
          </a:blip>
          <a:srcRect b="14352"/>
          <a:stretch>
            <a:fillRect/>
          </a:stretch>
        </p:blipFill>
        <p:spPr>
          <a:xfrm>
            <a:off x="5563870" y="3658235"/>
            <a:ext cx="6096000" cy="2990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5121"/>
          <p:cNvGrpSpPr/>
          <p:nvPr/>
        </p:nvGrpSpPr>
        <p:grpSpPr>
          <a:xfrm>
            <a:off x="8044180" y="5394960"/>
            <a:ext cx="2916238" cy="288925"/>
            <a:chOff x="3719" y="3430"/>
            <a:chExt cx="1837" cy="182"/>
          </a:xfrm>
        </p:grpSpPr>
        <p:sp>
          <p:nvSpPr>
            <p:cNvPr id="5123" name="直接连接符 5122"/>
            <p:cNvSpPr/>
            <p:nvPr/>
          </p:nvSpPr>
          <p:spPr>
            <a:xfrm>
              <a:off x="3719" y="3612"/>
              <a:ext cx="1837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4" name="直接连接符 5123"/>
            <p:cNvSpPr/>
            <p:nvPr/>
          </p:nvSpPr>
          <p:spPr>
            <a:xfrm flipV="1">
              <a:off x="3742" y="3430"/>
              <a:ext cx="0" cy="181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125" name="右箭头 5124"/>
          <p:cNvSpPr/>
          <p:nvPr/>
        </p:nvSpPr>
        <p:spPr>
          <a:xfrm>
            <a:off x="8691880" y="5610860"/>
            <a:ext cx="1944688" cy="144463"/>
          </a:xfrm>
          <a:prstGeom prst="rightArrow">
            <a:avLst>
              <a:gd name="adj1" fmla="val 50000"/>
              <a:gd name="adj2" fmla="val 336537"/>
            </a:avLst>
          </a:prstGeom>
          <a:solidFill>
            <a:srgbClr val="FF0000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6" name="文本框 5125"/>
          <p:cNvSpPr txBox="1"/>
          <p:nvPr/>
        </p:nvSpPr>
        <p:spPr>
          <a:xfrm>
            <a:off x="690245" y="1678305"/>
            <a:ext cx="5842635" cy="13836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电能表上有</a:t>
            </a:r>
            <a:r>
              <a:rPr lang="en-US" altLang="zh-CN" sz="28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_____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根导线与其连接，如何连接？</a:t>
            </a:r>
            <a:endParaRPr lang="zh-CN" altLang="en-US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5127" name="椭圆 5126"/>
          <p:cNvSpPr/>
          <p:nvPr/>
        </p:nvSpPr>
        <p:spPr>
          <a:xfrm>
            <a:off x="7326630" y="4896485"/>
            <a:ext cx="500063" cy="493713"/>
          </a:xfrm>
          <a:prstGeom prst="ellipse">
            <a:avLst/>
          </a:prstGeom>
          <a:solidFill>
            <a:srgbClr val="2AE4E0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8" name="椭圆 5127"/>
          <p:cNvSpPr/>
          <p:nvPr/>
        </p:nvSpPr>
        <p:spPr>
          <a:xfrm>
            <a:off x="7902893" y="4896485"/>
            <a:ext cx="500062" cy="493713"/>
          </a:xfrm>
          <a:prstGeom prst="ellipse">
            <a:avLst/>
          </a:prstGeom>
          <a:solidFill>
            <a:srgbClr val="2AE4E0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9" name="椭圆 5128"/>
          <p:cNvSpPr/>
          <p:nvPr/>
        </p:nvSpPr>
        <p:spPr>
          <a:xfrm>
            <a:off x="8982393" y="4896485"/>
            <a:ext cx="500062" cy="493713"/>
          </a:xfrm>
          <a:prstGeom prst="ellipse">
            <a:avLst/>
          </a:prstGeom>
          <a:solidFill>
            <a:srgbClr val="2AE4E0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0" name="椭圆 5129"/>
          <p:cNvSpPr/>
          <p:nvPr/>
        </p:nvSpPr>
        <p:spPr>
          <a:xfrm>
            <a:off x="9558655" y="4896485"/>
            <a:ext cx="500063" cy="493713"/>
          </a:xfrm>
          <a:prstGeom prst="ellipse">
            <a:avLst/>
          </a:prstGeom>
          <a:solidFill>
            <a:srgbClr val="2AE4E0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31" name="图片 5130" descr="电能表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ECB"/>
              </a:clrFrom>
              <a:clrTo>
                <a:srgbClr val="FFFECB">
                  <a:alpha val="0"/>
                </a:srgbClr>
              </a:clrTo>
            </a:clrChange>
          </a:blip>
          <a:srcRect t="7692" r="22810"/>
          <a:stretch>
            <a:fillRect/>
          </a:stretch>
        </p:blipFill>
        <p:spPr>
          <a:xfrm>
            <a:off x="6532880" y="426085"/>
            <a:ext cx="4329113" cy="47513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32" name="组合 5131"/>
          <p:cNvGrpSpPr/>
          <p:nvPr/>
        </p:nvGrpSpPr>
        <p:grpSpPr>
          <a:xfrm>
            <a:off x="4300855" y="5396548"/>
            <a:ext cx="3240088" cy="287337"/>
            <a:chOff x="1338" y="3431"/>
            <a:chExt cx="2041" cy="181"/>
          </a:xfrm>
        </p:grpSpPr>
        <p:sp>
          <p:nvSpPr>
            <p:cNvPr id="5133" name="直接连接符 5132"/>
            <p:cNvSpPr/>
            <p:nvPr/>
          </p:nvSpPr>
          <p:spPr>
            <a:xfrm>
              <a:off x="1338" y="3612"/>
              <a:ext cx="2041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4" name="直接连接符 5133"/>
            <p:cNvSpPr/>
            <p:nvPr/>
          </p:nvSpPr>
          <p:spPr>
            <a:xfrm flipV="1">
              <a:off x="3379" y="3431"/>
              <a:ext cx="0" cy="181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135" name="组合 5134"/>
          <p:cNvGrpSpPr/>
          <p:nvPr/>
        </p:nvGrpSpPr>
        <p:grpSpPr>
          <a:xfrm>
            <a:off x="9844405" y="5394960"/>
            <a:ext cx="936625" cy="936625"/>
            <a:chOff x="4830" y="3430"/>
            <a:chExt cx="590" cy="590"/>
          </a:xfrm>
        </p:grpSpPr>
        <p:sp>
          <p:nvSpPr>
            <p:cNvPr id="5136" name="直接连接符 5135"/>
            <p:cNvSpPr/>
            <p:nvPr/>
          </p:nvSpPr>
          <p:spPr>
            <a:xfrm>
              <a:off x="4830" y="4020"/>
              <a:ext cx="590" cy="0"/>
            </a:xfrm>
            <a:prstGeom prst="line">
              <a:avLst/>
            </a:prstGeom>
            <a:ln w="57150" cap="flat" cmpd="sng">
              <a:solidFill>
                <a:srgbClr val="0099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7" name="直接连接符 5136"/>
            <p:cNvSpPr/>
            <p:nvPr/>
          </p:nvSpPr>
          <p:spPr>
            <a:xfrm flipH="1" flipV="1">
              <a:off x="4830" y="3430"/>
              <a:ext cx="0" cy="590"/>
            </a:xfrm>
            <a:prstGeom prst="line">
              <a:avLst/>
            </a:prstGeom>
            <a:ln w="57150" cap="flat" cmpd="sng">
              <a:solidFill>
                <a:srgbClr val="0099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138" name="组合 5137"/>
          <p:cNvGrpSpPr/>
          <p:nvPr/>
        </p:nvGrpSpPr>
        <p:grpSpPr>
          <a:xfrm>
            <a:off x="4227830" y="5394960"/>
            <a:ext cx="5041900" cy="936625"/>
            <a:chOff x="1292" y="3430"/>
            <a:chExt cx="3176" cy="590"/>
          </a:xfrm>
        </p:grpSpPr>
        <p:sp>
          <p:nvSpPr>
            <p:cNvPr id="5139" name="直接连接符 5138"/>
            <p:cNvSpPr/>
            <p:nvPr/>
          </p:nvSpPr>
          <p:spPr>
            <a:xfrm>
              <a:off x="1292" y="4020"/>
              <a:ext cx="3175" cy="0"/>
            </a:xfrm>
            <a:prstGeom prst="line">
              <a:avLst/>
            </a:prstGeom>
            <a:ln w="57150" cap="flat" cmpd="sng">
              <a:solidFill>
                <a:srgbClr val="0099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0" name="直接连接符 5139"/>
            <p:cNvSpPr/>
            <p:nvPr/>
          </p:nvSpPr>
          <p:spPr>
            <a:xfrm flipV="1">
              <a:off x="4468" y="3430"/>
              <a:ext cx="0" cy="590"/>
            </a:xfrm>
            <a:prstGeom prst="line">
              <a:avLst/>
            </a:prstGeom>
            <a:ln w="57150" cap="flat" cmpd="sng">
              <a:solidFill>
                <a:srgbClr val="0099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141" name="右箭头 5140"/>
          <p:cNvSpPr/>
          <p:nvPr/>
        </p:nvSpPr>
        <p:spPr>
          <a:xfrm>
            <a:off x="4948555" y="5610860"/>
            <a:ext cx="1944688" cy="144463"/>
          </a:xfrm>
          <a:prstGeom prst="rightArrow">
            <a:avLst>
              <a:gd name="adj1" fmla="val 50000"/>
              <a:gd name="adj2" fmla="val 336537"/>
            </a:avLst>
          </a:prstGeom>
          <a:solidFill>
            <a:srgbClr val="FF0000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42" name="右箭头 5141"/>
          <p:cNvSpPr/>
          <p:nvPr/>
        </p:nvSpPr>
        <p:spPr>
          <a:xfrm>
            <a:off x="5164455" y="6258560"/>
            <a:ext cx="1944688" cy="142875"/>
          </a:xfrm>
          <a:prstGeom prst="rightArrow">
            <a:avLst>
              <a:gd name="adj1" fmla="val 50000"/>
              <a:gd name="adj2" fmla="val 340277"/>
            </a:avLst>
          </a:prstGeom>
          <a:solidFill>
            <a:srgbClr val="009900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43" name="右箭头 5142"/>
          <p:cNvSpPr/>
          <p:nvPr/>
        </p:nvSpPr>
        <p:spPr>
          <a:xfrm>
            <a:off x="9844405" y="6258560"/>
            <a:ext cx="720725" cy="144463"/>
          </a:xfrm>
          <a:prstGeom prst="rightArrow">
            <a:avLst>
              <a:gd name="adj1" fmla="val 50000"/>
              <a:gd name="adj2" fmla="val 124724"/>
            </a:avLst>
          </a:prstGeom>
          <a:solidFill>
            <a:srgbClr val="009900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44" name="文本框 5143"/>
          <p:cNvSpPr txBox="1"/>
          <p:nvPr/>
        </p:nvSpPr>
        <p:spPr>
          <a:xfrm>
            <a:off x="989013" y="3677285"/>
            <a:ext cx="1881505" cy="52197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1,3</a:t>
            </a:r>
            <a:r>
              <a:rPr lang="zh-CN" altLang="en-US" sz="2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进</a:t>
            </a:r>
            <a:r>
              <a:rPr lang="en-US" altLang="zh-CN" sz="2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;2,4</a:t>
            </a:r>
            <a:r>
              <a:rPr lang="zh-CN" altLang="en-US" sz="28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出</a:t>
            </a:r>
            <a:endParaRPr lang="zh-CN" altLang="en-US" sz="2800" dirty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5147" name="文本框 5146"/>
          <p:cNvSpPr txBox="1"/>
          <p:nvPr/>
        </p:nvSpPr>
        <p:spPr>
          <a:xfrm>
            <a:off x="490220" y="354648"/>
            <a:ext cx="26638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电能表：</a:t>
            </a:r>
            <a:endParaRPr lang="zh-CN" altLang="en-US" sz="4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bldLvl="0" animBg="1"/>
      <p:bldP spid="5129" grpId="0" bldLvl="0" animBg="1"/>
      <p:bldP spid="5130" grpId="0" bldLvl="0" animBg="1"/>
      <p:bldP spid="51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组合 6145"/>
          <p:cNvGrpSpPr/>
          <p:nvPr/>
        </p:nvGrpSpPr>
        <p:grpSpPr>
          <a:xfrm>
            <a:off x="1992812" y="2125978"/>
            <a:ext cx="4172403" cy="3376932"/>
            <a:chOff x="1445" y="252"/>
            <a:chExt cx="3826" cy="3360"/>
          </a:xfrm>
        </p:grpSpPr>
        <p:graphicFrame>
          <p:nvGraphicFramePr>
            <p:cNvPr id="6147" name="对象 6146"/>
            <p:cNvGraphicFramePr/>
            <p:nvPr/>
          </p:nvGraphicFramePr>
          <p:xfrm>
            <a:off x="3696" y="799"/>
            <a:ext cx="1575" cy="2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2828925" imgH="1990725" progId="Paint.Picture">
                    <p:embed/>
                  </p:oleObj>
                </mc:Choice>
                <mc:Fallback>
                  <p:oleObj name="" r:id="rId1" imgW="2828925" imgH="1990725" progId="Paint.Picture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rcRect l="46153" t="4182" r="13461" b="3423"/>
                        <a:stretch>
                          <a:fillRect/>
                        </a:stretch>
                      </p:blipFill>
                      <p:spPr>
                        <a:xfrm>
                          <a:off x="3696" y="799"/>
                          <a:ext cx="1575" cy="28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48" name="组合 6147"/>
            <p:cNvGrpSpPr/>
            <p:nvPr/>
          </p:nvGrpSpPr>
          <p:grpSpPr>
            <a:xfrm>
              <a:off x="2880" y="572"/>
              <a:ext cx="1361" cy="590"/>
              <a:chOff x="2880" y="572"/>
              <a:chExt cx="1361" cy="590"/>
            </a:xfrm>
          </p:grpSpPr>
          <p:sp>
            <p:nvSpPr>
              <p:cNvPr id="6149" name="直接连接符 6148"/>
              <p:cNvSpPr/>
              <p:nvPr/>
            </p:nvSpPr>
            <p:spPr>
              <a:xfrm>
                <a:off x="2880" y="572"/>
                <a:ext cx="1361" cy="0"/>
              </a:xfrm>
              <a:prstGeom prst="line">
                <a:avLst/>
              </a:prstGeom>
              <a:ln w="5715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50" name="直接连接符 6149"/>
              <p:cNvSpPr/>
              <p:nvPr/>
            </p:nvSpPr>
            <p:spPr>
              <a:xfrm>
                <a:off x="4241" y="572"/>
                <a:ext cx="0" cy="590"/>
              </a:xfrm>
              <a:prstGeom prst="line">
                <a:avLst/>
              </a:prstGeom>
              <a:ln w="5715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6151" name="组合 6150"/>
            <p:cNvGrpSpPr/>
            <p:nvPr/>
          </p:nvGrpSpPr>
          <p:grpSpPr>
            <a:xfrm>
              <a:off x="2835" y="346"/>
              <a:ext cx="1860" cy="861"/>
              <a:chOff x="2835" y="346"/>
              <a:chExt cx="1860" cy="861"/>
            </a:xfrm>
          </p:grpSpPr>
          <p:sp>
            <p:nvSpPr>
              <p:cNvPr id="6152" name="直接连接符 6151"/>
              <p:cNvSpPr/>
              <p:nvPr/>
            </p:nvSpPr>
            <p:spPr>
              <a:xfrm>
                <a:off x="2835" y="346"/>
                <a:ext cx="1860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53" name="直接连接符 6152"/>
              <p:cNvSpPr/>
              <p:nvPr/>
            </p:nvSpPr>
            <p:spPr>
              <a:xfrm>
                <a:off x="4694" y="346"/>
                <a:ext cx="0" cy="861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154" name="文本框 6153"/>
            <p:cNvSpPr txBox="1"/>
            <p:nvPr/>
          </p:nvSpPr>
          <p:spPr>
            <a:xfrm>
              <a:off x="1445" y="252"/>
              <a:ext cx="1286" cy="5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3200" dirty="0">
                  <a:latin typeface="方正盛世楷书简体_粗" panose="02000000000000000000" charset="-122"/>
                  <a:ea typeface="方正盛世楷书简体_粗" panose="02000000000000000000" charset="-122"/>
                </a:rPr>
                <a:t>电源线</a:t>
              </a:r>
              <a:endPara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</a:endParaRPr>
            </a:p>
          </p:txBody>
        </p:sp>
      </p:grpSp>
      <p:grpSp>
        <p:nvGrpSpPr>
          <p:cNvPr id="6155" name="组合 6154"/>
          <p:cNvGrpSpPr/>
          <p:nvPr/>
        </p:nvGrpSpPr>
        <p:grpSpPr>
          <a:xfrm>
            <a:off x="6975652" y="2627948"/>
            <a:ext cx="4199396" cy="3600125"/>
            <a:chOff x="1393" y="255"/>
            <a:chExt cx="3870" cy="3633"/>
          </a:xfrm>
        </p:grpSpPr>
        <p:graphicFrame>
          <p:nvGraphicFramePr>
            <p:cNvPr id="6156" name="对象 6155"/>
            <p:cNvGraphicFramePr/>
            <p:nvPr/>
          </p:nvGraphicFramePr>
          <p:xfrm>
            <a:off x="3651" y="255"/>
            <a:ext cx="1612" cy="2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3" imgW="2828925" imgH="1990725" progId="Paint.Picture">
                    <p:embed/>
                  </p:oleObj>
                </mc:Choice>
                <mc:Fallback>
                  <p:oleObj name="" r:id="rId3" imgW="2828925" imgH="1990725" progId="Paint.Picture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4"/>
                        <a:srcRect l="14417" t="2933" r="46152" b="4671"/>
                        <a:stretch>
                          <a:fillRect/>
                        </a:stretch>
                      </p:blipFill>
                      <p:spPr>
                        <a:xfrm>
                          <a:off x="3651" y="255"/>
                          <a:ext cx="1612" cy="294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57" name="组合 6156"/>
            <p:cNvGrpSpPr/>
            <p:nvPr/>
          </p:nvGrpSpPr>
          <p:grpSpPr>
            <a:xfrm flipV="1">
              <a:off x="2835" y="2840"/>
              <a:ext cx="1361" cy="590"/>
              <a:chOff x="2880" y="572"/>
              <a:chExt cx="1361" cy="590"/>
            </a:xfrm>
          </p:grpSpPr>
          <p:sp>
            <p:nvSpPr>
              <p:cNvPr id="6158" name="直接连接符 6157"/>
              <p:cNvSpPr/>
              <p:nvPr/>
            </p:nvSpPr>
            <p:spPr>
              <a:xfrm>
                <a:off x="2880" y="572"/>
                <a:ext cx="1361" cy="0"/>
              </a:xfrm>
              <a:prstGeom prst="line">
                <a:avLst/>
              </a:prstGeom>
              <a:ln w="5715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59" name="直接连接符 6158"/>
              <p:cNvSpPr/>
              <p:nvPr/>
            </p:nvSpPr>
            <p:spPr>
              <a:xfrm>
                <a:off x="4241" y="572"/>
                <a:ext cx="0" cy="590"/>
              </a:xfrm>
              <a:prstGeom prst="line">
                <a:avLst/>
              </a:prstGeom>
              <a:ln w="5715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6160" name="组合 6159"/>
            <p:cNvGrpSpPr/>
            <p:nvPr/>
          </p:nvGrpSpPr>
          <p:grpSpPr>
            <a:xfrm flipV="1">
              <a:off x="2835" y="2840"/>
              <a:ext cx="1860" cy="861"/>
              <a:chOff x="2835" y="346"/>
              <a:chExt cx="1860" cy="861"/>
            </a:xfrm>
          </p:grpSpPr>
          <p:sp>
            <p:nvSpPr>
              <p:cNvPr id="6161" name="直接连接符 6160"/>
              <p:cNvSpPr/>
              <p:nvPr/>
            </p:nvSpPr>
            <p:spPr>
              <a:xfrm>
                <a:off x="2835" y="346"/>
                <a:ext cx="1860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62" name="直接连接符 6161"/>
              <p:cNvSpPr/>
              <p:nvPr/>
            </p:nvSpPr>
            <p:spPr>
              <a:xfrm>
                <a:off x="4694" y="346"/>
                <a:ext cx="0" cy="861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163" name="文本框 6162"/>
            <p:cNvSpPr txBox="1"/>
            <p:nvPr/>
          </p:nvSpPr>
          <p:spPr>
            <a:xfrm>
              <a:off x="1393" y="3299"/>
              <a:ext cx="1292" cy="58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3200" dirty="0">
                  <a:latin typeface="方正盛世楷书简体_粗" panose="02000000000000000000" charset="-122"/>
                  <a:ea typeface="方正盛世楷书简体_粗" panose="02000000000000000000" charset="-122"/>
                </a:rPr>
                <a:t>电源线</a:t>
              </a:r>
              <a:endPara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37540" y="560705"/>
            <a:ext cx="257746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闸刀开关</a:t>
            </a:r>
            <a:r>
              <a:rPr lang="en-US" altLang="zh-CN" sz="4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lang="en-US" altLang="zh-CN" sz="4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9045" y="807085"/>
            <a:ext cx="6228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接通和切断电路，静触头一定要在上边</a:t>
            </a:r>
            <a:endParaRPr lang="zh-CN" altLang="en-US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矩形 26625"/>
          <p:cNvSpPr/>
          <p:nvPr/>
        </p:nvSpPr>
        <p:spPr>
          <a:xfrm>
            <a:off x="376555" y="545783"/>
            <a:ext cx="403383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保险设施：</a:t>
            </a:r>
            <a:endParaRPr lang="zh-CN" altLang="en-US" sz="4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27" name="矩形 26626"/>
          <p:cNvSpPr/>
          <p:nvPr/>
        </p:nvSpPr>
        <p:spPr>
          <a:xfrm>
            <a:off x="376555" y="4218305"/>
            <a:ext cx="111252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</a:rPr>
              <a:t>熔断器内装有保险丝</a:t>
            </a:r>
            <a:r>
              <a:rPr lang="zh-CN" altLang="en-US" sz="2800">
                <a:latin typeface="方正盛世楷书简体_粗" panose="02000000000000000000" charset="-122"/>
                <a:ea typeface="方正盛世楷书简体_粗" panose="02000000000000000000" charset="-122"/>
              </a:rPr>
              <a:t>，保险丝的作用是：电路中</a:t>
            </a:r>
            <a:r>
              <a:rPr lang="zh-CN" altLang="en-US" sz="2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电流过大</a:t>
            </a:r>
            <a:r>
              <a:rPr lang="zh-CN" altLang="en-US" sz="2800">
                <a:latin typeface="方正盛世楷书简体_粗" panose="02000000000000000000" charset="-122"/>
                <a:ea typeface="方正盛世楷书简体_粗" panose="02000000000000000000" charset="-122"/>
              </a:rPr>
              <a:t>时，保险丝自动熔断。</a:t>
            </a:r>
            <a:endParaRPr lang="zh-CN" altLang="en-US" sz="28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26631" name="图片 26630" descr="保险盒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6740" y="451485"/>
            <a:ext cx="5777230" cy="3627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1345" y="1988820"/>
            <a:ext cx="1107249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  <a:sym typeface="+mn-ea"/>
              </a:rPr>
              <a:t>你认为保险丝一般由什么材料做比较合适？</a:t>
            </a:r>
            <a:endParaRPr lang="zh-CN" altLang="en-US" sz="3600" b="1" dirty="0">
              <a:latin typeface="Times New Roman" panose="02020603050405020304" pitchFamily="2" charset="0"/>
              <a:ea typeface="宋体" panose="02010600030101010101" pitchFamily="2" charset="-122"/>
              <a:sym typeface="+mn-ea"/>
            </a:endParaRPr>
          </a:p>
          <a:p>
            <a:pPr algn="ctr"/>
            <a:endParaRPr lang="zh-CN" altLang="en-US" sz="3600" b="1" dirty="0">
              <a:latin typeface="Times New Roman" panose="02020603050405020304" pitchFamily="2" charset="0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sz="280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一般由</a:t>
            </a:r>
            <a:r>
              <a:rPr sz="2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电阻率大</a:t>
            </a:r>
            <a:r>
              <a:rPr lang="zh-CN" sz="2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、</a:t>
            </a:r>
            <a:r>
              <a:rPr sz="2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熔点较低</a:t>
            </a:r>
            <a:r>
              <a:rPr sz="280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的铅锑金属合金做成的。</a:t>
            </a:r>
            <a:endParaRPr sz="280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切勿用铜丝或铁丝替代保险丝</a:t>
            </a:r>
            <a:endParaRPr sz="280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6570" y="1827530"/>
            <a:ext cx="679069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替代</a:t>
            </a: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闸刀开关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和</a:t>
            </a: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熔断器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，断路器一般接在火线上。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1535" y="758190"/>
            <a:ext cx="57708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空气开关（断路器）：</a:t>
            </a:r>
            <a:endParaRPr lang="zh-CN" altLang="en-US" sz="4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7395845" y="1606550"/>
            <a:ext cx="4613910" cy="31546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28673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5340" y="1480820"/>
            <a:ext cx="5638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文本框 28674"/>
          <p:cNvSpPr txBox="1"/>
          <p:nvPr/>
        </p:nvSpPr>
        <p:spPr>
          <a:xfrm>
            <a:off x="4212590" y="5189220"/>
            <a:ext cx="4495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“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左</a:t>
            </a:r>
            <a:r>
              <a:rPr lang="zh-CN" altLang="en-US" sz="32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零右火上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接地”</a:t>
            </a:r>
            <a:endParaRPr lang="zh-CN" altLang="en-US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28676" name="下箭头 28675"/>
          <p:cNvSpPr/>
          <p:nvPr/>
        </p:nvSpPr>
        <p:spPr>
          <a:xfrm>
            <a:off x="5615940" y="3465195"/>
            <a:ext cx="457200" cy="1752600"/>
          </a:xfrm>
          <a:prstGeom prst="downArrow">
            <a:avLst>
              <a:gd name="adj1" fmla="val 50000"/>
              <a:gd name="adj2" fmla="val 958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79" name="文本框 28678"/>
          <p:cNvSpPr txBox="1"/>
          <p:nvPr/>
        </p:nvSpPr>
        <p:spPr>
          <a:xfrm>
            <a:off x="750570" y="576580"/>
            <a:ext cx="32156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插座及插头：</a:t>
            </a:r>
            <a:endParaRPr lang="zh-CN" altLang="en-US" sz="4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32769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pPr algn="ctr"/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为什么要把家用电器的外壳接地？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1" name="文本占位符 32770"/>
          <p:cNvSpPr>
            <a:spLocks noGrp="1"/>
          </p:cNvSpPr>
          <p:nvPr>
            <p:ph type="body" idx="1"/>
          </p:nvPr>
        </p:nvSpPr>
        <p:spPr>
          <a:xfrm>
            <a:off x="295910" y="1772285"/>
            <a:ext cx="11281410" cy="153606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当</a:t>
            </a:r>
            <a:r>
              <a:rPr lang="zh-CN" altLang="en-US" sz="28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火线与外壳接触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（漏电），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如果外壳用导线接地，则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火线与大地之间形成了电流通路，人体即使接触外壳时也没有危险了。</a:t>
            </a:r>
            <a:endParaRPr lang="zh-CN" altLang="en-US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680200" y="3308350"/>
            <a:ext cx="5262880" cy="3206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20060" y="828040"/>
            <a:ext cx="615124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tx1"/>
                </a:solidFill>
                <a:effectLst/>
                <a:latin typeface="Times New Roman" panose="02020603050405020304" pitchFamily="2" charset="0"/>
                <a:ea typeface="宋体" panose="02010600030101010101" pitchFamily="2" charset="-122"/>
                <a:sym typeface="+mn-ea"/>
              </a:rPr>
              <a:t>同是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Times New Roman" panose="02020603050405020304" pitchFamily="2" charset="0"/>
                <a:ea typeface="宋体" panose="02010600030101010101" pitchFamily="2" charset="-122"/>
                <a:sym typeface="+mn-ea"/>
              </a:rPr>
              <a:t>漏电，为何反差如此大？</a:t>
            </a:r>
            <a:endParaRPr lang="zh-CN" altLang="en-US" sz="3600" b="1" dirty="0">
              <a:solidFill>
                <a:schemeClr val="tx1"/>
              </a:solidFill>
              <a:effectLst/>
              <a:latin typeface="Times New Roman" panose="02020603050405020304" pitchFamily="2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9698" name="图片 29697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895" y="2148205"/>
            <a:ext cx="5153660" cy="3698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图片 29698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167890"/>
            <a:ext cx="4451985" cy="36626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/>
          <p:nvPr>
            <p:ph type="ctrTitle" idx="1"/>
            <p:custDataLst>
              <p:tags r:id="rId1"/>
            </p:custDataLst>
          </p:nvPr>
        </p:nvSpPr>
        <p:spPr>
          <a:xfrm>
            <a:off x="4773930" y="3787775"/>
            <a:ext cx="6541770" cy="1029970"/>
          </a:xfrm>
        </p:spPr>
        <p:txBody>
          <a:bodyPr>
            <a:normAutofit/>
          </a:bodyPr>
          <a:p>
            <a:r>
              <a:rPr lang="zh-CN" altLang="en-US" sz="4265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家庭电路的组成</a:t>
            </a:r>
            <a:endParaRPr lang="zh-CN" altLang="en-US" sz="4265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7" name="TextBox 46"/>
          <p:cNvSpPr txBox="1"/>
          <p:nvPr>
            <p:custDataLst>
              <p:tags r:id="rId2"/>
            </p:custDataLst>
          </p:nvPr>
        </p:nvSpPr>
        <p:spPr bwMode="auto">
          <a:xfrm>
            <a:off x="5423905" y="2084323"/>
            <a:ext cx="5452621" cy="137446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>
              <a:defRPr lang="zh-CN"/>
            </a:defPPr>
            <a:lvl1pPr algn="ctr">
              <a:defRPr sz="4400" b="1">
                <a:gradFill>
                  <a:gsLst>
                    <a:gs pos="14000">
                      <a:srgbClr val="FF0000"/>
                    </a:gs>
                    <a:gs pos="94000">
                      <a:srgbClr val="790000"/>
                    </a:gs>
                    <a:gs pos="49000">
                      <a:srgbClr val="FF0000"/>
                    </a:gs>
                  </a:gsLst>
                  <a:lin ang="5400000" scaled="1"/>
                </a:gradFill>
                <a:effectLst>
                  <a:glow rad="152400">
                    <a:schemeClr val="bg1"/>
                  </a:glo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i="0" u="none" strike="noStrike" kern="0" cap="none" spc="700" normalizeH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2" charset="0"/>
                <a:ea typeface="汉仪铁线黑-35简" charset="0"/>
              </a:rPr>
              <a:t>1</a:t>
            </a:r>
            <a:endParaRPr kumimoji="0" lang="en-US" altLang="zh-CN" i="0" u="none" strike="noStrike" kern="0" cap="none" spc="700" normalizeH="0" noProof="0" dirty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latin typeface="Times New Roman" panose="02020603050405020304" pitchFamily="2" charset="0"/>
              <a:ea typeface="汉仪铁线黑-35简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29697"/>
          <p:cNvSpPr txBox="1"/>
          <p:nvPr/>
        </p:nvSpPr>
        <p:spPr>
          <a:xfrm>
            <a:off x="464185" y="2001520"/>
            <a:ext cx="476250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、插座和用电器</a:t>
            </a: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并联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；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2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、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各用电器之间</a:t>
            </a: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并联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；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28679" name="文本框 28678"/>
          <p:cNvSpPr txBox="1"/>
          <p:nvPr/>
        </p:nvSpPr>
        <p:spPr>
          <a:xfrm>
            <a:off x="750570" y="576580"/>
            <a:ext cx="32156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400" b="1" dirty="0">
                <a:latin typeface="微软雅黑" panose="020B0503020204020204" charset="-122"/>
                <a:ea typeface="微软雅黑" panose="020B0503020204020204" charset="-122"/>
              </a:rPr>
              <a:t>用电器：</a:t>
            </a:r>
            <a:endParaRPr lang="zh-CN" altLang="en-US" sz="4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1"/>
          <a:srcRect b="7737"/>
          <a:stretch>
            <a:fillRect/>
          </a:stretch>
        </p:blipFill>
        <p:spPr>
          <a:xfrm>
            <a:off x="4768215" y="1430655"/>
            <a:ext cx="7098665" cy="376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42340" y="1191260"/>
            <a:ext cx="105873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dirty="0">
                <a:solidFill>
                  <a:schemeClr val="tx2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用电器和开关之间是串联的，火线先接开关再接用电器。</a:t>
            </a:r>
            <a:endParaRPr lang="zh-CN" altLang="en-US" sz="3200" dirty="0">
              <a:solidFill>
                <a:schemeClr val="tx2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1866265" y="2318385"/>
            <a:ext cx="8129270" cy="35896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36865"/>
          <p:cNvSpPr/>
          <p:nvPr/>
        </p:nvSpPr>
        <p:spPr>
          <a:xfrm>
            <a:off x="1072515" y="317500"/>
            <a:ext cx="10201275" cy="10134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r>
              <a:rPr lang="zh-CN" altLang="en-US" sz="6000" dirty="0">
                <a:solidFill>
                  <a:srgbClr val="FF0000"/>
                </a:solidFill>
                <a:latin typeface="Candara" panose="020E0502030303020204" pitchFamily="2" charset="0"/>
                <a:ea typeface="华文新魏" panose="02010800040101010101" charset="-122"/>
              </a:rPr>
              <a:t>课堂测评</a:t>
            </a:r>
            <a:endParaRPr lang="zh-CN" altLang="en-US" sz="6000" dirty="0">
              <a:solidFill>
                <a:srgbClr val="FF0000"/>
              </a:solidFill>
              <a:latin typeface="Candara" panose="020E0502030303020204" pitchFamily="2" charset="0"/>
              <a:ea typeface="华文新魏" panose="02010800040101010101" charset="-122"/>
            </a:endParaRPr>
          </a:p>
        </p:txBody>
      </p:sp>
      <p:sp>
        <p:nvSpPr>
          <p:cNvPr id="25604" name="直接连接符 25603"/>
          <p:cNvSpPr/>
          <p:nvPr/>
        </p:nvSpPr>
        <p:spPr>
          <a:xfrm>
            <a:off x="1834515" y="3784918"/>
            <a:ext cx="0" cy="236220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05" name="直接连接符 25604"/>
          <p:cNvSpPr/>
          <p:nvPr/>
        </p:nvSpPr>
        <p:spPr>
          <a:xfrm>
            <a:off x="2367915" y="3784918"/>
            <a:ext cx="0" cy="19812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06" name="矩形 25605"/>
          <p:cNvSpPr/>
          <p:nvPr/>
        </p:nvSpPr>
        <p:spPr>
          <a:xfrm>
            <a:off x="3053715" y="3861118"/>
            <a:ext cx="914400" cy="13716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25607" name="直接连接符 25606"/>
          <p:cNvSpPr/>
          <p:nvPr/>
        </p:nvSpPr>
        <p:spPr>
          <a:xfrm>
            <a:off x="2367915" y="5766118"/>
            <a:ext cx="9906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08" name="直接连接符 25607"/>
          <p:cNvSpPr/>
          <p:nvPr/>
        </p:nvSpPr>
        <p:spPr>
          <a:xfrm>
            <a:off x="1834515" y="6147118"/>
            <a:ext cx="1981200" cy="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09" name="直接连接符 25608"/>
          <p:cNvSpPr/>
          <p:nvPr/>
        </p:nvSpPr>
        <p:spPr>
          <a:xfrm>
            <a:off x="3790315" y="5232718"/>
            <a:ext cx="0" cy="91440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10" name="直接连接符 25609"/>
          <p:cNvSpPr/>
          <p:nvPr/>
        </p:nvSpPr>
        <p:spPr>
          <a:xfrm>
            <a:off x="3358515" y="5232718"/>
            <a:ext cx="0" cy="5334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11" name="直接连接符 25610"/>
          <p:cNvSpPr/>
          <p:nvPr/>
        </p:nvSpPr>
        <p:spPr>
          <a:xfrm>
            <a:off x="3510915" y="5232718"/>
            <a:ext cx="0" cy="5334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12" name="直接连接符 25611"/>
          <p:cNvSpPr/>
          <p:nvPr/>
        </p:nvSpPr>
        <p:spPr>
          <a:xfrm>
            <a:off x="3510915" y="5766118"/>
            <a:ext cx="9906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13" name="直接连接符 25612"/>
          <p:cNvSpPr/>
          <p:nvPr/>
        </p:nvSpPr>
        <p:spPr>
          <a:xfrm>
            <a:off x="4501515" y="3861118"/>
            <a:ext cx="0" cy="19050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14" name="直接连接符 25613"/>
          <p:cNvSpPr/>
          <p:nvPr/>
        </p:nvSpPr>
        <p:spPr>
          <a:xfrm>
            <a:off x="4501515" y="3861118"/>
            <a:ext cx="12954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15" name="直接连接符 25614"/>
          <p:cNvSpPr/>
          <p:nvPr/>
        </p:nvSpPr>
        <p:spPr>
          <a:xfrm>
            <a:off x="3891915" y="5232718"/>
            <a:ext cx="0" cy="91440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16" name="直接连接符 25615"/>
          <p:cNvSpPr/>
          <p:nvPr/>
        </p:nvSpPr>
        <p:spPr>
          <a:xfrm>
            <a:off x="3891915" y="6147118"/>
            <a:ext cx="990600" cy="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17" name="直接连接符 25616"/>
          <p:cNvSpPr/>
          <p:nvPr/>
        </p:nvSpPr>
        <p:spPr>
          <a:xfrm>
            <a:off x="4857115" y="4242118"/>
            <a:ext cx="0" cy="190500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18" name="直接连接符 25617"/>
          <p:cNvSpPr/>
          <p:nvPr/>
        </p:nvSpPr>
        <p:spPr>
          <a:xfrm>
            <a:off x="4857115" y="4242118"/>
            <a:ext cx="609600" cy="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19" name="直接连接符 25618"/>
          <p:cNvSpPr/>
          <p:nvPr/>
        </p:nvSpPr>
        <p:spPr>
          <a:xfrm>
            <a:off x="5441315" y="4242118"/>
            <a:ext cx="0" cy="38100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20" name="直接连接符 25619"/>
          <p:cNvSpPr/>
          <p:nvPr/>
        </p:nvSpPr>
        <p:spPr>
          <a:xfrm>
            <a:off x="5771515" y="3861118"/>
            <a:ext cx="0" cy="7620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21" name="矩形 25620"/>
          <p:cNvSpPr/>
          <p:nvPr/>
        </p:nvSpPr>
        <p:spPr>
          <a:xfrm>
            <a:off x="5365115" y="5153343"/>
            <a:ext cx="152400" cy="381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25623" name="直接连接符 25622"/>
          <p:cNvSpPr/>
          <p:nvPr/>
        </p:nvSpPr>
        <p:spPr>
          <a:xfrm>
            <a:off x="5441315" y="4927918"/>
            <a:ext cx="0" cy="121920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24" name="直接连接符 25623"/>
          <p:cNvSpPr/>
          <p:nvPr/>
        </p:nvSpPr>
        <p:spPr>
          <a:xfrm>
            <a:off x="5796915" y="4927918"/>
            <a:ext cx="0" cy="8382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25" name="直接连接符 25624"/>
          <p:cNvSpPr/>
          <p:nvPr/>
        </p:nvSpPr>
        <p:spPr>
          <a:xfrm>
            <a:off x="5441315" y="6147118"/>
            <a:ext cx="1447800" cy="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26" name="直接连接符 25625"/>
          <p:cNvSpPr/>
          <p:nvPr/>
        </p:nvSpPr>
        <p:spPr>
          <a:xfrm>
            <a:off x="5796915" y="5766118"/>
            <a:ext cx="7620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27" name="直接连接符 25626"/>
          <p:cNvSpPr/>
          <p:nvPr/>
        </p:nvSpPr>
        <p:spPr>
          <a:xfrm>
            <a:off x="6558915" y="3861118"/>
            <a:ext cx="0" cy="19050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28" name="直接连接符 25627"/>
          <p:cNvSpPr/>
          <p:nvPr/>
        </p:nvSpPr>
        <p:spPr>
          <a:xfrm>
            <a:off x="6863715" y="4242118"/>
            <a:ext cx="0" cy="190500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29" name="直接连接符 25628"/>
          <p:cNvSpPr/>
          <p:nvPr/>
        </p:nvSpPr>
        <p:spPr>
          <a:xfrm>
            <a:off x="6558915" y="3861118"/>
            <a:ext cx="32766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30" name="直接连接符 25629"/>
          <p:cNvSpPr/>
          <p:nvPr/>
        </p:nvSpPr>
        <p:spPr>
          <a:xfrm>
            <a:off x="6863715" y="4242118"/>
            <a:ext cx="2895600" cy="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31" name="直接连接符 25630"/>
          <p:cNvSpPr/>
          <p:nvPr/>
        </p:nvSpPr>
        <p:spPr>
          <a:xfrm>
            <a:off x="7397115" y="4242118"/>
            <a:ext cx="0" cy="19050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32" name="直接连接符 25631"/>
          <p:cNvSpPr/>
          <p:nvPr/>
        </p:nvSpPr>
        <p:spPr>
          <a:xfrm>
            <a:off x="7854315" y="3861118"/>
            <a:ext cx="0" cy="22860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33" name="直接连接符 25632"/>
          <p:cNvSpPr/>
          <p:nvPr/>
        </p:nvSpPr>
        <p:spPr>
          <a:xfrm>
            <a:off x="7803515" y="6147118"/>
            <a:ext cx="76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34" name="直接连接符 25633"/>
          <p:cNvSpPr/>
          <p:nvPr/>
        </p:nvSpPr>
        <p:spPr>
          <a:xfrm>
            <a:off x="7397115" y="6147118"/>
            <a:ext cx="76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36" name="直接连接符 25635"/>
          <p:cNvSpPr/>
          <p:nvPr/>
        </p:nvSpPr>
        <p:spPr>
          <a:xfrm>
            <a:off x="8159115" y="4242118"/>
            <a:ext cx="0" cy="19050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37" name="直接连接符 25636"/>
          <p:cNvSpPr/>
          <p:nvPr/>
        </p:nvSpPr>
        <p:spPr>
          <a:xfrm>
            <a:off x="8616315" y="3861118"/>
            <a:ext cx="0" cy="9906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38" name="直接连接符 25637"/>
          <p:cNvSpPr/>
          <p:nvPr/>
        </p:nvSpPr>
        <p:spPr>
          <a:xfrm>
            <a:off x="8616315" y="5094605"/>
            <a:ext cx="0" cy="10668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39" name="直接连接符 25638"/>
          <p:cNvSpPr/>
          <p:nvPr/>
        </p:nvSpPr>
        <p:spPr>
          <a:xfrm>
            <a:off x="8159115" y="6147118"/>
            <a:ext cx="76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40" name="直接连接符 25639"/>
          <p:cNvSpPr/>
          <p:nvPr/>
        </p:nvSpPr>
        <p:spPr>
          <a:xfrm>
            <a:off x="8532178" y="6147118"/>
            <a:ext cx="76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41" name="流程图: 汇总连接 25640"/>
          <p:cNvSpPr/>
          <p:nvPr/>
        </p:nvSpPr>
        <p:spPr>
          <a:xfrm>
            <a:off x="8443278" y="4777105"/>
            <a:ext cx="304800" cy="304800"/>
          </a:xfrm>
          <a:prstGeom prst="flowChartSummingJunction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25642" name="直接连接符 25641"/>
          <p:cNvSpPr/>
          <p:nvPr/>
        </p:nvSpPr>
        <p:spPr>
          <a:xfrm>
            <a:off x="8921115" y="4242118"/>
            <a:ext cx="0" cy="19050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43" name="直接连接符 25642"/>
          <p:cNvSpPr/>
          <p:nvPr/>
        </p:nvSpPr>
        <p:spPr>
          <a:xfrm>
            <a:off x="9454515" y="3861118"/>
            <a:ext cx="0" cy="9906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44" name="直接连接符 25643"/>
          <p:cNvSpPr/>
          <p:nvPr/>
        </p:nvSpPr>
        <p:spPr>
          <a:xfrm>
            <a:off x="9454515" y="5080318"/>
            <a:ext cx="0" cy="10668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45" name="直接连接符 25644"/>
          <p:cNvSpPr/>
          <p:nvPr/>
        </p:nvSpPr>
        <p:spPr>
          <a:xfrm>
            <a:off x="8921115" y="6147118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46" name="流程图: 汇总连接 25645"/>
          <p:cNvSpPr/>
          <p:nvPr/>
        </p:nvSpPr>
        <p:spPr>
          <a:xfrm>
            <a:off x="9022715" y="5994718"/>
            <a:ext cx="304800" cy="304800"/>
          </a:xfrm>
          <a:prstGeom prst="flowChartSummingJunction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25647" name="直接连接符 25646"/>
          <p:cNvSpPr/>
          <p:nvPr/>
        </p:nvSpPr>
        <p:spPr>
          <a:xfrm>
            <a:off x="9327515" y="6147118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48" name="直接连接符 25647"/>
          <p:cNvSpPr/>
          <p:nvPr/>
        </p:nvSpPr>
        <p:spPr>
          <a:xfrm flipH="1" flipV="1">
            <a:off x="5427028" y="4577080"/>
            <a:ext cx="152400" cy="30480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49" name="直接连接符 25648"/>
          <p:cNvSpPr/>
          <p:nvPr/>
        </p:nvSpPr>
        <p:spPr>
          <a:xfrm flipH="1" flipV="1">
            <a:off x="5787390" y="4577080"/>
            <a:ext cx="152400" cy="3048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50" name="直接连接符 25649"/>
          <p:cNvSpPr/>
          <p:nvPr/>
        </p:nvSpPr>
        <p:spPr>
          <a:xfrm flipH="1" flipV="1">
            <a:off x="8379778" y="5856605"/>
            <a:ext cx="152400" cy="3048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653" name="文本框 25652"/>
          <p:cNvSpPr txBox="1"/>
          <p:nvPr/>
        </p:nvSpPr>
        <p:spPr>
          <a:xfrm>
            <a:off x="1659890" y="3281680"/>
            <a:ext cx="640080" cy="64516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dirty="0">
                <a:latin typeface="Times New Roman" panose="02020603050405020304" pitchFamily="2" charset="0"/>
                <a:ea typeface="隶书" panose="02010509060101010101" pitchFamily="49" charset="-122"/>
              </a:rPr>
              <a:t>。</a:t>
            </a:r>
            <a:endParaRPr lang="zh-CN" altLang="en-US" sz="3600" dirty="0">
              <a:latin typeface="Times New Roman" panose="02020603050405020304" pitchFamily="2" charset="0"/>
              <a:ea typeface="隶书" panose="02010509060101010101" pitchFamily="49" charset="-122"/>
            </a:endParaRPr>
          </a:p>
        </p:txBody>
      </p:sp>
      <p:sp>
        <p:nvSpPr>
          <p:cNvPr id="25654" name="矩形 25653"/>
          <p:cNvSpPr/>
          <p:nvPr/>
        </p:nvSpPr>
        <p:spPr>
          <a:xfrm>
            <a:off x="2174240" y="3286443"/>
            <a:ext cx="640080" cy="64516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dirty="0">
                <a:latin typeface="Times New Roman" panose="02020603050405020304" pitchFamily="2" charset="0"/>
                <a:ea typeface="隶书" panose="02010509060101010101" pitchFamily="49" charset="-122"/>
              </a:rPr>
              <a:t>。</a:t>
            </a:r>
            <a:endParaRPr lang="zh-CN" altLang="en-US" sz="3600" dirty="0">
              <a:latin typeface="Times New Roman" panose="02020603050405020304" pitchFamily="2" charset="0"/>
              <a:ea typeface="隶书" panose="02010509060101010101" pitchFamily="49" charset="-122"/>
            </a:endParaRPr>
          </a:p>
        </p:txBody>
      </p:sp>
      <p:sp>
        <p:nvSpPr>
          <p:cNvPr id="25655" name="文本框 25654"/>
          <p:cNvSpPr txBox="1"/>
          <p:nvPr/>
        </p:nvSpPr>
        <p:spPr>
          <a:xfrm>
            <a:off x="1742440" y="3286443"/>
            <a:ext cx="860425" cy="46037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2" charset="0"/>
                <a:ea typeface="隶书" panose="02010509060101010101" pitchFamily="49" charset="-122"/>
              </a:rPr>
              <a:t>220V</a:t>
            </a:r>
            <a:endParaRPr lang="en-US" altLang="zh-CN" sz="2400">
              <a:solidFill>
                <a:srgbClr val="FF3300"/>
              </a:solidFill>
              <a:latin typeface="Times New Roman" panose="02020603050405020304" pitchFamily="2" charset="0"/>
              <a:ea typeface="隶书" panose="02010509060101010101" pitchFamily="49" charset="-122"/>
            </a:endParaRPr>
          </a:p>
        </p:txBody>
      </p:sp>
      <p:sp>
        <p:nvSpPr>
          <p:cNvPr id="25656" name="文本框 25655"/>
          <p:cNvSpPr txBox="1"/>
          <p:nvPr/>
        </p:nvSpPr>
        <p:spPr>
          <a:xfrm>
            <a:off x="9819640" y="3591243"/>
            <a:ext cx="897890" cy="52197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火线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5657" name="文本框 25656"/>
          <p:cNvSpPr txBox="1"/>
          <p:nvPr/>
        </p:nvSpPr>
        <p:spPr>
          <a:xfrm>
            <a:off x="9819640" y="4048443"/>
            <a:ext cx="897890" cy="52197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零线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5658" name="文本框 25657"/>
          <p:cNvSpPr txBox="1"/>
          <p:nvPr/>
        </p:nvSpPr>
        <p:spPr>
          <a:xfrm>
            <a:off x="3178810" y="3972243"/>
            <a:ext cx="675005" cy="1316355"/>
          </a:xfrm>
          <a:prstGeom prst="rect">
            <a:avLst/>
          </a:prstGeom>
          <a:noFill/>
          <a:ln w="12700">
            <a:noFill/>
          </a:ln>
        </p:spPr>
        <p:txBody>
          <a:bodyPr vert="eaVert" wrap="none" anchor="t" anchorCtr="0">
            <a:spAutoFit/>
          </a:bodyPr>
          <a:p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电能表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5664" name="文本框 25663"/>
          <p:cNvSpPr txBox="1"/>
          <p:nvPr/>
        </p:nvSpPr>
        <p:spPr>
          <a:xfrm>
            <a:off x="1072515" y="1895475"/>
            <a:ext cx="968438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找别扭：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在下图中找出你认为不合理的电路连接。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76" name="椭圆 25675"/>
          <p:cNvSpPr/>
          <p:nvPr/>
        </p:nvSpPr>
        <p:spPr>
          <a:xfrm>
            <a:off x="7374890" y="421830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77" name="椭圆 25676"/>
          <p:cNvSpPr/>
          <p:nvPr/>
        </p:nvSpPr>
        <p:spPr>
          <a:xfrm>
            <a:off x="8594090" y="383730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78" name="椭圆 25677"/>
          <p:cNvSpPr/>
          <p:nvPr/>
        </p:nvSpPr>
        <p:spPr>
          <a:xfrm>
            <a:off x="8136890" y="421830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79" name="椭圆 25678"/>
          <p:cNvSpPr/>
          <p:nvPr/>
        </p:nvSpPr>
        <p:spPr>
          <a:xfrm>
            <a:off x="7832090" y="383730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81" name="椭圆 25680"/>
          <p:cNvSpPr/>
          <p:nvPr/>
        </p:nvSpPr>
        <p:spPr>
          <a:xfrm>
            <a:off x="7506653" y="6001068"/>
            <a:ext cx="304800" cy="3048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25682" name="文本框 25681"/>
          <p:cNvSpPr txBox="1"/>
          <p:nvPr/>
        </p:nvSpPr>
        <p:spPr>
          <a:xfrm>
            <a:off x="7446328" y="5656580"/>
            <a:ext cx="436880" cy="70675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>
                <a:solidFill>
                  <a:srgbClr val="000000"/>
                </a:solidFill>
                <a:latin typeface="Times New Roman" panose="02020603050405020304" pitchFamily="2" charset="0"/>
                <a:ea typeface="隶书" panose="02010509060101010101" pitchFamily="49" charset="-122"/>
              </a:rPr>
              <a:t>..</a:t>
            </a:r>
            <a:endParaRPr lang="en-US" altLang="zh-CN" sz="4000">
              <a:solidFill>
                <a:srgbClr val="000000"/>
              </a:solidFill>
              <a:latin typeface="Times New Roman" panose="02020603050405020304" pitchFamily="2" charset="0"/>
              <a:ea typeface="隶书" panose="02010509060101010101" pitchFamily="49" charset="-122"/>
            </a:endParaRPr>
          </a:p>
        </p:txBody>
      </p:sp>
      <p:sp>
        <p:nvSpPr>
          <p:cNvPr id="25683" name="直接连接符 25682"/>
          <p:cNvSpPr/>
          <p:nvPr/>
        </p:nvSpPr>
        <p:spPr>
          <a:xfrm flipH="1" flipV="1">
            <a:off x="9468803" y="4792980"/>
            <a:ext cx="152400" cy="3048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r="40362"/>
          <a:stretch>
            <a:fillRect/>
          </a:stretch>
        </p:blipFill>
        <p:spPr>
          <a:xfrm>
            <a:off x="0" y="1"/>
            <a:ext cx="5364480" cy="60212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693363"/>
            <a:ext cx="12192000" cy="16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>
              <a:cs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634235" y="0"/>
            <a:ext cx="96011" cy="60212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>
              <a:cs typeface="+mn-ea"/>
            </a:endParaRPr>
          </a:p>
        </p:txBody>
      </p:sp>
      <p:sp>
        <p:nvSpPr>
          <p:cNvPr id="32" name="矩形 31"/>
          <p:cNvSpPr/>
          <p:nvPr/>
        </p:nvSpPr>
        <p:spPr>
          <a:xfrm rot="16200000">
            <a:off x="2962639" y="3"/>
            <a:ext cx="96011" cy="60212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>
              <a:cs typeface="+mn-ea"/>
            </a:endParaRPr>
          </a:p>
        </p:txBody>
      </p:sp>
      <p:sp>
        <p:nvSpPr>
          <p:cNvPr id="6" name="PA-文本框 3"/>
          <p:cNvSpPr/>
          <p:nvPr/>
        </p:nvSpPr>
        <p:spPr>
          <a:xfrm>
            <a:off x="2633980" y="2281767"/>
            <a:ext cx="8954347" cy="1457960"/>
          </a:xfrm>
          <a:prstGeom prst="rect">
            <a:avLst/>
          </a:prstGeom>
        </p:spPr>
        <p:txBody>
          <a:bodyPr vert="horz" lIns="120000" tIns="62400" rIns="120000" bIns="62400" rtlCol="0" anchor="b" anchorCtr="0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7200" b="1" dirty="0">
                <a:solidFill>
                  <a:srgbClr val="04528B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有梦想</a:t>
            </a:r>
            <a:r>
              <a:rPr lang="en-US" altLang="zh-CN" sz="7200" b="1" dirty="0">
                <a:solidFill>
                  <a:srgbClr val="04528B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   </a:t>
            </a:r>
            <a:r>
              <a:rPr lang="zh-CN" altLang="en-US" sz="7200" b="1" dirty="0">
                <a:solidFill>
                  <a:srgbClr val="04528B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才有力量</a:t>
            </a:r>
            <a:endParaRPr lang="zh-CN" altLang="en-US" sz="7200" b="1" dirty="0">
              <a:solidFill>
                <a:srgbClr val="04528B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7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855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998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" dur="998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0" y="50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1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91" name="文本框 16390"/>
          <p:cNvSpPr txBox="1"/>
          <p:nvPr/>
        </p:nvSpPr>
        <p:spPr>
          <a:xfrm>
            <a:off x="1300480" y="2771458"/>
            <a:ext cx="644525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火线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2" name="文本框 16391"/>
          <p:cNvSpPr txBox="1"/>
          <p:nvPr/>
        </p:nvSpPr>
        <p:spPr>
          <a:xfrm>
            <a:off x="1300163" y="3137853"/>
            <a:ext cx="644525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零线</a:t>
            </a:r>
            <a:endParaRPr lang="zh-CN" altLang="en-US" b="1" dirty="0">
              <a:solidFill>
                <a:srgbClr val="00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" r:id="rId1" imgW="10549890" imgH="6189980"/>
        </mc:Choice>
        <mc:Fallback>
          <p:control name="" r:id="rId1" imgW="10549890" imgH="6189980">
            <p:pic>
              <p:nvPicPr>
                <p:cNvPr id="0" name="Host Control  1026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80440" y="334010"/>
                  <a:ext cx="10549890" cy="61899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/>
          <p:nvPr>
            <p:ph type="ctrTitle" idx="1"/>
            <p:custDataLst>
              <p:tags r:id="rId1"/>
            </p:custDataLst>
          </p:nvPr>
        </p:nvSpPr>
        <p:spPr>
          <a:xfrm>
            <a:off x="4773930" y="3787775"/>
            <a:ext cx="6541770" cy="1029970"/>
          </a:xfrm>
        </p:spPr>
        <p:txBody>
          <a:bodyPr>
            <a:normAutofit/>
          </a:bodyPr>
          <a:p>
            <a:r>
              <a:rPr lang="zh-CN" altLang="en-US" sz="4265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家庭电路的各组成部分</a:t>
            </a:r>
            <a:endParaRPr lang="zh-CN" altLang="en-US" sz="4265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7" name="TextBox 46"/>
          <p:cNvSpPr txBox="1"/>
          <p:nvPr>
            <p:custDataLst>
              <p:tags r:id="rId2"/>
            </p:custDataLst>
          </p:nvPr>
        </p:nvSpPr>
        <p:spPr bwMode="auto">
          <a:xfrm>
            <a:off x="5423905" y="2084323"/>
            <a:ext cx="5452621" cy="137446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>
              <a:defRPr lang="zh-CN"/>
            </a:defPPr>
            <a:lvl1pPr algn="ctr">
              <a:defRPr sz="4400" b="1">
                <a:gradFill>
                  <a:gsLst>
                    <a:gs pos="14000">
                      <a:srgbClr val="FF0000"/>
                    </a:gs>
                    <a:gs pos="94000">
                      <a:srgbClr val="790000"/>
                    </a:gs>
                    <a:gs pos="49000">
                      <a:srgbClr val="FF0000"/>
                    </a:gs>
                  </a:gsLst>
                  <a:lin ang="5400000" scaled="1"/>
                </a:gradFill>
                <a:effectLst>
                  <a:glow rad="152400">
                    <a:schemeClr val="bg1"/>
                  </a:glo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i="0" u="none" strike="noStrike" kern="0" cap="none" spc="700" normalizeH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2" charset="0"/>
                <a:ea typeface="汉仪铁线黑-35简" charset="0"/>
              </a:rPr>
              <a:t>2</a:t>
            </a:r>
            <a:endParaRPr kumimoji="0" lang="en-US" altLang="zh-CN" i="0" u="none" strike="noStrike" kern="0" cap="none" spc="700" normalizeH="0" noProof="0" dirty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latin typeface="Times New Roman" panose="02020603050405020304" pitchFamily="2" charset="0"/>
              <a:ea typeface="汉仪铁线黑-35简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3694430" y="318770"/>
            <a:ext cx="7868920" cy="6331585"/>
            <a:chOff x="1698" y="424"/>
            <a:chExt cx="12392" cy="9971"/>
          </a:xfrm>
        </p:grpSpPr>
        <p:pic>
          <p:nvPicPr>
            <p:cNvPr id="3074" name="图片 3073" descr="电能表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98" y="424"/>
              <a:ext cx="3720" cy="40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5" name="文本框 3074"/>
            <p:cNvSpPr txBox="1"/>
            <p:nvPr/>
          </p:nvSpPr>
          <p:spPr>
            <a:xfrm>
              <a:off x="2163" y="4632"/>
              <a:ext cx="2980" cy="822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 lvl="0" algn="ctr">
                <a:buClrTx/>
                <a:buSzTx/>
                <a:buFontTx/>
              </a:pPr>
              <a:r>
                <a:rPr lang="zh-CN" altLang="en-US" sz="28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电能表</a:t>
              </a:r>
              <a:endPara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endParaRPr>
            </a:p>
          </p:txBody>
        </p:sp>
        <p:sp>
          <p:nvSpPr>
            <p:cNvPr id="3077" name="文本框 3076"/>
            <p:cNvSpPr txBox="1"/>
            <p:nvPr/>
          </p:nvSpPr>
          <p:spPr>
            <a:xfrm>
              <a:off x="9878" y="9573"/>
              <a:ext cx="3015" cy="822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r>
                <a:rPr lang="zh-CN" altLang="en-US" sz="2800" dirty="0">
                  <a:latin typeface="方正盛世楷书简体_粗" panose="02000000000000000000" charset="-122"/>
                  <a:ea typeface="方正盛世楷书简体_粗" panose="02000000000000000000" charset="-122"/>
                </a:rPr>
                <a:t>熔断器</a:t>
              </a:r>
              <a:endPara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3081" name="文本框 3080"/>
            <p:cNvSpPr txBox="1"/>
            <p:nvPr/>
          </p:nvSpPr>
          <p:spPr>
            <a:xfrm>
              <a:off x="9100" y="4507"/>
              <a:ext cx="2528" cy="82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dirty="0">
                  <a:latin typeface="方正盛世楷书简体_粗" panose="02000000000000000000" charset="-122"/>
                  <a:ea typeface="方正盛世楷书简体_粗" panose="02000000000000000000" charset="-122"/>
                </a:rPr>
                <a:t>闸刀开关</a:t>
              </a:r>
              <a:endPara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3084" name="文本框 3083"/>
            <p:cNvSpPr txBox="1"/>
            <p:nvPr/>
          </p:nvSpPr>
          <p:spPr>
            <a:xfrm>
              <a:off x="2500" y="6887"/>
              <a:ext cx="966" cy="2623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eaVert" wrap="square">
              <a:spAutoFit/>
            </a:bodyPr>
            <a:p>
              <a:r>
                <a:rPr lang="zh-CN" altLang="en-US" sz="2800" dirty="0">
                  <a:latin typeface="方正盛世楷书简体_粗" panose="02000000000000000000" charset="-122"/>
                  <a:ea typeface="方正盛世楷书简体_粗" panose="02000000000000000000" charset="-122"/>
                </a:rPr>
                <a:t>空气开关</a:t>
              </a:r>
              <a:endParaRPr lang="zh-CN" altLang="en-US" sz="2800" b="1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</a:endParaRPr>
            </a:p>
          </p:txBody>
        </p:sp>
        <p:pic>
          <p:nvPicPr>
            <p:cNvPr id="3087" name="图片 30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0" y="5580"/>
              <a:ext cx="4990" cy="37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9" name="图片 3088" descr="断路器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6" y="6676"/>
              <a:ext cx="2287" cy="32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6" name="图片 308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00" y="674"/>
              <a:ext cx="3793" cy="358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组合 6"/>
          <p:cNvGrpSpPr/>
          <p:nvPr/>
        </p:nvGrpSpPr>
        <p:grpSpPr>
          <a:xfrm>
            <a:off x="824865" y="631825"/>
            <a:ext cx="1995170" cy="4645025"/>
            <a:chOff x="1299" y="995"/>
            <a:chExt cx="3142" cy="7315"/>
          </a:xfrm>
        </p:grpSpPr>
        <p:grpSp>
          <p:nvGrpSpPr>
            <p:cNvPr id="5" name="组合 4"/>
            <p:cNvGrpSpPr/>
            <p:nvPr/>
          </p:nvGrpSpPr>
          <p:grpSpPr>
            <a:xfrm>
              <a:off x="1299" y="995"/>
              <a:ext cx="2940" cy="6134"/>
              <a:chOff x="1299" y="995"/>
              <a:chExt cx="2940" cy="6134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9" y="995"/>
                <a:ext cx="2940" cy="6135"/>
              </a:xfrm>
              <a:prstGeom prst="rect">
                <a:avLst/>
              </a:prstGeom>
            </p:spPr>
          </p:pic>
          <p:sp>
            <p:nvSpPr>
              <p:cNvPr id="4" name="矩形 3"/>
              <p:cNvSpPr/>
              <p:nvPr/>
            </p:nvSpPr>
            <p:spPr>
              <a:xfrm>
                <a:off x="1603" y="4086"/>
                <a:ext cx="1479" cy="6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461" y="7488"/>
              <a:ext cx="2980" cy="822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 lvl="0" algn="ctr">
                <a:buClrTx/>
                <a:buSzTx/>
                <a:buFontTx/>
              </a:pPr>
              <a:r>
                <a:rPr lang="zh-CN" altLang="en-US" sz="2800" dirty="0">
                  <a:latin typeface="方正盛世楷书简体_粗" panose="02000000000000000000" charset="-122"/>
                  <a:ea typeface="方正盛世楷书简体_粗" panose="02000000000000000000" charset="-122"/>
                  <a:sym typeface="+mn-ea"/>
                </a:rPr>
                <a:t>进户线</a:t>
              </a:r>
              <a:endPara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6" name="文本框 3075"/>
          <p:cNvSpPr txBox="1"/>
          <p:nvPr/>
        </p:nvSpPr>
        <p:spPr>
          <a:xfrm>
            <a:off x="5394960" y="4724400"/>
            <a:ext cx="1789113" cy="6451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插座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3078" name="图片 30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9530" y="724535"/>
            <a:ext cx="3862070" cy="274510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080" name="文本框 3079"/>
          <p:cNvSpPr txBox="1"/>
          <p:nvPr/>
        </p:nvSpPr>
        <p:spPr>
          <a:xfrm>
            <a:off x="9169400" y="4594543"/>
            <a:ext cx="1422400" cy="6451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Tx/>
              <a:buSzTx/>
              <a:buFontTx/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开关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3082" name="文本框 3081"/>
          <p:cNvSpPr txBox="1"/>
          <p:nvPr/>
        </p:nvSpPr>
        <p:spPr>
          <a:xfrm>
            <a:off x="5504498" y="1502410"/>
            <a:ext cx="736600" cy="1414463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p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灯座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7291070" y="1682115"/>
            <a:ext cx="4599940" cy="2581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1616710" y="3715385"/>
            <a:ext cx="3476625" cy="28327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0" grpId="0"/>
      <p:bldP spid="30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3" name="Text Box 3"/>
          <p:cNvSpPr txBox="1"/>
          <p:nvPr/>
        </p:nvSpPr>
        <p:spPr>
          <a:xfrm>
            <a:off x="784860" y="1811020"/>
            <a:ext cx="8177530" cy="203009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家庭电路中的两根电线，一根叫</a:t>
            </a:r>
            <a:r>
              <a:rPr lang="en-US" altLang="zh-CN" sz="2800" dirty="0">
                <a:solidFill>
                  <a:schemeClr val="tx2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____</a:t>
            </a:r>
            <a:r>
              <a:rPr lang="zh-CN" altLang="en-US" sz="2800" dirty="0">
                <a:solidFill>
                  <a:schemeClr val="tx2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线，另一根叫</a:t>
            </a:r>
            <a:r>
              <a:rPr lang="en-US" altLang="zh-CN" sz="2800" dirty="0">
                <a:solidFill>
                  <a:schemeClr val="tx2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____</a:t>
            </a:r>
            <a:r>
              <a:rPr lang="zh-CN" altLang="en-US" sz="2800" dirty="0">
                <a:solidFill>
                  <a:schemeClr val="tx2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线。火线和零线之间有</a:t>
            </a:r>
            <a:r>
              <a:rPr lang="en-US" altLang="zh-CN" sz="2800" dirty="0">
                <a:solidFill>
                  <a:schemeClr val="tx2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____</a:t>
            </a:r>
            <a:r>
              <a:rPr lang="zh-CN" altLang="en-US" sz="2800" dirty="0">
                <a:solidFill>
                  <a:schemeClr val="tx2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伏的电压，零线和地之间</a:t>
            </a:r>
            <a:r>
              <a:rPr lang="en-US" altLang="zh-CN" sz="2800" dirty="0">
                <a:solidFill>
                  <a:schemeClr val="tx2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____</a:t>
            </a:r>
            <a:r>
              <a:rPr lang="zh-CN" altLang="en-US" sz="2800" dirty="0">
                <a:solidFill>
                  <a:schemeClr val="tx2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电压。</a:t>
            </a:r>
            <a:endParaRPr lang="zh-CN" altLang="en-US" sz="2800" dirty="0">
              <a:solidFill>
                <a:schemeClr val="tx2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20494" name="矩形 20493"/>
          <p:cNvSpPr/>
          <p:nvPr/>
        </p:nvSpPr>
        <p:spPr>
          <a:xfrm>
            <a:off x="435610" y="443230"/>
            <a:ext cx="4046855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进户线</a:t>
            </a:r>
            <a:r>
              <a:rPr lang="en-US" altLang="zh-CN" sz="4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altLang="zh-CN" sz="4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0">
            <a:off x="9242425" y="1350645"/>
            <a:ext cx="2126615" cy="4294505"/>
            <a:chOff x="1299" y="995"/>
            <a:chExt cx="2940" cy="61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99" y="995"/>
              <a:ext cx="2940" cy="613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603" y="4086"/>
              <a:ext cx="1479" cy="6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43020" y="2465705"/>
            <a:ext cx="526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dirty="0">
                <a:latin typeface="Times New Roman" panose="02020603050405020304" pitchFamily="2" charset="0"/>
                <a:ea typeface="黑体" panose="02010609060101010101" charset="-122"/>
                <a:sym typeface="+mn-ea"/>
              </a:rPr>
              <a:t>如何辨别火线与零线？</a:t>
            </a:r>
            <a:endParaRPr lang="zh-CN" altLang="en-US" sz="4000" dirty="0">
              <a:latin typeface="Times New Roman" panose="02020603050405020304" pitchFamily="2" charset="0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内容占位符 10241" descr="1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524000" y="81280"/>
            <a:ext cx="9144000" cy="6677660"/>
          </a:xfrm>
        </p:spPr>
      </p:pic>
      <p:sp>
        <p:nvSpPr>
          <p:cNvPr id="10243" name="文本框 10242"/>
          <p:cNvSpPr txBox="1"/>
          <p:nvPr/>
        </p:nvSpPr>
        <p:spPr>
          <a:xfrm>
            <a:off x="5448300" y="260350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4508F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笔尖金属体</a:t>
            </a:r>
            <a:endParaRPr lang="zh-CN" altLang="en-US" sz="2800" b="1" dirty="0">
              <a:solidFill>
                <a:srgbClr val="4508F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244" name="组合 10243"/>
          <p:cNvGrpSpPr/>
          <p:nvPr/>
        </p:nvGrpSpPr>
        <p:grpSpPr>
          <a:xfrm>
            <a:off x="4727575" y="476250"/>
            <a:ext cx="3240088" cy="73025"/>
            <a:chOff x="2018" y="300"/>
            <a:chExt cx="2041" cy="46"/>
          </a:xfrm>
        </p:grpSpPr>
        <p:sp>
          <p:nvSpPr>
            <p:cNvPr id="10245" name="直接连接符 10244"/>
            <p:cNvSpPr/>
            <p:nvPr/>
          </p:nvSpPr>
          <p:spPr>
            <a:xfrm>
              <a:off x="2018" y="346"/>
              <a:ext cx="499" cy="0"/>
            </a:xfrm>
            <a:prstGeom prst="line">
              <a:avLst/>
            </a:prstGeom>
            <a:ln w="28575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46" name="直接连接符 10245"/>
            <p:cNvSpPr/>
            <p:nvPr/>
          </p:nvSpPr>
          <p:spPr>
            <a:xfrm>
              <a:off x="3696" y="300"/>
              <a:ext cx="363" cy="0"/>
            </a:xfrm>
            <a:prstGeom prst="line">
              <a:avLst/>
            </a:prstGeom>
            <a:ln w="28575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247" name="文本框 10246"/>
          <p:cNvSpPr txBox="1"/>
          <p:nvPr/>
        </p:nvSpPr>
        <p:spPr>
          <a:xfrm>
            <a:off x="5805805" y="1742440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4508F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高值电阻</a:t>
            </a:r>
            <a:endParaRPr lang="zh-CN" altLang="en-US" sz="2800" b="1" dirty="0">
              <a:solidFill>
                <a:srgbClr val="4508F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248" name="组合 10247"/>
          <p:cNvGrpSpPr/>
          <p:nvPr/>
        </p:nvGrpSpPr>
        <p:grpSpPr>
          <a:xfrm>
            <a:off x="5130800" y="1993900"/>
            <a:ext cx="2836863" cy="150813"/>
            <a:chOff x="2272" y="1256"/>
            <a:chExt cx="1787" cy="95"/>
          </a:xfrm>
        </p:grpSpPr>
        <p:sp>
          <p:nvSpPr>
            <p:cNvPr id="10249" name="直接连接符 10248"/>
            <p:cNvSpPr/>
            <p:nvPr/>
          </p:nvSpPr>
          <p:spPr>
            <a:xfrm>
              <a:off x="3652" y="1256"/>
              <a:ext cx="407" cy="6"/>
            </a:xfrm>
            <a:prstGeom prst="line">
              <a:avLst/>
            </a:prstGeom>
            <a:ln w="28575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0" name="直接连接符 10249"/>
            <p:cNvSpPr/>
            <p:nvPr/>
          </p:nvSpPr>
          <p:spPr>
            <a:xfrm>
              <a:off x="2272" y="1344"/>
              <a:ext cx="472" cy="7"/>
            </a:xfrm>
            <a:prstGeom prst="line">
              <a:avLst/>
            </a:prstGeom>
            <a:ln w="28575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251" name="文本框 10250"/>
          <p:cNvSpPr txBox="1"/>
          <p:nvPr/>
        </p:nvSpPr>
        <p:spPr>
          <a:xfrm>
            <a:off x="6148388" y="258445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4508F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氖管</a:t>
            </a:r>
            <a:endParaRPr lang="zh-CN" altLang="en-US" sz="2800" b="1" dirty="0">
              <a:solidFill>
                <a:srgbClr val="4508F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252" name="组合 10251"/>
          <p:cNvGrpSpPr/>
          <p:nvPr/>
        </p:nvGrpSpPr>
        <p:grpSpPr>
          <a:xfrm>
            <a:off x="5087938" y="2852738"/>
            <a:ext cx="2952750" cy="0"/>
            <a:chOff x="2245" y="1797"/>
            <a:chExt cx="1860" cy="0"/>
          </a:xfrm>
        </p:grpSpPr>
        <p:sp>
          <p:nvSpPr>
            <p:cNvPr id="10253" name="直接连接符 10252"/>
            <p:cNvSpPr/>
            <p:nvPr/>
          </p:nvSpPr>
          <p:spPr>
            <a:xfrm>
              <a:off x="2245" y="1797"/>
              <a:ext cx="726" cy="0"/>
            </a:xfrm>
            <a:prstGeom prst="line">
              <a:avLst/>
            </a:prstGeom>
            <a:ln w="28575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4" name="直接连接符 10253"/>
            <p:cNvSpPr/>
            <p:nvPr/>
          </p:nvSpPr>
          <p:spPr>
            <a:xfrm>
              <a:off x="3424" y="1797"/>
              <a:ext cx="681" cy="0"/>
            </a:xfrm>
            <a:prstGeom prst="line">
              <a:avLst/>
            </a:prstGeom>
            <a:ln w="28575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255" name="文本框 10254"/>
          <p:cNvSpPr txBox="1"/>
          <p:nvPr/>
        </p:nvSpPr>
        <p:spPr>
          <a:xfrm>
            <a:off x="6424613" y="3773488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4508F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弹簧</a:t>
            </a:r>
            <a:endParaRPr lang="zh-CN" altLang="en-US" sz="2800" b="1" dirty="0">
              <a:solidFill>
                <a:srgbClr val="4508F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256" name="组合 10255"/>
          <p:cNvGrpSpPr/>
          <p:nvPr/>
        </p:nvGrpSpPr>
        <p:grpSpPr>
          <a:xfrm>
            <a:off x="5087938" y="4076700"/>
            <a:ext cx="3024187" cy="0"/>
            <a:chOff x="2245" y="2568"/>
            <a:chExt cx="1905" cy="0"/>
          </a:xfrm>
        </p:grpSpPr>
        <p:sp>
          <p:nvSpPr>
            <p:cNvPr id="10257" name="直接连接符 10256"/>
            <p:cNvSpPr/>
            <p:nvPr/>
          </p:nvSpPr>
          <p:spPr>
            <a:xfrm>
              <a:off x="2245" y="2568"/>
              <a:ext cx="862" cy="0"/>
            </a:xfrm>
            <a:prstGeom prst="line">
              <a:avLst/>
            </a:prstGeom>
            <a:ln w="28575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8" name="直接连接符 10257"/>
            <p:cNvSpPr/>
            <p:nvPr/>
          </p:nvSpPr>
          <p:spPr>
            <a:xfrm>
              <a:off x="3651" y="2568"/>
              <a:ext cx="499" cy="0"/>
            </a:xfrm>
            <a:prstGeom prst="line">
              <a:avLst/>
            </a:prstGeom>
            <a:ln w="28575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259" name="文本框 10258"/>
          <p:cNvSpPr txBox="1"/>
          <p:nvPr/>
        </p:nvSpPr>
        <p:spPr>
          <a:xfrm>
            <a:off x="5735638" y="4868863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4508F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笔尾金属体</a:t>
            </a:r>
            <a:endParaRPr lang="zh-CN" altLang="en-US" sz="2800" b="1" dirty="0">
              <a:solidFill>
                <a:srgbClr val="4508F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260" name="组合 10259"/>
          <p:cNvGrpSpPr/>
          <p:nvPr/>
        </p:nvGrpSpPr>
        <p:grpSpPr>
          <a:xfrm>
            <a:off x="5375275" y="4797425"/>
            <a:ext cx="2592388" cy="576263"/>
            <a:chOff x="2426" y="3022"/>
            <a:chExt cx="1633" cy="363"/>
          </a:xfrm>
        </p:grpSpPr>
        <p:sp>
          <p:nvSpPr>
            <p:cNvPr id="10261" name="直接连接符 10260"/>
            <p:cNvSpPr/>
            <p:nvPr/>
          </p:nvSpPr>
          <p:spPr>
            <a:xfrm>
              <a:off x="2426" y="3022"/>
              <a:ext cx="318" cy="227"/>
            </a:xfrm>
            <a:prstGeom prst="line">
              <a:avLst/>
            </a:prstGeom>
            <a:ln w="28575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2" name="直接连接符 10261"/>
            <p:cNvSpPr/>
            <p:nvPr/>
          </p:nvSpPr>
          <p:spPr>
            <a:xfrm flipH="1" flipV="1">
              <a:off x="3878" y="3249"/>
              <a:ext cx="181" cy="136"/>
            </a:xfrm>
            <a:prstGeom prst="line">
              <a:avLst/>
            </a:prstGeom>
            <a:ln w="28575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267" name="矩形 10266"/>
          <p:cNvSpPr/>
          <p:nvPr/>
        </p:nvSpPr>
        <p:spPr>
          <a:xfrm rot="5400000">
            <a:off x="554038" y="2855913"/>
            <a:ext cx="4027487" cy="576262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测电笔的构造</a:t>
            </a:r>
            <a:endParaRPr lang="zh-CN" altLang="en-US" sz="3600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7" grpId="0"/>
      <p:bldP spid="10251" grpId="0"/>
      <p:bldP spid="10255" grpId="0"/>
      <p:bldP spid="10259" grpId="0"/>
    </p:bldLst>
  </p:timing>
</p:sld>
</file>

<file path=ppt/tags/tag1.xml><?xml version="1.0" encoding="utf-8"?>
<p:tagLst xmlns:p="http://schemas.openxmlformats.org/presentationml/2006/main">
  <p:tag name="KSO_WM_UNIT_SUBTYPE" val="v"/>
  <p:tag name="KSO_WM_TEMPLATE_CATEGORY" val="chip"/>
  <p:tag name="KSO_WM_TEMPLATE_INDEX" val="20226299"/>
  <p:tag name="KSO_WM_UNIT_TYPE" val="i"/>
  <p:tag name="KSO_WM_UNIT_INDEX" val="1"/>
  <p:tag name="KSO_WM_UNIT_ID" val="chip20226299_11*i*1"/>
  <p:tag name="KSO_WM_BEAUTIFY_FLAG" val="#wm#"/>
  <p:tag name="KSO_WM_TAG_VERSION" val="1.0"/>
  <p:tag name="KSO_WM_CHIP_GROUPID" val="62f9ee69295c1bf6da923790"/>
  <p:tag name="KSO_WM_CHIP_XID" val="62f9eeb6295c1bf6da9237a0"/>
  <p:tag name="KSO_WM_UNIT_DEC_AREA_ID" val="7c1aed2094c84b0e8c962fb02855ff0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94d61ccb6164efb9f38496ecffd48be"/>
  <p:tag name="KSO_WM_UNIT_PLACING_PICTURE_USER_VIEWPORT" val="{&quot;height&quot;:8099.625196850394,&quot;width&quot;:14400}"/>
</p:tagLst>
</file>

<file path=ppt/tags/tag10.xml><?xml version="1.0" encoding="utf-8"?>
<p:tagLst xmlns:p="http://schemas.openxmlformats.org/presentationml/2006/main">
  <p:tag name="KSO_WM_UNIT_PLACING_PICTURE_USER_VIEWPORT" val="{&quot;height&quot;:7111.757480314961,&quot;width&quot;:6336}"/>
</p:tagLst>
</file>

<file path=ppt/tags/tag1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299_7*a*1"/>
  <p:tag name="KSO_WM_TEMPLATE_CATEGORY" val="custom"/>
  <p:tag name="KSO_WM_TEMPLATE_INDEX" val="20226299"/>
  <p:tag name="KSO_WM_UNIT_LAYERLEVEL" val="1"/>
  <p:tag name="KSO_WM_TAG_VERSION" val="1.0"/>
  <p:tag name="KSO_WM_BEAUTIFY_FLAG" val="#wm#"/>
  <p:tag name="KSO_WM_UNIT_DEFAULT_FONT" val="54;60;2"/>
  <p:tag name="KSO_WM_UNIT_BLOCK" val="0"/>
  <p:tag name="KSO_WM_UNIT_DEC_AREA_ID" val="21144b3d66c845ebb40f4d15fd6d49a2"/>
  <p:tag name="KSO_WM_CHIP_GROUPID" val="620cc5482a08b0d86e4d8850"/>
  <p:tag name="KSO_WM_CHIP_XID" val="620cc5482a08b0d86e4d884f"/>
  <p:tag name="KSO_WM_CHIP_FILLAREA_FILL_RULE" val="{&quot;fill_align&quot;:&quot;cm&quot;,&quot;fill_mode&quot;:&quot;adaptive&quot;,&quot;sacle_strategy&quot;:&quot;smart&quot;}"/>
  <p:tag name="KSO_WM_ASSEMBLE_CHIP_INDEX" val="b0ef2008972f4a19b52c050a7d274f7a"/>
  <p:tag name="KSO_WM_UNIT_TEXT_FILL_FORE_SCHEMECOLOR_INDEX_BRIGHTNESS" val="0"/>
  <p:tag name="KSO_WM_UNIT_TEXT_FILL_FORE_SCHEMECOLOR_INDEX" val="5"/>
  <p:tag name="KSO_WM_UNIT_TEXT_FILL_TYPE" val="1"/>
</p:tagLst>
</file>

<file path=ppt/tags/tag12.xml><?xml version="1.0" encoding="utf-8"?>
<p:tagLst xmlns:p="http://schemas.openxmlformats.org/presentationml/2006/main">
  <p:tag name="KSO_WM_UNIT_PRESET_TEXT" val="第一部分"/>
  <p:tag name="KSO_WM_UNIT_NOCLEAR" val="0"/>
  <p:tag name="KSO_WM_UNIT_VALUE" val="20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26299_7*e*1"/>
  <p:tag name="KSO_WM_TEMPLATE_CATEGORY" val="custom"/>
  <p:tag name="KSO_WM_TEMPLATE_INDEX" val="20226299"/>
  <p:tag name="KSO_WM_UNIT_LAYERLEVEL" val="1"/>
  <p:tag name="KSO_WM_TAG_VERSION" val="1.0"/>
  <p:tag name="KSO_WM_BEAUTIFY_FLAG" val="#wm#"/>
  <p:tag name="KSO_WM_UNIT_DEFAULT_FONT" val="40;44;2"/>
  <p:tag name="KSO_WM_UNIT_BLOCK" val="0"/>
  <p:tag name="KSO_WM_UNIT_DEC_AREA_ID" val="463bf09c9a5d446f9b463801ea21e8f4"/>
  <p:tag name="KSO_WM_CHIP_GROUPID" val="620cc5482a08b0d86e4d8850"/>
  <p:tag name="KSO_WM_CHIP_XID" val="620cc5482a08b0d86e4d884f"/>
  <p:tag name="KSO_WM_CHIP_FILLAREA_FILL_RULE" val="{&quot;fill_align&quot;:&quot;cm&quot;,&quot;fill_mode&quot;:&quot;adaptive&quot;,&quot;sacle_strategy&quot;:&quot;smart&quot;}"/>
  <p:tag name="KSO_WM_ASSEMBLE_CHIP_INDEX" val="b0ef2008972f4a19b52c050a7d274f7a"/>
  <p:tag name="KSO_WM_UNIT_TEXT_FILL_FORE_SCHEMECOLOR_INDEX_BRIGHTNESS" val="0"/>
  <p:tag name="KSO_WM_UNIT_TEXT_FILL_FORE_SCHEMECOLOR_INDEX" val="5"/>
  <p:tag name="KSO_WM_UNIT_TEXT_FILL_TYPE" val="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26299"/>
  <p:tag name="KSO_WM_SLIDE_ID" val="custom20226299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e"/>
  <p:tag name="KSO_WM_SLIDE_LAYOUT_CNT" val="1_1"/>
  <p:tag name="KSO_WM_CHIP_INFOS" val="{&quot;type&quot;:0,&quot;layout_type&quot;:&quot;1_NF_RC_7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93191a18adb49c6c1f3d89"/>
  <p:tag name="KSO_WM_CHIP_FILLPROP" val="[[{&quot;text_align&quot;:&quot;rm&quot;,&quot;text_direction&quot;:&quot;horizontal&quot;,&quot;support_big_font&quot;:false,&quot;picture_toward&quot;:0,&quot;picture_dockside&quot;:[],&quot;fill_id&quot;:&quot;3887597eb2d4430e8f5e1a57689f7fd3&quot;,&quot;fill_align&quot;:&quot;r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3887597eb2d4430e8f5e1a57689f7fd3&quot;,&quot;fill_align&quot;:&quot;cm&quot;,&quot;chip_types&quot;:[&quot;header&quot;]}],[{&quot;text_align&quot;:&quot;lm&quot;,&quot;text_direction&quot;:&quot;horizontal&quot;,&quot;support_big_font&quot;:false,&quot;picture_toward&quot;:0,&quot;picture_dockside&quot;:[],&quot;fill_id&quot;:&quot;3887597eb2d4430e8f5e1a57689f7fd3&quot;,&quot;fill_align&quot;:&quot;lm&quot;,&quot;chip_types&quot;:[&quot;header&quot;]}],[{&quot;text_align&quot;:&quot;lm&quot;,&quot;text_direction&quot;:&quot;horizontal&quot;,&quot;support_big_font&quot;:false,&quot;picture_toward&quot;:0,&quot;picture_dockside&quot;:[],&quot;fill_id&quot;:&quot;3887597eb2d4430e8f5e1a57689f7fd3&quot;,&quot;fill_align&quot;:&quot;lt&quot;,&quot;chip_types&quot;:[&quot;header&quot;]}],[{&quot;text_align&quot;:&quot;lm&quot;,&quot;text_direction&quot;:&quot;horizontal&quot;,&quot;support_big_font&quot;:false,&quot;picture_toward&quot;:0,&quot;picture_dockside&quot;:[],&quot;fill_id&quot;:&quot;3887597eb2d4430e8f5e1a57689f7fd3&quot;,&quot;fill_align&quot;:&quot;lb&quot;,&quot;chip_types&quot;:[&quot;header&quot;]}],[{&quot;text_align&quot;:&quot;lm&quot;,&quot;text_direction&quot;:&quot;horizontal&quot;,&quot;support_big_font&quot;:false,&quot;picture_toward&quot;:0,&quot;picture_dockside&quot;:[],&quot;fill_id&quot;:&quot;3887597eb2d4430e8f5e1a57689f7fd3&quot;,&quot;fill_align&quot;:&quot;cm&quot;,&quot;chip_types&quot;:[&quot;header&quot;]}],[{&quot;text_align&quot;:&quot;cm&quot;,&quot;text_direction&quot;:&quot;horizontal&quot;,&quot;support_big_font&quot;:false,&quot;picture_toward&quot;:0,&quot;picture_dockside&quot;:[],&quot;fill_id&quot;:&quot;3887597eb2d4430e8f5e1a57689f7fd3&quot;,&quot;fill_align&quot;:&quot;lm&quot;,&quot;chip_types&quot;:[&quot;header&quot;]}],[{&quot;text_align&quot;:&quot;cm&quot;,&quot;text_direction&quot;:&quot;horizontal&quot;,&quot;support_big_font&quot;:false,&quot;picture_toward&quot;:0,&quot;picture_dockside&quot;:[],&quot;fill_id&quot;:&quot;3887597eb2d4430e8f5e1a57689f7fd3&quot;,&quot;fill_align&quot;:&quot;lt&quot;,&quot;chip_types&quot;:[&quot;header&quot;]}],[{&quot;text_align&quot;:&quot;cm&quot;,&quot;text_direction&quot;:&quot;horizontal&quot;,&quot;support_big_font&quot;:false,&quot;picture_toward&quot;:0,&quot;picture_dockside&quot;:[],&quot;fill_id&quot;:&quot;3887597eb2d4430e8f5e1a57689f7fd3&quot;,&quot;fill_align&quot;:&quot;lb&quot;,&quot;chip_types&quot;:[&quot;header&quot;]}],[{&quot;text_align&quot;:&quot;rm&quot;,&quot;text_direction&quot;:&quot;horizontal&quot;,&quot;support_big_font&quot;:false,&quot;picture_toward&quot;:0,&quot;picture_dockside&quot;:[],&quot;fill_id&quot;:&quot;3887597eb2d4430e8f5e1a57689f7fd3&quot;,&quot;fill_align&quot;:&quot;rb&quot;,&quot;chip_types&quot;:[&quot;header&quot;]}],[{&quot;text_align&quot;:&quot;rm&quot;,&quot;text_direction&quot;:&quot;horizontal&quot;,&quot;support_big_font&quot;:false,&quot;picture_toward&quot;:0,&quot;picture_dockside&quot;:[],&quot;fill_id&quot;:&quot;3887597eb2d4430e8f5e1a57689f7fd3&quot;,&quot;fill_align&quot;:&quot;rt&quot;,&quot;chip_types&quot;:[&quot;header&quot;]}]]"/>
  <p:tag name="KSO_WM_CHIP_DECFILLPROP" val="[]"/>
  <p:tag name="KSO_WM_CHIP_GROUPID" val="6193191a18adb49c6c1f3d8b"/>
  <p:tag name="KSO_WM_SLIDE_LAYOUT_INFO" val="{&quot;id&quot;:&quot;2022-08-16T09:40:50&quot;,&quot;margin&quot;:{&quot;bottom&quot;:5.7733297348022461,&quot;left&quot;:9.6164531707763672,&quot;right&quot;:1.1486663818359375,&quot;top&quot;:5.7733221054077148},&quot;type&quot;:0}"/>
  <p:tag name="KSO_WM_SLIDE_BK_DARK_LIGHT" val="2"/>
  <p:tag name="KSO_WM_SLIDE_BACKGROUND_TYPE" val="general"/>
  <p:tag name="KSO_WM_SLIDE_SUPPORT_FEATURE_TYPE" val="0"/>
  <p:tag name="KSO_WM_SLIDE_TYPE" val="sectionTitle"/>
  <p:tag name="KSO_WM_CHIP_COLORING" val="1"/>
  <p:tag name="KSO_WM_SLIDE_SUBTYPE" val="pureTxt"/>
  <p:tag name="KSO_WM_TEMPLATE_ASSEMBLE_XID" val="62faf596295c1bf6da93927b"/>
  <p:tag name="KSO_WM_TEMPLATE_ASSEMBLE_GROUPID" val="62f9ee69295c1bf6da923790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299_7*a*1"/>
  <p:tag name="KSO_WM_TEMPLATE_CATEGORY" val="custom"/>
  <p:tag name="KSO_WM_TEMPLATE_INDEX" val="20226299"/>
  <p:tag name="KSO_WM_UNIT_LAYERLEVEL" val="1"/>
  <p:tag name="KSO_WM_TAG_VERSION" val="1.0"/>
  <p:tag name="KSO_WM_BEAUTIFY_FLAG" val="#wm#"/>
  <p:tag name="KSO_WM_UNIT_DEFAULT_FONT" val="54;60;2"/>
  <p:tag name="KSO_WM_UNIT_BLOCK" val="0"/>
  <p:tag name="KSO_WM_UNIT_DEC_AREA_ID" val="21144b3d66c845ebb40f4d15fd6d49a2"/>
  <p:tag name="KSO_WM_CHIP_GROUPID" val="620cc5482a08b0d86e4d8850"/>
  <p:tag name="KSO_WM_CHIP_XID" val="620cc5482a08b0d86e4d884f"/>
  <p:tag name="KSO_WM_CHIP_FILLAREA_FILL_RULE" val="{&quot;fill_align&quot;:&quot;cm&quot;,&quot;fill_mode&quot;:&quot;adaptive&quot;,&quot;sacle_strategy&quot;:&quot;smart&quot;}"/>
  <p:tag name="KSO_WM_ASSEMBLE_CHIP_INDEX" val="b0ef2008972f4a19b52c050a7d274f7a"/>
  <p:tag name="KSO_WM_UNIT_TEXT_FILL_FORE_SCHEMECOLOR_INDEX_BRIGHTNESS" val="0"/>
  <p:tag name="KSO_WM_UNIT_TEXT_FILL_FORE_SCHEMECOLOR_INDEX" val="5"/>
  <p:tag name="KSO_WM_UNIT_TEXT_FILL_TYPE" val="1"/>
</p:tagLst>
</file>

<file path=ppt/tags/tag15.xml><?xml version="1.0" encoding="utf-8"?>
<p:tagLst xmlns:p="http://schemas.openxmlformats.org/presentationml/2006/main">
  <p:tag name="KSO_WM_UNIT_PRESET_TEXT" val="第一部分"/>
  <p:tag name="KSO_WM_UNIT_NOCLEAR" val="0"/>
  <p:tag name="KSO_WM_UNIT_VALUE" val="20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26299_7*e*1"/>
  <p:tag name="KSO_WM_TEMPLATE_CATEGORY" val="custom"/>
  <p:tag name="KSO_WM_TEMPLATE_INDEX" val="20226299"/>
  <p:tag name="KSO_WM_UNIT_LAYERLEVEL" val="1"/>
  <p:tag name="KSO_WM_TAG_VERSION" val="1.0"/>
  <p:tag name="KSO_WM_BEAUTIFY_FLAG" val="#wm#"/>
  <p:tag name="KSO_WM_UNIT_DEFAULT_FONT" val="40;44;2"/>
  <p:tag name="KSO_WM_UNIT_BLOCK" val="0"/>
  <p:tag name="KSO_WM_UNIT_DEC_AREA_ID" val="463bf09c9a5d446f9b463801ea21e8f4"/>
  <p:tag name="KSO_WM_CHIP_GROUPID" val="620cc5482a08b0d86e4d8850"/>
  <p:tag name="KSO_WM_CHIP_XID" val="620cc5482a08b0d86e4d884f"/>
  <p:tag name="KSO_WM_CHIP_FILLAREA_FILL_RULE" val="{&quot;fill_align&quot;:&quot;cm&quot;,&quot;fill_mode&quot;:&quot;adaptive&quot;,&quot;sacle_strategy&quot;:&quot;smart&quot;}"/>
  <p:tag name="KSO_WM_ASSEMBLE_CHIP_INDEX" val="b0ef2008972f4a19b52c050a7d274f7a"/>
  <p:tag name="KSO_WM_UNIT_TEXT_FILL_FORE_SCHEMECOLOR_INDEX_BRIGHTNESS" val="0"/>
  <p:tag name="KSO_WM_UNIT_TEXT_FILL_FORE_SCHEMECOLOR_INDEX" val="5"/>
  <p:tag name="KSO_WM_UNIT_TEXT_FILL_TYPE" val="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26299"/>
  <p:tag name="KSO_WM_SLIDE_ID" val="custom20226299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e"/>
  <p:tag name="KSO_WM_SLIDE_LAYOUT_CNT" val="1_1"/>
  <p:tag name="KSO_WM_CHIP_INFOS" val="{&quot;type&quot;:0,&quot;layout_type&quot;:&quot;1_NF_RC_7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93191a18adb49c6c1f3d89"/>
  <p:tag name="KSO_WM_CHIP_FILLPROP" val="[[{&quot;text_align&quot;:&quot;rm&quot;,&quot;text_direction&quot;:&quot;horizontal&quot;,&quot;support_big_font&quot;:false,&quot;picture_toward&quot;:0,&quot;picture_dockside&quot;:[],&quot;fill_id&quot;:&quot;3887597eb2d4430e8f5e1a57689f7fd3&quot;,&quot;fill_align&quot;:&quot;r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3887597eb2d4430e8f5e1a57689f7fd3&quot;,&quot;fill_align&quot;:&quot;cm&quot;,&quot;chip_types&quot;:[&quot;header&quot;]}],[{&quot;text_align&quot;:&quot;lm&quot;,&quot;text_direction&quot;:&quot;horizontal&quot;,&quot;support_big_font&quot;:false,&quot;picture_toward&quot;:0,&quot;picture_dockside&quot;:[],&quot;fill_id&quot;:&quot;3887597eb2d4430e8f5e1a57689f7fd3&quot;,&quot;fill_align&quot;:&quot;lm&quot;,&quot;chip_types&quot;:[&quot;header&quot;]}],[{&quot;text_align&quot;:&quot;lm&quot;,&quot;text_direction&quot;:&quot;horizontal&quot;,&quot;support_big_font&quot;:false,&quot;picture_toward&quot;:0,&quot;picture_dockside&quot;:[],&quot;fill_id&quot;:&quot;3887597eb2d4430e8f5e1a57689f7fd3&quot;,&quot;fill_align&quot;:&quot;lt&quot;,&quot;chip_types&quot;:[&quot;header&quot;]}],[{&quot;text_align&quot;:&quot;lm&quot;,&quot;text_direction&quot;:&quot;horizontal&quot;,&quot;support_big_font&quot;:false,&quot;picture_toward&quot;:0,&quot;picture_dockside&quot;:[],&quot;fill_id&quot;:&quot;3887597eb2d4430e8f5e1a57689f7fd3&quot;,&quot;fill_align&quot;:&quot;lb&quot;,&quot;chip_types&quot;:[&quot;header&quot;]}],[{&quot;text_align&quot;:&quot;lm&quot;,&quot;text_direction&quot;:&quot;horizontal&quot;,&quot;support_big_font&quot;:false,&quot;picture_toward&quot;:0,&quot;picture_dockside&quot;:[],&quot;fill_id&quot;:&quot;3887597eb2d4430e8f5e1a57689f7fd3&quot;,&quot;fill_align&quot;:&quot;cm&quot;,&quot;chip_types&quot;:[&quot;header&quot;]}],[{&quot;text_align&quot;:&quot;cm&quot;,&quot;text_direction&quot;:&quot;horizontal&quot;,&quot;support_big_font&quot;:false,&quot;picture_toward&quot;:0,&quot;picture_dockside&quot;:[],&quot;fill_id&quot;:&quot;3887597eb2d4430e8f5e1a57689f7fd3&quot;,&quot;fill_align&quot;:&quot;lm&quot;,&quot;chip_types&quot;:[&quot;header&quot;]}],[{&quot;text_align&quot;:&quot;cm&quot;,&quot;text_direction&quot;:&quot;horizontal&quot;,&quot;support_big_font&quot;:false,&quot;picture_toward&quot;:0,&quot;picture_dockside&quot;:[],&quot;fill_id&quot;:&quot;3887597eb2d4430e8f5e1a57689f7fd3&quot;,&quot;fill_align&quot;:&quot;lt&quot;,&quot;chip_types&quot;:[&quot;header&quot;]}],[{&quot;text_align&quot;:&quot;cm&quot;,&quot;text_direction&quot;:&quot;horizontal&quot;,&quot;support_big_font&quot;:false,&quot;picture_toward&quot;:0,&quot;picture_dockside&quot;:[],&quot;fill_id&quot;:&quot;3887597eb2d4430e8f5e1a57689f7fd3&quot;,&quot;fill_align&quot;:&quot;lb&quot;,&quot;chip_types&quot;:[&quot;header&quot;]}],[{&quot;text_align&quot;:&quot;rm&quot;,&quot;text_direction&quot;:&quot;horizontal&quot;,&quot;support_big_font&quot;:false,&quot;picture_toward&quot;:0,&quot;picture_dockside&quot;:[],&quot;fill_id&quot;:&quot;3887597eb2d4430e8f5e1a57689f7fd3&quot;,&quot;fill_align&quot;:&quot;rb&quot;,&quot;chip_types&quot;:[&quot;header&quot;]}],[{&quot;text_align&quot;:&quot;rm&quot;,&quot;text_direction&quot;:&quot;horizontal&quot;,&quot;support_big_font&quot;:false,&quot;picture_toward&quot;:0,&quot;picture_dockside&quot;:[],&quot;fill_id&quot;:&quot;3887597eb2d4430e8f5e1a57689f7fd3&quot;,&quot;fill_align&quot;:&quot;rt&quot;,&quot;chip_types&quot;:[&quot;header&quot;]}]]"/>
  <p:tag name="KSO_WM_CHIP_DECFILLPROP" val="[]"/>
  <p:tag name="KSO_WM_CHIP_GROUPID" val="6193191a18adb49c6c1f3d8b"/>
  <p:tag name="KSO_WM_SLIDE_LAYOUT_INFO" val="{&quot;id&quot;:&quot;2022-08-16T09:40:50&quot;,&quot;margin&quot;:{&quot;bottom&quot;:5.7733297348022461,&quot;left&quot;:9.6164531707763672,&quot;right&quot;:1.1486663818359375,&quot;top&quot;:5.7733221054077148},&quot;type&quot;:0}"/>
  <p:tag name="KSO_WM_SLIDE_BK_DARK_LIGHT" val="2"/>
  <p:tag name="KSO_WM_SLIDE_BACKGROUND_TYPE" val="general"/>
  <p:tag name="KSO_WM_SLIDE_SUPPORT_FEATURE_TYPE" val="0"/>
  <p:tag name="KSO_WM_SLIDE_TYPE" val="sectionTitle"/>
  <p:tag name="KSO_WM_CHIP_COLORING" val="1"/>
  <p:tag name="KSO_WM_SLIDE_SUBTYPE" val="pureTxt"/>
  <p:tag name="KSO_WM_TEMPLATE_ASSEMBLE_XID" val="62faf596295c1bf6da93927b"/>
  <p:tag name="KSO_WM_TEMPLATE_ASSEMBLE_GROUPID" val="62f9ee69295c1bf6da923790"/>
</p:tagLst>
</file>

<file path=ppt/tags/tag17.xml><?xml version="1.0" encoding="utf-8"?>
<p:tagLst xmlns:p="http://schemas.openxmlformats.org/presentationml/2006/main">
  <p:tag name="KSO_WPP_MARK_KEY" val="7397f4c1-0ac0-45bf-a14e-c608d58a8022"/>
  <p:tag name="COMMONDATA" val="eyJoZGlkIjoiOTZkNzlmNmM0ZmUzNTJiZmI0ZDg1OGQ1N2NkZTA3ZTEifQ=="/>
</p:tagLst>
</file>

<file path=ppt/tags/tag2.xml><?xml version="1.0" encoding="utf-8"?>
<p:tagLst xmlns:p="http://schemas.openxmlformats.org/presentationml/2006/main">
  <p:tag name="KSO_WM_UNIT_SUBTYPE" val="u"/>
  <p:tag name="KSO_WM_TEMPLATE_CATEGORY" val="chip"/>
  <p:tag name="KSO_WM_TEMPLATE_INDEX" val="20226299"/>
  <p:tag name="KSO_WM_UNIT_TYPE" val="i"/>
  <p:tag name="KSO_WM_UNIT_INDEX" val="1"/>
  <p:tag name="KSO_WM_UNIT_ID" val="chip20226299_12*i*1"/>
  <p:tag name="KSO_WM_BEAUTIFY_FLAG" val="#wm#"/>
  <p:tag name="KSO_WM_TAG_VERSION" val="1.0"/>
  <p:tag name="KSO_WM_CHIP_GROUPID" val="62f9ee69295c1bf6da923790"/>
  <p:tag name="KSO_WM_CHIP_XID" val="62f9eeb6295c1bf6da92379f"/>
  <p:tag name="KSO_WM_UNIT_DEC_AREA_ID" val="da6db079681647d8872ac207672e77aa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5be0ebccc86479cb9eb3feaed9d37d4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299_1*a*1"/>
  <p:tag name="KSO_WM_TEMPLATE_CATEGORY" val="custom"/>
  <p:tag name="KSO_WM_TEMPLATE_INDEX" val="20226299"/>
  <p:tag name="KSO_WM_UNIT_LAYERLEVEL" val="1"/>
  <p:tag name="KSO_WM_TAG_VERSION" val="1.0"/>
  <p:tag name="KSO_WM_BEAUTIFY_FLAG" val="#wm#"/>
  <p:tag name="KSO_WM_UNIT_DEFAULT_FONT" val="54;60;2"/>
  <p:tag name="KSO_WM_UNIT_BLOCK" val="0"/>
  <p:tag name="KSO_WM_UNIT_DEC_AREA_ID" val="21144b3d66c845ebb40f4d15fd6d49a2"/>
  <p:tag name="KSO_WM_CHIP_GROUPID" val="620cc5482a08b0d86e4d8850"/>
  <p:tag name="KSO_WM_CHIP_XID" val="620cc5482a08b0d86e4d884f"/>
  <p:tag name="KSO_WM_CHIP_FILLAREA_FILL_RULE" val="{&quot;fill_align&quot;:&quot;cm&quot;,&quot;fill_mode&quot;:&quot;adaptive&quot;,&quot;sacle_strategy&quot;:&quot;smart&quot;}"/>
  <p:tag name="KSO_WM_ASSEMBLE_CHIP_INDEX" val="b0ef2008972f4a19b52c050a7d274f7a"/>
  <p:tag name="KSO_WM_UNIT_TEXT_FILL_FORE_SCHEMECOLOR_INDEX_BRIGHTNESS" val="0"/>
  <p:tag name="KSO_WM_UNIT_TEXT_FILL_FORE_SCHEMECOLOR_INDEX" val="5"/>
  <p:tag name="KSO_WM_UNIT_TEXT_FILL_TYPE" val="1"/>
  <p:tag name="KSO_WM_TEMPLATE_ASSEMBLE_XID" val="62faf596295c1bf6da93927b"/>
  <p:tag name="KSO_WM_TEMPLATE_ASSEMBLE_GROUPID" val="62f9ee69295c1bf6da92379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WPS 演示</Application>
  <PresentationFormat>宽屏</PresentationFormat>
  <Paragraphs>130</Paragraphs>
  <Slides>23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</vt:lpstr>
      <vt:lpstr>宋体</vt:lpstr>
      <vt:lpstr>Wingdings</vt:lpstr>
      <vt:lpstr>Wingdings</vt:lpstr>
      <vt:lpstr>汉仪宋韵朗黑简</vt:lpstr>
      <vt:lpstr>方正盛世楷书简体_粗</vt:lpstr>
      <vt:lpstr>微软雅黑</vt:lpstr>
      <vt:lpstr>Times New Roman</vt:lpstr>
      <vt:lpstr>汉仪铁线黑-35简</vt:lpstr>
      <vt:lpstr>黑体</vt:lpstr>
      <vt:lpstr>Tahoma</vt:lpstr>
      <vt:lpstr>Calibri</vt:lpstr>
      <vt:lpstr>Arial Unicode MS</vt:lpstr>
      <vt:lpstr>Candara</vt:lpstr>
      <vt:lpstr>华文新魏</vt:lpstr>
      <vt:lpstr>隶书</vt:lpstr>
      <vt:lpstr>兰米小标宋简体</vt:lpstr>
      <vt:lpstr>方正舒体</vt:lpstr>
      <vt:lpstr>Office 主题​​</vt:lpstr>
      <vt:lpstr>Paint.Picture</vt:lpstr>
      <vt:lpstr>Paint.Picture</vt:lpstr>
      <vt:lpstr>PowerPoint 演示文稿</vt:lpstr>
      <vt:lpstr>家庭电路的组成</vt:lpstr>
      <vt:lpstr>PowerPoint 演示文稿</vt:lpstr>
      <vt:lpstr>家庭电路的各组成部分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为什么要把家用电器的外壳接地？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xiongsongyan</cp:lastModifiedBy>
  <cp:revision>157</cp:revision>
  <dcterms:created xsi:type="dcterms:W3CDTF">2019-06-19T02:08:00Z</dcterms:created>
  <dcterms:modified xsi:type="dcterms:W3CDTF">2022-12-20T11:33:28Z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4631FFB4F92E40B79147F95DCBD467F2</vt:lpwstr>
  </property>
</Properties>
</file>