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62" r:id="rId5"/>
    <p:sldId id="263" r:id="rId6"/>
    <p:sldId id="264" r:id="rId7"/>
    <p:sldId id="265" r:id="rId8"/>
    <p:sldId id="266" r:id="rId9"/>
    <p:sldId id="267" r:id="rId10"/>
    <p:sldId id="268" r:id="rId11"/>
    <p:sldId id="273" r:id="rId12"/>
    <p:sldId id="279" r:id="rId13"/>
    <p:sldId id="269" r:id="rId14"/>
    <p:sldId id="270" r:id="rId15"/>
    <p:sldId id="271" r:id="rId16"/>
    <p:sldId id="272" r:id="rId17"/>
    <p:sldId id="259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5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75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image" Target="../media/image2.png"/><Relationship Id="rId4" Type="http://schemas.openxmlformats.org/officeDocument/2006/relationships/tags" Target="../tags/tag58.xml"/><Relationship Id="rId3" Type="http://schemas.openxmlformats.org/officeDocument/2006/relationships/image" Target="../media/image1.png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图片2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0160" y="0"/>
            <a:ext cx="12189460" cy="6872605"/>
          </a:xfrm>
          <a:prstGeom prst="rect">
            <a:avLst/>
          </a:prstGeom>
        </p:spPr>
      </p:pic>
      <p:pic>
        <p:nvPicPr>
          <p:cNvPr id="6" name="图片 5" descr="wgergtr_画板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163320" y="1364615"/>
            <a:ext cx="3914140" cy="3810000"/>
          </a:xfrm>
          <a:prstGeom prst="rect">
            <a:avLst/>
          </a:prstGeom>
        </p:spPr>
      </p:pic>
      <p:sp>
        <p:nvSpPr>
          <p:cNvPr id="8" name="标题 1"/>
          <p:cNvSpPr/>
          <p:nvPr>
            <p:ph type="ctrTitle" idx="1" hasCustomPrompt="1"/>
            <p:custDataLst>
              <p:tags r:id="rId6"/>
            </p:custDataLst>
          </p:nvPr>
        </p:nvSpPr>
        <p:spPr>
          <a:xfrm>
            <a:off x="4963160" y="3609975"/>
            <a:ext cx="6331585" cy="1029970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1" Type="http://schemas.openxmlformats.org/officeDocument/2006/relationships/tags" Target="../tags/tag6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tags" Target="../tags/tag7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5364480" cy="60212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693363"/>
            <a:ext cx="12192000" cy="164637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634235" y="0"/>
            <a:ext cx="96011" cy="6021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962639" y="3"/>
            <a:ext cx="96011" cy="6021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39740" y="1810173"/>
            <a:ext cx="6188287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6400" b="1" spc="225" dirty="0" smtClean="0">
                <a:gradFill>
                  <a:gsLst>
                    <a:gs pos="0">
                      <a:srgbClr val="007BD3"/>
                    </a:gs>
                    <a:gs pos="74000">
                      <a:schemeClr val="accent3">
                        <a:lumMod val="75000"/>
                      </a:schemeClr>
                    </a:gs>
                  </a:gsLst>
                  <a:lin ang="0" scaled="0"/>
                  <a:tileRect r="-100000" b="-100000"/>
                </a:gradFill>
                <a:latin typeface="+mn-ea"/>
                <a:cs typeface="+mn-ea"/>
              </a:rPr>
              <a:t>17.1 关于电动机转动的猜想</a:t>
            </a:r>
            <a:endParaRPr sz="6400" b="1" spc="225" dirty="0" smtClean="0">
              <a:gradFill>
                <a:gsLst>
                  <a:gs pos="0">
                    <a:srgbClr val="007BD3"/>
                  </a:gs>
                  <a:gs pos="74000">
                    <a:schemeClr val="accent3">
                      <a:lumMod val="75000"/>
                    </a:schemeClr>
                  </a:gs>
                </a:gsLst>
                <a:lin ang="0" scaled="0"/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6151"/>
          <p:cNvSpPr txBox="1">
            <a:spLocks noChangeArrowheads="1"/>
          </p:cNvSpPr>
          <p:nvPr/>
        </p:nvSpPr>
        <p:spPr bwMode="auto">
          <a:xfrm>
            <a:off x="2289320" y="2428681"/>
            <a:ext cx="798766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观察电动机的转动时，你有什么发现？</a:t>
            </a:r>
            <a:endParaRPr lang="zh-CN" altLang="en-US" sz="3600" b="1" dirty="0" smtClean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45298" y="1521944"/>
            <a:ext cx="10572751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 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电动机的转动可能与</a:t>
            </a:r>
            <a:r>
              <a:rPr lang="zh-CN" altLang="en-US" sz="3200" u="sng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lang="zh-CN" altLang="en-US" sz="3200" u="sng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    </a:t>
            </a:r>
            <a:r>
              <a:rPr lang="zh-CN" altLang="en-US" sz="32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和</a:t>
            </a:r>
            <a:r>
              <a:rPr lang="zh-CN" altLang="en-US" sz="3200" u="sng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     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有关。磁场可能会对通电线圈产生</a:t>
            </a:r>
            <a:r>
              <a:rPr lang="zh-CN" altLang="en-US" sz="3200" u="sng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lang="zh-CN" altLang="en-US" sz="3200" u="sng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 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而使线圈转动。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48803" y="4878741"/>
            <a:ext cx="10572751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 </a:t>
            </a:r>
            <a:r>
              <a:rPr lang="zh-CN" altLang="en-US" sz="2800" dirty="0" smtClean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思考：电动机工作时能量是如何转化的？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00568" y="706439"/>
            <a:ext cx="3625973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735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１</a:t>
            </a:r>
            <a:r>
              <a:rPr lang="en-US" altLang="zh-CN" sz="3735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3735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线圈的简化：</a:t>
            </a:r>
            <a:endParaRPr lang="zh-CN" altLang="en-US" sz="3735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436" name="AutoShape 14"/>
          <p:cNvSpPr>
            <a:spLocks noChangeArrowheads="1"/>
          </p:cNvSpPr>
          <p:nvPr/>
        </p:nvSpPr>
        <p:spPr bwMode="auto">
          <a:xfrm>
            <a:off x="3217333" y="4049713"/>
            <a:ext cx="1151467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37" name="AutoShape 15"/>
          <p:cNvSpPr>
            <a:spLocks noChangeArrowheads="1"/>
          </p:cNvSpPr>
          <p:nvPr/>
        </p:nvSpPr>
        <p:spPr bwMode="auto">
          <a:xfrm>
            <a:off x="6673851" y="4075113"/>
            <a:ext cx="768349" cy="4318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38" name="AutoShape 16"/>
          <p:cNvSpPr>
            <a:spLocks noChangeArrowheads="1"/>
          </p:cNvSpPr>
          <p:nvPr/>
        </p:nvSpPr>
        <p:spPr bwMode="auto">
          <a:xfrm>
            <a:off x="9362017" y="4075113"/>
            <a:ext cx="480483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18439" name="Picture 17" descr="转子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31800" y="2060576"/>
            <a:ext cx="3359151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8" descr="一组线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919" y="1916113"/>
            <a:ext cx="2355849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 bwMode="auto">
          <a:xfrm>
            <a:off x="7920567" y="2132013"/>
            <a:ext cx="1824567" cy="1655763"/>
            <a:chOff x="0" y="0"/>
            <a:chExt cx="862" cy="1043"/>
          </a:xfrm>
        </p:grpSpPr>
        <p:sp>
          <p:nvSpPr>
            <p:cNvPr id="14359" name="Line 20"/>
            <p:cNvSpPr>
              <a:spLocks noChangeShapeType="1"/>
            </p:cNvSpPr>
            <p:nvPr/>
          </p:nvSpPr>
          <p:spPr bwMode="auto">
            <a:xfrm>
              <a:off x="409" y="0"/>
              <a:ext cx="453" cy="22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0" name="Line 21"/>
            <p:cNvSpPr>
              <a:spLocks noChangeShapeType="1"/>
            </p:cNvSpPr>
            <p:nvPr/>
          </p:nvSpPr>
          <p:spPr bwMode="auto">
            <a:xfrm flipH="1">
              <a:off x="0" y="0"/>
              <a:ext cx="409" cy="635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1" name="Line 22"/>
            <p:cNvSpPr>
              <a:spLocks noChangeShapeType="1"/>
            </p:cNvSpPr>
            <p:nvPr/>
          </p:nvSpPr>
          <p:spPr bwMode="auto">
            <a:xfrm flipH="1">
              <a:off x="454" y="226"/>
              <a:ext cx="408" cy="635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2" name="Line 23"/>
            <p:cNvSpPr>
              <a:spLocks noChangeShapeType="1"/>
            </p:cNvSpPr>
            <p:nvPr/>
          </p:nvSpPr>
          <p:spPr bwMode="auto">
            <a:xfrm flipH="1">
              <a:off x="0" y="725"/>
              <a:ext cx="136" cy="22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3" name="Line 24"/>
            <p:cNvSpPr>
              <a:spLocks noChangeShapeType="1"/>
            </p:cNvSpPr>
            <p:nvPr/>
          </p:nvSpPr>
          <p:spPr bwMode="auto">
            <a:xfrm flipH="1">
              <a:off x="136" y="816"/>
              <a:ext cx="136" cy="22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4" name="Line 25"/>
            <p:cNvSpPr>
              <a:spLocks noChangeShapeType="1"/>
            </p:cNvSpPr>
            <p:nvPr/>
          </p:nvSpPr>
          <p:spPr bwMode="auto">
            <a:xfrm>
              <a:off x="0" y="635"/>
              <a:ext cx="136" cy="9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5" name="Line 26"/>
            <p:cNvSpPr>
              <a:spLocks noChangeShapeType="1"/>
            </p:cNvSpPr>
            <p:nvPr/>
          </p:nvSpPr>
          <p:spPr bwMode="auto">
            <a:xfrm>
              <a:off x="273" y="816"/>
              <a:ext cx="181" cy="3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8449" name="AutoShape 27"/>
          <p:cNvSpPr>
            <a:spLocks noChangeArrowheads="1"/>
          </p:cNvSpPr>
          <p:nvPr/>
        </p:nvSpPr>
        <p:spPr bwMode="auto">
          <a:xfrm>
            <a:off x="3888319" y="2924176"/>
            <a:ext cx="575733" cy="360363"/>
          </a:xfrm>
          <a:prstGeom prst="rightArrow">
            <a:avLst>
              <a:gd name="adj1" fmla="val 50000"/>
              <a:gd name="adj2" fmla="val 2992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50" name="AutoShape 28"/>
          <p:cNvSpPr>
            <a:spLocks noChangeArrowheads="1"/>
          </p:cNvSpPr>
          <p:nvPr/>
        </p:nvSpPr>
        <p:spPr bwMode="auto">
          <a:xfrm>
            <a:off x="7249584" y="2852739"/>
            <a:ext cx="575733" cy="360363"/>
          </a:xfrm>
          <a:prstGeom prst="rightArrow">
            <a:avLst>
              <a:gd name="adj1" fmla="val 50000"/>
              <a:gd name="adj2" fmla="val 2992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51" name="AutoShape 29"/>
          <p:cNvSpPr>
            <a:spLocks noChangeArrowheads="1"/>
          </p:cNvSpPr>
          <p:nvPr/>
        </p:nvSpPr>
        <p:spPr bwMode="auto">
          <a:xfrm>
            <a:off x="9937751" y="2779713"/>
            <a:ext cx="575733" cy="360363"/>
          </a:xfrm>
          <a:prstGeom prst="rightArrow">
            <a:avLst>
              <a:gd name="adj1" fmla="val 50000"/>
              <a:gd name="adj2" fmla="val 2992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52" name="Line 30"/>
          <p:cNvSpPr>
            <a:spLocks noChangeShapeType="1"/>
          </p:cNvSpPr>
          <p:nvPr/>
        </p:nvSpPr>
        <p:spPr bwMode="auto">
          <a:xfrm flipH="1">
            <a:off x="10513485" y="2563813"/>
            <a:ext cx="865716" cy="10080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53" name="Text Box 31"/>
          <p:cNvSpPr txBox="1">
            <a:spLocks noChangeArrowheads="1"/>
          </p:cNvSpPr>
          <p:nvPr/>
        </p:nvSpPr>
        <p:spPr bwMode="auto">
          <a:xfrm>
            <a:off x="4667251" y="4019551"/>
            <a:ext cx="1539240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665">
                <a:latin typeface="方正盛世楷书简体_粗" panose="02000000000000000000" charset="-122"/>
                <a:ea typeface="方正盛世楷书简体_粗" panose="02000000000000000000" charset="-122"/>
              </a:rPr>
              <a:t>一组线圈</a:t>
            </a:r>
            <a:endParaRPr lang="zh-CN" altLang="en-US" sz="2665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4" name="Text Box 32"/>
          <p:cNvSpPr txBox="1">
            <a:spLocks noChangeArrowheads="1"/>
          </p:cNvSpPr>
          <p:nvPr/>
        </p:nvSpPr>
        <p:spPr bwMode="auto">
          <a:xfrm>
            <a:off x="7450667" y="4019551"/>
            <a:ext cx="1539240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65">
                <a:latin typeface="方正盛世楷书简体_粗" panose="02000000000000000000" charset="-122"/>
                <a:ea typeface="方正盛世楷书简体_粗" panose="02000000000000000000" charset="-122"/>
              </a:rPr>
              <a:t>一个线圈</a:t>
            </a:r>
            <a:endParaRPr lang="zh-CN" altLang="en-US" sz="240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55" name="Text Box 33"/>
          <p:cNvSpPr txBox="1">
            <a:spLocks noChangeArrowheads="1"/>
          </p:cNvSpPr>
          <p:nvPr/>
        </p:nvSpPr>
        <p:spPr bwMode="auto">
          <a:xfrm>
            <a:off x="9948335" y="4019551"/>
            <a:ext cx="1539240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65">
                <a:latin typeface="方正盛世楷书简体_粗" panose="02000000000000000000" charset="-122"/>
                <a:ea typeface="方正盛世楷书简体_粗" panose="02000000000000000000" charset="-122"/>
              </a:rPr>
              <a:t>一段导体</a:t>
            </a:r>
            <a:endParaRPr lang="zh-CN" altLang="en-US" sz="240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8456" name="Text Box 34"/>
          <p:cNvSpPr txBox="1">
            <a:spLocks noChangeArrowheads="1"/>
          </p:cNvSpPr>
          <p:nvPr/>
        </p:nvSpPr>
        <p:spPr bwMode="auto">
          <a:xfrm>
            <a:off x="1168400" y="3987801"/>
            <a:ext cx="1200150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65">
                <a:latin typeface="方正盛世楷书简体_粗" panose="02000000000000000000" charset="-122"/>
                <a:ea typeface="方正盛世楷书简体_粗" panose="02000000000000000000" charset="-122"/>
              </a:rPr>
              <a:t>线圈组</a:t>
            </a:r>
            <a:endParaRPr lang="zh-CN" altLang="en-US" sz="2665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 bldLvl="0" animBg="1"/>
      <p:bldP spid="18437" grpId="0" bldLvl="0" animBg="1"/>
      <p:bldP spid="18438" grpId="0" bldLvl="0" animBg="1"/>
      <p:bldP spid="18449" grpId="0" bldLvl="0" animBg="1"/>
      <p:bldP spid="18450" grpId="0" bldLvl="0" animBg="1"/>
      <p:bldP spid="18451" grpId="0" bldLvl="0" animBg="1"/>
      <p:bldP spid="18452" grpId="0" bldLvl="0" animBg="1"/>
      <p:bldP spid="18453" grpId="0"/>
      <p:bldP spid="18454" grpId="0"/>
      <p:bldP spid="18455" grpId="0"/>
      <p:bldP spid="184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19667" y="260773"/>
            <a:ext cx="10425853" cy="1322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自制小电动机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（</a:t>
            </a:r>
            <a:r>
              <a:rPr lang="en-US" alt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）线圈的制作（</a:t>
            </a:r>
            <a:r>
              <a:rPr lang="en-US" alt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）支架的制作（</a:t>
            </a:r>
            <a:r>
              <a:rPr lang="en-US" alt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）让线圈转动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11" name="自制电动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83267" y="1893147"/>
            <a:ext cx="8511540" cy="48243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423333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607" y="1604433"/>
            <a:ext cx="11644207" cy="502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66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66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在做“让电动机转起来”的实验时，接通电源后，发现电动机不转动。不可能造成这一现象的是(    )</a:t>
            </a: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	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A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电源电压太低了</a:t>
            </a: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	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B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磁铁的磁性太弱了</a:t>
            </a: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	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C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电源的正负极接反了</a:t>
            </a: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	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D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轴承受到的摩擦力太大了</a:t>
            </a: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5364480" cy="60212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693363"/>
            <a:ext cx="12192000" cy="164637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634235" y="0"/>
            <a:ext cx="96011" cy="6021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962639" y="3"/>
            <a:ext cx="96011" cy="6021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2633980" y="2281767"/>
            <a:ext cx="8954347" cy="1457960"/>
          </a:xfrm>
          <a:prstGeom prst="rect">
            <a:avLst/>
          </a:prstGeom>
        </p:spPr>
        <p:txBody>
          <a:bodyPr vert="horz" lIns="120000" tIns="62400" rIns="120000" bIns="624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72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有梦想</a:t>
            </a:r>
            <a:r>
              <a:rPr lang="en-US" altLang="zh-CN" sz="72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   </a:t>
            </a:r>
            <a:r>
              <a:rPr lang="zh-CN" altLang="en-US" sz="72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才有力量</a:t>
            </a:r>
            <a:endParaRPr lang="zh-CN" altLang="en-US" sz="72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65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电动机的结构</a:t>
            </a:r>
            <a:endParaRPr lang="en-US" altLang="zh-CN" sz="4265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5423905" y="2084323"/>
            <a:ext cx="5452621" cy="1374460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007533" y="259927"/>
            <a:ext cx="10617200" cy="9544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3735" b="1" dirty="0">
                <a:latin typeface="宋体" panose="02010600030101010101" pitchFamily="2" charset="-122"/>
                <a:ea typeface="宋体" panose="02010600030101010101" pitchFamily="2" charset="-122"/>
                <a:cs typeface="方正粗黑宋简体" panose="02010600030101010101" charset="-122"/>
              </a:rPr>
              <a:t>日常生活中装有电动机的装置</a:t>
            </a:r>
            <a:endParaRPr lang="zh-CN" sz="3735" b="1" dirty="0">
              <a:latin typeface="宋体" panose="02010600030101010101" pitchFamily="2" charset="-122"/>
              <a:ea typeface="宋体" panose="02010600030101010101" pitchFamily="2" charset="-122"/>
              <a:cs typeface="方正粗黑宋简体" panose="02010600030101010101" charset="-122"/>
            </a:endParaRPr>
          </a:p>
        </p:txBody>
      </p:sp>
      <p:pic>
        <p:nvPicPr>
          <p:cNvPr id="3077" name="Picture 62" descr="电动飞机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31800" y="1700953"/>
            <a:ext cx="2533227" cy="155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3" descr="C:\Users\Administrator\Desktop\20170223032455974.jpg20170223032455974"/>
          <p:cNvPicPr>
            <a:picLocks noChangeAspect="1" noChangeArrowheads="1"/>
          </p:cNvPicPr>
          <p:nvPr/>
        </p:nvPicPr>
        <p:blipFill>
          <a:blip r:embed="rId2" cstate="print"/>
          <a:srcRect r="12721" b="3673"/>
          <a:stretch>
            <a:fillRect/>
          </a:stretch>
        </p:blipFill>
        <p:spPr bwMode="auto">
          <a:xfrm>
            <a:off x="6606540" y="3417147"/>
            <a:ext cx="5172287" cy="31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5" descr="C:\Users\Administrator\Desktop\timg.jpgt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3" y="3524673"/>
            <a:ext cx="5286587" cy="296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6" descr="C:\Users\Administrator\Desktop\timg (1).jpgtimg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3627" y="2180167"/>
            <a:ext cx="2595033" cy="192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11" descr="2010981633151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083301" y="3278189"/>
            <a:ext cx="5831417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19667" y="1700953"/>
            <a:ext cx="103505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电动机（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马达）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是把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电能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转化为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机械能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的动力机器。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7174" name="图片 10" descr="Μ¨O_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33" y="3536951"/>
            <a:ext cx="5571067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框 6151"/>
          <p:cNvSpPr txBox="1">
            <a:spLocks noChangeArrowheads="1"/>
          </p:cNvSpPr>
          <p:nvPr/>
        </p:nvSpPr>
        <p:spPr bwMode="auto">
          <a:xfrm>
            <a:off x="697715" y="547225"/>
            <a:ext cx="3044190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3735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电动机的结构</a:t>
            </a:r>
            <a:endParaRPr lang="zh-CN" altLang="zh-CN" sz="3735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449580" y="548640"/>
            <a:ext cx="5764107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735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3735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3735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活动：让</a:t>
            </a:r>
            <a:r>
              <a:rPr lang="zh-CN" altLang="en-US" sz="3735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电动机转起来</a:t>
            </a:r>
            <a:endParaRPr lang="zh-CN" altLang="en-US" sz="3735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4"/>
          <p:cNvGrpSpPr/>
          <p:nvPr/>
        </p:nvGrpSpPr>
        <p:grpSpPr bwMode="auto">
          <a:xfrm>
            <a:off x="1103207" y="2756747"/>
            <a:ext cx="3263053" cy="2541688"/>
            <a:chOff x="2171" y="3061"/>
            <a:chExt cx="3822" cy="4002"/>
          </a:xfrm>
        </p:grpSpPr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1" cstate="print"/>
            <a:srcRect l="5481" t="15813" r="64157" b="30211"/>
            <a:stretch>
              <a:fillRect/>
            </a:stretch>
          </p:blipFill>
          <p:spPr bwMode="auto">
            <a:xfrm>
              <a:off x="2171" y="3061"/>
              <a:ext cx="3822" cy="2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2" name="文本框 2"/>
            <p:cNvSpPr txBox="1">
              <a:spLocks noChangeArrowheads="1"/>
            </p:cNvSpPr>
            <p:nvPr/>
          </p:nvSpPr>
          <p:spPr bwMode="auto">
            <a:xfrm>
              <a:off x="2653" y="6144"/>
              <a:ext cx="2690" cy="9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2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(a)</a:t>
              </a:r>
              <a:r>
                <a:rPr lang="zh-CN" altLang="en-US" sz="32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电路图</a:t>
              </a:r>
              <a:endPara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</p:grpSp>
      <p:grpSp>
        <p:nvGrpSpPr>
          <p:cNvPr id="3" name="组合 5"/>
          <p:cNvGrpSpPr/>
          <p:nvPr/>
        </p:nvGrpSpPr>
        <p:grpSpPr bwMode="auto">
          <a:xfrm>
            <a:off x="5779347" y="2085340"/>
            <a:ext cx="5504180" cy="3178385"/>
            <a:chOff x="6965" y="2407"/>
            <a:chExt cx="6448" cy="5005"/>
          </a:xfrm>
        </p:grpSpPr>
        <p:pic>
          <p:nvPicPr>
            <p:cNvPr id="8199" name="Picture 9"/>
            <p:cNvPicPr>
              <a:picLocks noChangeAspect="1" noChangeArrowheads="1"/>
            </p:cNvPicPr>
            <p:nvPr/>
          </p:nvPicPr>
          <p:blipFill>
            <a:blip r:embed="rId1" cstate="print"/>
            <a:srcRect l="52686" r="3464" b="22562"/>
            <a:stretch>
              <a:fillRect/>
            </a:stretch>
          </p:blipFill>
          <p:spPr bwMode="auto">
            <a:xfrm>
              <a:off x="7336" y="2407"/>
              <a:ext cx="5520" cy="4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文本框 3"/>
            <p:cNvSpPr txBox="1">
              <a:spLocks noChangeArrowheads="1"/>
            </p:cNvSpPr>
            <p:nvPr/>
          </p:nvSpPr>
          <p:spPr bwMode="auto">
            <a:xfrm>
              <a:off x="6965" y="6493"/>
              <a:ext cx="6448" cy="9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2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(b)</a:t>
              </a:r>
              <a:r>
                <a:rPr lang="zh-CN" altLang="en-US" sz="32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模拟电动机、电源和开关</a:t>
              </a:r>
              <a:endPara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"/>
          <p:cNvSpPr/>
          <p:nvPr/>
        </p:nvSpPr>
        <p:spPr>
          <a:xfrm>
            <a:off x="588433" y="710671"/>
            <a:ext cx="1087120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noProof="1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结合</a:t>
            </a:r>
            <a:r>
              <a:rPr lang="zh-CN" altLang="en-US" sz="3200" noProof="1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图，</a:t>
            </a:r>
            <a:r>
              <a:rPr lang="zh-CN" altLang="en-US" sz="3200" noProof="1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按实验要求完成实验，回答：</a:t>
            </a:r>
            <a:endParaRPr lang="zh-CN" altLang="en-US" sz="3200" noProof="1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L="457200" indent="-457200" eaLnBrk="0" hangingPunct="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zh-CN" altLang="en-US" sz="3200" noProof="1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在实验中连接好电路，开关闭合后，电动机是否转动？</a:t>
            </a:r>
            <a:endParaRPr lang="zh-CN" altLang="en-US" sz="3200" noProof="1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L="457200" indent="-457200" eaLnBrk="0" hangingPunct="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zh-CN" altLang="en-US" sz="3200" noProof="1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如果电动机不转，不转的因素是什么？</a:t>
            </a:r>
            <a:endParaRPr lang="zh-CN" altLang="en-US" sz="3200" noProof="1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L="457200" indent="-457200" eaLnBrk="0" hangingPunct="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zh-CN" altLang="en-US" sz="3200" noProof="1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电动机为什么会转动？</a:t>
            </a:r>
            <a:endParaRPr lang="zh-CN" altLang="en-US" sz="3200" noProof="1">
              <a:solidFill>
                <a:srgbClr val="00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L="457200" indent="-457200" eaLnBrk="0" hangingPunct="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zh-CN" altLang="en-US" sz="3200" noProof="1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和邻组同学交流一下，电动机的转动方向是否一样？如不一样，是什么原因引起的？</a:t>
            </a:r>
            <a:r>
              <a:rPr lang="zh-CN" altLang="en-US" sz="3200" noProof="1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endParaRPr lang="zh-CN" altLang="en-US" sz="3200" noProof="1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334859" y="260563"/>
            <a:ext cx="5844116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735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3735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电动机由哪些部件组成？</a:t>
            </a:r>
            <a:endParaRPr lang="zh-CN" altLang="en-US" sz="3735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243" name="Picture 18"/>
          <p:cNvPicPr>
            <a:picLocks noChangeAspect="1" noChangeArrowheads="1"/>
          </p:cNvPicPr>
          <p:nvPr/>
        </p:nvPicPr>
        <p:blipFill>
          <a:blip r:embed="rId1" cstate="print"/>
          <a:srcRect t="43164" b="13089"/>
          <a:stretch>
            <a:fillRect/>
          </a:stretch>
        </p:blipFill>
        <p:spPr bwMode="auto">
          <a:xfrm>
            <a:off x="1172635" y="3567113"/>
            <a:ext cx="979593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6"/>
          <p:cNvGrpSpPr/>
          <p:nvPr/>
        </p:nvGrpSpPr>
        <p:grpSpPr bwMode="auto">
          <a:xfrm>
            <a:off x="1172633" y="1069976"/>
            <a:ext cx="9795933" cy="2550822"/>
            <a:chOff x="1386" y="1911"/>
            <a:chExt cx="11568" cy="4016"/>
          </a:xfrm>
        </p:grpSpPr>
        <p:pic>
          <p:nvPicPr>
            <p:cNvPr id="10249" name="Picture 18"/>
            <p:cNvPicPr>
              <a:picLocks noChangeAspect="1" noChangeArrowheads="1"/>
            </p:cNvPicPr>
            <p:nvPr/>
          </p:nvPicPr>
          <p:blipFill>
            <a:blip r:embed="rId1" cstate="print"/>
            <a:srcRect b="64120"/>
            <a:stretch>
              <a:fillRect/>
            </a:stretch>
          </p:blipFill>
          <p:spPr bwMode="auto">
            <a:xfrm>
              <a:off x="1386" y="1911"/>
              <a:ext cx="11568" cy="3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文本框 2"/>
            <p:cNvSpPr txBox="1">
              <a:spLocks noChangeArrowheads="1"/>
            </p:cNvSpPr>
            <p:nvPr/>
          </p:nvSpPr>
          <p:spPr bwMode="auto">
            <a:xfrm>
              <a:off x="2671" y="5099"/>
              <a:ext cx="1898" cy="7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665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电动机</a:t>
              </a:r>
              <a:endPara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0251" name="文本框 3"/>
            <p:cNvSpPr txBox="1">
              <a:spLocks noChangeArrowheads="1"/>
            </p:cNvSpPr>
            <p:nvPr/>
          </p:nvSpPr>
          <p:spPr bwMode="auto">
            <a:xfrm>
              <a:off x="5562" y="5132"/>
              <a:ext cx="3649" cy="7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665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装有电磁铁的定子</a:t>
              </a:r>
              <a:endPara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0252" name="文本框 4"/>
            <p:cNvSpPr txBox="1">
              <a:spLocks noChangeArrowheads="1"/>
            </p:cNvSpPr>
            <p:nvPr/>
          </p:nvSpPr>
          <p:spPr bwMode="auto">
            <a:xfrm>
              <a:off x="9721" y="5137"/>
              <a:ext cx="3223" cy="7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665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嵌有线圈的转子</a:t>
              </a:r>
              <a:endParaRPr lang="zh-CN" altLang="en-US" sz="266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</p:grpSp>
      <p:sp>
        <p:nvSpPr>
          <p:cNvPr id="10245" name="文本框 5"/>
          <p:cNvSpPr txBox="1">
            <a:spLocks noChangeArrowheads="1"/>
          </p:cNvSpPr>
          <p:nvPr/>
        </p:nvSpPr>
        <p:spPr bwMode="auto">
          <a:xfrm>
            <a:off x="1921933" y="6076951"/>
            <a:ext cx="1972733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</a:rPr>
              <a:t>模型电动机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0246" name="文本框 7"/>
          <p:cNvSpPr txBox="1">
            <a:spLocks noChangeArrowheads="1"/>
          </p:cNvSpPr>
          <p:nvPr/>
        </p:nvSpPr>
        <p:spPr bwMode="auto">
          <a:xfrm>
            <a:off x="5865285" y="6059488"/>
            <a:ext cx="106256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</a:rPr>
              <a:t>磁体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10247" name="文本框 8"/>
          <p:cNvSpPr txBox="1">
            <a:spLocks noChangeArrowheads="1"/>
          </p:cNvSpPr>
          <p:nvPr/>
        </p:nvSpPr>
        <p:spPr bwMode="auto">
          <a:xfrm>
            <a:off x="9027585" y="6062663"/>
            <a:ext cx="106256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</a:rPr>
              <a:t>线圈</a:t>
            </a:r>
            <a:endParaRPr lang="zh-CN" altLang="en-US" sz="2665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484" y="1508868"/>
            <a:ext cx="65278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矩形 11"/>
          <p:cNvSpPr>
            <a:spLocks noChangeArrowheads="1"/>
          </p:cNvSpPr>
          <p:nvPr/>
        </p:nvSpPr>
        <p:spPr bwMode="auto">
          <a:xfrm>
            <a:off x="1871557" y="4293235"/>
            <a:ext cx="9277349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电动机的两个最主要的部件是：</a:t>
            </a:r>
            <a:endParaRPr 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              定子</a:t>
            </a:r>
            <a:r>
              <a:rPr lang="en-US" alt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(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磁体</a:t>
            </a:r>
            <a:r>
              <a:rPr lang="en-US" alt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)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和</a:t>
            </a:r>
            <a:r>
              <a:rPr 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转子</a:t>
            </a:r>
            <a:r>
              <a:rPr lang="en-US" alt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(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线圈</a:t>
            </a:r>
            <a:r>
              <a:rPr lang="en-US" alt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)</a:t>
            </a:r>
            <a:endParaRPr lang="en-US" altLang="zh-CN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p:transition>
    <p:blinds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43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65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关于电动机转动的猜想</a:t>
            </a:r>
            <a:endParaRPr lang="en-US" altLang="zh-CN" sz="4265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5423905" y="2084323"/>
            <a:ext cx="5452621" cy="1374460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  <p:tag name="KSO_WM_UNIT_PLACING_PICTURE_USER_VIEWPORT" val="{&quot;height&quot;:8099.625196850394,&quot;width&quot;:14400}"/>
</p:tagLst>
</file>

<file path=ppt/tags/tag58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.xml><?xml version="1.0" encoding="utf-8"?>
<p:tagLst xmlns:p="http://schemas.openxmlformats.org/presentationml/2006/main">
  <p:tag name="KSO_WM_UNIT_PLACING_PICTURE_USER_VIEWPORT" val="{&quot;height&quot;:7111.757480314961,&quot;width&quot;:6336}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68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2666.2503937007873,&quot;width&quot;:7710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72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7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5.xml><?xml version="1.0" encoding="utf-8"?>
<p:tagLst xmlns:p="http://schemas.openxmlformats.org/presentationml/2006/main">
  <p:tag name="KSO_WPP_MARK_KEY" val="7397f4c1-0ac0-45bf-a14e-c608d58a8022"/>
  <p:tag name="COMMONDATA" val="eyJoZGlkIjoiOTZkNzlmNmM0ZmUzNTJiZmI0ZDg1OGQ1N2NkZTA3ZT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WPS 演示</Application>
  <PresentationFormat>宽屏</PresentationFormat>
  <Paragraphs>76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汉仪宋韵朗黑简</vt:lpstr>
      <vt:lpstr>方正盛世楷书简体_粗</vt:lpstr>
      <vt:lpstr>微软雅黑</vt:lpstr>
      <vt:lpstr>Times New Roman</vt:lpstr>
      <vt:lpstr>汉仪铁线黑-35简</vt:lpstr>
      <vt:lpstr>黑体</vt:lpstr>
      <vt:lpstr>方正粗黑宋简体</vt:lpstr>
      <vt:lpstr>方正大标宋简体</vt:lpstr>
      <vt:lpstr>Candara</vt:lpstr>
      <vt:lpstr>华文新魏</vt:lpstr>
      <vt:lpstr>Arial Unicode MS</vt:lpstr>
      <vt:lpstr>Calibri</vt:lpstr>
      <vt:lpstr>Office 主题​​</vt:lpstr>
      <vt:lpstr>PowerPoint 演示文稿</vt:lpstr>
      <vt:lpstr>电动机的结构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关于电动机转动的猜想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153</cp:revision>
  <dcterms:created xsi:type="dcterms:W3CDTF">2019-06-19T02:08:00Z</dcterms:created>
  <dcterms:modified xsi:type="dcterms:W3CDTF">2022-12-20T11:52:28Z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1E187F8930C5487F88A19EFC9B5F0216</vt:lpwstr>
  </property>
</Properties>
</file>