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jpeg" ContentType="image/jpeg"/>
  <Default Extension="JPG" ContentType="image/.jpg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27"/>
  </p:handoutMasterIdLst>
  <p:sldIdLst>
    <p:sldId id="5942" r:id="rId3"/>
    <p:sldId id="6023" r:id="rId5"/>
    <p:sldId id="6008" r:id="rId6"/>
    <p:sldId id="6037" r:id="rId7"/>
    <p:sldId id="6039" r:id="rId8"/>
    <p:sldId id="6038" r:id="rId9"/>
    <p:sldId id="6051" r:id="rId10"/>
    <p:sldId id="6031" r:id="rId11"/>
    <p:sldId id="6050" r:id="rId12"/>
    <p:sldId id="6052" r:id="rId13"/>
    <p:sldId id="6054" r:id="rId14"/>
    <p:sldId id="6055" r:id="rId15"/>
    <p:sldId id="6035" r:id="rId16"/>
    <p:sldId id="6056" r:id="rId17"/>
    <p:sldId id="6059" r:id="rId18"/>
    <p:sldId id="6061" r:id="rId19"/>
    <p:sldId id="6065" r:id="rId20"/>
    <p:sldId id="6067" r:id="rId21"/>
    <p:sldId id="6064" r:id="rId22"/>
    <p:sldId id="6066" r:id="rId23"/>
    <p:sldId id="6060" r:id="rId24"/>
    <p:sldId id="6072" r:id="rId25"/>
    <p:sldId id="5949" r:id="rId26"/>
  </p:sldIdLst>
  <p:sldSz cx="9144000" cy="5143500" type="screen16x9"/>
  <p:notesSz cx="6858000" cy="9144000"/>
  <p:embeddedFontLst>
    <p:embeddedFont>
      <p:font typeface="方正盛世楷书简体_粗" panose="02000000000000000000" charset="-122"/>
      <p:regular r:id="rId32"/>
    </p:embeddedFont>
    <p:embeddedFont>
      <p:font typeface="微软雅黑" panose="020B0503020204020204" pitchFamily="34" charset="-122"/>
      <p:regular r:id="rId33"/>
    </p:embeddedFont>
    <p:embeddedFont>
      <p:font typeface="方正大标宋简体" panose="02000000000000000000" charset="-122"/>
      <p:regular r:id="rId34"/>
    </p:embeddedFont>
    <p:embeddedFont>
      <p:font typeface="方正粗黑宋简体" panose="02010600030101010101" charset="-122"/>
      <p:regular r:id="rId35"/>
    </p:embeddedFont>
    <p:embeddedFont>
      <p:font typeface="Calibri" panose="020F0502020204030204" charset="0"/>
      <p:regular r:id="rId36"/>
      <p:bold r:id="rId37"/>
      <p:italic r:id="rId38"/>
      <p:boldItalic r:id="rId39"/>
    </p:embeddedFont>
    <p:embeddedFont>
      <p:font typeface="Candara" panose="020E0502030303020204" pitchFamily="2" charset="0"/>
      <p:regular r:id="rId40"/>
      <p:bold r:id="rId41"/>
      <p:italic r:id="rId42"/>
      <p:boldItalic r:id="rId43"/>
    </p:embeddedFont>
    <p:embeddedFont>
      <p:font typeface="华文新魏" panose="02010800040101010101" charset="-122"/>
      <p:regular r:id="rId44"/>
    </p:embeddedFont>
    <p:embeddedFont>
      <p:font typeface="方正公文小标宋" panose="02000500000000000000" charset="-122"/>
      <p:regular r:id="rId45"/>
    </p:embeddedFont>
    <p:embeddedFont>
      <p:font typeface="柳公权楷书" panose="02010600010101010101" charset="-122"/>
      <p:regular r:id="rId46"/>
    </p:embeddedFont>
  </p:embeddedFontLst>
  <p:custDataLst>
    <p:tags r:id="rId4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28B"/>
    <a:srgbClr val="6361A5"/>
    <a:srgbClr val="ECECEC"/>
    <a:srgbClr val="F2F2F2"/>
    <a:srgbClr val="60C7CA"/>
    <a:srgbClr val="67A18F"/>
    <a:srgbClr val="568B7A"/>
    <a:srgbClr val="A3A3A3"/>
    <a:srgbClr val="ABABAB"/>
    <a:srgbClr val="B8B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88" autoAdjust="0"/>
    <p:restoredTop sz="95311" autoAdjust="0"/>
  </p:normalViewPr>
  <p:slideViewPr>
    <p:cSldViewPr>
      <p:cViewPr>
        <p:scale>
          <a:sx n="92" d="100"/>
          <a:sy n="92" d="100"/>
        </p:scale>
        <p:origin x="1296" y="1234"/>
      </p:cViewPr>
      <p:guideLst>
        <p:guide pos="2789"/>
        <p:guide orient="horz" pos="168"/>
        <p:guide pos="5365"/>
        <p:guide orient="horz" pos="1620"/>
        <p:guide pos="385"/>
        <p:guide pos="2217"/>
        <p:guide pos="4252"/>
        <p:guide pos="2644"/>
        <p:guide orient="horz" pos="1212"/>
        <p:guide orient="horz" pos="21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382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7" Type="http://schemas.openxmlformats.org/officeDocument/2006/relationships/tags" Target="tags/tag25.xml"/><Relationship Id="rId46" Type="http://schemas.openxmlformats.org/officeDocument/2006/relationships/font" Target="fonts/font15.fntdata"/><Relationship Id="rId45" Type="http://schemas.openxmlformats.org/officeDocument/2006/relationships/font" Target="fonts/font14.fntdata"/><Relationship Id="rId44" Type="http://schemas.openxmlformats.org/officeDocument/2006/relationships/font" Target="fonts/font13.fntdata"/><Relationship Id="rId43" Type="http://schemas.openxmlformats.org/officeDocument/2006/relationships/font" Target="fonts/font12.fntdata"/><Relationship Id="rId42" Type="http://schemas.openxmlformats.org/officeDocument/2006/relationships/font" Target="fonts/font11.fntdata"/><Relationship Id="rId41" Type="http://schemas.openxmlformats.org/officeDocument/2006/relationships/font" Target="fonts/font10.fntdata"/><Relationship Id="rId40" Type="http://schemas.openxmlformats.org/officeDocument/2006/relationships/font" Target="fonts/font9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8.fntdata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71E8F-9B2B-491C-BF18-E33909BE83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C2023-A398-416E-AC65-CBA0D090EB2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1C0ED-1C8B-4FF3-91A6-E652895D46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ED419-5B3F-423C-8358-46E41EBE13C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ED419-5B3F-423C-8358-46E41EBE13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ED419-5B3F-423C-8358-46E41EBE13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3.png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gradFill>
          <a:gsLst>
            <a:gs pos="0">
              <a:srgbClr val="FFFFFF"/>
            </a:gs>
            <a:gs pos="100000">
              <a:srgbClr val="FFFFFF"/>
            </a:gs>
            <a:gs pos="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gradFill>
          <a:gsLst>
            <a:gs pos="0">
              <a:srgbClr val="FFFFFF"/>
            </a:gs>
            <a:gs pos="100000">
              <a:srgbClr val="FFFFFF"/>
            </a:gs>
            <a:gs pos="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gradFill>
          <a:gsLst>
            <a:gs pos="0">
              <a:srgbClr val="FFFFFF"/>
            </a:gs>
            <a:gs pos="100000">
              <a:srgbClr val="FFFFFF"/>
            </a:gs>
            <a:gs pos="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262"/>
          </a:xfrm>
          <a:prstGeom prst="rect">
            <a:avLst/>
          </a:prstGeom>
        </p:spPr>
      </p:pic>
      <p:pic>
        <p:nvPicPr>
          <p:cNvPr id="3" name="图片 2" descr="wgergtr_画板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3615" t="21891" r="54214" b="22521"/>
          <a:stretch>
            <a:fillRect/>
          </a:stretch>
        </p:blipFill>
        <p:spPr>
          <a:xfrm>
            <a:off x="1262063" y="1141489"/>
            <a:ext cx="2929967" cy="2851475"/>
          </a:xfrm>
          <a:prstGeom prst="rect">
            <a:avLst/>
          </a:prstGeom>
        </p:spPr>
      </p:pic>
      <p:pic>
        <p:nvPicPr>
          <p:cNvPr id="2" name="图片 1" descr="wgergtr_画板 1"/>
          <p:cNvPicPr/>
          <p:nvPr>
            <p:custDataLst>
              <p:tags r:id="rId6"/>
            </p:custDataLst>
          </p:nvPr>
        </p:nvPicPr>
        <p:blipFill>
          <a:blip r:embed="rId5"/>
          <a:srcRect l="69069" t="-6930" r="-3204" b="81122"/>
          <a:stretch>
            <a:fillRect/>
          </a:stretch>
        </p:blipFill>
        <p:spPr>
          <a:xfrm>
            <a:off x="6008579" y="0"/>
            <a:ext cx="3135422" cy="1349514"/>
          </a:xfrm>
          <a:prstGeom prst="rect">
            <a:avLst/>
          </a:prstGeom>
        </p:spPr>
      </p:pic>
      <p:pic>
        <p:nvPicPr>
          <p:cNvPr id="9" name="图片 8" descr="ggg_画板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-8734" t="83340" r="35690" b="-17625"/>
          <a:stretch>
            <a:fillRect/>
          </a:stretch>
        </p:blipFill>
        <p:spPr>
          <a:xfrm>
            <a:off x="-9525" y="4395439"/>
            <a:ext cx="2957612" cy="75282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59807" y="4762375"/>
            <a:ext cx="2025000" cy="23760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3087000" y="4762375"/>
            <a:ext cx="2970000" cy="23760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6457950" y="4762375"/>
            <a:ext cx="2025000" cy="23760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1"/>
          <p:cNvSpPr/>
          <p:nvPr>
            <p:ph type="ctrTitle" idx="1" hasCustomPrompt="1"/>
            <p:custDataLst>
              <p:tags r:id="rId12"/>
            </p:custDataLst>
          </p:nvPr>
        </p:nvSpPr>
        <p:spPr>
          <a:xfrm>
            <a:off x="2596442" y="2813545"/>
            <a:ext cx="6237418" cy="771156"/>
          </a:xfrm>
          <a:noFill/>
        </p:spPr>
        <p:txBody>
          <a:bodyPr vert="horz" wrap="square" lIns="101600" tIns="38100" rIns="76200" bIns="381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4050" b="0" i="0" u="none" strike="noStrike" kern="1200" cap="none" spc="300" normalizeH="0" baseline="0" noProof="1" dirty="0">
                <a:solidFill>
                  <a:schemeClr val="accent1">
                    <a:lumMod val="75000"/>
                  </a:schemeClr>
                </a:solidFill>
                <a:uFillTx/>
                <a:latin typeface="Arial" panose="020B0604020202020204" pitchFamily="34" charset="0"/>
                <a:ea typeface="汉仪宋韵朗黑简" charset="0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1" Type="http://schemas.openxmlformats.org/officeDocument/2006/relationships/tags" Target="../tags/tag9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7.wmf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8.wmf"/><Relationship Id="rId1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23.xml"/><Relationship Id="rId4" Type="http://schemas.openxmlformats.org/officeDocument/2006/relationships/image" Target="../media/image20.png"/><Relationship Id="rId3" Type="http://schemas.openxmlformats.org/officeDocument/2006/relationships/tags" Target="../tags/tag22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1.jpeg"/><Relationship Id="rId1" Type="http://schemas.openxmlformats.org/officeDocument/2006/relationships/tags" Target="../tags/tag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13.xml"/><Relationship Id="rId4" Type="http://schemas.openxmlformats.org/officeDocument/2006/relationships/image" Target="../media/image9.jpeg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14.xml"/><Relationship Id="rId4" Type="http://schemas.openxmlformats.org/officeDocument/2006/relationships/image" Target="../media/image13.jpeg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15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" r="40362"/>
          <a:stretch>
            <a:fillRect/>
          </a:stretch>
        </p:blipFill>
        <p:spPr>
          <a:xfrm>
            <a:off x="0" y="1"/>
            <a:ext cx="4023360" cy="451596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5020022"/>
            <a:ext cx="9144000" cy="12347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975676" y="0"/>
            <a:ext cx="72008" cy="45159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32" name="矩形 31"/>
          <p:cNvSpPr/>
          <p:nvPr/>
        </p:nvSpPr>
        <p:spPr>
          <a:xfrm rot="16200000">
            <a:off x="2221979" y="2"/>
            <a:ext cx="72008" cy="45159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139565" y="1779905"/>
            <a:ext cx="46412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400" b="1" spc="225" dirty="0" smtClean="0">
                <a:gradFill>
                  <a:gsLst>
                    <a:gs pos="100000">
                      <a:schemeClr val="accent6">
                        <a:lumMod val="60000"/>
                        <a:lumOff val="40000"/>
                      </a:schemeClr>
                    </a:gs>
                    <a:gs pos="0">
                      <a:srgbClr val="0CA45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+mn-ea"/>
                <a:cs typeface="+mn-ea"/>
              </a:rPr>
              <a:t>15.1 </a:t>
            </a:r>
            <a:r>
              <a:rPr lang="zh-CN" altLang="en-US" sz="4400" b="1" spc="225" dirty="0" smtClean="0">
                <a:gradFill>
                  <a:gsLst>
                    <a:gs pos="100000">
                      <a:schemeClr val="accent6">
                        <a:lumMod val="60000"/>
                        <a:lumOff val="40000"/>
                      </a:schemeClr>
                    </a:gs>
                    <a:gs pos="0">
                      <a:srgbClr val="0CA45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+mn-ea"/>
                <a:cs typeface="+mn-ea"/>
              </a:rPr>
              <a:t>电能与电功</a:t>
            </a:r>
            <a:endParaRPr lang="zh-CN" altLang="en-US" sz="4400" b="1" spc="225" dirty="0" smtClean="0"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rgbClr val="0CA451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+mn-ea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1"/>
            <p:custDataLst>
              <p:tags r:id="rId1"/>
            </p:custDataLst>
          </p:nvPr>
        </p:nvSpPr>
        <p:spPr>
          <a:xfrm>
            <a:off x="3940175" y="2813685"/>
            <a:ext cx="4808220" cy="770890"/>
          </a:xfrm>
        </p:spPr>
        <p:txBody>
          <a:bodyPr/>
          <a:p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电能表</a:t>
            </a:r>
            <a:endParaRPr lang="zh-CN" altLang="en-US" sz="3200" b="1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4427974" y="1563877"/>
            <a:ext cx="4089466" cy="1030845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300" i="0" u="none" strike="noStrike" kern="0" cap="none" spc="70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2</a:t>
            </a:r>
            <a:endParaRPr kumimoji="0" lang="en-US" altLang="zh-CN" sz="3300" i="0" u="none" strike="noStrike" kern="0" cap="none" spc="700" normalizeH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3012" name="图片 43011" descr="电能表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272" t="1358" r="15266" b="8243"/>
          <a:stretch>
            <a:fillRect/>
          </a:stretch>
        </p:blipFill>
        <p:spPr>
          <a:xfrm>
            <a:off x="5652135" y="267335"/>
            <a:ext cx="3025775" cy="44202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612140" y="1203325"/>
            <a:ext cx="490283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作用：测量在某一段时间内______消耗的电能的多少或测量_______。</a:t>
            </a:r>
            <a:endParaRPr lang="zh-CN" altLang="en-US" sz="2400" dirty="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9750" y="4516120"/>
            <a:ext cx="5516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注：电能表测量的不是</a:t>
            </a:r>
            <a:r>
              <a:rPr lang="en-US" altLang="zh-CN" sz="20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“</a:t>
            </a:r>
            <a:r>
              <a:rPr lang="zh-CN" altLang="en-US" sz="20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电能表</a:t>
            </a:r>
            <a:r>
              <a:rPr lang="en-US" altLang="zh-CN" sz="20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”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消耗的电能。</a:t>
            </a:r>
            <a:endParaRPr lang="zh-CN" altLang="en-US" sz="2000" dirty="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12140" y="627380"/>
            <a:ext cx="18084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电表铭牌</a:t>
            </a:r>
            <a:endParaRPr lang="zh-CN" altLang="en-US" sz="3200" dirty="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65455" y="1563370"/>
            <a:ext cx="3386455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sz="20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1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、读数</a:t>
            </a:r>
            <a:endParaRPr lang="zh-CN" altLang="en-US" sz="2000" dirty="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2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、</a:t>
            </a:r>
            <a:r>
              <a:rPr lang="en-US" altLang="zh-CN" sz="20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“220V”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和</a:t>
            </a:r>
            <a:r>
              <a:rPr lang="en-US" altLang="zh-CN" sz="20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“1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（</a:t>
            </a:r>
            <a:r>
              <a:rPr lang="en-US" altLang="zh-CN" sz="20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2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）</a:t>
            </a:r>
            <a:r>
              <a:rPr lang="en-US" altLang="zh-CN" sz="20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A”</a:t>
            </a:r>
            <a:endParaRPr lang="en-US" altLang="zh-CN" sz="2000" dirty="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3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、</a:t>
            </a:r>
            <a:r>
              <a:rPr lang="en-US" altLang="zh-CN" sz="20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6000revs/kwh</a:t>
            </a:r>
            <a:endParaRPr lang="en-US" altLang="zh-CN" sz="2000" dirty="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4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、</a:t>
            </a:r>
            <a:r>
              <a:rPr lang="en-US" altLang="zh-CN" sz="20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“50Hz”</a:t>
            </a:r>
            <a:endParaRPr lang="en-US" altLang="zh-CN" sz="2000" dirty="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endParaRPr lang="en-US" altLang="zh-CN" sz="2000" dirty="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</p:txBody>
      </p:sp>
      <p:pic>
        <p:nvPicPr>
          <p:cNvPr id="1025" name="图片 1024" descr="ppt/media/image17.wmf"/>
          <p:cNvPicPr/>
          <p:nvPr/>
        </p:nvPicPr>
        <p:blipFill>
          <a:blip r:embed="rId1"/>
          <a:stretch>
            <a:fillRect/>
          </a:stretch>
        </p:blipFill>
        <p:spPr>
          <a:xfrm>
            <a:off x="3851910" y="446723"/>
            <a:ext cx="5219700" cy="42497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矩形 36865"/>
          <p:cNvSpPr/>
          <p:nvPr/>
        </p:nvSpPr>
        <p:spPr>
          <a:xfrm>
            <a:off x="1012825" y="317500"/>
            <a:ext cx="6864350" cy="9540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4400" dirty="0">
                <a:solidFill>
                  <a:srgbClr val="FF0000"/>
                </a:solidFill>
                <a:latin typeface="Candara" panose="020E0502030303020204" pitchFamily="2" charset="0"/>
                <a:ea typeface="华文新魏" panose="02010800040101010101" charset="-122"/>
              </a:rPr>
              <a:t>课堂测评</a:t>
            </a:r>
            <a:endParaRPr lang="zh-CN" altLang="en-US" sz="4400" dirty="0">
              <a:solidFill>
                <a:srgbClr val="FF0000"/>
              </a:solidFill>
              <a:latin typeface="Candara" panose="020E0502030303020204" pitchFamily="2" charset="0"/>
              <a:ea typeface="华文新魏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9705" y="1203325"/>
            <a:ext cx="873315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55600" lvl="0" indent="-355600" fontAlgn="base">
              <a:lnSpc>
                <a:spcPct val="150000"/>
              </a:lnSpc>
              <a:buNone/>
            </a:pPr>
            <a:r>
              <a:rPr lang="en-US" altLang="zh-CN" sz="20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1</a:t>
            </a:r>
            <a:r>
              <a:rPr lang="zh-CN" altLang="en-US" sz="20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、</a:t>
            </a:r>
            <a:r>
              <a:rPr sz="2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一电能表表盘上表标“1200r/(kW·h)”，将某用电器单独接在该表上.当用电器工作4min后，电能表转盘转过55r</a:t>
            </a:r>
            <a:r>
              <a:rPr lang="zh-CN" sz="2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，请问用电器消耗了多少电能？</a:t>
            </a:r>
            <a:endParaRPr sz="2000" dirty="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  <a:p>
            <a:pPr marL="355600" lvl="0" indent="-355600" fontAlgn="base">
              <a:lnSpc>
                <a:spcPct val="150000"/>
              </a:lnSpc>
              <a:buNone/>
            </a:pPr>
            <a:endParaRPr sz="2000" dirty="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</p:txBody>
      </p:sp>
      <p:graphicFrame>
        <p:nvGraphicFramePr>
          <p:cNvPr id="6" name="对象 5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796925" y="3143250"/>
          <a:ext cx="2002155" cy="955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" r:id="rId1" imgW="825500" imgH="393700" progId="Equation.KSEE3">
                  <p:embed/>
                </p:oleObj>
              </mc:Choice>
              <mc:Fallback>
                <p:oleObj name="" r:id="rId1" imgW="825500" imgH="3937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796925" y="3143250"/>
                        <a:ext cx="2002155" cy="955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2" name="图片 45057" descr="20084111425343518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2230" y="987425"/>
            <a:ext cx="6335395" cy="3883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文本框 45058"/>
          <p:cNvSpPr txBox="1"/>
          <p:nvPr/>
        </p:nvSpPr>
        <p:spPr>
          <a:xfrm>
            <a:off x="1979613" y="339566"/>
            <a:ext cx="505968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3200" dirty="0">
                <a:latin typeface="方正大标宋简体" panose="02000000000000000000" charset="-122"/>
                <a:ea typeface="方正大标宋简体" panose="02000000000000000000" charset="-122"/>
              </a:rPr>
              <a:t>电能表在家庭电路中的连接</a:t>
            </a:r>
            <a:endParaRPr lang="zh-CN" altLang="en-US" sz="3200" dirty="0"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1"/>
            <p:custDataLst>
              <p:tags r:id="rId1"/>
            </p:custDataLst>
          </p:nvPr>
        </p:nvSpPr>
        <p:spPr>
          <a:xfrm>
            <a:off x="3940175" y="2813685"/>
            <a:ext cx="4808220" cy="770890"/>
          </a:xfrm>
        </p:spPr>
        <p:txBody>
          <a:bodyPr/>
          <a:p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探究电功的影响因素</a:t>
            </a:r>
            <a:endParaRPr lang="zh-CN" altLang="en-US" sz="3200" b="1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4427974" y="1563877"/>
            <a:ext cx="4089466" cy="1030845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300" i="0" u="none" strike="noStrike" kern="0" cap="none" spc="70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3</a:t>
            </a:r>
            <a:endParaRPr kumimoji="0" lang="en-US" altLang="zh-CN" sz="3300" i="0" u="none" strike="noStrike" kern="0" cap="none" spc="700" normalizeH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67585" y="2095500"/>
            <a:ext cx="4805680" cy="9531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sz="28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电功的大小通过什么来体现</a:t>
            </a:r>
            <a:r>
              <a:rPr lang="zh-CN" sz="28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？</a:t>
            </a:r>
            <a:endParaRPr lang="zh-CN" sz="2800" dirty="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  <a:p>
            <a:pPr algn="l"/>
            <a:endParaRPr lang="zh-CN" sz="2800" dirty="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259205" y="1491615"/>
            <a:ext cx="684212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28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转换法</a:t>
            </a:r>
            <a:endParaRPr lang="zh-CN" sz="2800" dirty="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  <a:p>
            <a:pPr algn="ctr"/>
            <a:endParaRPr sz="2800" dirty="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  <a:p>
            <a:pPr algn="ctr"/>
            <a:r>
              <a:rPr sz="28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电功</a:t>
            </a:r>
            <a:r>
              <a:rPr lang="zh-CN" altLang="en-US" sz="28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（</a:t>
            </a:r>
            <a:r>
              <a:rPr lang="en-US" altLang="zh-CN" sz="28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W</a:t>
            </a:r>
            <a:r>
              <a:rPr lang="zh-CN" altLang="en-US" sz="2800" baseline="-25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电</a:t>
            </a:r>
            <a:r>
              <a:rPr lang="zh-CN" altLang="en-US" sz="28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）</a:t>
            </a:r>
            <a:r>
              <a:rPr lang="en-US" altLang="zh-CN" sz="28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——&gt;</a:t>
            </a:r>
            <a:r>
              <a:rPr lang="zh-CN" altLang="en-US" sz="28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机械功</a:t>
            </a:r>
            <a:r>
              <a:rPr lang="en-US" altLang="zh-CN" sz="28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(W</a:t>
            </a:r>
            <a:r>
              <a:rPr lang="zh-CN" altLang="en-US" sz="2800" baseline="-25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机械</a:t>
            </a:r>
            <a:r>
              <a:rPr lang="en-US" altLang="zh-CN" sz="28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)  </a:t>
            </a:r>
            <a:endParaRPr lang="zh-CN" altLang="en-US" sz="2800" baseline="-25000" dirty="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电功实验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83260" y="699135"/>
            <a:ext cx="7676515" cy="2799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sz="28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结论：</a:t>
            </a:r>
            <a:endParaRPr lang="zh-CN" sz="2800" dirty="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  <a:p>
            <a:pPr algn="l"/>
            <a:endParaRPr lang="zh-CN" sz="2800" dirty="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2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1</a:t>
            </a:r>
            <a:r>
              <a:rPr lang="zh-CN" altLang="en-US" sz="2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、电压和通电时间一定时，</a:t>
            </a:r>
            <a:r>
              <a:rPr lang="zh-CN" sz="2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_______越大，电流做功（</a:t>
            </a:r>
            <a:r>
              <a:rPr lang="zh-CN" sz="2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电功）越多。</a:t>
            </a:r>
            <a:endParaRPr lang="zh-CN" sz="2000" dirty="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2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2</a:t>
            </a:r>
            <a:r>
              <a:rPr lang="zh-CN" altLang="en-US" sz="2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、电流和通电时间一定时，</a:t>
            </a:r>
            <a:r>
              <a:rPr lang="zh-CN" sz="2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_______越大，电流做功（电功）越多。</a:t>
            </a:r>
            <a:endParaRPr lang="zh-CN" sz="2000" dirty="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2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3</a:t>
            </a:r>
            <a:r>
              <a:rPr lang="zh-CN" altLang="en-US" sz="2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、电压和电流一定时，</a:t>
            </a:r>
            <a:r>
              <a:rPr lang="zh-CN" sz="2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_______越多，电流做功（电功）越多。</a:t>
            </a:r>
            <a:endParaRPr lang="zh-CN" sz="2000" dirty="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zh-CN" sz="2000" dirty="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1"/>
            <p:custDataLst>
              <p:tags r:id="rId1"/>
            </p:custDataLst>
          </p:nvPr>
        </p:nvSpPr>
        <p:spPr>
          <a:xfrm>
            <a:off x="3940175" y="2813685"/>
            <a:ext cx="4808220" cy="770890"/>
          </a:xfrm>
        </p:spPr>
        <p:txBody>
          <a:bodyPr/>
          <a:p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电能与电功</a:t>
            </a:r>
            <a:endParaRPr lang="zh-CN" altLang="en-US" sz="3200" b="1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4427974" y="1563877"/>
            <a:ext cx="4089466" cy="1030845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300" i="0" u="none" strike="noStrike" kern="0" cap="none" spc="70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1</a:t>
            </a:r>
            <a:endParaRPr kumimoji="0" lang="en-US" altLang="zh-CN" sz="3300" i="0" u="none" strike="noStrike" kern="0" cap="none" spc="700" normalizeH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94030" y="1491615"/>
            <a:ext cx="8310880" cy="26149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经精准测量，电功与电压、电流、通电时间</a:t>
            </a: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成正比</a:t>
            </a: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。</a:t>
            </a:r>
            <a:endParaRPr lang="zh-CN" altLang="en-US" sz="2800" dirty="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pPr algn="l"/>
            <a:endParaRPr lang="zh-CN" altLang="en-US" sz="2800" dirty="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pPr algn="ctr"/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公式：</a:t>
            </a:r>
            <a:r>
              <a:rPr lang="en-US" altLang="zh-CN" sz="2800" i="1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W=UIt</a:t>
            </a:r>
            <a:endParaRPr lang="en-US" altLang="zh-CN" sz="2800" dirty="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pPr algn="ctr"/>
            <a:endParaRPr lang="en-US" altLang="zh-CN" sz="2800" dirty="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  <a:p>
            <a:pPr algn="l"/>
            <a:r>
              <a:rPr lang="zh-CN" altLang="en-US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注：</a:t>
            </a: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此公式可求解</a:t>
            </a:r>
            <a:r>
              <a:rPr lang="zh-CN" altLang="en-US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电动机、电灯、发热电阻</a:t>
            </a: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等各类型用电器的电功多少（消耗电能的多少）。</a:t>
            </a:r>
            <a:endParaRPr lang="zh-CN" altLang="en-US" sz="2400" dirty="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矩形 36865"/>
          <p:cNvSpPr/>
          <p:nvPr/>
        </p:nvSpPr>
        <p:spPr>
          <a:xfrm>
            <a:off x="1012825" y="317500"/>
            <a:ext cx="6864350" cy="9540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4400" dirty="0">
                <a:solidFill>
                  <a:srgbClr val="FF0000"/>
                </a:solidFill>
                <a:latin typeface="Candara" panose="020E0502030303020204" pitchFamily="2" charset="0"/>
                <a:ea typeface="华文新魏" panose="02010800040101010101" charset="-122"/>
              </a:rPr>
              <a:t>课堂测评</a:t>
            </a:r>
            <a:endParaRPr lang="zh-CN" altLang="en-US" sz="4400" dirty="0">
              <a:solidFill>
                <a:srgbClr val="FF0000"/>
              </a:solidFill>
              <a:latin typeface="Candara" panose="020E0502030303020204" pitchFamily="2" charset="0"/>
              <a:ea typeface="华文新魏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3260" y="1491615"/>
            <a:ext cx="796290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55600" lvl="0" indent="-355600" fontAlgn="base">
              <a:lnSpc>
                <a:spcPct val="150000"/>
              </a:lnSpc>
              <a:buNone/>
            </a:pPr>
            <a:r>
              <a:rPr lang="en-US" altLang="zh-CN" sz="20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2</a:t>
            </a:r>
            <a:r>
              <a:rPr lang="zh-CN" altLang="en-US" sz="20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、</a:t>
            </a:r>
            <a:r>
              <a:rPr sz="2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电流通过家用带照明灯的电风扇，在2s内产生光能150J，动能200J，则2s内电流做功</a:t>
            </a:r>
            <a:r>
              <a:rPr lang="en-US" sz="2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_______</a:t>
            </a:r>
            <a:r>
              <a:rPr lang="zh-CN" altLang="en-US" sz="2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，通过电风扇的总电流是</a:t>
            </a:r>
            <a:r>
              <a:rPr lang="en-US" altLang="zh-CN" sz="2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______</a:t>
            </a:r>
            <a:r>
              <a:rPr sz="2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A</a:t>
            </a:r>
            <a:r>
              <a:rPr lang="en-US" sz="2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.</a:t>
            </a:r>
            <a:endParaRPr lang="en-US" sz="2000" dirty="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矩形 36865"/>
          <p:cNvSpPr/>
          <p:nvPr/>
        </p:nvSpPr>
        <p:spPr>
          <a:xfrm>
            <a:off x="1012825" y="317500"/>
            <a:ext cx="6864350" cy="9540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4400" dirty="0">
                <a:solidFill>
                  <a:srgbClr val="FF0000"/>
                </a:solidFill>
                <a:latin typeface="Candara" panose="020E0502030303020204" pitchFamily="2" charset="0"/>
                <a:ea typeface="华文新魏" panose="02010800040101010101" charset="-122"/>
              </a:rPr>
              <a:t>课堂测评</a:t>
            </a:r>
            <a:endParaRPr lang="zh-CN" altLang="en-US" sz="4400" dirty="0">
              <a:solidFill>
                <a:srgbClr val="FF0000"/>
              </a:solidFill>
              <a:latin typeface="Candara" panose="020E0502030303020204" pitchFamily="2" charset="0"/>
              <a:ea typeface="华文新魏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3260" y="1491615"/>
            <a:ext cx="796290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55600" lvl="0" indent="-355600" fontAlgn="base">
              <a:lnSpc>
                <a:spcPct val="150000"/>
              </a:lnSpc>
              <a:buNone/>
            </a:pPr>
            <a:r>
              <a:rPr lang="en-US" altLang="zh-CN" sz="20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3</a:t>
            </a:r>
            <a:r>
              <a:rPr lang="zh-CN" altLang="en-US" sz="20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、</a:t>
            </a:r>
            <a:r>
              <a:rPr sz="2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如图所示为手机电池，铭牌上标的正常工作的电压为3.7V，电池容量为800mA·h，如图甲。此电池在充满电时贮存的电能为______J。</a:t>
            </a:r>
            <a:endParaRPr sz="2000" dirty="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</p:txBody>
      </p:sp>
      <p:pic>
        <p:nvPicPr>
          <p:cNvPr id="3" name="http://photo-static-api.fotomore.com/creative/vcg/veer/400/new/VCG41N660537282.jpg" descr="&amp;pky220_sjzg_VCG41N660537282&amp;2&amp;src_toppic_inpsrchzd1&amp;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083935" y="2715895"/>
            <a:ext cx="2186305" cy="1457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" r="40362"/>
          <a:stretch>
            <a:fillRect/>
          </a:stretch>
        </p:blipFill>
        <p:spPr>
          <a:xfrm>
            <a:off x="0" y="1"/>
            <a:ext cx="4023360" cy="451596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5020022"/>
            <a:ext cx="9144000" cy="12347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975676" y="0"/>
            <a:ext cx="72008" cy="45159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32" name="矩形 31"/>
          <p:cNvSpPr/>
          <p:nvPr/>
        </p:nvSpPr>
        <p:spPr>
          <a:xfrm rot="16200000">
            <a:off x="2221979" y="2"/>
            <a:ext cx="72008" cy="45159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6" name="PA-文本框 3"/>
          <p:cNvSpPr/>
          <p:nvPr/>
        </p:nvSpPr>
        <p:spPr>
          <a:xfrm>
            <a:off x="1975485" y="1711325"/>
            <a:ext cx="6715760" cy="1093470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5400" b="1" dirty="0">
                <a:solidFill>
                  <a:srgbClr val="04528B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rPr>
              <a:t>有梦想</a:t>
            </a:r>
            <a:r>
              <a:rPr lang="en-US" altLang="zh-CN" sz="5400" b="1" dirty="0">
                <a:solidFill>
                  <a:srgbClr val="04528B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rPr>
              <a:t>   </a:t>
            </a:r>
            <a:r>
              <a:rPr lang="zh-CN" altLang="en-US" sz="5400" b="1" dirty="0">
                <a:solidFill>
                  <a:srgbClr val="04528B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rPr>
              <a:t>才有力量</a:t>
            </a:r>
            <a:endParaRPr lang="zh-CN" altLang="en-US" sz="5400" b="1" dirty="0">
              <a:solidFill>
                <a:srgbClr val="04528B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cs typeface="+mj-cs"/>
              <a:sym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622167" y="4147992"/>
            <a:ext cx="2158365" cy="36830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dirty="0">
                <a:solidFill>
                  <a:schemeClr val="tx1"/>
                </a:solidFill>
                <a:latin typeface="+mn-ea"/>
                <a:cs typeface="+mn-ea"/>
              </a:rPr>
              <a:t>田家炳理化组</a:t>
            </a:r>
            <a:r>
              <a:rPr lang="en-US" altLang="zh-CN" dirty="0">
                <a:solidFill>
                  <a:schemeClr val="tx1"/>
                </a:solidFill>
                <a:latin typeface="+mn-ea"/>
                <a:cs typeface="+mn-ea"/>
              </a:rPr>
              <a:t> 2021</a:t>
            </a:r>
            <a:endParaRPr lang="en-US" altLang="zh-CN" dirty="0">
              <a:solidFill>
                <a:schemeClr val="tx1"/>
              </a:solidFill>
              <a:latin typeface="+mn-ea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decel="7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855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998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" dur="998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500000" y="50000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1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899795" y="51435"/>
            <a:ext cx="7689215" cy="7372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zh-CN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电能的来源</a:t>
            </a:r>
            <a:endParaRPr lang="zh-CN" sz="28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10600030101010101" charset="-122"/>
            </a:endParaRPr>
          </a:p>
        </p:txBody>
      </p:sp>
      <p:grpSp>
        <p:nvGrpSpPr>
          <p:cNvPr id="2062" name="组合 2061"/>
          <p:cNvGrpSpPr/>
          <p:nvPr/>
        </p:nvGrpSpPr>
        <p:grpSpPr>
          <a:xfrm>
            <a:off x="1449133" y="915670"/>
            <a:ext cx="6246164" cy="4124262"/>
            <a:chOff x="478" y="594"/>
            <a:chExt cx="4954" cy="3872"/>
          </a:xfrm>
        </p:grpSpPr>
        <p:pic>
          <p:nvPicPr>
            <p:cNvPr id="4100" name="图片 2050" descr="C:\Users\asus\Desktop\6b50f7470b90096437f5abaac654f405.jpeg6b50f7470b90096437f5abaac654f405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567" y="594"/>
              <a:ext cx="1959" cy="14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2" name="图片 2052" descr="C:\Users\asus\Desktop\1598d8afd8e929e346713c4f0f279102.jpeg1598d8afd8e929e346713c4f0f27910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3072" y="594"/>
              <a:ext cx="2352" cy="14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3" name="图片 2053" descr="C:\Users\asus\Desktop\1667875861390.png1667875861390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478" y="2505"/>
              <a:ext cx="2136" cy="157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4" name="图片 2054" descr="C:\Users\asus\Desktop\5365f0343110265e7fa8b75a11234bc3.jpeg5365f0343110265e7fa8b75a11234bc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187" y="2493"/>
              <a:ext cx="2245" cy="158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105" name="文本框 2055"/>
            <p:cNvSpPr txBox="1"/>
            <p:nvPr/>
          </p:nvSpPr>
          <p:spPr>
            <a:xfrm>
              <a:off x="898" y="2119"/>
              <a:ext cx="1296" cy="37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>
                <a:spcBef>
                  <a:spcPct val="50000"/>
                </a:spcBef>
              </a:pPr>
              <a:r>
                <a:rPr lang="zh-CN" sz="2000" dirty="0">
                  <a:latin typeface="方正大标宋简体" panose="02000000000000000000" charset="-122"/>
                  <a:ea typeface="方正大标宋简体" panose="02000000000000000000" charset="-122"/>
                  <a:cs typeface="方正粗黑宋简体" panose="02010600030101010101" charset="-122"/>
                </a:rPr>
                <a:t>水力发电</a:t>
              </a:r>
              <a:endParaRPr lang="zh-CN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endParaRPr>
            </a:p>
          </p:txBody>
        </p:sp>
        <p:sp>
          <p:nvSpPr>
            <p:cNvPr id="4106" name="文本框 2056"/>
            <p:cNvSpPr txBox="1"/>
            <p:nvPr/>
          </p:nvSpPr>
          <p:spPr>
            <a:xfrm>
              <a:off x="3742" y="2119"/>
              <a:ext cx="1296" cy="37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>
                <a:spcBef>
                  <a:spcPct val="50000"/>
                </a:spcBef>
              </a:pPr>
              <a:r>
                <a:rPr lang="zh-CN" sz="2000" dirty="0">
                  <a:latin typeface="方正大标宋简体" panose="02000000000000000000" charset="-122"/>
                  <a:ea typeface="方正大标宋简体" panose="02000000000000000000" charset="-122"/>
                  <a:cs typeface="方正粗黑宋简体" panose="02010600030101010101" charset="-122"/>
                </a:rPr>
                <a:t>火力发电</a:t>
              </a:r>
              <a:endParaRPr lang="zh-CN" altLang="en-US" dirty="0">
                <a:latin typeface="Times New Roman" panose="02020603050405020304" pitchFamily="2" charset="0"/>
              </a:endParaRPr>
            </a:p>
          </p:txBody>
        </p:sp>
        <p:sp>
          <p:nvSpPr>
            <p:cNvPr id="4107" name="文本框 2057"/>
            <p:cNvSpPr txBox="1"/>
            <p:nvPr/>
          </p:nvSpPr>
          <p:spPr>
            <a:xfrm>
              <a:off x="1073" y="4092"/>
              <a:ext cx="1008" cy="37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zh-CN" sz="2000" dirty="0">
                  <a:latin typeface="方正大标宋简体" panose="02000000000000000000" charset="-122"/>
                  <a:ea typeface="方正大标宋简体" panose="02000000000000000000" charset="-122"/>
                  <a:cs typeface="方正粗黑宋简体" panose="02010600030101010101" charset="-122"/>
                </a:rPr>
                <a:t>核电站</a:t>
              </a:r>
              <a:endParaRPr lang="zh-CN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endParaRPr>
            </a:p>
          </p:txBody>
        </p:sp>
        <p:sp>
          <p:nvSpPr>
            <p:cNvPr id="4108" name="文本框 2058"/>
            <p:cNvSpPr txBox="1"/>
            <p:nvPr/>
          </p:nvSpPr>
          <p:spPr>
            <a:xfrm>
              <a:off x="3644" y="4073"/>
              <a:ext cx="1326" cy="37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algn="l">
                <a:spcBef>
                  <a:spcPct val="50000"/>
                </a:spcBef>
                <a:buClrTx/>
                <a:buSzTx/>
                <a:buFontTx/>
              </a:pPr>
              <a:r>
                <a:rPr lang="zh-CN" sz="2000" dirty="0">
                  <a:latin typeface="方正大标宋简体" panose="02000000000000000000" charset="-122"/>
                  <a:ea typeface="方正大标宋简体" panose="02000000000000000000" charset="-122"/>
                  <a:cs typeface="方正粗黑宋简体" panose="02010600030101010101" charset="-122"/>
                </a:rPr>
                <a:t>太阳能电池</a:t>
              </a:r>
              <a:endParaRPr lang="zh-CN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endParaRPr>
            </a:p>
          </p:txBody>
        </p:sp>
      </p:grp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828040" y="118110"/>
            <a:ext cx="7689215" cy="7372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zh-CN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rPr>
              <a:t>电能的使用</a:t>
            </a:r>
            <a:endParaRPr lang="zh-CN" sz="28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10600030101010101" charset="-122"/>
            </a:endParaRPr>
          </a:p>
        </p:txBody>
      </p:sp>
      <p:grpSp>
        <p:nvGrpSpPr>
          <p:cNvPr id="2062" name="组合 2061"/>
          <p:cNvGrpSpPr/>
          <p:nvPr/>
        </p:nvGrpSpPr>
        <p:grpSpPr>
          <a:xfrm>
            <a:off x="1727388" y="843280"/>
            <a:ext cx="6049316" cy="4236666"/>
            <a:chOff x="644" y="273"/>
            <a:chExt cx="4993" cy="4181"/>
          </a:xfrm>
        </p:grpSpPr>
        <p:pic>
          <p:nvPicPr>
            <p:cNvPr id="4100" name="图片 2050" descr="C:\Users\asus\Desktop\01f60350685c6037c8cc1068e720b324.jpeg01f60350685c6037c8cc1068e720b324"/>
            <p:cNvPicPr>
              <a:picLocks noChangeAspect="1"/>
            </p:cNvPicPr>
            <p:nvPr/>
          </p:nvPicPr>
          <p:blipFill>
            <a:blip r:embed="rId1"/>
            <a:srcRect t="8729"/>
            <a:stretch>
              <a:fillRect/>
            </a:stretch>
          </p:blipFill>
          <p:spPr>
            <a:xfrm>
              <a:off x="674" y="273"/>
              <a:ext cx="1656" cy="179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2" name="图片 2052" descr="C:\Users\asus\Desktop\44c4368bce3f2934716ada704230f282.jpeg44c4368bce3f2934716ada704230f28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3587" y="335"/>
              <a:ext cx="1875" cy="166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3" name="图片 2053" descr="C:\Users\asus\Desktop\1667876681404.png166787668140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644" y="2512"/>
              <a:ext cx="2078" cy="157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4" name="图片 2054" descr="C:\Users\asus\Desktop\cfe6ee0a719619f910dee8f2d2263876.jpegcfe6ee0a719619f910dee8f2d226387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587" y="2495"/>
              <a:ext cx="1848" cy="15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105" name="文本框 2055"/>
            <p:cNvSpPr txBox="1"/>
            <p:nvPr/>
          </p:nvSpPr>
          <p:spPr>
            <a:xfrm>
              <a:off x="674" y="2101"/>
              <a:ext cx="1742" cy="39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algn="ctr">
                <a:spcBef>
                  <a:spcPct val="50000"/>
                </a:spcBef>
              </a:pPr>
              <a:r>
                <a:rPr lang="zh-CN" sz="2000" dirty="0">
                  <a:latin typeface="方正大标宋简体" panose="02000000000000000000" charset="-122"/>
                  <a:ea typeface="方正大标宋简体" panose="02000000000000000000" charset="-122"/>
                  <a:cs typeface="方正粗黑宋简体" panose="02010600030101010101" charset="-122"/>
                </a:rPr>
                <a:t>电能</a:t>
              </a:r>
              <a:r>
                <a:rPr lang="en-US" altLang="zh-CN" sz="2000" dirty="0">
                  <a:latin typeface="方正大标宋简体" panose="02000000000000000000" charset="-122"/>
                  <a:ea typeface="方正大标宋简体" panose="02000000000000000000" charset="-122"/>
                  <a:cs typeface="方正粗黑宋简体" panose="02010600030101010101" charset="-122"/>
                </a:rPr>
                <a:t>——&gt;</a:t>
              </a:r>
              <a:r>
                <a:rPr lang="zh-CN" altLang="en-US" sz="2000" dirty="0">
                  <a:latin typeface="方正大标宋简体" panose="02000000000000000000" charset="-122"/>
                  <a:ea typeface="方正大标宋简体" panose="02000000000000000000" charset="-122"/>
                  <a:cs typeface="方正粗黑宋简体" panose="02010600030101010101" charset="-122"/>
                </a:rPr>
                <a:t>内能</a:t>
              </a:r>
              <a:endPara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endParaRPr>
            </a:p>
          </p:txBody>
        </p:sp>
        <p:sp>
          <p:nvSpPr>
            <p:cNvPr id="4106" name="文本框 2056"/>
            <p:cNvSpPr txBox="1"/>
            <p:nvPr/>
          </p:nvSpPr>
          <p:spPr>
            <a:xfrm>
              <a:off x="3709" y="2063"/>
              <a:ext cx="1682" cy="39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algn="ctr">
                <a:spcBef>
                  <a:spcPct val="50000"/>
                </a:spcBef>
              </a:pPr>
              <a:r>
                <a:rPr lang="zh-CN" sz="2000" dirty="0">
                  <a:latin typeface="方正大标宋简体" panose="02000000000000000000" charset="-122"/>
                  <a:ea typeface="方正大标宋简体" panose="02000000000000000000" charset="-122"/>
                  <a:cs typeface="方正粗黑宋简体" panose="02010600030101010101" charset="-122"/>
                  <a:sym typeface="+mn-ea"/>
                </a:rPr>
                <a:t>电能</a:t>
              </a:r>
              <a:r>
                <a:rPr lang="en-US" altLang="zh-CN" sz="2000" dirty="0">
                  <a:latin typeface="方正大标宋简体" panose="02000000000000000000" charset="-122"/>
                  <a:ea typeface="方正大标宋简体" panose="02000000000000000000" charset="-122"/>
                  <a:cs typeface="方正粗黑宋简体" panose="02010600030101010101" charset="-122"/>
                  <a:sym typeface="+mn-ea"/>
                </a:rPr>
                <a:t>——&gt;</a:t>
              </a:r>
              <a:r>
                <a:rPr lang="zh-CN" altLang="en-US" sz="2000" dirty="0">
                  <a:latin typeface="方正大标宋简体" panose="02000000000000000000" charset="-122"/>
                  <a:ea typeface="方正大标宋简体" panose="02000000000000000000" charset="-122"/>
                  <a:cs typeface="方正粗黑宋简体" panose="02010600030101010101" charset="-122"/>
                  <a:sym typeface="+mn-ea"/>
                </a:rPr>
                <a:t>光</a:t>
              </a:r>
              <a:r>
                <a:rPr lang="zh-CN" altLang="en-US" sz="2000" dirty="0">
                  <a:latin typeface="方正大标宋简体" panose="02000000000000000000" charset="-122"/>
                  <a:ea typeface="方正大标宋简体" panose="02000000000000000000" charset="-122"/>
                  <a:cs typeface="方正粗黑宋简体" panose="02010600030101010101" charset="-122"/>
                  <a:sym typeface="+mn-ea"/>
                </a:rPr>
                <a:t>能</a:t>
              </a:r>
              <a:endParaRPr lang="zh-CN" altLang="en-US" dirty="0">
                <a:latin typeface="Times New Roman" panose="02020603050405020304" pitchFamily="2" charset="0"/>
              </a:endParaRPr>
            </a:p>
          </p:txBody>
        </p:sp>
        <p:sp>
          <p:nvSpPr>
            <p:cNvPr id="4107" name="文本框 2057"/>
            <p:cNvSpPr txBox="1"/>
            <p:nvPr/>
          </p:nvSpPr>
          <p:spPr>
            <a:xfrm>
              <a:off x="882" y="4060"/>
              <a:ext cx="1767" cy="39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>
                <a:spcBef>
                  <a:spcPct val="50000"/>
                </a:spcBef>
              </a:pPr>
              <a:r>
                <a:rPr lang="zh-CN" sz="2000" dirty="0">
                  <a:latin typeface="方正大标宋简体" panose="02000000000000000000" charset="-122"/>
                  <a:ea typeface="方正大标宋简体" panose="02000000000000000000" charset="-122"/>
                  <a:cs typeface="方正粗黑宋简体" panose="02010600030101010101" charset="-122"/>
                  <a:sym typeface="+mn-ea"/>
                </a:rPr>
                <a:t>电能</a:t>
              </a:r>
              <a:r>
                <a:rPr lang="en-US" altLang="zh-CN" sz="2000" dirty="0">
                  <a:latin typeface="方正大标宋简体" panose="02000000000000000000" charset="-122"/>
                  <a:ea typeface="方正大标宋简体" panose="02000000000000000000" charset="-122"/>
                  <a:cs typeface="方正粗黑宋简体" panose="02010600030101010101" charset="-122"/>
                  <a:sym typeface="+mn-ea"/>
                </a:rPr>
                <a:t>——&gt;</a:t>
              </a:r>
              <a:r>
                <a:rPr lang="zh-CN" altLang="en-US" sz="2000" dirty="0">
                  <a:latin typeface="方正大标宋简体" panose="02000000000000000000" charset="-122"/>
                  <a:ea typeface="方正大标宋简体" panose="02000000000000000000" charset="-122"/>
                  <a:cs typeface="方正粗黑宋简体" panose="02010600030101010101" charset="-122"/>
                  <a:sym typeface="+mn-ea"/>
                </a:rPr>
                <a:t>机械能</a:t>
              </a:r>
              <a:endParaRPr lang="zh-CN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endParaRPr>
            </a:p>
          </p:txBody>
        </p:sp>
        <p:sp>
          <p:nvSpPr>
            <p:cNvPr id="4108" name="文本框 2058"/>
            <p:cNvSpPr txBox="1"/>
            <p:nvPr/>
          </p:nvSpPr>
          <p:spPr>
            <a:xfrm>
              <a:off x="3709" y="4060"/>
              <a:ext cx="1928" cy="39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algn="l">
                <a:spcBef>
                  <a:spcPct val="50000"/>
                </a:spcBef>
                <a:buClrTx/>
                <a:buSzTx/>
                <a:buFontTx/>
              </a:pPr>
              <a:r>
                <a:rPr lang="zh-CN" sz="2000" dirty="0">
                  <a:latin typeface="方正大标宋简体" panose="02000000000000000000" charset="-122"/>
                  <a:ea typeface="方正大标宋简体" panose="02000000000000000000" charset="-122"/>
                  <a:cs typeface="方正粗黑宋简体" panose="02010600030101010101" charset="-122"/>
                  <a:sym typeface="+mn-ea"/>
                </a:rPr>
                <a:t>电能</a:t>
              </a:r>
              <a:r>
                <a:rPr lang="en-US" altLang="zh-CN" sz="2000" dirty="0">
                  <a:latin typeface="方正大标宋简体" panose="02000000000000000000" charset="-122"/>
                  <a:ea typeface="方正大标宋简体" panose="02000000000000000000" charset="-122"/>
                  <a:cs typeface="方正粗黑宋简体" panose="02010600030101010101" charset="-122"/>
                  <a:sym typeface="+mn-ea"/>
                </a:rPr>
                <a:t>——&gt;</a:t>
              </a:r>
              <a:r>
                <a:rPr lang="zh-CN" altLang="en-US" sz="2000" dirty="0">
                  <a:latin typeface="方正大标宋简体" panose="02000000000000000000" charset="-122"/>
                  <a:ea typeface="方正大标宋简体" panose="02000000000000000000" charset="-122"/>
                  <a:cs typeface="方正粗黑宋简体" panose="02010600030101010101" charset="-122"/>
                  <a:sym typeface="+mn-ea"/>
                </a:rPr>
                <a:t>化学</a:t>
              </a:r>
              <a:r>
                <a:rPr lang="zh-CN" altLang="en-US" sz="2000" dirty="0">
                  <a:latin typeface="方正大标宋简体" panose="02000000000000000000" charset="-122"/>
                  <a:ea typeface="方正大标宋简体" panose="02000000000000000000" charset="-122"/>
                  <a:cs typeface="方正粗黑宋简体" panose="02010600030101010101" charset="-122"/>
                  <a:sym typeface="+mn-ea"/>
                </a:rPr>
                <a:t>能</a:t>
              </a:r>
              <a:endParaRPr lang="zh-CN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10600030101010101" charset="-122"/>
              </a:endParaRPr>
            </a:p>
          </p:txBody>
        </p:sp>
      </p:grp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181100" y="563245"/>
            <a:ext cx="6702425" cy="38760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0000"/>
            </a:pP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电能转化为其他形式的能的举例：</a:t>
            </a:r>
            <a:endParaRPr lang="zh-CN" altLang="en-US" sz="2800" dirty="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pPr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0000"/>
            </a:pPr>
            <a:endParaRPr lang="zh-CN" altLang="en-US" sz="2400" dirty="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pPr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0000"/>
            </a:pP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通电的定值电阻：</a:t>
            </a:r>
            <a:endParaRPr lang="zh-CN" altLang="en-US" sz="2400" dirty="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pPr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0000"/>
            </a:pP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发光的灯丝：</a:t>
            </a:r>
            <a:endParaRPr lang="zh-CN" altLang="en-US" sz="2400" dirty="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pPr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0000"/>
            </a:pP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电动机工作：</a:t>
            </a:r>
            <a:endParaRPr lang="zh-CN" altLang="en-US" sz="2400" dirty="0">
              <a:solidFill>
                <a:srgbClr val="FF0000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pPr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0000"/>
            </a:pP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蓄电池充电：</a:t>
            </a:r>
            <a:endParaRPr lang="zh-CN" altLang="en-US" sz="2400" dirty="0">
              <a:solidFill>
                <a:srgbClr val="FF0000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</p:txBody>
      </p:sp>
      <p:pic>
        <p:nvPicPr>
          <p:cNvPr id="4101" name="图片 2051" descr="C:\Users\asus\Desktop\0bfb0ed470b44bae80f0ba6ea59ece8f.jpeg0bfb0ed470b44bae80f0ba6ea59ece8f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588760" y="3435985"/>
            <a:ext cx="2388870" cy="14427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6783705" y="1419860"/>
            <a:ext cx="1915160" cy="193421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280160" y="1923415"/>
            <a:ext cx="6583680" cy="14700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0000"/>
            </a:pP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电能转化为其他形式的能的过程叫</a:t>
            </a: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电功</a:t>
            </a: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。</a:t>
            </a:r>
            <a:endParaRPr lang="zh-CN" altLang="en-US" sz="2800" dirty="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pPr algn="ctr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0000"/>
            </a:pPr>
            <a:endParaRPr lang="zh-CN" altLang="en-US" sz="2800" dirty="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 descr="7b0a20202020227461726765744d6f64756c65223a202270726f636573734f6e6c696e65466f6e7473220a7d0a"/>
          <p:cNvSpPr txBox="1"/>
          <p:nvPr/>
        </p:nvSpPr>
        <p:spPr>
          <a:xfrm>
            <a:off x="323850" y="987425"/>
            <a:ext cx="8564880" cy="3771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0000"/>
            </a:pP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电流流经用电器时，会消耗电能，所以，</a:t>
            </a:r>
            <a:endParaRPr lang="zh-CN" altLang="en-US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pPr algn="l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0000"/>
            </a:pPr>
            <a:endParaRPr lang="zh-CN" altLang="en-US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pPr algn="ctr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0000"/>
            </a:pPr>
            <a:r>
              <a:rPr lang="zh-CN" altLang="en-US" sz="32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电流做功的过程也叫做</a:t>
            </a:r>
            <a:r>
              <a:rPr lang="zh-CN" altLang="en-US" sz="32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电功。</a:t>
            </a:r>
            <a:endParaRPr lang="zh-CN" altLang="en-US" sz="2800" dirty="0">
              <a:solidFill>
                <a:srgbClr val="FF0000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pPr algn="ctr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0000"/>
            </a:pP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电功</a:t>
            </a:r>
            <a:r>
              <a:rPr lang="en-US" altLang="zh-CN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=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电能的变化量</a:t>
            </a:r>
            <a:endParaRPr lang="zh-CN" altLang="en-US" sz="2800" dirty="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pPr algn="l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0000"/>
            </a:pPr>
            <a:endParaRPr lang="zh-CN" altLang="en-US" sz="2800" dirty="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0178" name="文本框 50177"/>
          <p:cNvSpPr txBox="1"/>
          <p:nvPr/>
        </p:nvSpPr>
        <p:spPr>
          <a:xfrm>
            <a:off x="971550" y="771525"/>
            <a:ext cx="489267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2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电能和电功的单位</a:t>
            </a:r>
            <a:endParaRPr lang="zh-CN" altLang="en-US" sz="3200" dirty="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</p:txBody>
      </p:sp>
      <p:sp>
        <p:nvSpPr>
          <p:cNvPr id="50179" name="文本框 50178"/>
          <p:cNvSpPr txBox="1"/>
          <p:nvPr/>
        </p:nvSpPr>
        <p:spPr>
          <a:xfrm>
            <a:off x="1259523" y="1635443"/>
            <a:ext cx="7561262" cy="23069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50000"/>
              </a:lnSpc>
            </a:pP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国际单位：焦耳，符号：</a:t>
            </a:r>
            <a:r>
              <a:rPr lang="en-US" altLang="zh-CN" sz="24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J</a:t>
            </a:r>
            <a:endParaRPr lang="en-US" altLang="zh-CN" sz="2400" dirty="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pPr>
              <a:lnSpc>
                <a:spcPct val="150000"/>
              </a:lnSpc>
            </a:pPr>
            <a:endParaRPr lang="zh-CN" altLang="en-US" sz="2400" dirty="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常用单位：千瓦时（度）， 符号：</a:t>
            </a:r>
            <a:r>
              <a:rPr lang="en-US" altLang="zh-CN" sz="24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kW•h</a:t>
            </a:r>
            <a:endParaRPr lang="en-US" altLang="zh-CN" sz="2400" dirty="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pPr>
              <a:lnSpc>
                <a:spcPct val="150000"/>
              </a:lnSpc>
            </a:pPr>
            <a:endParaRPr lang="en-US" altLang="zh-CN" sz="2400" dirty="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63395" y="4011930"/>
            <a:ext cx="4572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lang="zh-CN" altLang="en-US" sz="32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1度=1</a:t>
            </a:r>
            <a:r>
              <a:rPr lang="en-US" altLang="zh-CN" sz="32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 </a:t>
            </a:r>
            <a:r>
              <a:rPr lang="zh-CN" altLang="en-US" sz="32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kW•h=3.6×10</a:t>
            </a:r>
            <a:r>
              <a:rPr lang="zh-CN" altLang="en-US" sz="3200" baseline="300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6</a:t>
            </a:r>
            <a:r>
              <a:rPr lang="zh-CN" altLang="en-US" sz="320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J</a:t>
            </a:r>
            <a:endParaRPr lang="zh-CN" altLang="en-US" sz="320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017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 descr="7b0a20202020227461726765744d6f64756c65223a202270726f636573734f6e6c696e65466f6e7473220a7d0a"/>
          <p:cNvSpPr txBox="1"/>
          <p:nvPr/>
        </p:nvSpPr>
        <p:spPr>
          <a:xfrm>
            <a:off x="395605" y="1779905"/>
            <a:ext cx="8142605" cy="14700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0000"/>
            </a:pP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电流</a:t>
            </a: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做功100J=</a:t>
            </a: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用电器</a:t>
            </a: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消耗电能100J</a:t>
            </a:r>
            <a:endParaRPr lang="zh-CN" altLang="en-US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pPr algn="l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0000"/>
            </a:pPr>
            <a:endParaRPr lang="zh-CN" altLang="en-US" sz="2800" dirty="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1*i*1"/>
  <p:tag name="KSO_WM_BEAUTIFY_FLAG" val="#wm#"/>
  <p:tag name="KSO_WM_TAG_VERSION" val="1.0"/>
  <p:tag name="KSO_WM_CHIP_GROUPID" val="62f9ee69295c1bf6da923790"/>
  <p:tag name="KSO_WM_CHIP_XID" val="62f9eeb6295c1bf6da9237a0"/>
  <p:tag name="KSO_WM_UNIT_DEC_AREA_ID" val="7c1aed2094c84b0e8c962fb02855ff08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94d61ccb6164efb9f38496ecffd48be"/>
</p:tagLst>
</file>

<file path=ppt/tags/tag1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1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2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13.xml><?xml version="1.0" encoding="utf-8"?>
<p:tagLst xmlns:p="http://schemas.openxmlformats.org/presentationml/2006/main">
  <p:tag name="KSO_WM_UNIT_FLASH_PICTURE_TYPE" val="1"/>
</p:tagLst>
</file>

<file path=ppt/tags/tag14.xml><?xml version="1.0" encoding="utf-8"?>
<p:tagLst xmlns:p="http://schemas.openxmlformats.org/presentationml/2006/main">
  <p:tag name="KSO_WM_UNIT_FLASH_PICTURE_TYPE" val="1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7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19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2.xml><?xml version="1.0" encoding="utf-8"?>
<p:tagLst xmlns:p="http://schemas.openxmlformats.org/presentationml/2006/main">
  <p:tag name="KSO_WM_UNIT_SUBTYPE" val="u"/>
  <p:tag name="KSO_WM_TEMPLATE_CATEGORY" val="chip"/>
  <p:tag name="KSO_WM_TEMPLATE_INDEX" val="20226299"/>
  <p:tag name="KSO_WM_UNIT_TYPE" val="i"/>
  <p:tag name="KSO_WM_UNIT_INDEX" val="1"/>
  <p:tag name="KSO_WM_UNIT_ID" val="chip20226299_12*i*1"/>
  <p:tag name="KSO_WM_BEAUTIFY_FLAG" val="#wm#"/>
  <p:tag name="KSO_WM_TAG_VERSION" val="1.0"/>
  <p:tag name="KSO_WM_CHIP_GROUPID" val="62f9ee69295c1bf6da923790"/>
  <p:tag name="KSO_WM_CHIP_XID" val="62f9eeb6295c1bf6da92379f"/>
  <p:tag name="KSO_WM_UNIT_DEC_AREA_ID" val="da6db079681647d8872ac207672e77aa"/>
  <p:tag name="KSO_WM_CHIP_FILLAREA_FILL_RULE" val="{&quot;fill_align&quot;:&quot;l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5be0ebccc86479cb9eb3feaed9d37d4"/>
</p:tagLst>
</file>

<file path=ppt/tags/tag20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2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924*3774*551*551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4.xml><?xml version="1.0" encoding="utf-8"?>
<p:tagLst xmlns:p="http://schemas.openxmlformats.org/presentationml/2006/main">
  <p:tag name="KSO_WM_UNIT_PLACING_PICTURE_USER_VIEWPORT" val="{&quot;height&quot;:8100,&quot;width&quot;:12153}"/>
</p:tagLst>
</file>

<file path=ppt/tags/tag25.xml><?xml version="1.0" encoding="utf-8"?>
<p:tagLst xmlns:p="http://schemas.openxmlformats.org/presentationml/2006/main">
  <p:tag name="ISPRING_PRESENTATION_TITLE" val="PowerPoint 演示文稿"/>
  <p:tag name="MH_CONTENTSID" val="1283"/>
  <p:tag name="MH_SECTIONID" val="1284,1285,"/>
  <p:tag name="KSO_WPP_MARK_KEY" val="ddd549fb-e265-48a4-b612-013bfa32ac1d"/>
  <p:tag name="COMMONDATA" val="eyJjb3VudCI6OCwiaGRpZCI6Ijk2ZDc5ZjZjNGZlMzUyYmZiNGQ4NThkNTdjZGUwN2UxIiwidXNlckNvdW50IjoxfQ=="/>
</p:tagLst>
</file>

<file path=ppt/tags/tag3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3*i*1"/>
  <p:tag name="KSO_WM_BEAUTIFY_FLAG" val="#wm#"/>
  <p:tag name="KSO_WM_TAG_VERSION" val="1.0"/>
  <p:tag name="KSO_WM_CHIP_GROUPID" val="62f9ee69295c1bf6da923790"/>
  <p:tag name="KSO_WM_CHIP_XID" val="62f9eeb6295c1bf6da92379d"/>
  <p:tag name="KSO_WM_UNIT_DEC_AREA_ID" val="fa7c995781d44be5b18a1d55c2739186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d26895860041435283393d5b57a68672"/>
</p:tagLst>
</file>

<file path=ppt/tags/tag4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4*i*1"/>
  <p:tag name="KSO_WM_BEAUTIFY_FLAG" val="#wm#"/>
  <p:tag name="KSO_WM_TAG_VERSION" val="1.0"/>
  <p:tag name="KSO_WM_CHIP_GROUPID" val="62f9ee69295c1bf6da923790"/>
  <p:tag name="KSO_WM_CHIP_XID" val="62f9eeb6295c1bf6da92379e"/>
  <p:tag name="KSO_WM_UNIT_DEC_AREA_ID" val="a3b76c1f1c6c4600afb0a62fd7f72e33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7eae9f48fe6490d9ab2ed64a09d845c"/>
</p:tagLst>
</file>

<file path=ppt/tags/tag5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6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7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1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  <p:tag name="KSO_WM_TEMPLATE_ASSEMBLE_XID" val="62faf596295c1bf6da93927b"/>
  <p:tag name="KSO_WM_TEMPLATE_ASSEMBLE_GROUPID" val="62f9ee69295c1bf6da923790"/>
</p:tagLst>
</file>

<file path=ppt/tags/tag9.xml><?xml version="1.0" encoding="utf-8"?>
<p:tagLst xmlns:p="http://schemas.openxmlformats.org/presentationml/2006/main">
  <p:tag name="KSO_WM_UNIT_PLACING_PICTURE_USER_VIEWPORT" val="{&quot;height&quot;:7111.757480314961,&quot;width&quot;:6336}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theme/theme1.xml><?xml version="1.0" encoding="utf-8"?>
<a:theme xmlns:a="http://schemas.openxmlformats.org/drawingml/2006/main" name="Office 主题​​">
  <a:themeElements>
    <a:clrScheme name="自定义 320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4528B"/>
      </a:accent1>
      <a:accent2>
        <a:srgbClr val="04528B"/>
      </a:accent2>
      <a:accent3>
        <a:srgbClr val="04528B"/>
      </a:accent3>
      <a:accent4>
        <a:srgbClr val="04528B"/>
      </a:accent4>
      <a:accent5>
        <a:srgbClr val="04528B"/>
      </a:accent5>
      <a:accent6>
        <a:srgbClr val="04528B"/>
      </a:accent6>
      <a:hlink>
        <a:srgbClr val="04528B"/>
      </a:hlink>
      <a:folHlink>
        <a:srgbClr val="04528B"/>
      </a:folHlink>
    </a:clrScheme>
    <a:fontScheme name="Temp">
      <a:majorFont>
        <a:latin typeface="汉仪小麦体简"/>
        <a:ea typeface="微软雅黑"/>
        <a:cs typeface=""/>
      </a:majorFont>
      <a:minorFont>
        <a:latin typeface="汉仪小麦体简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63500" algn="ctr" rotWithShape="0">
            <a:prstClr val="black">
              <a:alpha val="40000"/>
            </a:prstClr>
          </a:outerShdw>
        </a:effectLst>
      </a:spPr>
      <a:bodyPr rtlCol="0" anchor="ctr"/>
      <a:lstStyle>
        <a:defPPr algn="ctr" defTabSz="914400">
          <a:defRPr sz="1800">
            <a:cs typeface="+mn-ea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837</Words>
  <Application>WPS 演示</Application>
  <PresentationFormat>全屏显示(16:9)</PresentationFormat>
  <Paragraphs>113</Paragraphs>
  <Slides>23</Slides>
  <Notes>27</Notes>
  <HiddenSlides>0</HiddenSlides>
  <MMClips>1</MMClips>
  <ScaleCrop>false</ScaleCrop>
  <HeadingPairs>
    <vt:vector size="8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4" baseType="lpstr">
      <vt:lpstr>Arial</vt:lpstr>
      <vt:lpstr>宋体</vt:lpstr>
      <vt:lpstr>Wingdings</vt:lpstr>
      <vt:lpstr>汉仪铁线黑-35简</vt:lpstr>
      <vt:lpstr>黑体</vt:lpstr>
      <vt:lpstr>汉仪宋韵朗黑简</vt:lpstr>
      <vt:lpstr>方正盛世楷书简体_粗</vt:lpstr>
      <vt:lpstr>微软雅黑</vt:lpstr>
      <vt:lpstr>Times New Roman</vt:lpstr>
      <vt:lpstr>方正大标宋简体</vt:lpstr>
      <vt:lpstr>方正粗黑宋简体</vt:lpstr>
      <vt:lpstr>汉仪小麦体简</vt:lpstr>
      <vt:lpstr>Segoe Print</vt:lpstr>
      <vt:lpstr>Calibri</vt:lpstr>
      <vt:lpstr>Arial Unicode MS</vt:lpstr>
      <vt:lpstr>Candara</vt:lpstr>
      <vt:lpstr>华文新魏</vt:lpstr>
      <vt:lpstr>方正公文小标宋</vt:lpstr>
      <vt:lpstr>柳公权楷书</vt:lpstr>
      <vt:lpstr>Office 主题​​</vt:lpstr>
      <vt:lpstr>Equation.KSEE3</vt:lpstr>
      <vt:lpstr>PowerPoint 演示文稿</vt:lpstr>
      <vt:lpstr>电能与电功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电能表</vt:lpstr>
      <vt:lpstr>PowerPoint 演示文稿</vt:lpstr>
      <vt:lpstr>PowerPoint 演示文稿</vt:lpstr>
      <vt:lpstr>PowerPoint 演示文稿</vt:lpstr>
      <vt:lpstr>PowerPoint 演示文稿</vt:lpstr>
      <vt:lpstr>探究电功的影响因素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杯子空间设计</dc:creator>
  <cp:lastModifiedBy>xiongsongyan</cp:lastModifiedBy>
  <cp:revision>13480</cp:revision>
  <dcterms:created xsi:type="dcterms:W3CDTF">2016-03-09T04:37:00Z</dcterms:created>
  <dcterms:modified xsi:type="dcterms:W3CDTF">2022-11-12T02:48:03Z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KSOTemplateUUID">
    <vt:lpwstr>v1.0_mb_LKKmdqhCY2hFtT+C0A6JXA==</vt:lpwstr>
  </property>
  <property fmtid="{D5CDD505-2E9C-101B-9397-08002B2CF9AE}" pid="4" name="ICV">
    <vt:lpwstr>6EAB580211AF4793922B31F6DA4E6EBC</vt:lpwstr>
  </property>
</Properties>
</file>